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5EF223-6985-4B7F-AFFD-DB56F07A7238}">
  <a:tblStyle styleId="{BB5EF223-6985-4B7F-AFFD-DB56F07A72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irccse.org/journal/mlaij/papers/2115mlaij01.pdf" TargetMode="External"/><Relationship Id="rId3" Type="http://schemas.openxmlformats.org/officeDocument/2006/relationships/hyperlink" Target="https://journals.plos.org/plosone/article?id=10.1371/journal.pone.017624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5db8fd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5db8fd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a72b6d9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a72b6d9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a5db8fd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a5db8fd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72b6d9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72b6d9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a5db8fdc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a5db8fdc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a5db8fdc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a5db8fdc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9e7397d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9e7397d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5db8fdc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a5db8fdc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5db8f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5db8f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e7397d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e7397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2015 </a:t>
            </a:r>
            <a:r>
              <a:rPr lang="en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http://airccse.org/journal/mlaij/papers/2115mlaij01.pdf</a:t>
            </a:r>
            <a:r>
              <a:rPr lang="en"/>
              <a:t>, 2017 </a:t>
            </a:r>
            <a:r>
              <a:rPr lang="en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https://journals.plos.org/plosone/article?id=10.1371/journal.pone.0176244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a5db8fd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a5db8fd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5db8fd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5db8fd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5db8fd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a5db8fd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5db8fd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5db8fd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5db8fdc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5db8fdc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5576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Prison Rule Violations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hrek"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44325" y="5380300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AdaBoost (Uses Decision Stumps)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 Nearest Neighbors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</a:t>
            </a:r>
            <a:endParaRPr/>
          </a:p>
        </p:txBody>
      </p:sp>
      <p:pic>
        <p:nvPicPr>
          <p:cNvPr descr="Image result for shrek"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450" y="5200700"/>
            <a:ext cx="12001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50" y="1620400"/>
            <a:ext cx="3829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688" y="1620400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(F1 Scores: Macro Averages)</a:t>
            </a:r>
            <a:endParaRPr/>
          </a:p>
        </p:txBody>
      </p:sp>
      <p:pic>
        <p:nvPicPr>
          <p:cNvPr descr="Image result for shrek"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2250" y="1496900"/>
            <a:ext cx="1047750" cy="1781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4"/>
          <p:cNvGraphicFramePr/>
          <p:nvPr/>
        </p:nvGraphicFramePr>
        <p:xfrm>
          <a:off x="562300" y="210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{BB5EF223-6985-4B7F-AFFD-DB56F07A7238}</a:tableStyleId>
              </a:tblPr>
              <a:tblGrid>
                <a:gridCol w="1071650"/>
                <a:gridCol w="2156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Specifications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Nearest Neighbors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600" y="2107875"/>
            <a:ext cx="32575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5"/>
          <p:cNvGraphicFramePr/>
          <p:nvPr/>
        </p:nvGraphicFramePr>
        <p:xfrm>
          <a:off x="422900" y="1375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{BB5EF223-6985-4B7F-AFFD-DB56F07A7238}</a:tableStyleId>
              </a:tblPr>
              <a:tblGrid>
                <a:gridCol w="1264650"/>
                <a:gridCol w="1106650"/>
                <a:gridCol w="1196050"/>
                <a:gridCol w="1105475"/>
                <a:gridCol w="928250"/>
                <a:gridCol w="1368800"/>
                <a:gridCol w="1601025"/>
              </a:tblGrid>
              <a:tr h="959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Drug </a:t>
                      </a:r>
                      <a:r>
                        <a:rPr lang="en"/>
                        <a:t>Possession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Alcohol</a:t>
                      </a:r>
                      <a:r>
                        <a:rPr lang="en"/>
                        <a:t> </a:t>
                      </a:r>
                      <a:r>
                        <a:rPr lang="en"/>
                        <a:t>Possession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Weapon Possession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Stolen Property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Possession</a:t>
                      </a:r>
                      <a:r>
                        <a:rPr lang="en"/>
                        <a:t> of Unauthorized Materials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Verbal Staff Violations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25"/>
          <p:cNvGraphicFramePr/>
          <p:nvPr/>
        </p:nvGraphicFramePr>
        <p:xfrm>
          <a:off x="461150" y="316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{BB5EF223-6985-4B7F-AFFD-DB56F07A7238}</a:tableStyleId>
              </a:tblPr>
              <a:tblGrid>
                <a:gridCol w="1061800"/>
                <a:gridCol w="1061800"/>
                <a:gridCol w="1061800"/>
                <a:gridCol w="1061800"/>
                <a:gridCol w="1124725"/>
                <a:gridCol w="998875"/>
                <a:gridCol w="1061800"/>
                <a:gridCol w="1061800"/>
              </a:tblGrid>
              <a:tr h="10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Physical Inmate Violations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Attempted Escape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Being Out of 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Disobeying Orders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Major Violation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Minor Violation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Physical Staff Violations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Race</a:t>
            </a:r>
            <a:endParaRPr/>
          </a:p>
        </p:txBody>
      </p:sp>
      <p:graphicFrame>
        <p:nvGraphicFramePr>
          <p:cNvPr id="182" name="Google Shape;182;p2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{BB5EF223-6985-4B7F-AFFD-DB56F07A7238}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Violation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Violation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0.68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Inmates Predictions</a:t>
            </a:r>
            <a:endParaRPr/>
          </a:p>
        </p:txBody>
      </p:sp>
      <p:graphicFrame>
        <p:nvGraphicFramePr>
          <p:cNvPr id="188" name="Google Shape;188;p2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{BB5EF223-6985-4B7F-AFFD-DB56F07A7238}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Violation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0.92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96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0.94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Violation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88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0.82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0.88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Feature Engineering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Compare first time offenders to recidivist to identify a proclivity reoffend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Datasets from other Years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most Realistic Features that can be acquired prior to prison entry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hrek"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575" y="-1590975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pic>
        <p:nvPicPr>
          <p:cNvPr descr="Image result for nic cage"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75" y="24093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ic cage"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100" y="2409325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274525" y="4234125"/>
            <a:ext cx="2369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hrek"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138250" y="-1274500"/>
            <a:ext cx="20955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122575" y="4234125"/>
            <a:ext cx="2648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Branchflower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5575538" y="4325475"/>
            <a:ext cx="2543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Young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question to recidivism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Could help with prison security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population is interesting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hrek"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450" y="2189775"/>
            <a:ext cx="15525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Research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1885200"/>
            <a:ext cx="70206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Forecasting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Uses OLS, Additive Regression, Decision Stumps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K Means Clusterning, Kernal Density Estimation, Support Vector Machines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Deep Learning — Forecasting by Location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/>
              <a:t>Classification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Deep Learning— Facial Feature Analysis, Forecasting by Location</a:t>
            </a:r>
            <a:endParaRPr sz="1100"/>
          </a:p>
        </p:txBody>
      </p:sp>
      <p:pic>
        <p:nvPicPr>
          <p:cNvPr descr="Image result for shrek"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275" y="-1796300"/>
            <a:ext cx="25622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310925"/>
            <a:ext cx="7688700" cy="2261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of Inmates in State and Federal Correctional Facilities, 2004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Approx. 18000 Observations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Approx. 3300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000" y="1157625"/>
            <a:ext cx="68103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rek"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3375" y="45148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“Important” Features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Duration of time spent in Prison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Whether or not the Inmate had been Raped or Abused prior to entering Prison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age/relationship of the abuser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Drug History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Mental Disorders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Probation Violator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Marital Status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Whether or not a toy BB Gun was involved in their Crime</a:t>
            </a:r>
            <a:endParaRPr sz="1200"/>
          </a:p>
        </p:txBody>
      </p:sp>
      <p:pic>
        <p:nvPicPr>
          <p:cNvPr descr="Image result for shrek"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-1647825"/>
            <a:ext cx="27717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Fresh Inmates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Race Omission Set</a:t>
            </a:r>
            <a:endParaRPr/>
          </a:p>
        </p:txBody>
      </p:sp>
      <p:pic>
        <p:nvPicPr>
          <p:cNvPr descr="Image result for shrek"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775" y="-1762125"/>
            <a:ext cx="23526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46" y="2218100"/>
            <a:ext cx="7252800" cy="22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Cleaning Required: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Upwards of 2500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Engineering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large amounts of missing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hrek"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3700" y="52178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4429125" y="2134800"/>
            <a:ext cx="39129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is some separation but it does not seem to be differentiating between people that violated the prison rules and those that did not.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75" y="1366050"/>
            <a:ext cx="3429000" cy="30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