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1EE"/>
    <a:srgbClr val="FA7F76"/>
    <a:srgbClr val="45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10/09/2025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CB030-DF02-B80C-2D3E-D7A02BD2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7FC57A0-466F-8DA3-8C44-07E90CB5A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DF93FEA-F272-ED7B-5BDE-BCEB2B56E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377064-D881-EEFC-0E25-A8027D453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86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B4EB7-0B79-6758-F2FF-D2B6CF63E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76060C3-38DF-8160-A5B3-E82092BA4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C0A95F2-38CA-55D7-4785-33E944F9F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D7905F-1F13-BFE8-406D-3114C8815F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00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D7123-CC10-EEE2-FE2B-2932D3691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5692FDC-E0B4-FE99-F1B9-640CDD6557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480555-88DD-491A-A7F0-DDA2A9AD7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BA62B6-523C-4157-2349-AEA001488F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47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FA671-BAEA-4F66-F20A-60B0ACDB4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3C4A682-FB7B-DD54-3390-4444FF80A7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EC45C01-8A4C-E381-214A-FF3C09905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4D09DE-02FD-D81C-BAD2-D24DBACD3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989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C5537-E207-C9CE-2647-6CE26D43B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0E305FF-D2B2-D817-4633-D9386A2AF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80A3288-E83A-E515-6B38-FF197E41C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7C2D3B-FD39-7482-57C6-0EDE9F481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950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10/09/2025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10/09/2025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10/09/2025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10/09/2025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10/09/2025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10/09/2025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10/09/2025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10/09/2025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10/09/2025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10/09/2025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10/09/2025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10/09/2025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6" y="4431624"/>
            <a:ext cx="5847216" cy="895244"/>
          </a:xfrm>
        </p:spPr>
        <p:txBody>
          <a:bodyPr rtlCol="0">
            <a:noAutofit/>
          </a:bodyPr>
          <a:lstStyle/>
          <a:p>
            <a:pPr rtl="0"/>
            <a:r>
              <a:rPr lang="es-CL" sz="45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Proyecto </a:t>
            </a:r>
            <a:r>
              <a:rPr lang="es-CL" sz="45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pepsico</a:t>
            </a:r>
            <a:endParaRPr lang="es-CL" sz="45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r>
              <a:rPr lang="es-CL" b="1" dirty="0"/>
              <a:t>Gestión de Ingreso de Vehículos al Taller</a:t>
            </a:r>
          </a:p>
          <a:p>
            <a:pPr rtl="0"/>
            <a:endParaRPr lang="es-ES" dirty="0">
              <a:solidFill>
                <a:srgbClr val="7CEB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6AD7E1-CA85-8548-E624-BA5DF62511D1}"/>
              </a:ext>
            </a:extLst>
          </p:cNvPr>
          <p:cNvSpPr txBox="1"/>
          <p:nvPr/>
        </p:nvSpPr>
        <p:spPr>
          <a:xfrm>
            <a:off x="8730066" y="5611473"/>
            <a:ext cx="352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Integrantes</a:t>
            </a:r>
            <a:r>
              <a:rPr lang="en-US" dirty="0">
                <a:solidFill>
                  <a:schemeClr val="bg1"/>
                </a:solidFill>
              </a:rPr>
              <a:t>: Benjamin Bravo</a:t>
            </a:r>
          </a:p>
          <a:p>
            <a:r>
              <a:rPr lang="en-US" dirty="0">
                <a:solidFill>
                  <a:schemeClr val="bg1"/>
                </a:solidFill>
              </a:rPr>
              <a:t>		    Nicolas Leon</a:t>
            </a:r>
          </a:p>
        </p:txBody>
      </p:sp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3EB7D17D-CB06-5A0E-78CE-8548C8592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61" y="689018"/>
            <a:ext cx="5514806" cy="14064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8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47" name="Rectangle 32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479958C0-67DC-4F86-AA91-C9BB8923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8">
            <a:extLst>
              <a:ext uri="{FF2B5EF4-FFF2-40B4-BE49-F238E27FC236}">
                <a16:creationId xmlns:a16="http://schemas.microsoft.com/office/drawing/2014/main" id="{95E1B8D6-5183-4C9D-9631-F5831902A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85AA17EB-F169-483D-AF02-A7EC2B2D9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259649"/>
            <a:ext cx="7628209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193E18B0-6B75-4819-8AF4-203AD4E0E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6259649"/>
            <a:ext cx="3546077" cy="11165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9E7190-AF2A-2D84-0150-0584A97CD4F7}"/>
              </a:ext>
            </a:extLst>
          </p:cNvPr>
          <p:cNvSpPr txBox="1"/>
          <p:nvPr/>
        </p:nvSpPr>
        <p:spPr>
          <a:xfrm>
            <a:off x="1326144" y="144949"/>
            <a:ext cx="9503646" cy="1672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  <a:buNone/>
            </a:pPr>
            <a:r>
              <a:rPr lang="es-CL" sz="6000" b="1" i="0" dirty="0">
                <a:solidFill>
                  <a:srgbClr val="2C3E5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Contexto del Problema</a:t>
            </a:r>
          </a:p>
          <a:p>
            <a:pPr>
              <a:buNone/>
            </a:pPr>
            <a:br>
              <a:rPr lang="es-CL" dirty="0"/>
            </a:br>
            <a:endParaRPr lang="es-CL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42FA5F4-8A9A-62B5-EFC6-F6D8B5316DC1}"/>
              </a:ext>
            </a:extLst>
          </p:cNvPr>
          <p:cNvSpPr/>
          <p:nvPr/>
        </p:nvSpPr>
        <p:spPr>
          <a:xfrm>
            <a:off x="425217" y="1354357"/>
            <a:ext cx="8032983" cy="22110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2400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Gestión de Flota Nacional  </a:t>
            </a:r>
          </a:p>
          <a:p>
            <a:r>
              <a:rPr lang="es-CL" sz="2400" b="1" dirty="0"/>
              <a:t>-</a:t>
            </a:r>
            <a:r>
              <a:rPr lang="es-CL" dirty="0"/>
              <a:t>PepsiCo Chile gestiona una </a:t>
            </a:r>
            <a:r>
              <a:rPr lang="es-CL" b="1" dirty="0"/>
              <a:t>gran flota de camiones a nivel nacional</a:t>
            </a:r>
            <a:r>
              <a:rPr lang="es-CL" dirty="0"/>
              <a:t> que requieren mantenimiento y reparaciones constantes en talleres especializados.</a:t>
            </a:r>
          </a:p>
          <a:p>
            <a:endParaRPr lang="es-CL" dirty="0"/>
          </a:p>
          <a:p>
            <a:r>
              <a:rPr lang="es-CL" b="1" dirty="0"/>
              <a:t>-</a:t>
            </a:r>
            <a:r>
              <a:rPr lang="es-CL" dirty="0"/>
              <a:t>El Subgerente de Flota Nacional, identificó la necesidad urgente de digitalizar el proceso de ingreso de vehículos a talleres.</a:t>
            </a:r>
          </a:p>
        </p:txBody>
      </p:sp>
      <p:pic>
        <p:nvPicPr>
          <p:cNvPr id="12" name="Imagen 11" descr="Imagen que contiene Icono&#10;&#10;El contenido generado por IA puede ser incorrecto.">
            <a:extLst>
              <a:ext uri="{FF2B5EF4-FFF2-40B4-BE49-F238E27FC236}">
                <a16:creationId xmlns:a16="http://schemas.microsoft.com/office/drawing/2014/main" id="{A8DE05A4-88A5-A71B-9091-278D30E12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266" y="1053746"/>
            <a:ext cx="2791918" cy="2791918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B093665-9E8E-0721-2510-5C3DB40A8B24}"/>
              </a:ext>
            </a:extLst>
          </p:cNvPr>
          <p:cNvSpPr/>
          <p:nvPr/>
        </p:nvSpPr>
        <p:spPr>
          <a:xfrm>
            <a:off x="482600" y="3777393"/>
            <a:ext cx="8032983" cy="22847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2400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Proceso Actual</a:t>
            </a:r>
          </a:p>
          <a:p>
            <a:r>
              <a:rPr lang="es-CL" dirty="0"/>
              <a:t>El proceso se realiza de forma completamente manual utilizando:</a:t>
            </a:r>
          </a:p>
          <a:p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Hojas de cálculo Excel</a:t>
            </a:r>
            <a:r>
              <a:rPr lang="es-CL" dirty="0"/>
              <a:t> para registro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WhatsApp</a:t>
            </a:r>
            <a:r>
              <a:rPr lang="es-CL" dirty="0"/>
              <a:t> para comunicación entre equipos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Documentos</a:t>
            </a:r>
            <a:r>
              <a:rPr lang="es-CL" dirty="0"/>
              <a:t> físicos y archivos dispersos</a:t>
            </a:r>
          </a:p>
        </p:txBody>
      </p:sp>
      <p:pic>
        <p:nvPicPr>
          <p:cNvPr id="17" name="Imagen 16" descr="Texto">
            <a:extLst>
              <a:ext uri="{FF2B5EF4-FFF2-40B4-BE49-F238E27FC236}">
                <a16:creationId xmlns:a16="http://schemas.microsoft.com/office/drawing/2014/main" id="{8290D9AE-509A-8DA3-D2DF-876903EB0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62117" y="4043185"/>
            <a:ext cx="1691531" cy="1691531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CL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Problemática Identificada</a:t>
            </a:r>
            <a:br>
              <a:rPr lang="es-CL" b="1" dirty="0"/>
            </a:br>
            <a:r>
              <a:rPr lang="es-CL" sz="1400" dirty="0"/>
              <a:t>Consecuencias del Proceso Manual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C4307E-4F95-DBAE-937C-2A160700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1918635"/>
            <a:ext cx="2381582" cy="10860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7B3B7D4-49A6-1F25-6B53-EFFE33ACC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266" y="1949166"/>
            <a:ext cx="2343477" cy="10764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5CB22D7-1DEA-8900-B0B2-B473CA83C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649" y="2001335"/>
            <a:ext cx="2333951" cy="103837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EDF414A-C716-117E-04EC-EBBBF05F4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885" y="1986717"/>
            <a:ext cx="2381582" cy="1028844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92CE1BA0-3DA7-59EA-2D76-624EB91E8DDB}"/>
              </a:ext>
            </a:extLst>
          </p:cNvPr>
          <p:cNvSpPr/>
          <p:nvPr/>
        </p:nvSpPr>
        <p:spPr>
          <a:xfrm>
            <a:off x="741145" y="3628724"/>
            <a:ext cx="8816741" cy="2714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u="sng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Problemas Específicos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>
                <a:solidFill>
                  <a:schemeClr val="tx1"/>
                </a:solidFill>
              </a:rPr>
              <a:t>Solapamientos:</a:t>
            </a:r>
            <a:r>
              <a:rPr lang="es-CL" dirty="0">
                <a:solidFill>
                  <a:schemeClr val="tx1"/>
                </a:solidFill>
              </a:rPr>
              <a:t> Múltiples vehículos programados al mismo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>
                <a:solidFill>
                  <a:schemeClr val="tx1"/>
                </a:solidFill>
              </a:rPr>
              <a:t>Control deficiente:</a:t>
            </a:r>
            <a:r>
              <a:rPr lang="es-CL" dirty="0">
                <a:solidFill>
                  <a:schemeClr val="tx1"/>
                </a:solidFill>
              </a:rPr>
              <a:t> Dificultad para monitorear el estado de los procesos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>
                <a:solidFill>
                  <a:schemeClr val="tx1"/>
                </a:solidFill>
              </a:rPr>
              <a:t>Coordinación ineficiente:</a:t>
            </a:r>
            <a:r>
              <a:rPr lang="es-CL" dirty="0">
                <a:solidFill>
                  <a:schemeClr val="tx1"/>
                </a:solidFill>
              </a:rPr>
              <a:t> Entre choferes, supervisores y mecánicos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>
                <a:solidFill>
                  <a:schemeClr val="tx1"/>
                </a:solidFill>
              </a:rPr>
              <a:t>Documentación dispersa:</a:t>
            </a:r>
            <a:r>
              <a:rPr lang="es-CL" dirty="0">
                <a:solidFill>
                  <a:schemeClr val="tx1"/>
                </a:solidFill>
              </a:rPr>
              <a:t> Informes, fotos y reportes en múltiples ubicaciones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>
                <a:solidFill>
                  <a:schemeClr val="tx1"/>
                </a:solidFill>
              </a:rPr>
              <a:t>Medición limitada:</a:t>
            </a:r>
            <a:r>
              <a:rPr lang="es-CL" dirty="0">
                <a:solidFill>
                  <a:schemeClr val="tx1"/>
                </a:solidFill>
              </a:rPr>
              <a:t> Imposibilidad de medir tiempos y productividad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>
                <a:solidFill>
                  <a:schemeClr val="tx1"/>
                </a:solidFill>
              </a:rPr>
              <a:t>Duplicación de datos:</a:t>
            </a:r>
            <a:r>
              <a:rPr lang="es-CL" dirty="0">
                <a:solidFill>
                  <a:schemeClr val="tx1"/>
                </a:solidFill>
              </a:rPr>
              <a:t> Información repetida en diferentes archivos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4AA420B-7A73-887B-4608-F28AB9849E33}"/>
              </a:ext>
            </a:extLst>
          </p:cNvPr>
          <p:cNvSpPr txBox="1"/>
          <p:nvPr/>
        </p:nvSpPr>
        <p:spPr>
          <a:xfrm>
            <a:off x="3047281" y="3321170"/>
            <a:ext cx="225796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sz="88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A069A5E-131B-66E9-BA12-68FE8E81D19E}"/>
              </a:ext>
            </a:extLst>
          </p:cNvPr>
          <p:cNvSpPr txBox="1"/>
          <p:nvPr/>
        </p:nvSpPr>
        <p:spPr>
          <a:xfrm>
            <a:off x="9961811" y="4348515"/>
            <a:ext cx="57581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8800" b="1" dirty="0">
                <a:solidFill>
                  <a:schemeClr val="tx1"/>
                </a:solidFill>
              </a:rPr>
              <a:t>🔍</a:t>
            </a:r>
            <a:endParaRPr lang="es-CL" sz="88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2C013-C542-7A68-078C-08D60849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2AA2C457-6D9D-38D8-A5FD-27EAFFA1A00B}"/>
              </a:ext>
            </a:extLst>
          </p:cNvPr>
          <p:cNvSpPr/>
          <p:nvPr/>
        </p:nvSpPr>
        <p:spPr>
          <a:xfrm>
            <a:off x="427151" y="5043120"/>
            <a:ext cx="2261853" cy="1437049"/>
          </a:xfrm>
          <a:prstGeom prst="roundRect">
            <a:avLst/>
          </a:prstGeom>
          <a:solidFill>
            <a:srgbClr val="C2D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683E19-A054-9F14-481B-9BAD0253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CL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Actores y Roles Afectados</a:t>
            </a:r>
            <a:br>
              <a:rPr lang="es-CL" b="1" dirty="0"/>
            </a:br>
            <a:r>
              <a:rPr lang="es-CL" sz="1600" dirty="0"/>
              <a:t>Usuarios del Sistema Actual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FDEC9BD-0A80-9A63-F66A-77DC79F1E850}"/>
              </a:ext>
            </a:extLst>
          </p:cNvPr>
          <p:cNvSpPr txBox="1"/>
          <p:nvPr/>
        </p:nvSpPr>
        <p:spPr>
          <a:xfrm>
            <a:off x="3045658" y="3329650"/>
            <a:ext cx="225796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sz="8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E68E97-5575-F5C0-903B-F069E2D43D9A}"/>
              </a:ext>
            </a:extLst>
          </p:cNvPr>
          <p:cNvSpPr txBox="1"/>
          <p:nvPr/>
        </p:nvSpPr>
        <p:spPr>
          <a:xfrm>
            <a:off x="5048608" y="2197099"/>
            <a:ext cx="1464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Supervisor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14722D-B46C-37A1-CDF3-8EAB0B8EAE3E}"/>
              </a:ext>
            </a:extLst>
          </p:cNvPr>
          <p:cNvSpPr txBox="1"/>
          <p:nvPr/>
        </p:nvSpPr>
        <p:spPr>
          <a:xfrm>
            <a:off x="1061769" y="2235874"/>
            <a:ext cx="91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Chofer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23C6B3-AC0B-FF44-576C-E403AEF3A8F8}"/>
              </a:ext>
            </a:extLst>
          </p:cNvPr>
          <p:cNvSpPr txBox="1"/>
          <p:nvPr/>
        </p:nvSpPr>
        <p:spPr>
          <a:xfrm>
            <a:off x="8481922" y="2197099"/>
            <a:ext cx="304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Mecánico/Administrativo</a:t>
            </a:r>
            <a:endParaRPr lang="es-CL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E327850-7D68-264E-CC5A-D905B72B7392}"/>
              </a:ext>
            </a:extLst>
          </p:cNvPr>
          <p:cNvSpPr/>
          <p:nvPr/>
        </p:nvSpPr>
        <p:spPr>
          <a:xfrm>
            <a:off x="546687" y="2605206"/>
            <a:ext cx="2023984" cy="23408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994F90A-935E-F2AB-2305-7B3C6732DF27}"/>
              </a:ext>
            </a:extLst>
          </p:cNvPr>
          <p:cNvSpPr/>
          <p:nvPr/>
        </p:nvSpPr>
        <p:spPr>
          <a:xfrm>
            <a:off x="4708399" y="2601043"/>
            <a:ext cx="2023984" cy="23408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2DCE4D3-20A4-27A9-26EF-395D5A36DFCE}"/>
              </a:ext>
            </a:extLst>
          </p:cNvPr>
          <p:cNvSpPr/>
          <p:nvPr/>
        </p:nvSpPr>
        <p:spPr>
          <a:xfrm>
            <a:off x="8870111" y="2601043"/>
            <a:ext cx="2023984" cy="2340808"/>
          </a:xfrm>
          <a:prstGeom prst="roundRect">
            <a:avLst/>
          </a:prstGeom>
          <a:solidFill>
            <a:srgbClr val="FA7F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5841CC9-DE3C-8B3D-A45F-23DF7A6879AB}"/>
              </a:ext>
            </a:extLst>
          </p:cNvPr>
          <p:cNvSpPr txBox="1"/>
          <p:nvPr/>
        </p:nvSpPr>
        <p:spPr>
          <a:xfrm>
            <a:off x="629438" y="2708766"/>
            <a:ext cx="202398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CL" sz="1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Problemas actuales:</a:t>
            </a:r>
            <a:endParaRPr lang="es-CL" sz="14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Debe reportar llegada manualmente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Información del vehículo en papeles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Comunicación limitada </a:t>
            </a:r>
            <a:r>
              <a:rPr lang="es-CL" sz="1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via</a:t>
            </a:r>
            <a:r>
              <a:rPr lang="es-CL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WhatsApp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43851129-AE37-5FD5-C714-622458FC9634}"/>
              </a:ext>
            </a:extLst>
          </p:cNvPr>
          <p:cNvSpPr/>
          <p:nvPr/>
        </p:nvSpPr>
        <p:spPr>
          <a:xfrm>
            <a:off x="4577403" y="5049574"/>
            <a:ext cx="2261853" cy="1437049"/>
          </a:xfrm>
          <a:prstGeom prst="roundRect">
            <a:avLst/>
          </a:prstGeom>
          <a:solidFill>
            <a:srgbClr val="4590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1F616B7-2FCF-CD04-C8DF-0CD1892EEE97}"/>
              </a:ext>
            </a:extLst>
          </p:cNvPr>
          <p:cNvSpPr txBox="1"/>
          <p:nvPr/>
        </p:nvSpPr>
        <p:spPr>
          <a:xfrm>
            <a:off x="504711" y="5092283"/>
            <a:ext cx="2106735" cy="1143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buNone/>
            </a:pPr>
            <a:r>
              <a:rPr lang="es-CL" sz="1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Necesidades:</a:t>
            </a:r>
            <a:endParaRPr lang="es-CL" sz="14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Registro rápido de llegada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Consulta de estado del vehículo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8B92C80-6D46-12FC-6AAE-610C78E72B89}"/>
              </a:ext>
            </a:extLst>
          </p:cNvPr>
          <p:cNvSpPr txBox="1"/>
          <p:nvPr/>
        </p:nvSpPr>
        <p:spPr>
          <a:xfrm>
            <a:off x="4769473" y="2678646"/>
            <a:ext cx="19387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CL" sz="1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Problemas actuales:</a:t>
            </a:r>
            <a:endParaRPr lang="es-CL" sz="14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Control manual de asignaciones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Dificultad para monitorear progreso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Reportes manuales en Excel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0037985-4791-C10D-6BF5-8E7EECA0E3B4}"/>
              </a:ext>
            </a:extLst>
          </p:cNvPr>
          <p:cNvSpPr txBox="1"/>
          <p:nvPr/>
        </p:nvSpPr>
        <p:spPr>
          <a:xfrm>
            <a:off x="4610877" y="5084794"/>
            <a:ext cx="22579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buNone/>
            </a:pPr>
            <a:r>
              <a:rPr lang="es-CL" sz="1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Necesidades:</a:t>
            </a:r>
            <a:endParaRPr lang="es-CL" sz="14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Vista general de operaciones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Asignación eficiente de tareas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Reportes automáticos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0DE0761C-8D66-BF34-ADE5-E50C1ACFA174}"/>
              </a:ext>
            </a:extLst>
          </p:cNvPr>
          <p:cNvSpPr/>
          <p:nvPr/>
        </p:nvSpPr>
        <p:spPr>
          <a:xfrm>
            <a:off x="8751176" y="5054803"/>
            <a:ext cx="2261853" cy="1437049"/>
          </a:xfrm>
          <a:prstGeom prst="roundRect">
            <a:avLst/>
          </a:prstGeom>
          <a:solidFill>
            <a:srgbClr val="FA7F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474FC6A-183A-8B36-B1B4-786635D4C8E6}"/>
              </a:ext>
            </a:extLst>
          </p:cNvPr>
          <p:cNvSpPr txBox="1"/>
          <p:nvPr/>
        </p:nvSpPr>
        <p:spPr>
          <a:xfrm>
            <a:off x="8934823" y="2708766"/>
            <a:ext cx="21429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CL" sz="1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Problemas actuales:</a:t>
            </a:r>
            <a:endParaRPr lang="es-CL" sz="14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Registro manual de tareas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Fotos e informes dispersos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Dificultad para seguimiento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1A20EBD-7F54-0E2F-E435-31BC4E64E79F}"/>
              </a:ext>
            </a:extLst>
          </p:cNvPr>
          <p:cNvSpPr txBox="1"/>
          <p:nvPr/>
        </p:nvSpPr>
        <p:spPr>
          <a:xfrm>
            <a:off x="8780761" y="5106378"/>
            <a:ext cx="26485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buNone/>
            </a:pPr>
            <a:r>
              <a:rPr lang="es-CL" sz="1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Necesidades:</a:t>
            </a:r>
            <a:endParaRPr lang="es-CL" sz="14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Registro digital de trabajos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Centralización de documentos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Trazabilidad completa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32A229D-D2A8-1F15-975E-63EA0AD2FC89}"/>
              </a:ext>
            </a:extLst>
          </p:cNvPr>
          <p:cNvSpPr txBox="1"/>
          <p:nvPr/>
        </p:nvSpPr>
        <p:spPr>
          <a:xfrm>
            <a:off x="1299712" y="1902656"/>
            <a:ext cx="437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🚛</a:t>
            </a:r>
            <a:endParaRPr lang="es-CL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BF28C98-01CD-4744-5A5D-E196EBAD8712}"/>
              </a:ext>
            </a:extLst>
          </p:cNvPr>
          <p:cNvSpPr txBox="1"/>
          <p:nvPr/>
        </p:nvSpPr>
        <p:spPr>
          <a:xfrm>
            <a:off x="5528597" y="1902656"/>
            <a:ext cx="42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👨‍💼</a:t>
            </a:r>
            <a:endParaRPr lang="es-CL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021E571-101B-393E-6A1C-B5B048645A3C}"/>
              </a:ext>
            </a:extLst>
          </p:cNvPr>
          <p:cNvSpPr txBox="1"/>
          <p:nvPr/>
        </p:nvSpPr>
        <p:spPr>
          <a:xfrm>
            <a:off x="9676146" y="1913165"/>
            <a:ext cx="411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🔧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74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4AAC40-B45A-45FF-D427-2C53D88AC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6B5DC-6DE1-5BF7-6486-0A20495C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CL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Impacto del Problema</a:t>
            </a:r>
            <a:br>
              <a:rPr lang="es-CL" b="1" dirty="0"/>
            </a:br>
            <a:r>
              <a:rPr lang="es-CL" sz="1600" dirty="0"/>
              <a:t>Consecuencias Operacionales y Económicas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481AC31-E538-D69C-8FC1-DB0CFEEC5DDF}"/>
              </a:ext>
            </a:extLst>
          </p:cNvPr>
          <p:cNvSpPr txBox="1"/>
          <p:nvPr/>
        </p:nvSpPr>
        <p:spPr>
          <a:xfrm>
            <a:off x="3045658" y="3329650"/>
            <a:ext cx="225796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sz="88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589CB38-90C3-D44E-CF8D-6E2985997968}"/>
              </a:ext>
            </a:extLst>
          </p:cNvPr>
          <p:cNvSpPr/>
          <p:nvPr/>
        </p:nvSpPr>
        <p:spPr>
          <a:xfrm>
            <a:off x="759125" y="2135036"/>
            <a:ext cx="5633050" cy="19452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598053B-A516-12CA-7E85-EFB026F5B9EC}"/>
              </a:ext>
            </a:extLst>
          </p:cNvPr>
          <p:cNvSpPr/>
          <p:nvPr/>
        </p:nvSpPr>
        <p:spPr>
          <a:xfrm>
            <a:off x="759124" y="4336107"/>
            <a:ext cx="5633051" cy="200618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D5CAD2E-3296-C6BB-E76D-956C6E158258}"/>
              </a:ext>
            </a:extLst>
          </p:cNvPr>
          <p:cNvSpPr/>
          <p:nvPr/>
        </p:nvSpPr>
        <p:spPr>
          <a:xfrm>
            <a:off x="7342173" y="3730958"/>
            <a:ext cx="4268636" cy="11927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08738D-7B9D-D036-B036-632C7D9E4331}"/>
              </a:ext>
            </a:extLst>
          </p:cNvPr>
          <p:cNvSpPr txBox="1"/>
          <p:nvPr/>
        </p:nvSpPr>
        <p:spPr>
          <a:xfrm>
            <a:off x="918713" y="2193312"/>
            <a:ext cx="5335438" cy="1828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CL" sz="1400" b="1" i="0" dirty="0">
                <a:solidFill>
                  <a:srgbClr val="E74C3C"/>
                </a:solidFill>
                <a:effectLst/>
                <a:latin typeface="Segoe UI" panose="020B0502040204020203" pitchFamily="34" charset="0"/>
              </a:rPr>
              <a:t>Impacto Económico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Tiempos de inactividad:</a:t>
            </a: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Vehículos parados por procesos ineficientes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Reprocesos:</a:t>
            </a: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Corrección de errores de programación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Recursos desperdiciados:</a:t>
            </a: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Personal dedicado a tareas manuales repetitivas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Falta de optimización:</a:t>
            </a: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Imposibilidad de identificar mejoras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37BF200-0F16-9B17-27E2-BB2B14BDF52C}"/>
              </a:ext>
            </a:extLst>
          </p:cNvPr>
          <p:cNvSpPr txBox="1"/>
          <p:nvPr/>
        </p:nvSpPr>
        <p:spPr>
          <a:xfrm>
            <a:off x="0" y="2659559"/>
            <a:ext cx="1466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CL" sz="4400" b="1" i="0" dirty="0">
                <a:solidFill>
                  <a:srgbClr val="E74C3C"/>
                </a:solidFill>
                <a:effectLst/>
                <a:latin typeface="Segoe UI" panose="020B0502040204020203" pitchFamily="34" charset="0"/>
              </a:rPr>
              <a:t>💰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38C336B-4199-8EBE-424E-D0DF1D6A6ED4}"/>
              </a:ext>
            </a:extLst>
          </p:cNvPr>
          <p:cNvSpPr txBox="1"/>
          <p:nvPr/>
        </p:nvSpPr>
        <p:spPr>
          <a:xfrm>
            <a:off x="774220" y="4336107"/>
            <a:ext cx="4542875" cy="1890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CL" b="1" i="0" dirty="0">
                <a:solidFill>
                  <a:srgbClr val="E74C3C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s-CL" sz="1400" b="1" i="0" dirty="0">
                <a:solidFill>
                  <a:srgbClr val="E74C3C"/>
                </a:solidFill>
                <a:effectLst/>
                <a:latin typeface="Segoe UI" panose="020B0502040204020203" pitchFamily="34" charset="0"/>
              </a:rPr>
              <a:t>Impacto Operacional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Baja productividad:</a:t>
            </a: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Procesos lentos y manuales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Errores humanos:</a:t>
            </a: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Duplicaciones y omisiones frecuentes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Comunicación deficiente:</a:t>
            </a: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Información desactualizada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Escalabilidad limitada:</a:t>
            </a: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Dificultad para crecer operacionalmente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F778BB5-27FA-8F5D-76AC-2D2DE4C5FBDE}"/>
              </a:ext>
            </a:extLst>
          </p:cNvPr>
          <p:cNvSpPr txBox="1"/>
          <p:nvPr/>
        </p:nvSpPr>
        <p:spPr>
          <a:xfrm>
            <a:off x="-120771" y="4923700"/>
            <a:ext cx="388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CL" sz="4800" b="1" i="0" dirty="0">
                <a:solidFill>
                  <a:srgbClr val="E74C3C"/>
                </a:solidFill>
                <a:effectLst/>
                <a:latin typeface="Segoe UI" panose="020B0502040204020203" pitchFamily="34" charset="0"/>
              </a:rPr>
              <a:t>⚡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88E68DB-CB37-1B55-93F5-099E31888421}"/>
              </a:ext>
            </a:extLst>
          </p:cNvPr>
          <p:cNvSpPr txBox="1"/>
          <p:nvPr/>
        </p:nvSpPr>
        <p:spPr>
          <a:xfrm>
            <a:off x="9017135" y="2975707"/>
            <a:ext cx="4593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CL" sz="4000" b="1" i="0" dirty="0">
                <a:solidFill>
                  <a:srgbClr val="3498DB"/>
                </a:solidFill>
                <a:effectLst/>
                <a:latin typeface="Segoe UI" panose="020B0502040204020203" pitchFamily="34" charset="0"/>
              </a:rPr>
              <a:t>📈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0C4C58B-EDD7-8D9D-9572-683D92956E25}"/>
              </a:ext>
            </a:extLst>
          </p:cNvPr>
          <p:cNvSpPr txBox="1"/>
          <p:nvPr/>
        </p:nvSpPr>
        <p:spPr>
          <a:xfrm>
            <a:off x="7342173" y="3825908"/>
            <a:ext cx="4403786" cy="1002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CL" sz="1400" b="1" i="0" dirty="0">
                <a:solidFill>
                  <a:srgbClr val="3498DB"/>
                </a:solidFill>
                <a:effectLst/>
                <a:latin typeface="Segoe UI" panose="020B0502040204020203" pitchFamily="34" charset="0"/>
              </a:rPr>
              <a:t>Oportunidades de Mejora</a:t>
            </a:r>
          </a:p>
          <a:p>
            <a:pPr algn="l">
              <a:buNone/>
            </a:pP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La digitalización del proceso representa una oportunidad significativa para </a:t>
            </a:r>
            <a:r>
              <a:rPr lang="es-CL" sz="1200" b="1" i="0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optimizar recursos, reducir costos operacionales y mejorar la satisfacción del cliente interno</a:t>
            </a: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.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F4CFB067-7994-2FFE-6734-50FB7F57A791}"/>
              </a:ext>
            </a:extLst>
          </p:cNvPr>
          <p:cNvCxnSpPr>
            <a:stCxn id="3" idx="3"/>
            <a:endCxn id="28" idx="1"/>
          </p:cNvCxnSpPr>
          <p:nvPr/>
        </p:nvCxnSpPr>
        <p:spPr>
          <a:xfrm>
            <a:off x="6392175" y="3107665"/>
            <a:ext cx="949998" cy="1219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280E83DE-865D-E809-7DAD-3B0E9656793E}"/>
              </a:ext>
            </a:extLst>
          </p:cNvPr>
          <p:cNvCxnSpPr>
            <a:stCxn id="5" idx="3"/>
            <a:endCxn id="28" idx="1"/>
          </p:cNvCxnSpPr>
          <p:nvPr/>
        </p:nvCxnSpPr>
        <p:spPr>
          <a:xfrm flipV="1">
            <a:off x="6392175" y="4327328"/>
            <a:ext cx="949998" cy="1011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26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0D5472-2572-FAAA-F92A-5611D460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A9A09-B82E-F48D-9AEE-E612CE69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CL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Propuesta de Solución</a:t>
            </a:r>
            <a:br>
              <a:rPr lang="es-CL" b="1" dirty="0"/>
            </a:br>
            <a:r>
              <a:rPr lang="es-CL" sz="1600" dirty="0"/>
              <a:t>Plataforma Tecnológica Integral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76DAC10-BF25-C780-8B2B-86FE6CA57283}"/>
              </a:ext>
            </a:extLst>
          </p:cNvPr>
          <p:cNvSpPr txBox="1"/>
          <p:nvPr/>
        </p:nvSpPr>
        <p:spPr>
          <a:xfrm>
            <a:off x="3071537" y="3355676"/>
            <a:ext cx="225796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sz="8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8FC700-9F89-5FCC-B7B3-F15981A2F301}"/>
              </a:ext>
            </a:extLst>
          </p:cNvPr>
          <p:cNvSpPr/>
          <p:nvPr/>
        </p:nvSpPr>
        <p:spPr>
          <a:xfrm>
            <a:off x="1540575" y="2451176"/>
            <a:ext cx="9048709" cy="1314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97B09ED-FB7A-0C81-EAC5-2DFAD643DAE3}"/>
              </a:ext>
            </a:extLst>
          </p:cNvPr>
          <p:cNvSpPr txBox="1"/>
          <p:nvPr/>
        </p:nvSpPr>
        <p:spPr>
          <a:xfrm>
            <a:off x="1602716" y="2462073"/>
            <a:ext cx="8986568" cy="121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CL" sz="1600" b="1" i="0" dirty="0">
                <a:solidFill>
                  <a:srgbClr val="27AE60"/>
                </a:solidFill>
                <a:effectLst/>
                <a:latin typeface="Segoe UI" panose="020B0502040204020203" pitchFamily="34" charset="0"/>
              </a:rPr>
              <a:t>Objetivo General</a:t>
            </a:r>
          </a:p>
          <a:p>
            <a:pPr algn="l">
              <a:buNone/>
            </a:pPr>
            <a:r>
              <a:rPr lang="es-CL" sz="16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Desarrollar una </a:t>
            </a:r>
            <a:r>
              <a:rPr lang="es-CL" sz="16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plataforma tecnológica web</a:t>
            </a:r>
            <a:r>
              <a:rPr lang="es-CL" sz="16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que centralice y automatice la gestión de ingreso de vehículos a talleres, optimizando tiempos, mejorando la trazabilidad y fortaleciendo la comunicación entre todos los actores involucrados.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57C529B-4C87-B478-9037-BB5251BF9A7E}"/>
              </a:ext>
            </a:extLst>
          </p:cNvPr>
          <p:cNvSpPr txBox="1"/>
          <p:nvPr/>
        </p:nvSpPr>
        <p:spPr>
          <a:xfrm>
            <a:off x="1138374" y="2084002"/>
            <a:ext cx="8044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CL" sz="3200" b="1" i="0" dirty="0">
                <a:solidFill>
                  <a:srgbClr val="27AE60"/>
                </a:solidFill>
                <a:effectLst/>
                <a:latin typeface="Segoe UI" panose="020B0502040204020203" pitchFamily="34" charset="0"/>
              </a:rPr>
              <a:t>🎯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57040D3-070E-5FDB-E0A4-E7F1A686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58" y="4059929"/>
            <a:ext cx="2362530" cy="110505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4C72694-5ED5-3AD3-4E7B-68D2EBF34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290" y="3959150"/>
            <a:ext cx="2362530" cy="110505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FDB04F4-6D09-C23F-EF46-B0872EA5E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237" y="4059263"/>
            <a:ext cx="2410161" cy="115268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5FB506C-CC45-2989-9B88-8EE6C75DC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93" y="5211949"/>
            <a:ext cx="2372056" cy="109552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4F12B73-28DA-F205-F44D-71BAFB27F1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0711" y="5162354"/>
            <a:ext cx="2391109" cy="106694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AAAF7ACB-900B-CACE-41A9-0636644DA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3868" y="5217843"/>
            <a:ext cx="236253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4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A0C33F-1F9A-17F0-05C7-50230B499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7575-8555-87EE-944B-EC83B94E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s-CL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Criterios de Éxito</a:t>
            </a:r>
            <a:br>
              <a:rPr lang="es-CL" b="1" dirty="0"/>
            </a:br>
            <a:r>
              <a:rPr lang="es-CL" sz="1600" dirty="0"/>
              <a:t>Métricas de Impacto Esperado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1B44503-9A85-2FC0-663D-874F58601DD7}"/>
              </a:ext>
            </a:extLst>
          </p:cNvPr>
          <p:cNvSpPr txBox="1"/>
          <p:nvPr/>
        </p:nvSpPr>
        <p:spPr>
          <a:xfrm>
            <a:off x="3071537" y="3355676"/>
            <a:ext cx="225796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sz="8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E72EC0-2D25-CD6A-434F-CF7F7C6B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30" y="2150083"/>
            <a:ext cx="10698068" cy="1086002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CC23316-8DB5-5057-8EB6-0B91D995653F}"/>
              </a:ext>
            </a:extLst>
          </p:cNvPr>
          <p:cNvSpPr/>
          <p:nvPr/>
        </p:nvSpPr>
        <p:spPr>
          <a:xfrm>
            <a:off x="698331" y="3588589"/>
            <a:ext cx="5397670" cy="28380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9F28F5-F13A-6604-4F05-350B019C7C62}"/>
              </a:ext>
            </a:extLst>
          </p:cNvPr>
          <p:cNvSpPr txBox="1"/>
          <p:nvPr/>
        </p:nvSpPr>
        <p:spPr>
          <a:xfrm>
            <a:off x="801352" y="3659552"/>
            <a:ext cx="6094562" cy="2618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CL" b="1" i="0" dirty="0">
                <a:solidFill>
                  <a:srgbClr val="27AE6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s-CL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Beneficios Esperados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Eficiencia operacional:</a:t>
            </a: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Procesos automatizados y optimizados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Trazabilidad completa:</a:t>
            </a: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Historial detallado de cada vehículo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Comunicación mejorada:</a:t>
            </a: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Información centralizada y actualizada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Toma de decisiones informada:</a:t>
            </a: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Reportes automáticos con métricas clave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Escalabilidad:</a:t>
            </a: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Capacidad de crecimiento sin limitaciones técnicas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2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ROI positivo:</a:t>
            </a: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Retorno de inversión a través de ahorros operacionales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47E32BF-E2BA-A5E5-9C67-5EDD4215DC20}"/>
              </a:ext>
            </a:extLst>
          </p:cNvPr>
          <p:cNvSpPr/>
          <p:nvPr/>
        </p:nvSpPr>
        <p:spPr>
          <a:xfrm>
            <a:off x="6651672" y="4308060"/>
            <a:ext cx="5201022" cy="988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07C0BFE-06B4-239B-D428-17E00101EFF9}"/>
              </a:ext>
            </a:extLst>
          </p:cNvPr>
          <p:cNvSpPr txBox="1"/>
          <p:nvPr/>
        </p:nvSpPr>
        <p:spPr>
          <a:xfrm>
            <a:off x="6754693" y="4311539"/>
            <a:ext cx="5028854" cy="87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CL" sz="14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Cronograma</a:t>
            </a:r>
          </a:p>
          <a:p>
            <a:pPr algn="l">
              <a:buNone/>
            </a:pPr>
            <a:r>
              <a:rPr lang="es-CL" sz="1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Plazo estimado:</a:t>
            </a:r>
            <a:r>
              <a:rPr lang="es-CL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12 semanas para versión funcional completa con metodología ágil Scrum.</a:t>
            </a:r>
          </a:p>
        </p:txBody>
      </p:sp>
    </p:spTree>
    <p:extLst>
      <p:ext uri="{BB962C8B-B14F-4D97-AF65-F5344CB8AC3E}">
        <p14:creationId xmlns:p14="http://schemas.microsoft.com/office/powerpoint/2010/main" val="367443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0B01A3-23F7-711A-70A0-8340DAD44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B3CC9927-1209-2105-A5DB-7FB11C51F48E}"/>
              </a:ext>
            </a:extLst>
          </p:cNvPr>
          <p:cNvSpPr/>
          <p:nvPr/>
        </p:nvSpPr>
        <p:spPr>
          <a:xfrm>
            <a:off x="1383103" y="5844057"/>
            <a:ext cx="9926847" cy="854849"/>
          </a:xfrm>
          <a:prstGeom prst="rect">
            <a:avLst/>
          </a:prstGeom>
          <a:solidFill>
            <a:srgbClr val="C2D1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3EE054-2B38-0A8B-D1C7-B02D55C8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s-CL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Conclusiones</a:t>
            </a:r>
            <a:br>
              <a:rPr lang="es-CL" b="1" dirty="0"/>
            </a:br>
            <a:endParaRPr lang="es-CL" sz="16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DDFA0C1-041E-AB9C-E313-03FA2BC6E105}"/>
              </a:ext>
            </a:extLst>
          </p:cNvPr>
          <p:cNvSpPr/>
          <p:nvPr/>
        </p:nvSpPr>
        <p:spPr>
          <a:xfrm>
            <a:off x="793630" y="2290314"/>
            <a:ext cx="10817179" cy="146517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CDA39E-8612-0644-7DC3-D8FD69D8464C}"/>
              </a:ext>
            </a:extLst>
          </p:cNvPr>
          <p:cNvSpPr txBox="1"/>
          <p:nvPr/>
        </p:nvSpPr>
        <p:spPr>
          <a:xfrm>
            <a:off x="793630" y="2352203"/>
            <a:ext cx="10817179" cy="1341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CL" b="1" i="0" dirty="0">
                <a:solidFill>
                  <a:srgbClr val="27AE6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s-CL" b="1" i="0" dirty="0">
                <a:effectLst/>
                <a:latin typeface="Segoe UI" panose="020B0502040204020203" pitchFamily="34" charset="0"/>
              </a:rPr>
              <a:t>Justificación del Proyecto</a:t>
            </a:r>
          </a:p>
          <a:p>
            <a:pPr algn="l">
              <a:buNone/>
            </a:pPr>
            <a:r>
              <a:rPr lang="es-CL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El proyecto responde a una </a:t>
            </a:r>
            <a:r>
              <a:rPr lang="es-CL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problemática real y crítica</a:t>
            </a:r>
            <a:r>
              <a:rPr lang="es-CL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en PepsiCo Chile, alineándose perfectamente con las competencias de Ingeniería en Informática y representando una oportunidad significativa de impacto operacional.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F456213-8D1B-C0A4-EB13-4866A3DBB7EC}"/>
              </a:ext>
            </a:extLst>
          </p:cNvPr>
          <p:cNvSpPr/>
          <p:nvPr/>
        </p:nvSpPr>
        <p:spPr>
          <a:xfrm>
            <a:off x="793630" y="4037161"/>
            <a:ext cx="10886536" cy="15268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>
                <a:solidFill>
                  <a:schemeClr val="tx1"/>
                </a:solidFill>
              </a:rPr>
              <a:t>Factibilidad </a:t>
            </a:r>
          </a:p>
          <a:p>
            <a:r>
              <a:rPr lang="es-CL" u="sng" dirty="0">
                <a:solidFill>
                  <a:schemeClr val="tx1"/>
                </a:solidFill>
              </a:rPr>
              <a:t>Técnica</a:t>
            </a:r>
            <a:r>
              <a:rPr lang="es-CL" dirty="0">
                <a:solidFill>
                  <a:schemeClr val="tx1"/>
                </a:solidFill>
              </a:rPr>
              <a:t>: </a:t>
            </a:r>
            <a:r>
              <a:rPr lang="es-CL" dirty="0"/>
              <a:t>Tecnologías web open </a:t>
            </a:r>
            <a:r>
              <a:rPr lang="es-CL" dirty="0" err="1"/>
              <a:t>source</a:t>
            </a:r>
            <a:r>
              <a:rPr lang="es-CL" dirty="0"/>
              <a:t> disponibles</a:t>
            </a:r>
          </a:p>
          <a:p>
            <a:r>
              <a:rPr lang="es-CL" u="sng" dirty="0">
                <a:solidFill>
                  <a:schemeClr val="tx1"/>
                </a:solidFill>
              </a:rPr>
              <a:t>Temporal</a:t>
            </a:r>
            <a:r>
              <a:rPr lang="es-CL" dirty="0">
                <a:solidFill>
                  <a:schemeClr val="tx1"/>
                </a:solidFill>
              </a:rPr>
              <a:t>: </a:t>
            </a:r>
            <a:r>
              <a:rPr lang="es-CL" dirty="0"/>
              <a:t>Cronograma ajustado a 12 semanas académicas</a:t>
            </a:r>
          </a:p>
          <a:p>
            <a:r>
              <a:rPr lang="es-CL" u="sng" dirty="0">
                <a:solidFill>
                  <a:schemeClr val="tx1"/>
                </a:solidFill>
              </a:rPr>
              <a:t>Económica</a:t>
            </a:r>
            <a:r>
              <a:rPr lang="es-CL" dirty="0">
                <a:solidFill>
                  <a:schemeClr val="tx1"/>
                </a:solidFill>
              </a:rPr>
              <a:t>:</a:t>
            </a:r>
            <a:r>
              <a:rPr lang="es-CL" dirty="0"/>
              <a:t> Presupuesto limitado pero viable</a:t>
            </a:r>
          </a:p>
          <a:p>
            <a:r>
              <a:rPr lang="es-CL" u="sng" dirty="0">
                <a:solidFill>
                  <a:schemeClr val="tx1"/>
                </a:solidFill>
              </a:rPr>
              <a:t>Organizacional</a:t>
            </a:r>
            <a:r>
              <a:rPr lang="es-CL" dirty="0">
                <a:solidFill>
                  <a:schemeClr val="tx1"/>
                </a:solidFill>
              </a:rPr>
              <a:t>: </a:t>
            </a:r>
            <a:r>
              <a:rPr lang="es-CL" dirty="0"/>
              <a:t>Respaldo del Subgerente de Flota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F62E39-0BCC-3A7E-BE2A-4D25825373B9}"/>
              </a:ext>
            </a:extLst>
          </p:cNvPr>
          <p:cNvSpPr txBox="1"/>
          <p:nvPr/>
        </p:nvSpPr>
        <p:spPr>
          <a:xfrm>
            <a:off x="1273474" y="5868444"/>
            <a:ext cx="9926847" cy="787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125"/>
              </a:spcAft>
              <a:buNone/>
            </a:pPr>
            <a:r>
              <a:rPr lang="es-CL" sz="1200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Impacto Académico y Profesional</a:t>
            </a:r>
          </a:p>
          <a:p>
            <a:pPr algn="ctr">
              <a:buNone/>
            </a:pP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Este proyecto permitirá aplicar conocimientos teóricos en un </a:t>
            </a:r>
            <a:r>
              <a:rPr lang="es-CL" sz="12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contexto real empresarial</a:t>
            </a:r>
            <a:r>
              <a:rPr lang="es-CL" sz="1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, desarrollando competencias clave en desarrollo de software, gestión de proyectos y optimización de procesos, preparando el camino para una inserción exitosa en el mundo laboral.</a:t>
            </a:r>
          </a:p>
        </p:txBody>
      </p:sp>
    </p:spTree>
    <p:extLst>
      <p:ext uri="{BB962C8B-B14F-4D97-AF65-F5344CB8AC3E}">
        <p14:creationId xmlns:p14="http://schemas.microsoft.com/office/powerpoint/2010/main" val="72558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104</TotalTime>
  <Words>605</Words>
  <Application>Microsoft Office PowerPoint</Application>
  <PresentationFormat>Panorámica</PresentationFormat>
  <Paragraphs>106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ADLaM Display</vt:lpstr>
      <vt:lpstr>Arial</vt:lpstr>
      <vt:lpstr>Calibri</vt:lpstr>
      <vt:lpstr>Gill Sans MT</vt:lpstr>
      <vt:lpstr>Segoe UI</vt:lpstr>
      <vt:lpstr>Wingdings 2</vt:lpstr>
      <vt:lpstr>Dividendo</vt:lpstr>
      <vt:lpstr>Proyecto pepsico</vt:lpstr>
      <vt:lpstr>Presentación de PowerPoint</vt:lpstr>
      <vt:lpstr>Problemática Identificada Consecuencias del Proceso Manual</vt:lpstr>
      <vt:lpstr>Actores y Roles Afectados Usuarios del Sistema Actual</vt:lpstr>
      <vt:lpstr>Impacto del Problema Consecuencias Operacionales y Económicas</vt:lpstr>
      <vt:lpstr>Propuesta de Solución Plataforma Tecnológica Integral</vt:lpstr>
      <vt:lpstr>Criterios de Éxito Métricas de Impacto Esperado</vt:lpstr>
      <vt:lpstr>Conclusiones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JESUS BRAVO FUNKE</dc:creator>
  <cp:lastModifiedBy>BENJAMIN JESUS BRAVO FUNKE</cp:lastModifiedBy>
  <cp:revision>1</cp:revision>
  <dcterms:created xsi:type="dcterms:W3CDTF">2025-09-10T20:07:15Z</dcterms:created>
  <dcterms:modified xsi:type="dcterms:W3CDTF">2025-09-10T21:52:12Z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