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E5792B-3BC6-43F5-B19F-3EF335789394}">
  <a:tblStyle styleId="{AFE5792B-3BC6-43F5-B19F-3EF335789394}"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rgbClr val="FFFFFF"/>
      </a:tcTxStyle>
      <a:tcStyle>
        <a:fill>
          <a:solidFill>
            <a:srgbClr val="000000"/>
          </a:solidFill>
        </a:fill>
      </a:tcStyle>
    </a:lastCol>
    <a:firstCol>
      <a:tcTxStyle b="on" i="off">
        <a:font>
          <a:latin typeface="Calibri"/>
          <a:ea typeface="Calibri"/>
          <a:cs typeface="Calibri"/>
        </a:font>
        <a:srgbClr val="FFFFFF"/>
      </a:tcTxStyle>
      <a:tcStyle>
        <a:fill>
          <a:solidFill>
            <a:srgbClr val="000000"/>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000000"/>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000000"/>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Oswald-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font" Target="fonts/Oswa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a04b60f4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a04b60f4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4111ca1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4111ca1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4111ca1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4111ca1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4111ca19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4111ca1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4111ca1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4111ca1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de79162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de79162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worldpopulationreview.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github.com/benbrownlie21" TargetMode="External"/><Relationship Id="rId4" Type="http://schemas.openxmlformats.org/officeDocument/2006/relationships/hyperlink" Target="https://www.loom.com/share/3801fce8c8e54ca28a3e53de467a70fe?sid=bd57c61b-aca4-4e79-9703-85853f4d2ead" TargetMode="External"/><Relationship Id="rId5" Type="http://schemas.openxmlformats.org/officeDocument/2006/relationships/hyperlink" Target="https://github.com/benbrownlie21/poverty_vs_cri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drive.google.com/file/d/1YJK9Ubyimxt25e9fZtYjP-WMmvsgN8Ae/view?usp=sharing" TargetMode="External"/><Relationship Id="rId4" Type="http://schemas.openxmlformats.org/officeDocument/2006/relationships/hyperlink" Target="https://www.linkedin.com/in/ben-brownlie" TargetMode="External"/><Relationship Id="rId5" Type="http://schemas.openxmlformats.org/officeDocument/2006/relationships/hyperlink" Target="https://www.datascienceportfol.io/benbrownli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8" name="Shape 98"/>
        <p:cNvGrpSpPr/>
        <p:nvPr/>
      </p:nvGrpSpPr>
      <p:grpSpPr>
        <a:xfrm>
          <a:off x="0" y="0"/>
          <a:ext cx="0" cy="0"/>
          <a:chOff x="0" y="0"/>
          <a:chExt cx="0" cy="0"/>
        </a:xfrm>
      </p:grpSpPr>
      <p:sp>
        <p:nvSpPr>
          <p:cNvPr id="99" name="Google Shape;99;p25"/>
          <p:cNvSpPr/>
          <p:nvPr/>
        </p:nvSpPr>
        <p:spPr>
          <a:xfrm>
            <a:off x="0" y="2496725"/>
            <a:ext cx="9144000" cy="2646900"/>
          </a:xfrm>
          <a:prstGeom prst="rect">
            <a:avLst/>
          </a:prstGeom>
          <a:solidFill>
            <a:srgbClr val="F3F3F3"/>
          </a:solidFill>
          <a:ln>
            <a:noFill/>
          </a:ln>
          <a:effectLst>
            <a:outerShdw blurRad="57150" rotWithShape="0" algn="bl" dir="5400000" dist="19050">
              <a:srgbClr val="000000">
                <a:alpha val="50000"/>
              </a:srgbClr>
            </a:outerShdw>
            <a:reflection blurRad="0" dir="5400000" dist="38100" endA="0" endPos="1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txBox="1"/>
          <p:nvPr/>
        </p:nvSpPr>
        <p:spPr>
          <a:xfrm>
            <a:off x="4034750" y="1546400"/>
            <a:ext cx="1011300" cy="3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FFFFFF"/>
              </a:solidFill>
            </a:endParaRPr>
          </a:p>
        </p:txBody>
      </p:sp>
      <p:sp>
        <p:nvSpPr>
          <p:cNvPr id="101" name="Google Shape;101;p25"/>
          <p:cNvSpPr txBox="1"/>
          <p:nvPr/>
        </p:nvSpPr>
        <p:spPr>
          <a:xfrm>
            <a:off x="2532425" y="1342425"/>
            <a:ext cx="1856700" cy="3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102" name="Google Shape;102;p25"/>
          <p:cNvSpPr txBox="1"/>
          <p:nvPr/>
        </p:nvSpPr>
        <p:spPr>
          <a:xfrm>
            <a:off x="4753700" y="2496725"/>
            <a:ext cx="2086800" cy="26469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i="1" sz="1100">
              <a:solidFill>
                <a:srgbClr val="333333"/>
              </a:solidFill>
              <a:latin typeface="Calibri"/>
              <a:ea typeface="Calibri"/>
              <a:cs typeface="Calibri"/>
              <a:sym typeface="Calibri"/>
            </a:endParaRPr>
          </a:p>
        </p:txBody>
      </p:sp>
      <p:sp>
        <p:nvSpPr>
          <p:cNvPr id="103" name="Google Shape;103;p25"/>
          <p:cNvSpPr txBox="1"/>
          <p:nvPr/>
        </p:nvSpPr>
        <p:spPr>
          <a:xfrm>
            <a:off x="7057200" y="2496725"/>
            <a:ext cx="2086800" cy="264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i="1" sz="1100">
              <a:solidFill>
                <a:srgbClr val="333333"/>
              </a:solidFill>
              <a:latin typeface="Calibri"/>
              <a:ea typeface="Calibri"/>
              <a:cs typeface="Calibri"/>
              <a:sym typeface="Calibri"/>
            </a:endParaRPr>
          </a:p>
        </p:txBody>
      </p:sp>
      <p:sp>
        <p:nvSpPr>
          <p:cNvPr id="104" name="Google Shape;104;p25"/>
          <p:cNvSpPr txBox="1"/>
          <p:nvPr/>
        </p:nvSpPr>
        <p:spPr>
          <a:xfrm>
            <a:off x="2078975" y="2103800"/>
            <a:ext cx="4098900" cy="3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pic>
        <p:nvPicPr>
          <p:cNvPr id="105" name="Google Shape;105;p25"/>
          <p:cNvPicPr preferRelativeResize="0"/>
          <p:nvPr/>
        </p:nvPicPr>
        <p:blipFill>
          <a:blip r:embed="rId3">
            <a:alphaModFix/>
          </a:blip>
          <a:stretch>
            <a:fillRect/>
          </a:stretch>
        </p:blipFill>
        <p:spPr>
          <a:xfrm>
            <a:off x="3699550" y="2908799"/>
            <a:ext cx="4712952" cy="1314450"/>
          </a:xfrm>
          <a:prstGeom prst="rect">
            <a:avLst/>
          </a:prstGeom>
          <a:noFill/>
          <a:ln>
            <a:noFill/>
          </a:ln>
        </p:spPr>
      </p:pic>
      <p:sp>
        <p:nvSpPr>
          <p:cNvPr id="106" name="Google Shape;106;p25"/>
          <p:cNvSpPr txBox="1"/>
          <p:nvPr/>
        </p:nvSpPr>
        <p:spPr>
          <a:xfrm>
            <a:off x="0" y="0"/>
            <a:ext cx="9144000" cy="245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Oswald"/>
                <a:ea typeface="Oswald"/>
                <a:cs typeface="Oswald"/>
                <a:sym typeface="Oswald"/>
              </a:rPr>
              <a:t>      //Developers</a:t>
            </a:r>
            <a:r>
              <a:rPr lang="en" sz="2400">
                <a:solidFill>
                  <a:srgbClr val="FF0000"/>
                </a:solidFill>
                <a:latin typeface="Oswald"/>
                <a:ea typeface="Oswald"/>
                <a:cs typeface="Oswald"/>
                <a:sym typeface="Oswald"/>
              </a:rPr>
              <a:t>_Institute</a:t>
            </a:r>
            <a:r>
              <a:rPr lang="en" sz="2400">
                <a:solidFill>
                  <a:schemeClr val="dk1"/>
                </a:solidFill>
                <a:latin typeface="Oswald"/>
                <a:ea typeface="Oswald"/>
                <a:cs typeface="Oswald"/>
                <a:sym typeface="Oswald"/>
              </a:rPr>
              <a:t>_                  </a:t>
            </a:r>
            <a:r>
              <a:rPr lang="en" sz="3000">
                <a:solidFill>
                  <a:schemeClr val="dk1"/>
                </a:solidFill>
                <a:latin typeface="Oswald"/>
                <a:ea typeface="Oswald"/>
                <a:cs typeface="Oswald"/>
                <a:sym typeface="Oswald"/>
              </a:rPr>
              <a:t> </a:t>
            </a:r>
            <a:r>
              <a:rPr lang="en" sz="2400">
                <a:solidFill>
                  <a:schemeClr val="dk1"/>
                </a:solidFill>
                <a:latin typeface="Oswald"/>
                <a:ea typeface="Oswald"/>
                <a:cs typeface="Oswald"/>
                <a:sym typeface="Oswald"/>
              </a:rPr>
              <a:t> </a:t>
            </a:r>
            <a:endParaRPr sz="2400">
              <a:solidFill>
                <a:schemeClr val="dk1"/>
              </a:solidFill>
              <a:latin typeface="Oswald"/>
              <a:ea typeface="Oswald"/>
              <a:cs typeface="Oswald"/>
              <a:sym typeface="Oswald"/>
            </a:endParaRPr>
          </a:p>
          <a:p>
            <a:pPr indent="0" lvl="0" marL="0" rtl="0" algn="ctr">
              <a:spcBef>
                <a:spcPts val="0"/>
              </a:spcBef>
              <a:spcAft>
                <a:spcPts val="0"/>
              </a:spcAft>
              <a:buNone/>
            </a:pPr>
            <a:r>
              <a:rPr lang="en" sz="2400">
                <a:solidFill>
                  <a:schemeClr val="dk1"/>
                </a:solidFill>
                <a:latin typeface="Oswald"/>
                <a:ea typeface="Oswald"/>
                <a:cs typeface="Oswald"/>
                <a:sym typeface="Oswald"/>
              </a:rPr>
              <a:t>TLV Coding Bootcamp</a:t>
            </a:r>
            <a:endParaRPr sz="2400">
              <a:solidFill>
                <a:schemeClr val="dk1"/>
              </a:solidFill>
              <a:latin typeface="Oswald"/>
              <a:ea typeface="Oswald"/>
              <a:cs typeface="Oswald"/>
              <a:sym typeface="Oswald"/>
            </a:endParaRPr>
          </a:p>
          <a:p>
            <a:pPr indent="0" lvl="0" marL="0" rtl="0" algn="ctr">
              <a:spcBef>
                <a:spcPts val="0"/>
              </a:spcBef>
              <a:spcAft>
                <a:spcPts val="0"/>
              </a:spcAft>
              <a:buNone/>
            </a:pPr>
            <a:r>
              <a:t/>
            </a:r>
            <a:endParaRPr>
              <a:solidFill>
                <a:schemeClr val="dk1"/>
              </a:solidFill>
              <a:latin typeface="Oswald"/>
              <a:ea typeface="Oswald"/>
              <a:cs typeface="Oswald"/>
              <a:sym typeface="Oswald"/>
            </a:endParaRPr>
          </a:p>
          <a:p>
            <a:pPr indent="457200" lvl="0" marL="457200" rtl="0" algn="ctr">
              <a:spcBef>
                <a:spcPts val="0"/>
              </a:spcBef>
              <a:spcAft>
                <a:spcPts val="0"/>
              </a:spcAft>
              <a:buNone/>
            </a:pPr>
            <a:r>
              <a:rPr lang="en" sz="1800">
                <a:solidFill>
                  <a:schemeClr val="dk1"/>
                </a:solidFill>
                <a:latin typeface="Oswald"/>
                <a:ea typeface="Oswald"/>
                <a:cs typeface="Oswald"/>
                <a:sym typeface="Oswald"/>
              </a:rPr>
              <a:t>Exploring the Relationship Between Poverty and Crime: </a:t>
            </a:r>
            <a:endParaRPr sz="1800">
              <a:solidFill>
                <a:schemeClr val="dk1"/>
              </a:solidFill>
              <a:latin typeface="Oswald"/>
              <a:ea typeface="Oswald"/>
              <a:cs typeface="Oswald"/>
              <a:sym typeface="Oswald"/>
            </a:endParaRPr>
          </a:p>
          <a:p>
            <a:pPr indent="457200" lvl="0" marL="457200" rtl="0" algn="ctr">
              <a:spcBef>
                <a:spcPts val="0"/>
              </a:spcBef>
              <a:spcAft>
                <a:spcPts val="0"/>
              </a:spcAft>
              <a:buNone/>
            </a:pPr>
            <a:r>
              <a:rPr lang="en" sz="1600">
                <a:solidFill>
                  <a:schemeClr val="dk1"/>
                </a:solidFill>
                <a:latin typeface="Oswald"/>
                <a:ea typeface="Oswald"/>
                <a:cs typeface="Oswald"/>
                <a:sym typeface="Oswald"/>
              </a:rPr>
              <a:t>A U.S. State-Level Analysis of Crime Rates, Education, and Living Expenses</a:t>
            </a:r>
            <a:endParaRPr sz="1600">
              <a:solidFill>
                <a:schemeClr val="dk1"/>
              </a:solidFill>
              <a:latin typeface="Oswald"/>
              <a:ea typeface="Oswald"/>
              <a:cs typeface="Oswald"/>
              <a:sym typeface="Oswald"/>
            </a:endParaRPr>
          </a:p>
        </p:txBody>
      </p:sp>
      <p:sp>
        <p:nvSpPr>
          <p:cNvPr id="107" name="Google Shape;107;p25"/>
          <p:cNvSpPr txBox="1"/>
          <p:nvPr/>
        </p:nvSpPr>
        <p:spPr>
          <a:xfrm>
            <a:off x="-4525" y="4789500"/>
            <a:ext cx="9144000" cy="4893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sz="900"/>
              <a:t>Azerbaijan 🇦🇿- México 🇲🇽 - Cameroon 🇨🇲 - Senegal 🇸🇳 - Burkina Faso 🇧🇫 - Mali 🇲🇱 - Ghana 🇬🇭 - Togo 🇹🇬 - Mauritius 🇲🇺 - Morocco 🇲🇦 - India 🇮🇳 - Georgia 🇬🇪 - Israël 🇮🇱</a:t>
            </a:r>
            <a:endParaRPr sz="900"/>
          </a:p>
          <a:p>
            <a:pPr indent="0" lvl="0" marL="0" rtl="0" algn="l">
              <a:spcBef>
                <a:spcPts val="0"/>
              </a:spcBef>
              <a:spcAft>
                <a:spcPts val="0"/>
              </a:spcAft>
              <a:buNone/>
            </a:pPr>
            <a:r>
              <a:t/>
            </a:r>
            <a:endParaRPr sz="900"/>
          </a:p>
        </p:txBody>
      </p:sp>
      <p:pic>
        <p:nvPicPr>
          <p:cNvPr id="108" name="Google Shape;108;p25"/>
          <p:cNvPicPr preferRelativeResize="0"/>
          <p:nvPr/>
        </p:nvPicPr>
        <p:blipFill>
          <a:blip r:embed="rId4">
            <a:alphaModFix/>
          </a:blip>
          <a:stretch>
            <a:fillRect/>
          </a:stretch>
        </p:blipFill>
        <p:spPr>
          <a:xfrm>
            <a:off x="76175" y="728800"/>
            <a:ext cx="2212461" cy="2403200"/>
          </a:xfrm>
          <a:prstGeom prst="rect">
            <a:avLst/>
          </a:prstGeom>
          <a:noFill/>
          <a:ln>
            <a:noFill/>
          </a:ln>
        </p:spPr>
      </p:pic>
      <p:sp>
        <p:nvSpPr>
          <p:cNvPr id="109" name="Google Shape;109;p25"/>
          <p:cNvSpPr txBox="1"/>
          <p:nvPr/>
        </p:nvSpPr>
        <p:spPr>
          <a:xfrm>
            <a:off x="257125" y="3132000"/>
            <a:ext cx="2446200" cy="9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50">
                <a:solidFill>
                  <a:srgbClr val="FFFFFF"/>
                </a:solidFill>
                <a:highlight>
                  <a:srgbClr val="222529"/>
                </a:highlight>
              </a:rPr>
              <a:t>Developers Institute ranked for </a:t>
            </a:r>
            <a:r>
              <a:rPr b="1" lang="en" sz="1150">
                <a:solidFill>
                  <a:srgbClr val="FF0000"/>
                </a:solidFill>
                <a:highlight>
                  <a:srgbClr val="222529"/>
                </a:highlight>
              </a:rPr>
              <a:t>Best Coding Bootcamp Worldwide</a:t>
            </a:r>
            <a:r>
              <a:rPr b="1" lang="en" sz="1150">
                <a:solidFill>
                  <a:srgbClr val="FFFFFF"/>
                </a:solidFill>
                <a:highlight>
                  <a:srgbClr val="222529"/>
                </a:highlight>
              </a:rPr>
              <a:t> for 2023</a:t>
            </a:r>
            <a:endParaRPr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Exploring the Relationship Between Poverty and Crime</a:t>
            </a:r>
            <a:endParaRPr sz="2400"/>
          </a:p>
        </p:txBody>
      </p:sp>
      <p:sp>
        <p:nvSpPr>
          <p:cNvPr id="115" name="Google Shape;115;p26"/>
          <p:cNvSpPr txBox="1"/>
          <p:nvPr>
            <p:ph idx="1" type="body"/>
          </p:nvPr>
        </p:nvSpPr>
        <p:spPr>
          <a:xfrm>
            <a:off x="311700" y="1152475"/>
            <a:ext cx="8520600" cy="37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Description of the Project</a:t>
            </a:r>
            <a:endParaRPr b="1" sz="1600"/>
          </a:p>
          <a:p>
            <a:pPr indent="0" lvl="0" marL="0" rtl="0" algn="l">
              <a:spcBef>
                <a:spcPts val="1600"/>
              </a:spcBef>
              <a:spcAft>
                <a:spcPts val="0"/>
              </a:spcAft>
              <a:buNone/>
            </a:pPr>
            <a:r>
              <a:rPr lang="en" sz="1200"/>
              <a:t>For my project I decided to do an analysis of US State data on different levels of crime and different types of living data - including poverty levels, education and unemployment.</a:t>
            </a:r>
            <a:endParaRPr sz="1200"/>
          </a:p>
          <a:p>
            <a:pPr indent="0" lvl="0" marL="0" rtl="0" algn="l">
              <a:spcBef>
                <a:spcPts val="1600"/>
              </a:spcBef>
              <a:spcAft>
                <a:spcPts val="0"/>
              </a:spcAft>
              <a:buNone/>
            </a:pPr>
            <a:r>
              <a:rPr lang="en" sz="1200"/>
              <a:t>I analysed these types of data because I wanted to see if there was any correlation between poverty, lower levels of education, employment and higher levels of crime.</a:t>
            </a:r>
            <a:endParaRPr sz="1200"/>
          </a:p>
          <a:p>
            <a:pPr indent="0" lvl="0" marL="0" rtl="0" algn="l">
              <a:spcBef>
                <a:spcPts val="1600"/>
              </a:spcBef>
              <a:spcAft>
                <a:spcPts val="0"/>
              </a:spcAft>
              <a:buNone/>
            </a:pPr>
            <a:r>
              <a:rPr lang="en" sz="1200"/>
              <a:t>The project actually started differently, </a:t>
            </a:r>
            <a:r>
              <a:rPr lang="en" sz="1200"/>
              <a:t>where I was doing an analysis of the same data types but by country instead of US State. I changed this because I found that there were more detailed datasets for US States, and it made the analysis more complete.</a:t>
            </a:r>
            <a:endParaRPr sz="1200"/>
          </a:p>
          <a:p>
            <a:pPr indent="0" lvl="0" marL="0" rtl="0" algn="l">
              <a:spcBef>
                <a:spcPts val="1600"/>
              </a:spcBef>
              <a:spcAft>
                <a:spcPts val="0"/>
              </a:spcAft>
              <a:buNone/>
            </a:pPr>
            <a:r>
              <a:rPr b="1" lang="en" sz="1600"/>
              <a:t>What </a:t>
            </a:r>
            <a:r>
              <a:rPr b="1" lang="en" sz="1600"/>
              <a:t>problems or needs</a:t>
            </a:r>
            <a:r>
              <a:rPr b="1" lang="en" sz="1600"/>
              <a:t> does your project solve</a:t>
            </a:r>
            <a:endParaRPr b="1" sz="1600"/>
          </a:p>
          <a:p>
            <a:pPr indent="0" lvl="0" marL="0" rtl="0" algn="l">
              <a:spcBef>
                <a:spcPts val="1600"/>
              </a:spcBef>
              <a:spcAft>
                <a:spcPts val="1600"/>
              </a:spcAft>
              <a:buNone/>
            </a:pPr>
            <a:r>
              <a:rPr lang="en" sz="1200"/>
              <a:t>My project doesn’t solve any problems or needs, as it doesn’t include steps or advice on how to make the necessary changes. What my project does do is show evidence from the data that if states with lower funding received more it may help them to improve and become less impoverished and with lower rates of crime.</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a:t>
            </a:r>
            <a:endParaRPr/>
          </a:p>
        </p:txBody>
      </p:sp>
      <p:sp>
        <p:nvSpPr>
          <p:cNvPr id="121" name="Google Shape;12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Jupyter Notebooks</a:t>
            </a:r>
            <a:endParaRPr/>
          </a:p>
          <a:p>
            <a:pPr indent="-342900" lvl="0" marL="457200" rtl="0" algn="l">
              <a:spcBef>
                <a:spcPts val="0"/>
              </a:spcBef>
              <a:spcAft>
                <a:spcPts val="0"/>
              </a:spcAft>
              <a:buSzPts val="1800"/>
              <a:buChar char="●"/>
            </a:pPr>
            <a:r>
              <a:rPr lang="en"/>
              <a:t>Python</a:t>
            </a:r>
            <a:endParaRPr/>
          </a:p>
          <a:p>
            <a:pPr indent="-317500" lvl="1" marL="914400" rtl="0" algn="l">
              <a:spcBef>
                <a:spcPts val="0"/>
              </a:spcBef>
              <a:spcAft>
                <a:spcPts val="0"/>
              </a:spcAft>
              <a:buSzPts val="1400"/>
              <a:buChar char="○"/>
            </a:pPr>
            <a:r>
              <a:rPr lang="en"/>
              <a:t>Used to clean and modify the data obtained from </a:t>
            </a:r>
            <a:r>
              <a:rPr lang="en" u="sng">
                <a:solidFill>
                  <a:schemeClr val="hlink"/>
                </a:solidFill>
                <a:hlinkClick r:id="rId3"/>
              </a:rPr>
              <a:t>HERE</a:t>
            </a:r>
            <a:endParaRPr/>
          </a:p>
          <a:p>
            <a:pPr indent="-342900" lvl="0" marL="457200" rtl="0" algn="l">
              <a:spcBef>
                <a:spcPts val="0"/>
              </a:spcBef>
              <a:spcAft>
                <a:spcPts val="0"/>
              </a:spcAft>
              <a:buSzPts val="1800"/>
              <a:buChar char="●"/>
            </a:pPr>
            <a:r>
              <a:rPr lang="en"/>
              <a:t>Microsoft Excel</a:t>
            </a:r>
            <a:endParaRPr/>
          </a:p>
          <a:p>
            <a:pPr indent="-317500" lvl="1" marL="914400" rtl="0" algn="l">
              <a:spcBef>
                <a:spcPts val="0"/>
              </a:spcBef>
              <a:spcAft>
                <a:spcPts val="0"/>
              </a:spcAft>
              <a:buSzPts val="1400"/>
              <a:buChar char="○"/>
            </a:pPr>
            <a:r>
              <a:rPr lang="en"/>
              <a:t>Used to double check the data after using Python and before importing it into Power BI</a:t>
            </a:r>
            <a:endParaRPr/>
          </a:p>
          <a:p>
            <a:pPr indent="-342900" lvl="0" marL="457200" rtl="0" algn="l">
              <a:spcBef>
                <a:spcPts val="0"/>
              </a:spcBef>
              <a:spcAft>
                <a:spcPts val="0"/>
              </a:spcAft>
              <a:buSzPts val="1800"/>
              <a:buChar char="●"/>
            </a:pPr>
            <a:r>
              <a:rPr lang="en"/>
              <a:t>Power BI</a:t>
            </a:r>
            <a:endParaRPr/>
          </a:p>
          <a:p>
            <a:pPr indent="-342900" lvl="0" marL="457200" rtl="0" algn="l">
              <a:spcBef>
                <a:spcPts val="0"/>
              </a:spcBef>
              <a:spcAft>
                <a:spcPts val="0"/>
              </a:spcAft>
              <a:buSzPts val="1800"/>
              <a:buChar char="●"/>
            </a:pPr>
            <a:r>
              <a:rPr lang="en"/>
              <a:t>DAX (Data Analysis Expressions)</a:t>
            </a:r>
            <a:endParaRPr/>
          </a:p>
          <a:p>
            <a:pPr indent="-317500" lvl="1" marL="914400" rtl="0" algn="l">
              <a:spcBef>
                <a:spcPts val="0"/>
              </a:spcBef>
              <a:spcAft>
                <a:spcPts val="0"/>
              </a:spcAft>
              <a:buSzPts val="1400"/>
              <a:buChar char="○"/>
            </a:pPr>
            <a:r>
              <a:rPr lang="en"/>
              <a:t>Used to create additional tables in Power BI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27" name="Google Shape;12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 </a:t>
            </a:r>
            <a:r>
              <a:rPr lang="en" u="sng">
                <a:solidFill>
                  <a:schemeClr val="hlink"/>
                </a:solidFill>
                <a:hlinkClick r:id="rId3"/>
              </a:rPr>
              <a:t>https://github.com/benbrownlie21</a:t>
            </a:r>
            <a:r>
              <a:rPr lang="en"/>
              <a:t> </a:t>
            </a:r>
            <a:endParaRPr/>
          </a:p>
          <a:p>
            <a:pPr indent="0" lvl="0" marL="0" rtl="0" algn="l">
              <a:spcBef>
                <a:spcPts val="1600"/>
              </a:spcBef>
              <a:spcAft>
                <a:spcPts val="0"/>
              </a:spcAft>
              <a:buNone/>
            </a:pPr>
            <a:r>
              <a:rPr lang="en"/>
              <a:t>2-min video - </a:t>
            </a:r>
            <a:r>
              <a:rPr lang="en" u="sng">
                <a:solidFill>
                  <a:schemeClr val="hlink"/>
                </a:solidFill>
                <a:hlinkClick r:id="rId4"/>
              </a:rPr>
              <a:t>https://www.loom.com/share/3801fce8c8e54ca28a3e53de467a70fe?sid=bd57c61b-aca4-4e79-9703-85853f4d2ead</a:t>
            </a:r>
            <a:r>
              <a:rPr lang="en"/>
              <a:t> </a:t>
            </a:r>
            <a:endParaRPr/>
          </a:p>
          <a:p>
            <a:pPr indent="0" lvl="0" marL="0" rtl="0" algn="l">
              <a:spcBef>
                <a:spcPts val="1600"/>
              </a:spcBef>
              <a:spcAft>
                <a:spcPts val="1600"/>
              </a:spcAft>
              <a:buNone/>
            </a:pPr>
            <a:r>
              <a:rPr lang="en"/>
              <a:t>Deployed - </a:t>
            </a:r>
            <a:r>
              <a:rPr lang="en" u="sng">
                <a:solidFill>
                  <a:schemeClr val="hlink"/>
                </a:solidFill>
                <a:hlinkClick r:id="rId5"/>
              </a:rPr>
              <a:t>https://github.com/benbrownlie21/poverty_vs_crime</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Career Prep</a:t>
            </a:r>
            <a:endParaRPr/>
          </a:p>
        </p:txBody>
      </p:sp>
      <p:sp>
        <p:nvSpPr>
          <p:cNvPr id="133" name="Google Shape;13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 - </a:t>
            </a:r>
            <a:r>
              <a:rPr lang="en" u="sng">
                <a:solidFill>
                  <a:schemeClr val="hlink"/>
                </a:solidFill>
                <a:hlinkClick r:id="rId3"/>
              </a:rPr>
              <a:t>HERE</a:t>
            </a:r>
            <a:endParaRPr/>
          </a:p>
          <a:p>
            <a:pPr indent="0" lvl="0" marL="0" rtl="0" algn="l">
              <a:spcBef>
                <a:spcPts val="1600"/>
              </a:spcBef>
              <a:spcAft>
                <a:spcPts val="0"/>
              </a:spcAft>
              <a:buNone/>
            </a:pPr>
            <a:r>
              <a:rPr lang="en"/>
              <a:t>Linkedin - </a:t>
            </a:r>
            <a:r>
              <a:rPr lang="en" u="sng">
                <a:solidFill>
                  <a:schemeClr val="hlink"/>
                </a:solidFill>
                <a:hlinkClick r:id="rId4"/>
              </a:rPr>
              <a:t>https://www.linkedin.com/in/ben-brownlie</a:t>
            </a:r>
            <a:endParaRPr/>
          </a:p>
          <a:p>
            <a:pPr indent="0" lvl="0" marL="0" rtl="0" algn="l">
              <a:spcBef>
                <a:spcPts val="1600"/>
              </a:spcBef>
              <a:spcAft>
                <a:spcPts val="1600"/>
              </a:spcAft>
              <a:buNone/>
            </a:pPr>
            <a:r>
              <a:rPr lang="en"/>
              <a:t>Portfolio - </a:t>
            </a:r>
            <a:r>
              <a:rPr lang="en" u="sng">
                <a:solidFill>
                  <a:schemeClr val="hlink"/>
                </a:solidFill>
                <a:hlinkClick r:id="rId5"/>
              </a:rPr>
              <a:t>https://www.datascienceportfol.io/benbrownlie</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nvSpPr>
        <p:spPr>
          <a:xfrm>
            <a:off x="227525" y="184675"/>
            <a:ext cx="7698000" cy="5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Oswald"/>
                <a:ea typeface="Oswald"/>
                <a:cs typeface="Oswald"/>
                <a:sym typeface="Oswald"/>
              </a:rPr>
              <a:t>Roadmap</a:t>
            </a:r>
            <a:endParaRPr sz="2400">
              <a:solidFill>
                <a:srgbClr val="FFFFFF"/>
              </a:solidFill>
              <a:latin typeface="Oswald"/>
              <a:ea typeface="Oswald"/>
              <a:cs typeface="Oswald"/>
              <a:sym typeface="Oswald"/>
            </a:endParaRPr>
          </a:p>
        </p:txBody>
      </p:sp>
      <p:graphicFrame>
        <p:nvGraphicFramePr>
          <p:cNvPr id="139" name="Google Shape;139;p30"/>
          <p:cNvGraphicFramePr/>
          <p:nvPr/>
        </p:nvGraphicFramePr>
        <p:xfrm>
          <a:off x="227535" y="999556"/>
          <a:ext cx="3000000" cy="3000000"/>
        </p:xfrm>
        <a:graphic>
          <a:graphicData uri="http://schemas.openxmlformats.org/drawingml/2006/table">
            <a:tbl>
              <a:tblPr bandRow="1" firstRow="1">
                <a:noFill/>
                <a:tableStyleId>{AFE5792B-3BC6-43F5-B19F-3EF335789394}</a:tableStyleId>
              </a:tblPr>
              <a:tblGrid>
                <a:gridCol w="762850"/>
                <a:gridCol w="607450"/>
                <a:gridCol w="685150"/>
                <a:gridCol w="685150"/>
                <a:gridCol w="737850"/>
                <a:gridCol w="632450"/>
                <a:gridCol w="711525"/>
                <a:gridCol w="658800"/>
                <a:gridCol w="685150"/>
                <a:gridCol w="685150"/>
                <a:gridCol w="788400"/>
                <a:gridCol w="937700"/>
              </a:tblGrid>
              <a:tr h="600875">
                <a:tc rowSpan="5">
                  <a:txBody>
                    <a:bodyPr/>
                    <a:lstStyle/>
                    <a:p>
                      <a:pPr indent="0" lvl="0" marL="0" rtl="0" algn="ctr">
                        <a:spcBef>
                          <a:spcPts val="0"/>
                        </a:spcBef>
                        <a:spcAft>
                          <a:spcPts val="0"/>
                        </a:spcAft>
                        <a:buNone/>
                      </a:pPr>
                      <a:r>
                        <a:t/>
                      </a:r>
                      <a:endParaRPr b="1" sz="800">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6D7A8"/>
                    </a:solidFill>
                  </a:tcPr>
                </a:tc>
                <a:tc rowSpan="5">
                  <a:txBody>
                    <a:bodyPr/>
                    <a:lstStyle/>
                    <a:p>
                      <a:pPr indent="0" lvl="0" marL="0" rtl="0" algn="ctr">
                        <a:spcBef>
                          <a:spcPts val="0"/>
                        </a:spcBef>
                        <a:spcAft>
                          <a:spcPts val="0"/>
                        </a:spcAft>
                        <a:buClr>
                          <a:srgbClr val="000000"/>
                        </a:buClr>
                        <a:buFont typeface="Arial"/>
                        <a:buNone/>
                      </a:pPr>
                      <a:r>
                        <a:t/>
                      </a:r>
                      <a:endParaRPr sz="800">
                        <a:solidFill>
                          <a:srgbClr val="000000"/>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rowSpan="5">
                  <a:txBody>
                    <a:bodyPr/>
                    <a:lstStyle/>
                    <a:p>
                      <a:pPr indent="0" lvl="0" marL="0" rtl="0" algn="ctr">
                        <a:spcBef>
                          <a:spcPts val="0"/>
                        </a:spcBef>
                        <a:spcAft>
                          <a:spcPts val="0"/>
                        </a:spcAft>
                        <a:buNone/>
                      </a:pPr>
                      <a:r>
                        <a:t/>
                      </a:r>
                      <a:endParaRPr b="1" sz="800" u="none" cap="none" strike="noStrike">
                        <a:solidFill>
                          <a:srgbClr val="000000"/>
                        </a:solidFill>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rowSpan="5">
                  <a:txBody>
                    <a:bodyPr/>
                    <a:lstStyle/>
                    <a:p>
                      <a:pPr indent="0" lvl="0" marL="0" marR="0" rtl="0" algn="ctr">
                        <a:spcBef>
                          <a:spcPts val="0"/>
                        </a:spcBef>
                        <a:spcAft>
                          <a:spcPts val="0"/>
                        </a:spcAft>
                        <a:buNone/>
                      </a:pPr>
                      <a:r>
                        <a:t/>
                      </a:r>
                      <a:endParaRPr b="1" sz="800" u="none" cap="none" strike="noStrike">
                        <a:solidFill>
                          <a:srgbClr val="000000"/>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rowSpan="5">
                  <a:txBody>
                    <a:bodyPr/>
                    <a:lstStyle/>
                    <a:p>
                      <a:pPr indent="0" lvl="0" marL="0" rtl="0" algn="ctr">
                        <a:spcBef>
                          <a:spcPts val="0"/>
                        </a:spcBef>
                        <a:spcAft>
                          <a:spcPts val="0"/>
                        </a:spcAft>
                        <a:buNone/>
                      </a:pPr>
                      <a:r>
                        <a:t/>
                      </a:r>
                      <a:endParaRPr b="1" sz="800" u="none" cap="none" strike="noStrike">
                        <a:solidFill>
                          <a:srgbClr val="000000"/>
                        </a:solidFill>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D9EEB"/>
                    </a:solidFill>
                  </a:tcPr>
                </a:tc>
                <a:tc rowSpan="5">
                  <a:txBody>
                    <a:bodyPr/>
                    <a:lstStyle/>
                    <a:p>
                      <a:pPr indent="0" lvl="0" marL="0" rtl="0" algn="l">
                        <a:spcBef>
                          <a:spcPts val="0"/>
                        </a:spcBef>
                        <a:spcAft>
                          <a:spcPts val="0"/>
                        </a:spcAft>
                        <a:buNone/>
                      </a:pPr>
                      <a:r>
                        <a:t/>
                      </a:r>
                      <a:endParaRPr b="1" sz="800" u="none" cap="none" strike="noStrike">
                        <a:solidFill>
                          <a:srgbClr val="000000"/>
                        </a:solidFill>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D9EEB"/>
                    </a:solidFill>
                  </a:tcPr>
                </a:tc>
                <a:tc rowSpan="5">
                  <a:txBody>
                    <a:bodyPr/>
                    <a:lstStyle/>
                    <a:p>
                      <a:pPr indent="0" lvl="0" marL="0" rtl="0" algn="ctr">
                        <a:spcBef>
                          <a:spcPts val="0"/>
                        </a:spcBef>
                        <a:spcAft>
                          <a:spcPts val="0"/>
                        </a:spcAft>
                        <a:buNone/>
                      </a:pPr>
                      <a:r>
                        <a:t/>
                      </a:r>
                      <a:endParaRPr b="1" sz="800" u="none" cap="none" strike="noStrike">
                        <a:solidFill>
                          <a:srgbClr val="000000"/>
                        </a:solidFill>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D9EEB"/>
                    </a:solidFill>
                  </a:tcPr>
                </a:tc>
                <a:tc rowSpan="5">
                  <a:txBody>
                    <a:bodyPr/>
                    <a:lstStyle/>
                    <a:p>
                      <a:pPr indent="0" lvl="0" marL="0" rtl="0" algn="ctr">
                        <a:spcBef>
                          <a:spcPts val="0"/>
                        </a:spcBef>
                        <a:spcAft>
                          <a:spcPts val="0"/>
                        </a:spcAft>
                        <a:buNone/>
                      </a:pPr>
                      <a:r>
                        <a:t/>
                      </a:r>
                      <a:endParaRPr b="1" sz="800">
                        <a:solidFill>
                          <a:srgbClr val="000000"/>
                        </a:solidFill>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C78D8"/>
                    </a:solidFill>
                  </a:tcPr>
                </a:tc>
                <a:tc rowSpan="5">
                  <a:txBody>
                    <a:bodyPr/>
                    <a:lstStyle/>
                    <a:p>
                      <a:pPr indent="0" lvl="0" marL="0" marR="0" rtl="0" algn="ctr">
                        <a:spcBef>
                          <a:spcPts val="0"/>
                        </a:spcBef>
                        <a:spcAft>
                          <a:spcPts val="0"/>
                        </a:spcAft>
                        <a:buNone/>
                      </a:pPr>
                      <a:r>
                        <a:t/>
                      </a:r>
                      <a:endParaRPr b="1" sz="800" u="none" cap="none" strike="noStrike">
                        <a:solidFill>
                          <a:srgbClr val="000000"/>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C78D8"/>
                    </a:solidFill>
                  </a:tcPr>
                </a:tc>
                <a:tc rowSpan="5">
                  <a:txBody>
                    <a:bodyPr/>
                    <a:lstStyle/>
                    <a:p>
                      <a:pPr indent="0" lvl="0" marL="0" rtl="0" algn="ctr">
                        <a:spcBef>
                          <a:spcPts val="0"/>
                        </a:spcBef>
                        <a:spcAft>
                          <a:spcPts val="0"/>
                        </a:spcAft>
                        <a:buNone/>
                      </a:pPr>
                      <a:r>
                        <a:t/>
                      </a:r>
                      <a:endParaRPr sz="800">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C78D8"/>
                    </a:solidFill>
                  </a:tcPr>
                </a:tc>
                <a:tc rowSpan="5">
                  <a:txBody>
                    <a:bodyPr/>
                    <a:lstStyle/>
                    <a:p>
                      <a:pPr indent="0" lvl="0" marL="0" rtl="0" algn="ctr">
                        <a:spcBef>
                          <a:spcPts val="0"/>
                        </a:spcBef>
                        <a:spcAft>
                          <a:spcPts val="0"/>
                        </a:spcAft>
                        <a:buNone/>
                      </a:pPr>
                      <a:r>
                        <a:t/>
                      </a:r>
                      <a:endParaRPr b="1" sz="800">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4A7D6"/>
                    </a:solidFill>
                  </a:tcPr>
                </a:tc>
                <a:tc rowSpan="5">
                  <a:txBody>
                    <a:bodyPr/>
                    <a:lstStyle/>
                    <a:p>
                      <a:pPr indent="0" lvl="0" marL="0" rtl="0" algn="ctr">
                        <a:spcBef>
                          <a:spcPts val="0"/>
                        </a:spcBef>
                        <a:spcAft>
                          <a:spcPts val="0"/>
                        </a:spcAft>
                        <a:buNone/>
                      </a:pPr>
                      <a:r>
                        <a:t/>
                      </a:r>
                      <a:endParaRPr b="1" sz="800">
                        <a:latin typeface="Calibri"/>
                        <a:ea typeface="Calibri"/>
                        <a:cs typeface="Calibri"/>
                        <a:sym typeface="Calibri"/>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solid"/>
                      <a:round/>
                      <a:headEnd len="sm" w="sm" type="none"/>
                      <a:tailEnd len="sm" w="sm" type="none"/>
                    </a:lnB>
                    <a:solidFill>
                      <a:srgbClr val="B4A7D6"/>
                    </a:solidFill>
                  </a:tcPr>
                </a:tc>
              </a:tr>
              <a:tr h="600875">
                <a:tc vMerge="1"/>
                <a:tc vMerge="1"/>
                <a:tc vMerge="1"/>
                <a:tc vMerge="1"/>
                <a:tc vMerge="1"/>
                <a:tc vMerge="1"/>
                <a:tc vMerge="1"/>
                <a:tc vMerge="1"/>
                <a:tc vMerge="1"/>
                <a:tc vMerge="1"/>
                <a:tc vMerge="1"/>
                <a:tc vMerge="1"/>
              </a:tr>
              <a:tr h="600875">
                <a:tc vMerge="1"/>
                <a:tc vMerge="1"/>
                <a:tc vMerge="1"/>
                <a:tc vMerge="1"/>
                <a:tc vMerge="1"/>
                <a:tc vMerge="1"/>
                <a:tc vMerge="1"/>
                <a:tc vMerge="1"/>
                <a:tc vMerge="1"/>
                <a:tc vMerge="1"/>
                <a:tc vMerge="1"/>
                <a:tc vMerge="1"/>
              </a:tr>
              <a:tr h="600875">
                <a:tc vMerge="1"/>
                <a:tc vMerge="1"/>
                <a:tc vMerge="1"/>
                <a:tc vMerge="1"/>
                <a:tc vMerge="1"/>
                <a:tc vMerge="1"/>
                <a:tc vMerge="1"/>
                <a:tc vMerge="1"/>
                <a:tc vMerge="1"/>
                <a:tc vMerge="1"/>
                <a:tc vMerge="1"/>
                <a:tc vMerge="1"/>
              </a:tr>
              <a:tr h="763250">
                <a:tc vMerge="1"/>
                <a:tc vMerge="1"/>
                <a:tc vMerge="1"/>
                <a:tc vMerge="1"/>
                <a:tc vMerge="1"/>
                <a:tc vMerge="1"/>
                <a:tc vMerge="1"/>
                <a:tc vMerge="1"/>
                <a:tc vMerge="1"/>
                <a:tc vMerge="1"/>
                <a:tc vMerge="1"/>
                <a:tc vMerge="1"/>
              </a:tr>
            </a:tbl>
          </a:graphicData>
        </a:graphic>
      </p:graphicFrame>
      <p:sp>
        <p:nvSpPr>
          <p:cNvPr id="140" name="Google Shape;140;p30"/>
          <p:cNvSpPr/>
          <p:nvPr/>
        </p:nvSpPr>
        <p:spPr>
          <a:xfrm>
            <a:off x="282825" y="1600425"/>
            <a:ext cx="632700" cy="9273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Choosing the right data for the project</a:t>
            </a:r>
            <a:endParaRPr sz="800"/>
          </a:p>
        </p:txBody>
      </p:sp>
      <p:sp>
        <p:nvSpPr>
          <p:cNvPr id="141" name="Google Shape;141;p30"/>
          <p:cNvSpPr/>
          <p:nvPr/>
        </p:nvSpPr>
        <p:spPr>
          <a:xfrm>
            <a:off x="1080625" y="1600425"/>
            <a:ext cx="1825200" cy="5115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Cleaning the data with Python in Jupyter Notebooks</a:t>
            </a:r>
            <a:endParaRPr sz="800"/>
          </a:p>
        </p:txBody>
      </p:sp>
      <p:sp>
        <p:nvSpPr>
          <p:cNvPr id="142" name="Google Shape;142;p30"/>
          <p:cNvSpPr/>
          <p:nvPr/>
        </p:nvSpPr>
        <p:spPr>
          <a:xfrm>
            <a:off x="3125300" y="1600425"/>
            <a:ext cx="1730700" cy="3444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Choosing the data to present in the dashboard</a:t>
            </a:r>
            <a:endParaRPr sz="800"/>
          </a:p>
        </p:txBody>
      </p:sp>
      <p:sp>
        <p:nvSpPr>
          <p:cNvPr id="143" name="Google Shape;143;p30"/>
          <p:cNvSpPr txBox="1"/>
          <p:nvPr/>
        </p:nvSpPr>
        <p:spPr>
          <a:xfrm>
            <a:off x="5260050" y="1600425"/>
            <a:ext cx="1375200" cy="652800"/>
          </a:xfrm>
          <a:prstGeom prst="rect">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Building the dashboard - including all of the graphs and the text of the analysis</a:t>
            </a:r>
            <a:endParaRPr sz="800">
              <a:solidFill>
                <a:schemeClr val="lt2"/>
              </a:solidFill>
            </a:endParaRPr>
          </a:p>
        </p:txBody>
      </p:sp>
      <p:sp>
        <p:nvSpPr>
          <p:cNvPr id="144" name="Google Shape;144;p30"/>
          <p:cNvSpPr txBox="1"/>
          <p:nvPr/>
        </p:nvSpPr>
        <p:spPr>
          <a:xfrm>
            <a:off x="7365600" y="1600425"/>
            <a:ext cx="1111200" cy="753600"/>
          </a:xfrm>
          <a:prstGeom prst="rect">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rPr>
              <a:t>Cleaning the dashboard up the dashboard and creating the presentation</a:t>
            </a:r>
            <a:endParaRPr sz="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