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9" r:id="rId3"/>
    <p:sldId id="258" r:id="rId4"/>
    <p:sldId id="268" r:id="rId5"/>
    <p:sldId id="269" r:id="rId6"/>
    <p:sldId id="270"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6C30-4ED0-B21E-A112-1FC12DD51E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902CC0-09AA-798F-EE04-5E99834FE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44916B-8369-B6F7-CD8E-86090076CD2E}"/>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5" name="Footer Placeholder 4">
            <a:extLst>
              <a:ext uri="{FF2B5EF4-FFF2-40B4-BE49-F238E27FC236}">
                <a16:creationId xmlns:a16="http://schemas.microsoft.com/office/drawing/2014/main" id="{05CB0B98-41BE-FC82-8E09-332F5953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C6FD0-AAAA-D8FB-E180-1CF9F32359AF}"/>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180267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836-089B-806C-51C7-231E12E9A1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36E0BE-410E-CD74-D717-74D27C10A7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452CD-1C02-7C2C-38B9-702CAAC56C22}"/>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5" name="Footer Placeholder 4">
            <a:extLst>
              <a:ext uri="{FF2B5EF4-FFF2-40B4-BE49-F238E27FC236}">
                <a16:creationId xmlns:a16="http://schemas.microsoft.com/office/drawing/2014/main" id="{5F3E90D3-95B4-68BF-F7C6-4EC4F8CA6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CD0DE-3E4F-1A0C-59BE-1BCFBA2461A7}"/>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185394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5A9733-3462-8968-A63B-719A28EB10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F4FF3F-E09A-79FE-DB5F-80D3F6C1F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FB108-619B-40B0-97EE-750DDEE68115}"/>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5" name="Footer Placeholder 4">
            <a:extLst>
              <a:ext uri="{FF2B5EF4-FFF2-40B4-BE49-F238E27FC236}">
                <a16:creationId xmlns:a16="http://schemas.microsoft.com/office/drawing/2014/main" id="{A962736E-EE56-1066-C58E-CB055CE78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ACED0-A59A-3403-E5F7-DE9A2C59FCDB}"/>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52954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D7FA-5B61-6E3B-0293-9823995B35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DCE54-18E3-F6FE-FD37-BE8E162B1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4F18C-62E1-8EA7-792A-23556F9B0A1C}"/>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5" name="Footer Placeholder 4">
            <a:extLst>
              <a:ext uri="{FF2B5EF4-FFF2-40B4-BE49-F238E27FC236}">
                <a16:creationId xmlns:a16="http://schemas.microsoft.com/office/drawing/2014/main" id="{E5D5F552-2DC2-D9E3-5358-16C1B3F99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7A110-412F-FF00-E77B-BE1FBB13E08B}"/>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422838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E70A-0945-7646-A2CD-0AD8F4241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FC7AF7-DCF6-E862-F089-43424569E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A82482-5818-CEF8-E0A1-9C96820876CE}"/>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5" name="Footer Placeholder 4">
            <a:extLst>
              <a:ext uri="{FF2B5EF4-FFF2-40B4-BE49-F238E27FC236}">
                <a16:creationId xmlns:a16="http://schemas.microsoft.com/office/drawing/2014/main" id="{F2CD3866-A9F3-D46D-426C-AF8197647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8CA76-6B99-1B87-7950-EB89779A3E01}"/>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76678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1162-25D9-DC5A-D04B-1AD278AFA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797004-F82D-918B-F97B-995031350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B35AD-A2EF-DBAD-B870-188BC4AF18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4C3543-497A-865A-4DC0-5B1168547CD4}"/>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6" name="Footer Placeholder 5">
            <a:extLst>
              <a:ext uri="{FF2B5EF4-FFF2-40B4-BE49-F238E27FC236}">
                <a16:creationId xmlns:a16="http://schemas.microsoft.com/office/drawing/2014/main" id="{FD094CD3-0F0B-9C59-EEE3-EF7F5A2F8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E1E399-25F8-2C31-F68F-C37238706CD1}"/>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136454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027C-F9D7-B976-0F13-15BFB4E9FD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4AAD40-6649-8FA2-CE9F-D9BFE229B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12EBB-8BC9-1DD3-E1DE-69C65BC9B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D06AA-251E-0F67-29EE-63E9ED21B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A4B8AA-C361-5BD6-A125-A46A06AFEE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9618B2-0FF1-0860-E0F6-BA25EE3AAAD8}"/>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8" name="Footer Placeholder 7">
            <a:extLst>
              <a:ext uri="{FF2B5EF4-FFF2-40B4-BE49-F238E27FC236}">
                <a16:creationId xmlns:a16="http://schemas.microsoft.com/office/drawing/2014/main" id="{EBE7E28B-4529-5266-BCD0-33697306E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80C71-2B8E-378D-3017-B1DBE4218316}"/>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253669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75B1-9949-467F-7C2D-B9655DFB4E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FEA329-1F26-8047-6FAD-B1295F729FDC}"/>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4" name="Footer Placeholder 3">
            <a:extLst>
              <a:ext uri="{FF2B5EF4-FFF2-40B4-BE49-F238E27FC236}">
                <a16:creationId xmlns:a16="http://schemas.microsoft.com/office/drawing/2014/main" id="{4B9A2BCD-4923-B516-2616-62D1C3E230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847AAC-1B35-67ED-E1EA-3D75B65C9A71}"/>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396312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49BCD-CD62-DF22-0480-389CDFEF3168}"/>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3" name="Footer Placeholder 2">
            <a:extLst>
              <a:ext uri="{FF2B5EF4-FFF2-40B4-BE49-F238E27FC236}">
                <a16:creationId xmlns:a16="http://schemas.microsoft.com/office/drawing/2014/main" id="{9AB085FF-7EAC-52B2-4195-C70DE44CC0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5BCD8-9B0E-5264-FBA7-227805793D59}"/>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244014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7D2E-2BC9-1FFA-3F22-701279F51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98BAE0-A489-0F93-7516-2193B7A4AC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AB0831-2C49-4DBC-2765-01FD1CF96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D8444-B6AF-DB1C-379C-7C151BF1EFCB}"/>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6" name="Footer Placeholder 5">
            <a:extLst>
              <a:ext uri="{FF2B5EF4-FFF2-40B4-BE49-F238E27FC236}">
                <a16:creationId xmlns:a16="http://schemas.microsoft.com/office/drawing/2014/main" id="{C1B59641-8657-0178-5ACA-8BCD3772D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1BA03-7AA5-83C0-1648-1AA3FA22FA1E}"/>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192668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5798-BCB5-ED8D-7BC4-DD4C30C0D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A1B402-58BC-A80A-7647-A93CD7229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40E3B0-FC8B-3292-0C69-A7C307CC0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41936-D168-E65F-4E90-FB260B498EB6}"/>
              </a:ext>
            </a:extLst>
          </p:cNvPr>
          <p:cNvSpPr>
            <a:spLocks noGrp="1"/>
          </p:cNvSpPr>
          <p:nvPr>
            <p:ph type="dt" sz="half" idx="10"/>
          </p:nvPr>
        </p:nvSpPr>
        <p:spPr/>
        <p:txBody>
          <a:bodyPr/>
          <a:lstStyle/>
          <a:p>
            <a:fld id="{81109341-F656-41A2-89BB-1EA4A6121589}" type="datetimeFigureOut">
              <a:rPr lang="en-US" smtClean="0"/>
              <a:t>9/6/2023</a:t>
            </a:fld>
            <a:endParaRPr lang="en-US"/>
          </a:p>
        </p:txBody>
      </p:sp>
      <p:sp>
        <p:nvSpPr>
          <p:cNvPr id="6" name="Footer Placeholder 5">
            <a:extLst>
              <a:ext uri="{FF2B5EF4-FFF2-40B4-BE49-F238E27FC236}">
                <a16:creationId xmlns:a16="http://schemas.microsoft.com/office/drawing/2014/main" id="{D58CD6AA-C4A2-8B37-E650-DCED97800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B56E6-3F29-CD1F-5121-476DDB38225B}"/>
              </a:ext>
            </a:extLst>
          </p:cNvPr>
          <p:cNvSpPr>
            <a:spLocks noGrp="1"/>
          </p:cNvSpPr>
          <p:nvPr>
            <p:ph type="sldNum" sz="quarter" idx="12"/>
          </p:nvPr>
        </p:nvSpPr>
        <p:spPr/>
        <p:txBody>
          <a:bodyPr/>
          <a:lstStyle/>
          <a:p>
            <a:fld id="{8961EB35-106C-4F70-A48D-D26F096A7287}" type="slidenum">
              <a:rPr lang="en-US" smtClean="0"/>
              <a:t>‹#›</a:t>
            </a:fld>
            <a:endParaRPr lang="en-US"/>
          </a:p>
        </p:txBody>
      </p:sp>
    </p:spTree>
    <p:extLst>
      <p:ext uri="{BB962C8B-B14F-4D97-AF65-F5344CB8AC3E}">
        <p14:creationId xmlns:p14="http://schemas.microsoft.com/office/powerpoint/2010/main" val="31835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32F13-C07F-83E1-49B5-06C15D4D4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D7446-7C71-8380-7820-6914F8659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43D25-B44A-248E-FD50-C62238566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09341-F656-41A2-89BB-1EA4A6121589}" type="datetimeFigureOut">
              <a:rPr lang="en-US" smtClean="0"/>
              <a:t>9/6/2023</a:t>
            </a:fld>
            <a:endParaRPr lang="en-US"/>
          </a:p>
        </p:txBody>
      </p:sp>
      <p:sp>
        <p:nvSpPr>
          <p:cNvPr id="5" name="Footer Placeholder 4">
            <a:extLst>
              <a:ext uri="{FF2B5EF4-FFF2-40B4-BE49-F238E27FC236}">
                <a16:creationId xmlns:a16="http://schemas.microsoft.com/office/drawing/2014/main" id="{34A20125-6644-6EC8-AF10-4F796A7FA0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5CD035-F304-B034-8EC6-03DA39913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1EB35-106C-4F70-A48D-D26F096A7287}" type="slidenum">
              <a:rPr lang="en-US" smtClean="0"/>
              <a:t>‹#›</a:t>
            </a:fld>
            <a:endParaRPr lang="en-US"/>
          </a:p>
        </p:txBody>
      </p:sp>
    </p:spTree>
    <p:extLst>
      <p:ext uri="{BB962C8B-B14F-4D97-AF65-F5344CB8AC3E}">
        <p14:creationId xmlns:p14="http://schemas.microsoft.com/office/powerpoint/2010/main" val="222168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F008-7823-E38E-1E0D-D02E8936C363}"/>
              </a:ext>
            </a:extLst>
          </p:cNvPr>
          <p:cNvSpPr>
            <a:spLocks noGrp="1"/>
          </p:cNvSpPr>
          <p:nvPr>
            <p:ph type="ctrTitle"/>
          </p:nvPr>
        </p:nvSpPr>
        <p:spPr/>
        <p:txBody>
          <a:bodyPr/>
          <a:lstStyle/>
          <a:p>
            <a:r>
              <a:rPr lang="en-US" dirty="0"/>
              <a:t>Big Mountain Resort</a:t>
            </a:r>
          </a:p>
        </p:txBody>
      </p:sp>
      <p:sp>
        <p:nvSpPr>
          <p:cNvPr id="3" name="Subtitle 2">
            <a:extLst>
              <a:ext uri="{FF2B5EF4-FFF2-40B4-BE49-F238E27FC236}">
                <a16:creationId xmlns:a16="http://schemas.microsoft.com/office/drawing/2014/main" id="{E4CD3EC3-8190-171E-A8A7-A05A1661C049}"/>
              </a:ext>
            </a:extLst>
          </p:cNvPr>
          <p:cNvSpPr>
            <a:spLocks noGrp="1"/>
          </p:cNvSpPr>
          <p:nvPr>
            <p:ph type="subTitle" idx="1"/>
          </p:nvPr>
        </p:nvSpPr>
        <p:spPr/>
        <p:txBody>
          <a:bodyPr/>
          <a:lstStyle/>
          <a:p>
            <a:r>
              <a:rPr lang="en-US" dirty="0"/>
              <a:t>Slide Deck for the Executive Team</a:t>
            </a:r>
          </a:p>
        </p:txBody>
      </p:sp>
    </p:spTree>
    <p:extLst>
      <p:ext uri="{BB962C8B-B14F-4D97-AF65-F5344CB8AC3E}">
        <p14:creationId xmlns:p14="http://schemas.microsoft.com/office/powerpoint/2010/main" val="224742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CA96-2A3F-FC68-144F-EBFB7EE1E912}"/>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9C3A96E4-743E-2E8E-28EC-6EF8DCF669CF}"/>
              </a:ext>
            </a:extLst>
          </p:cNvPr>
          <p:cNvSpPr>
            <a:spLocks noGrp="1"/>
          </p:cNvSpPr>
          <p:nvPr>
            <p:ph idx="1"/>
          </p:nvPr>
        </p:nvSpPr>
        <p:spPr/>
        <p:txBody>
          <a:bodyPr/>
          <a:lstStyle/>
          <a:p>
            <a:r>
              <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Before the ski season opens this year, what is the optimal ticket price for Big Mountain offer to its customers that creates the best value for its facilities compared to the competition creating an increase in revenue for the resort that, at a minimum, will cover the $1.5M cost of operating the new ski lift by the end of the ski season?</a:t>
            </a:r>
          </a:p>
          <a:p>
            <a:r>
              <a:rPr lang="en-US" dirty="0"/>
              <a:t>What other strategies exist to either cut costs or support a higher ticket price?</a:t>
            </a:r>
          </a:p>
        </p:txBody>
      </p:sp>
    </p:spTree>
    <p:extLst>
      <p:ext uri="{BB962C8B-B14F-4D97-AF65-F5344CB8AC3E}">
        <p14:creationId xmlns:p14="http://schemas.microsoft.com/office/powerpoint/2010/main" val="16225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00EB-813B-8D78-6788-65A4F65DBC12}"/>
              </a:ext>
            </a:extLst>
          </p:cNvPr>
          <p:cNvSpPr>
            <a:spLocks noGrp="1"/>
          </p:cNvSpPr>
          <p:nvPr>
            <p:ph type="title"/>
          </p:nvPr>
        </p:nvSpPr>
        <p:spPr/>
        <p:txBody>
          <a:bodyPr/>
          <a:lstStyle/>
          <a:p>
            <a:r>
              <a:rPr lang="en-US" dirty="0"/>
              <a:t>Recommendations and Key Findings</a:t>
            </a:r>
          </a:p>
        </p:txBody>
      </p:sp>
      <p:sp>
        <p:nvSpPr>
          <p:cNvPr id="3" name="Content Placeholder 2">
            <a:extLst>
              <a:ext uri="{FF2B5EF4-FFF2-40B4-BE49-F238E27FC236}">
                <a16:creationId xmlns:a16="http://schemas.microsoft.com/office/drawing/2014/main" id="{6C6B3176-F6E6-E9FB-506B-C84F58845A5D}"/>
              </a:ext>
            </a:extLst>
          </p:cNvPr>
          <p:cNvSpPr>
            <a:spLocks noGrp="1"/>
          </p:cNvSpPr>
          <p:nvPr>
            <p:ph idx="1"/>
          </p:nvPr>
        </p:nvSpPr>
        <p:spPr/>
        <p:txBody>
          <a:bodyPr>
            <a:norm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Increase ticket price by $2 before this season.</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resort can leverage existing amenities for a price hike.</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model suggests between $4.48 and $14.87 price increase would be in-line with the current amenities offered at the resort.</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 5-day pass purchased by each guest this season would offset the increased cost of the new lift by more than double.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Begin planning to implement scenario 2 for future revenue enhancement.</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Scenario 2 provides an opportunity to further accentuate BMR’s revenue streams.</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model suggests that BMR can justify an additional $1.99 on the ticket price once the changes are implemented. </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 5-day pass purchased by each guest over the course of that season could potentially accrue an additional $3.47 million in revenue.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Gather more data and explore scenario 1 further. </a:t>
            </a:r>
          </a:p>
          <a:p>
            <a:pPr marL="800100" lvl="1" indent="-342900">
              <a:lnSpc>
                <a:spcPct val="107000"/>
              </a:lnSpc>
              <a:spcBef>
                <a:spcPts val="0"/>
              </a:spcBef>
              <a:spcAft>
                <a:spcPts val="800"/>
              </a:spcAft>
              <a:tabLst>
                <a:tab pos="457200" algn="l"/>
              </a:tabLst>
            </a:pPr>
            <a:r>
              <a:rPr lang="en-US" sz="1200" kern="100" dirty="0">
                <a:latin typeface="Calibri" panose="020F0502020204030204" pitchFamily="34" charset="0"/>
                <a:ea typeface="Calibri" panose="020F0502020204030204" pitchFamily="34" charset="0"/>
                <a:cs typeface="Times New Roman" panose="02020603050405020304" pitchFamily="18" charset="0"/>
              </a:rPr>
              <a:t>Scenario 1 show promises and should be analyzed further. </a:t>
            </a:r>
          </a:p>
          <a:p>
            <a:pPr marL="800100" lvl="1" indent="-342900">
              <a:lnSpc>
                <a:spcPct val="107000"/>
              </a:lnSpc>
              <a:spcBef>
                <a:spcPts val="0"/>
              </a:spcBef>
              <a:spcAft>
                <a:spcPts val="800"/>
              </a:spcAft>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model indicates BMR could c</a:t>
            </a:r>
            <a:r>
              <a:rPr lang="en-US" sz="1200" kern="100" dirty="0">
                <a:latin typeface="Calibri" panose="020F0502020204030204" pitchFamily="34" charset="0"/>
                <a:ea typeface="Calibri" panose="020F0502020204030204" pitchFamily="34" charset="0"/>
                <a:cs typeface="Times New Roman" panose="02020603050405020304" pitchFamily="18" charset="0"/>
              </a:rPr>
              <a:t>lose as many as 5 of the least used runs with a minimal impact to ticket price.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209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76FD-EB7E-6602-D186-2D791CE8AB57}"/>
              </a:ext>
            </a:extLst>
          </p:cNvPr>
          <p:cNvSpPr>
            <a:spLocks noGrp="1"/>
          </p:cNvSpPr>
          <p:nvPr>
            <p:ph type="title"/>
          </p:nvPr>
        </p:nvSpPr>
        <p:spPr/>
        <p:txBody>
          <a:bodyPr/>
          <a:lstStyle/>
          <a:p>
            <a:r>
              <a:rPr lang="en-US" dirty="0"/>
              <a:t>Ticket Price Analysis</a:t>
            </a:r>
            <a:br>
              <a:rPr lang="en-US" dirty="0"/>
            </a:br>
            <a:r>
              <a:rPr lang="en-US" sz="2000" dirty="0"/>
              <a:t>Recommendation 1: raise ticket prices by $2 for this season</a:t>
            </a:r>
          </a:p>
        </p:txBody>
      </p:sp>
      <p:sp>
        <p:nvSpPr>
          <p:cNvPr id="3" name="Content Placeholder 2">
            <a:extLst>
              <a:ext uri="{FF2B5EF4-FFF2-40B4-BE49-F238E27FC236}">
                <a16:creationId xmlns:a16="http://schemas.microsoft.com/office/drawing/2014/main" id="{4F176AE6-6832-445B-EE40-71B17E9C6ABA}"/>
              </a:ext>
            </a:extLst>
          </p:cNvPr>
          <p:cNvSpPr>
            <a:spLocks noGrp="1"/>
          </p:cNvSpPr>
          <p:nvPr>
            <p:ph idx="1"/>
          </p:nvPr>
        </p:nvSpPr>
        <p:spPr>
          <a:xfrm>
            <a:off x="838200" y="1825625"/>
            <a:ext cx="10515600" cy="1881188"/>
          </a:xfrm>
        </p:spPr>
        <p:txBody>
          <a:bodyPr>
            <a:normAutofit/>
          </a:bodyPr>
          <a:lstStyle/>
          <a:p>
            <a:r>
              <a:rPr lang="en-US" sz="1800" dirty="0"/>
              <a:t>While BMR’s ticket price is on the high-end both in Montana and nationally, the model suggests that ticket price could be increased.</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a current price of $81, the model projected a ticket price of $95.87, with a standard error of $10.39. This variance underscores a promising window of opportunity for a price escalation without adding new features, particularly given BMR's possession of several premium amenities that are in high demand in the ski resort market.</a:t>
            </a:r>
          </a:p>
          <a:p>
            <a:endParaRPr lang="en-US" dirty="0"/>
          </a:p>
          <a:p>
            <a:endParaRPr lang="en-US" dirty="0"/>
          </a:p>
        </p:txBody>
      </p:sp>
      <p:pic>
        <p:nvPicPr>
          <p:cNvPr id="4" name="Picture 3" descr="A graph of a number of blue bars&#10;&#10;Description automatically generated with medium confidence">
            <a:extLst>
              <a:ext uri="{FF2B5EF4-FFF2-40B4-BE49-F238E27FC236}">
                <a16:creationId xmlns:a16="http://schemas.microsoft.com/office/drawing/2014/main" id="{A7444C82-7FA0-51BE-70A7-B39D1F21E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076" y="3706813"/>
            <a:ext cx="4112846" cy="2286000"/>
          </a:xfrm>
          <a:prstGeom prst="rect">
            <a:avLst/>
          </a:prstGeom>
        </p:spPr>
      </p:pic>
      <p:pic>
        <p:nvPicPr>
          <p:cNvPr id="5" name="Picture 4" descr="A graph with blue lines">
            <a:extLst>
              <a:ext uri="{FF2B5EF4-FFF2-40B4-BE49-F238E27FC236}">
                <a16:creationId xmlns:a16="http://schemas.microsoft.com/office/drawing/2014/main" id="{55464B43-296E-4EB6-F7AC-E0C698D9F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887" y="3706813"/>
            <a:ext cx="4176347" cy="2286000"/>
          </a:xfrm>
          <a:prstGeom prst="rect">
            <a:avLst/>
          </a:prstGeom>
        </p:spPr>
      </p:pic>
    </p:spTree>
    <p:extLst>
      <p:ext uri="{BB962C8B-B14F-4D97-AF65-F5344CB8AC3E}">
        <p14:creationId xmlns:p14="http://schemas.microsoft.com/office/powerpoint/2010/main" val="15521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562E-1EEC-678F-9C6B-56CB6F569E7A}"/>
              </a:ext>
            </a:extLst>
          </p:cNvPr>
          <p:cNvSpPr>
            <a:spLocks noGrp="1"/>
          </p:cNvSpPr>
          <p:nvPr>
            <p:ph type="title"/>
          </p:nvPr>
        </p:nvSpPr>
        <p:spPr>
          <a:xfrm>
            <a:off x="838200" y="365126"/>
            <a:ext cx="10515600" cy="769408"/>
          </a:xfrm>
        </p:spPr>
        <p:txBody>
          <a:bodyPr>
            <a:normAutofit fontScale="90000"/>
          </a:bodyPr>
          <a:lstStyle/>
          <a:p>
            <a:pPr algn="ctr"/>
            <a:r>
              <a:rPr lang="en-US" sz="4000" dirty="0"/>
              <a:t>Features that Drive the Highest Price</a:t>
            </a:r>
            <a:br>
              <a:rPr lang="en-US" sz="4000" dirty="0"/>
            </a:br>
            <a:r>
              <a:rPr lang="en-US" sz="2000" dirty="0"/>
              <a:t>Below is shown BMR’s standing within the features that drive price</a:t>
            </a:r>
            <a:endParaRPr lang="en-US" sz="4000" dirty="0"/>
          </a:p>
        </p:txBody>
      </p:sp>
      <p:pic>
        <p:nvPicPr>
          <p:cNvPr id="5" name="Content Placeholder 4" descr="A graph of a graph&#10;&#10;Description automatically generated with medium confidence">
            <a:extLst>
              <a:ext uri="{FF2B5EF4-FFF2-40B4-BE49-F238E27FC236}">
                <a16:creationId xmlns:a16="http://schemas.microsoft.com/office/drawing/2014/main" id="{B335339F-2157-F109-6838-0DDEFEB1B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4219" y="1134535"/>
            <a:ext cx="3290277" cy="1828800"/>
          </a:xfrm>
        </p:spPr>
      </p:pic>
      <p:pic>
        <p:nvPicPr>
          <p:cNvPr id="3078" name="Picture 8">
            <a:extLst>
              <a:ext uri="{FF2B5EF4-FFF2-40B4-BE49-F238E27FC236}">
                <a16:creationId xmlns:a16="http://schemas.microsoft.com/office/drawing/2014/main" id="{BFACD3FB-9E3B-8026-0F30-718925481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66" y="1134534"/>
            <a:ext cx="328522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79D72E83-E299-7F14-70BD-B29A604B4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4373" y="1134534"/>
            <a:ext cx="328522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6">
            <a:extLst>
              <a:ext uri="{FF2B5EF4-FFF2-40B4-BE49-F238E27FC236}">
                <a16:creationId xmlns:a16="http://schemas.microsoft.com/office/drawing/2014/main" id="{E4F14BBA-F8B4-9EC8-EB65-3E5F377E4A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4219" y="3081867"/>
            <a:ext cx="3323573"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5">
            <a:extLst>
              <a:ext uri="{FF2B5EF4-FFF2-40B4-BE49-F238E27FC236}">
                <a16:creationId xmlns:a16="http://schemas.microsoft.com/office/drawing/2014/main" id="{8D372877-73A8-4F65-8EA9-5AB0963FE3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4373" y="3081867"/>
            <a:ext cx="328522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aph with numbers and lines&#10;&#10;Description automatically generated">
            <a:extLst>
              <a:ext uri="{FF2B5EF4-FFF2-40B4-BE49-F238E27FC236}">
                <a16:creationId xmlns:a16="http://schemas.microsoft.com/office/drawing/2014/main" id="{B2C5958F-8F4D-83AF-DF8A-689470B41D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266" y="3081867"/>
            <a:ext cx="3321539" cy="1828800"/>
          </a:xfrm>
          <a:prstGeom prst="rect">
            <a:avLst/>
          </a:prstGeom>
        </p:spPr>
      </p:pic>
      <p:pic>
        <p:nvPicPr>
          <p:cNvPr id="11" name="Picture 10" descr="A graph with numbers and lines&#10;&#10;Description automatically generated">
            <a:extLst>
              <a:ext uri="{FF2B5EF4-FFF2-40B4-BE49-F238E27FC236}">
                <a16:creationId xmlns:a16="http://schemas.microsoft.com/office/drawing/2014/main" id="{F35EC05B-648B-F08B-F960-9920953D12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0243" y="4910667"/>
            <a:ext cx="3321539" cy="1828800"/>
          </a:xfrm>
          <a:prstGeom prst="rect">
            <a:avLst/>
          </a:prstGeom>
        </p:spPr>
      </p:pic>
      <p:pic>
        <p:nvPicPr>
          <p:cNvPr id="14" name="Picture 13" descr="A graph of a terrain area&#10;&#10;Description automatically generated with medium confidence">
            <a:extLst>
              <a:ext uri="{FF2B5EF4-FFF2-40B4-BE49-F238E27FC236}">
                <a16:creationId xmlns:a16="http://schemas.microsoft.com/office/drawing/2014/main" id="{B3C78A62-DA59-357F-ED3C-955A913099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68196" y="4910667"/>
            <a:ext cx="3321539" cy="1828800"/>
          </a:xfrm>
          <a:prstGeom prst="rect">
            <a:avLst/>
          </a:prstGeom>
        </p:spPr>
      </p:pic>
    </p:spTree>
    <p:extLst>
      <p:ext uri="{BB962C8B-B14F-4D97-AF65-F5344CB8AC3E}">
        <p14:creationId xmlns:p14="http://schemas.microsoft.com/office/powerpoint/2010/main" val="339581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04A6-9915-694C-7388-D6633ED51A63}"/>
              </a:ext>
            </a:extLst>
          </p:cNvPr>
          <p:cNvSpPr>
            <a:spLocks noGrp="1"/>
          </p:cNvSpPr>
          <p:nvPr>
            <p:ph type="title"/>
          </p:nvPr>
        </p:nvSpPr>
        <p:spPr/>
        <p:txBody>
          <a:bodyPr>
            <a:normAutofit/>
          </a:bodyPr>
          <a:lstStyle/>
          <a:p>
            <a:r>
              <a:rPr lang="en-US" dirty="0"/>
              <a:t>The Importance of BMR’s Features</a:t>
            </a:r>
            <a:br>
              <a:rPr lang="en-US" dirty="0"/>
            </a:br>
            <a:r>
              <a:rPr lang="en-US" sz="2000" i="1" dirty="0"/>
              <a:t>And how they will drive the ticket price now and in the future</a:t>
            </a:r>
            <a:br>
              <a:rPr lang="en-US" sz="2000" dirty="0"/>
            </a:br>
            <a:r>
              <a:rPr lang="en-US" sz="2000" dirty="0"/>
              <a:t>Recommendation 2: begin to plan to implement scenario 2</a:t>
            </a:r>
            <a:endParaRPr lang="en-US" dirty="0"/>
          </a:p>
        </p:txBody>
      </p:sp>
      <p:sp>
        <p:nvSpPr>
          <p:cNvPr id="3" name="Content Placeholder 2">
            <a:extLst>
              <a:ext uri="{FF2B5EF4-FFF2-40B4-BE49-F238E27FC236}">
                <a16:creationId xmlns:a16="http://schemas.microsoft.com/office/drawing/2014/main" id="{FB3296CC-3292-D2DB-43DF-549E20B139F7}"/>
              </a:ext>
            </a:extLst>
          </p:cNvPr>
          <p:cNvSpPr>
            <a:spLocks noGrp="1"/>
          </p:cNvSpPr>
          <p:nvPr>
            <p:ph idx="1"/>
          </p:nvPr>
        </p:nvSpPr>
        <p:spPr/>
        <p:txBody>
          <a:bodyPr/>
          <a:lstStyle/>
          <a:p>
            <a:r>
              <a:rPr lang="en-US" sz="2000" dirty="0"/>
              <a:t>As you can see, BMR is at the top of the league table when it comes to the resort features that drive the highest ticket prices.</a:t>
            </a:r>
          </a:p>
          <a:p>
            <a:r>
              <a:rPr lang="en-US" sz="2000" dirty="0"/>
              <a:t>The fact that Big Mountain Resorts possesses many of these amenities could justify the modeled price increase without adding any new features (recommendation 1) as they are not needed to drive price.</a:t>
            </a:r>
          </a:p>
          <a:p>
            <a:r>
              <a:rPr lang="en-US" sz="2000" dirty="0"/>
              <a:t>But these features and amenities also play a key role in recommendation 2: implementation of scenario 2.</a:t>
            </a:r>
          </a:p>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Scenario 2 adds all in-demand features. By adding a run, enhancing the vertical drop by 150 feet, and incorporating a new chair lift, BMR can justify an additional increment of $1.99 in the ticket price. This adjustment, extrapolated over the course of the entire season (5-day pass), could potentially accrue an additional revenue of approximately $3.47 million.</a:t>
            </a:r>
          </a:p>
          <a:p>
            <a:endParaRPr lang="en-US" sz="2000" dirty="0"/>
          </a:p>
        </p:txBody>
      </p:sp>
    </p:spTree>
    <p:extLst>
      <p:ext uri="{BB962C8B-B14F-4D97-AF65-F5344CB8AC3E}">
        <p14:creationId xmlns:p14="http://schemas.microsoft.com/office/powerpoint/2010/main" val="42160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2AEF-2A3D-E026-1FEF-8A4D2D5BB927}"/>
              </a:ext>
            </a:extLst>
          </p:cNvPr>
          <p:cNvSpPr>
            <a:spLocks noGrp="1"/>
          </p:cNvSpPr>
          <p:nvPr>
            <p:ph type="title"/>
          </p:nvPr>
        </p:nvSpPr>
        <p:spPr/>
        <p:txBody>
          <a:bodyPr/>
          <a:lstStyle/>
          <a:p>
            <a:r>
              <a:rPr lang="en-US" dirty="0"/>
              <a:t>Modeling Results &amp; Analysis of Run Closures</a:t>
            </a:r>
            <a:br>
              <a:rPr lang="en-US" dirty="0"/>
            </a:br>
            <a:r>
              <a:rPr lang="en-US" sz="2000" dirty="0"/>
              <a:t>Recommendation 3: scenario 1, very promising, but further analysis is needed.</a:t>
            </a:r>
          </a:p>
        </p:txBody>
      </p:sp>
      <p:sp>
        <p:nvSpPr>
          <p:cNvPr id="3" name="Content Placeholder 2">
            <a:extLst>
              <a:ext uri="{FF2B5EF4-FFF2-40B4-BE49-F238E27FC236}">
                <a16:creationId xmlns:a16="http://schemas.microsoft.com/office/drawing/2014/main" id="{2ED6B72D-FB56-0736-F928-65498AFB2278}"/>
              </a:ext>
            </a:extLst>
          </p:cNvPr>
          <p:cNvSpPr>
            <a:spLocks noGrp="1"/>
          </p:cNvSpPr>
          <p:nvPr>
            <p:ph idx="1"/>
          </p:nvPr>
        </p:nvSpPr>
        <p:spPr/>
        <p:txBody>
          <a:bodyPr/>
          <a:lstStyle/>
          <a:p>
            <a:r>
              <a:rPr lang="en-US" dirty="0"/>
              <a:t>The model indicates that BMR could close up to 5 runs without a significant hit to ticket price. </a:t>
            </a:r>
          </a:p>
          <a:p>
            <a:r>
              <a:rPr lang="en-US" dirty="0"/>
              <a:t>To understand how this could be a cost saving measure, an analysis of the costs must be added into the revenue model on the right.</a:t>
            </a:r>
          </a:p>
        </p:txBody>
      </p:sp>
      <p:pic>
        <p:nvPicPr>
          <p:cNvPr id="5" name="Picture 4" descr="A graph of a price&#10;&#10;Description automatically generated with medium confidence">
            <a:extLst>
              <a:ext uri="{FF2B5EF4-FFF2-40B4-BE49-F238E27FC236}">
                <a16:creationId xmlns:a16="http://schemas.microsoft.com/office/drawing/2014/main" id="{DDF8F3FA-0D1F-81CC-3699-BB9CE7BF7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686" y="3634818"/>
            <a:ext cx="5288627" cy="2858057"/>
          </a:xfrm>
          <a:prstGeom prst="rect">
            <a:avLst/>
          </a:prstGeom>
        </p:spPr>
      </p:pic>
    </p:spTree>
    <p:extLst>
      <p:ext uri="{BB962C8B-B14F-4D97-AF65-F5344CB8AC3E}">
        <p14:creationId xmlns:p14="http://schemas.microsoft.com/office/powerpoint/2010/main" val="324283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1DB7-B845-5BC8-5B2D-17D50F823763}"/>
              </a:ext>
            </a:extLst>
          </p:cNvPr>
          <p:cNvSpPr>
            <a:spLocks noGrp="1"/>
          </p:cNvSpPr>
          <p:nvPr>
            <p:ph type="title"/>
          </p:nvPr>
        </p:nvSpPr>
        <p:spPr/>
        <p:txBody>
          <a:bodyPr/>
          <a:lstStyle/>
          <a:p>
            <a:r>
              <a:rPr lang="en-US" dirty="0"/>
              <a:t>Summary &amp; Conclusion</a:t>
            </a:r>
          </a:p>
        </p:txBody>
      </p:sp>
      <p:sp>
        <p:nvSpPr>
          <p:cNvPr id="3" name="Content Placeholder 2">
            <a:extLst>
              <a:ext uri="{FF2B5EF4-FFF2-40B4-BE49-F238E27FC236}">
                <a16:creationId xmlns:a16="http://schemas.microsoft.com/office/drawing/2014/main" id="{DBC2A388-A9C5-DF8F-3437-72ACBA181400}"/>
              </a:ext>
            </a:extLst>
          </p:cNvPr>
          <p:cNvSpPr>
            <a:spLocks noGrp="1"/>
          </p:cNvSpPr>
          <p:nvPr>
            <p:ph idx="1"/>
          </p:nvPr>
        </p:nvSpPr>
        <p:spPr/>
        <p:txBody>
          <a:bodyPr/>
          <a:lstStyle/>
          <a:p>
            <a:r>
              <a:rPr lang="en-US" dirty="0"/>
              <a:t>As we forge ahead, our primary goal remains to maximize BMR's potential while offering unparalleled experiences to our visitors. Our 3-step recommendations aims to do just that.</a:t>
            </a:r>
          </a:p>
          <a:p>
            <a:endParaRPr lang="en-US" dirty="0"/>
          </a:p>
          <a:p>
            <a:r>
              <a:rPr lang="en-US" dirty="0"/>
              <a:t>By adopting a more data-centric approach, we are not only poised to enhance profitability but also fine-tune our investment strategies for the future. We believe these recommendations mark the beginning of a transformative journey for Big Mountain Resort, steering it towards a future marked by innovation and financial robustness.</a:t>
            </a:r>
          </a:p>
        </p:txBody>
      </p:sp>
    </p:spTree>
    <p:extLst>
      <p:ext uri="{BB962C8B-B14F-4D97-AF65-F5344CB8AC3E}">
        <p14:creationId xmlns:p14="http://schemas.microsoft.com/office/powerpoint/2010/main" val="32622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729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Big Mountain Resort</vt:lpstr>
      <vt:lpstr>Problem Identification</vt:lpstr>
      <vt:lpstr>Recommendations and Key Findings</vt:lpstr>
      <vt:lpstr>Ticket Price Analysis Recommendation 1: raise ticket prices by $2 for this season</vt:lpstr>
      <vt:lpstr>Features that Drive the Highest Price Below is shown BMR’s standing within the features that drive price</vt:lpstr>
      <vt:lpstr>The Importance of BMR’s Features And how they will drive the ticket price now and in the future Recommendation 2: begin to plan to implement scenario 2</vt:lpstr>
      <vt:lpstr>Modeling Results &amp; Analysis of Run Closures Recommendation 3: scenario 1, very promising, but further analysis is needed.</vt:lpstr>
      <vt:lpstr>Summary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Ben Buczek</dc:creator>
  <cp:lastModifiedBy>Ben Buczek</cp:lastModifiedBy>
  <cp:revision>2</cp:revision>
  <dcterms:created xsi:type="dcterms:W3CDTF">2023-09-06T13:40:51Z</dcterms:created>
  <dcterms:modified xsi:type="dcterms:W3CDTF">2023-09-06T18:30:38Z</dcterms:modified>
</cp:coreProperties>
</file>