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7" d="100"/>
          <a:sy n="107" d="100"/>
        </p:scale>
        <p:origin x="75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F08EF-7627-4C31-C324-B59F1997AE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4601AC-F0AC-AFE8-6BF6-476CD55654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4EF748-F607-D74F-0293-97BB89F57658}"/>
              </a:ext>
            </a:extLst>
          </p:cNvPr>
          <p:cNvSpPr>
            <a:spLocks noGrp="1"/>
          </p:cNvSpPr>
          <p:nvPr>
            <p:ph type="dt" sz="half" idx="10"/>
          </p:nvPr>
        </p:nvSpPr>
        <p:spPr/>
        <p:txBody>
          <a:bodyPr/>
          <a:lstStyle/>
          <a:p>
            <a:fld id="{C4EE0347-24C4-4702-AE54-27B5E9681D1F}" type="datetimeFigureOut">
              <a:rPr lang="en-US" smtClean="0"/>
              <a:t>3/15/2024</a:t>
            </a:fld>
            <a:endParaRPr lang="en-US"/>
          </a:p>
        </p:txBody>
      </p:sp>
      <p:sp>
        <p:nvSpPr>
          <p:cNvPr id="5" name="Footer Placeholder 4">
            <a:extLst>
              <a:ext uri="{FF2B5EF4-FFF2-40B4-BE49-F238E27FC236}">
                <a16:creationId xmlns:a16="http://schemas.microsoft.com/office/drawing/2014/main" id="{726392EA-5D4B-C015-37E5-71DD9416D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5058A1-6E3F-8CCB-F424-2A1D556F7A8B}"/>
              </a:ext>
            </a:extLst>
          </p:cNvPr>
          <p:cNvSpPr>
            <a:spLocks noGrp="1"/>
          </p:cNvSpPr>
          <p:nvPr>
            <p:ph type="sldNum" sz="quarter" idx="12"/>
          </p:nvPr>
        </p:nvSpPr>
        <p:spPr/>
        <p:txBody>
          <a:bodyPr/>
          <a:lstStyle/>
          <a:p>
            <a:fld id="{379D4889-21D5-479A-8BD4-37EF92B5DBBD}" type="slidenum">
              <a:rPr lang="en-US" smtClean="0"/>
              <a:t>‹#›</a:t>
            </a:fld>
            <a:endParaRPr lang="en-US"/>
          </a:p>
        </p:txBody>
      </p:sp>
    </p:spTree>
    <p:extLst>
      <p:ext uri="{BB962C8B-B14F-4D97-AF65-F5344CB8AC3E}">
        <p14:creationId xmlns:p14="http://schemas.microsoft.com/office/powerpoint/2010/main" val="178737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73422-9AF9-A2E5-146B-CD38A6F103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E73723-1418-C395-BEC7-F91AD2649F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41312C-C795-FE17-37D5-A92A402C94A7}"/>
              </a:ext>
            </a:extLst>
          </p:cNvPr>
          <p:cNvSpPr>
            <a:spLocks noGrp="1"/>
          </p:cNvSpPr>
          <p:nvPr>
            <p:ph type="dt" sz="half" idx="10"/>
          </p:nvPr>
        </p:nvSpPr>
        <p:spPr/>
        <p:txBody>
          <a:bodyPr/>
          <a:lstStyle/>
          <a:p>
            <a:fld id="{C4EE0347-24C4-4702-AE54-27B5E9681D1F}" type="datetimeFigureOut">
              <a:rPr lang="en-US" smtClean="0"/>
              <a:t>3/15/2024</a:t>
            </a:fld>
            <a:endParaRPr lang="en-US"/>
          </a:p>
        </p:txBody>
      </p:sp>
      <p:sp>
        <p:nvSpPr>
          <p:cNvPr id="5" name="Footer Placeholder 4">
            <a:extLst>
              <a:ext uri="{FF2B5EF4-FFF2-40B4-BE49-F238E27FC236}">
                <a16:creationId xmlns:a16="http://schemas.microsoft.com/office/drawing/2014/main" id="{2F6CAD9C-480B-1368-9B78-037E2D655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1E6A13-2884-E0ED-2133-EFF20E541C0B}"/>
              </a:ext>
            </a:extLst>
          </p:cNvPr>
          <p:cNvSpPr>
            <a:spLocks noGrp="1"/>
          </p:cNvSpPr>
          <p:nvPr>
            <p:ph type="sldNum" sz="quarter" idx="12"/>
          </p:nvPr>
        </p:nvSpPr>
        <p:spPr/>
        <p:txBody>
          <a:bodyPr/>
          <a:lstStyle/>
          <a:p>
            <a:fld id="{379D4889-21D5-479A-8BD4-37EF92B5DBBD}" type="slidenum">
              <a:rPr lang="en-US" smtClean="0"/>
              <a:t>‹#›</a:t>
            </a:fld>
            <a:endParaRPr lang="en-US"/>
          </a:p>
        </p:txBody>
      </p:sp>
    </p:spTree>
    <p:extLst>
      <p:ext uri="{BB962C8B-B14F-4D97-AF65-F5344CB8AC3E}">
        <p14:creationId xmlns:p14="http://schemas.microsoft.com/office/powerpoint/2010/main" val="4080605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40A718-52A8-1C21-2A0C-CC03204F68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3D4EE1-48CA-CA40-A13F-F1719B4B24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2F1B7B-1372-8B19-29E4-659C4BAC706F}"/>
              </a:ext>
            </a:extLst>
          </p:cNvPr>
          <p:cNvSpPr>
            <a:spLocks noGrp="1"/>
          </p:cNvSpPr>
          <p:nvPr>
            <p:ph type="dt" sz="half" idx="10"/>
          </p:nvPr>
        </p:nvSpPr>
        <p:spPr/>
        <p:txBody>
          <a:bodyPr/>
          <a:lstStyle/>
          <a:p>
            <a:fld id="{C4EE0347-24C4-4702-AE54-27B5E9681D1F}" type="datetimeFigureOut">
              <a:rPr lang="en-US" smtClean="0"/>
              <a:t>3/15/2024</a:t>
            </a:fld>
            <a:endParaRPr lang="en-US"/>
          </a:p>
        </p:txBody>
      </p:sp>
      <p:sp>
        <p:nvSpPr>
          <p:cNvPr id="5" name="Footer Placeholder 4">
            <a:extLst>
              <a:ext uri="{FF2B5EF4-FFF2-40B4-BE49-F238E27FC236}">
                <a16:creationId xmlns:a16="http://schemas.microsoft.com/office/drawing/2014/main" id="{94EC8CE1-C292-A60C-4E88-D9F43F39E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8F1986-4231-D77A-B247-B963B2AC96AF}"/>
              </a:ext>
            </a:extLst>
          </p:cNvPr>
          <p:cNvSpPr>
            <a:spLocks noGrp="1"/>
          </p:cNvSpPr>
          <p:nvPr>
            <p:ph type="sldNum" sz="quarter" idx="12"/>
          </p:nvPr>
        </p:nvSpPr>
        <p:spPr/>
        <p:txBody>
          <a:bodyPr/>
          <a:lstStyle/>
          <a:p>
            <a:fld id="{379D4889-21D5-479A-8BD4-37EF92B5DBBD}" type="slidenum">
              <a:rPr lang="en-US" smtClean="0"/>
              <a:t>‹#›</a:t>
            </a:fld>
            <a:endParaRPr lang="en-US"/>
          </a:p>
        </p:txBody>
      </p:sp>
    </p:spTree>
    <p:extLst>
      <p:ext uri="{BB962C8B-B14F-4D97-AF65-F5344CB8AC3E}">
        <p14:creationId xmlns:p14="http://schemas.microsoft.com/office/powerpoint/2010/main" val="2741494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4FDCE-D089-210B-49DA-CBCFCC6172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5861E5-E52B-65D1-A466-A89FE151D8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68CC83-895E-5B98-672D-CDD73B222727}"/>
              </a:ext>
            </a:extLst>
          </p:cNvPr>
          <p:cNvSpPr>
            <a:spLocks noGrp="1"/>
          </p:cNvSpPr>
          <p:nvPr>
            <p:ph type="dt" sz="half" idx="10"/>
          </p:nvPr>
        </p:nvSpPr>
        <p:spPr/>
        <p:txBody>
          <a:bodyPr/>
          <a:lstStyle/>
          <a:p>
            <a:fld id="{C4EE0347-24C4-4702-AE54-27B5E9681D1F}" type="datetimeFigureOut">
              <a:rPr lang="en-US" smtClean="0"/>
              <a:t>3/15/2024</a:t>
            </a:fld>
            <a:endParaRPr lang="en-US"/>
          </a:p>
        </p:txBody>
      </p:sp>
      <p:sp>
        <p:nvSpPr>
          <p:cNvPr id="5" name="Footer Placeholder 4">
            <a:extLst>
              <a:ext uri="{FF2B5EF4-FFF2-40B4-BE49-F238E27FC236}">
                <a16:creationId xmlns:a16="http://schemas.microsoft.com/office/drawing/2014/main" id="{383809ED-FAE4-9A83-7DE9-F19882C919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F5B362-CB99-663F-0FE0-FB91EA0FE00D}"/>
              </a:ext>
            </a:extLst>
          </p:cNvPr>
          <p:cNvSpPr>
            <a:spLocks noGrp="1"/>
          </p:cNvSpPr>
          <p:nvPr>
            <p:ph type="sldNum" sz="quarter" idx="12"/>
          </p:nvPr>
        </p:nvSpPr>
        <p:spPr/>
        <p:txBody>
          <a:bodyPr/>
          <a:lstStyle/>
          <a:p>
            <a:fld id="{379D4889-21D5-479A-8BD4-37EF92B5DBBD}" type="slidenum">
              <a:rPr lang="en-US" smtClean="0"/>
              <a:t>‹#›</a:t>
            </a:fld>
            <a:endParaRPr lang="en-US"/>
          </a:p>
        </p:txBody>
      </p:sp>
    </p:spTree>
    <p:extLst>
      <p:ext uri="{BB962C8B-B14F-4D97-AF65-F5344CB8AC3E}">
        <p14:creationId xmlns:p14="http://schemas.microsoft.com/office/powerpoint/2010/main" val="1596715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133F1-0BDB-ED56-1500-95EBAB887A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67E218-2392-087B-C583-42C05253A7A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0546D2-55A0-3016-28A5-64CDA2DABAD0}"/>
              </a:ext>
            </a:extLst>
          </p:cNvPr>
          <p:cNvSpPr>
            <a:spLocks noGrp="1"/>
          </p:cNvSpPr>
          <p:nvPr>
            <p:ph type="dt" sz="half" idx="10"/>
          </p:nvPr>
        </p:nvSpPr>
        <p:spPr/>
        <p:txBody>
          <a:bodyPr/>
          <a:lstStyle/>
          <a:p>
            <a:fld id="{C4EE0347-24C4-4702-AE54-27B5E9681D1F}" type="datetimeFigureOut">
              <a:rPr lang="en-US" smtClean="0"/>
              <a:t>3/15/2024</a:t>
            </a:fld>
            <a:endParaRPr lang="en-US"/>
          </a:p>
        </p:txBody>
      </p:sp>
      <p:sp>
        <p:nvSpPr>
          <p:cNvPr id="5" name="Footer Placeholder 4">
            <a:extLst>
              <a:ext uri="{FF2B5EF4-FFF2-40B4-BE49-F238E27FC236}">
                <a16:creationId xmlns:a16="http://schemas.microsoft.com/office/drawing/2014/main" id="{82DD8118-A107-477B-70EF-479CB86AB0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79C0BF-AA71-5D5E-77AF-59BF9C2E01A2}"/>
              </a:ext>
            </a:extLst>
          </p:cNvPr>
          <p:cNvSpPr>
            <a:spLocks noGrp="1"/>
          </p:cNvSpPr>
          <p:nvPr>
            <p:ph type="sldNum" sz="quarter" idx="12"/>
          </p:nvPr>
        </p:nvSpPr>
        <p:spPr/>
        <p:txBody>
          <a:bodyPr/>
          <a:lstStyle/>
          <a:p>
            <a:fld id="{379D4889-21D5-479A-8BD4-37EF92B5DBBD}" type="slidenum">
              <a:rPr lang="en-US" smtClean="0"/>
              <a:t>‹#›</a:t>
            </a:fld>
            <a:endParaRPr lang="en-US"/>
          </a:p>
        </p:txBody>
      </p:sp>
    </p:spTree>
    <p:extLst>
      <p:ext uri="{BB962C8B-B14F-4D97-AF65-F5344CB8AC3E}">
        <p14:creationId xmlns:p14="http://schemas.microsoft.com/office/powerpoint/2010/main" val="3043798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0F811-CDA7-970D-B404-577756122D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655183-DB31-8A19-564B-C5738B1917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61AA3F-8EA9-8432-79F2-4DCA8A69AB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80B365-C7AB-3231-0700-D8B8E38690E6}"/>
              </a:ext>
            </a:extLst>
          </p:cNvPr>
          <p:cNvSpPr>
            <a:spLocks noGrp="1"/>
          </p:cNvSpPr>
          <p:nvPr>
            <p:ph type="dt" sz="half" idx="10"/>
          </p:nvPr>
        </p:nvSpPr>
        <p:spPr/>
        <p:txBody>
          <a:bodyPr/>
          <a:lstStyle/>
          <a:p>
            <a:fld id="{C4EE0347-24C4-4702-AE54-27B5E9681D1F}" type="datetimeFigureOut">
              <a:rPr lang="en-US" smtClean="0"/>
              <a:t>3/15/2024</a:t>
            </a:fld>
            <a:endParaRPr lang="en-US"/>
          </a:p>
        </p:txBody>
      </p:sp>
      <p:sp>
        <p:nvSpPr>
          <p:cNvPr id="6" name="Footer Placeholder 5">
            <a:extLst>
              <a:ext uri="{FF2B5EF4-FFF2-40B4-BE49-F238E27FC236}">
                <a16:creationId xmlns:a16="http://schemas.microsoft.com/office/drawing/2014/main" id="{80A19CE9-3A95-9D43-25BF-2A886ABABF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B519BD-217C-41A6-9FA3-1630F429482D}"/>
              </a:ext>
            </a:extLst>
          </p:cNvPr>
          <p:cNvSpPr>
            <a:spLocks noGrp="1"/>
          </p:cNvSpPr>
          <p:nvPr>
            <p:ph type="sldNum" sz="quarter" idx="12"/>
          </p:nvPr>
        </p:nvSpPr>
        <p:spPr/>
        <p:txBody>
          <a:bodyPr/>
          <a:lstStyle/>
          <a:p>
            <a:fld id="{379D4889-21D5-479A-8BD4-37EF92B5DBBD}" type="slidenum">
              <a:rPr lang="en-US" smtClean="0"/>
              <a:t>‹#›</a:t>
            </a:fld>
            <a:endParaRPr lang="en-US"/>
          </a:p>
        </p:txBody>
      </p:sp>
    </p:spTree>
    <p:extLst>
      <p:ext uri="{BB962C8B-B14F-4D97-AF65-F5344CB8AC3E}">
        <p14:creationId xmlns:p14="http://schemas.microsoft.com/office/powerpoint/2010/main" val="1034079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608A7-D216-1A2E-3105-7DF275DE2C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053C47-8F67-864F-912A-73C21A037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34A45-34B1-3F88-0934-2E247C352F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73BC3C-642A-50BB-A67F-F1383C7EAB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9FC24E-E243-8FCF-A4F6-211787FCC4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9C2387-B025-BA5D-07E8-62EF0D90B637}"/>
              </a:ext>
            </a:extLst>
          </p:cNvPr>
          <p:cNvSpPr>
            <a:spLocks noGrp="1"/>
          </p:cNvSpPr>
          <p:nvPr>
            <p:ph type="dt" sz="half" idx="10"/>
          </p:nvPr>
        </p:nvSpPr>
        <p:spPr/>
        <p:txBody>
          <a:bodyPr/>
          <a:lstStyle/>
          <a:p>
            <a:fld id="{C4EE0347-24C4-4702-AE54-27B5E9681D1F}" type="datetimeFigureOut">
              <a:rPr lang="en-US" smtClean="0"/>
              <a:t>3/15/2024</a:t>
            </a:fld>
            <a:endParaRPr lang="en-US"/>
          </a:p>
        </p:txBody>
      </p:sp>
      <p:sp>
        <p:nvSpPr>
          <p:cNvPr id="8" name="Footer Placeholder 7">
            <a:extLst>
              <a:ext uri="{FF2B5EF4-FFF2-40B4-BE49-F238E27FC236}">
                <a16:creationId xmlns:a16="http://schemas.microsoft.com/office/drawing/2014/main" id="{B6E42029-B2AA-D867-CD1E-9704162EE1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55AD93-4F75-07F3-EF50-94885ED08383}"/>
              </a:ext>
            </a:extLst>
          </p:cNvPr>
          <p:cNvSpPr>
            <a:spLocks noGrp="1"/>
          </p:cNvSpPr>
          <p:nvPr>
            <p:ph type="sldNum" sz="quarter" idx="12"/>
          </p:nvPr>
        </p:nvSpPr>
        <p:spPr/>
        <p:txBody>
          <a:bodyPr/>
          <a:lstStyle/>
          <a:p>
            <a:fld id="{379D4889-21D5-479A-8BD4-37EF92B5DBBD}" type="slidenum">
              <a:rPr lang="en-US" smtClean="0"/>
              <a:t>‹#›</a:t>
            </a:fld>
            <a:endParaRPr lang="en-US"/>
          </a:p>
        </p:txBody>
      </p:sp>
    </p:spTree>
    <p:extLst>
      <p:ext uri="{BB962C8B-B14F-4D97-AF65-F5344CB8AC3E}">
        <p14:creationId xmlns:p14="http://schemas.microsoft.com/office/powerpoint/2010/main" val="2247929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13401-B127-E0F4-38F2-73A7F732BE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4EE8A5-0DBD-21A1-8FF4-46EAE979A234}"/>
              </a:ext>
            </a:extLst>
          </p:cNvPr>
          <p:cNvSpPr>
            <a:spLocks noGrp="1"/>
          </p:cNvSpPr>
          <p:nvPr>
            <p:ph type="dt" sz="half" idx="10"/>
          </p:nvPr>
        </p:nvSpPr>
        <p:spPr/>
        <p:txBody>
          <a:bodyPr/>
          <a:lstStyle/>
          <a:p>
            <a:fld id="{C4EE0347-24C4-4702-AE54-27B5E9681D1F}" type="datetimeFigureOut">
              <a:rPr lang="en-US" smtClean="0"/>
              <a:t>3/15/2024</a:t>
            </a:fld>
            <a:endParaRPr lang="en-US"/>
          </a:p>
        </p:txBody>
      </p:sp>
      <p:sp>
        <p:nvSpPr>
          <p:cNvPr id="4" name="Footer Placeholder 3">
            <a:extLst>
              <a:ext uri="{FF2B5EF4-FFF2-40B4-BE49-F238E27FC236}">
                <a16:creationId xmlns:a16="http://schemas.microsoft.com/office/drawing/2014/main" id="{8FE6487B-B06F-73AA-6BE3-9171ED945C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D3BCF5-40EE-81CF-52E3-C1339CAC761D}"/>
              </a:ext>
            </a:extLst>
          </p:cNvPr>
          <p:cNvSpPr>
            <a:spLocks noGrp="1"/>
          </p:cNvSpPr>
          <p:nvPr>
            <p:ph type="sldNum" sz="quarter" idx="12"/>
          </p:nvPr>
        </p:nvSpPr>
        <p:spPr/>
        <p:txBody>
          <a:bodyPr/>
          <a:lstStyle/>
          <a:p>
            <a:fld id="{379D4889-21D5-479A-8BD4-37EF92B5DBBD}" type="slidenum">
              <a:rPr lang="en-US" smtClean="0"/>
              <a:t>‹#›</a:t>
            </a:fld>
            <a:endParaRPr lang="en-US"/>
          </a:p>
        </p:txBody>
      </p:sp>
    </p:spTree>
    <p:extLst>
      <p:ext uri="{BB962C8B-B14F-4D97-AF65-F5344CB8AC3E}">
        <p14:creationId xmlns:p14="http://schemas.microsoft.com/office/powerpoint/2010/main" val="662792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363BCE-0D8E-0909-31C0-443C637F813B}"/>
              </a:ext>
            </a:extLst>
          </p:cNvPr>
          <p:cNvSpPr>
            <a:spLocks noGrp="1"/>
          </p:cNvSpPr>
          <p:nvPr>
            <p:ph type="dt" sz="half" idx="10"/>
          </p:nvPr>
        </p:nvSpPr>
        <p:spPr/>
        <p:txBody>
          <a:bodyPr/>
          <a:lstStyle/>
          <a:p>
            <a:fld id="{C4EE0347-24C4-4702-AE54-27B5E9681D1F}" type="datetimeFigureOut">
              <a:rPr lang="en-US" smtClean="0"/>
              <a:t>3/15/2024</a:t>
            </a:fld>
            <a:endParaRPr lang="en-US"/>
          </a:p>
        </p:txBody>
      </p:sp>
      <p:sp>
        <p:nvSpPr>
          <p:cNvPr id="3" name="Footer Placeholder 2">
            <a:extLst>
              <a:ext uri="{FF2B5EF4-FFF2-40B4-BE49-F238E27FC236}">
                <a16:creationId xmlns:a16="http://schemas.microsoft.com/office/drawing/2014/main" id="{1A01CB8C-1DE2-261C-F9E9-93597B4DC3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7726E1-E621-92C7-6161-247E74D5028E}"/>
              </a:ext>
            </a:extLst>
          </p:cNvPr>
          <p:cNvSpPr>
            <a:spLocks noGrp="1"/>
          </p:cNvSpPr>
          <p:nvPr>
            <p:ph type="sldNum" sz="quarter" idx="12"/>
          </p:nvPr>
        </p:nvSpPr>
        <p:spPr/>
        <p:txBody>
          <a:bodyPr/>
          <a:lstStyle/>
          <a:p>
            <a:fld id="{379D4889-21D5-479A-8BD4-37EF92B5DBBD}" type="slidenum">
              <a:rPr lang="en-US" smtClean="0"/>
              <a:t>‹#›</a:t>
            </a:fld>
            <a:endParaRPr lang="en-US"/>
          </a:p>
        </p:txBody>
      </p:sp>
    </p:spTree>
    <p:extLst>
      <p:ext uri="{BB962C8B-B14F-4D97-AF65-F5344CB8AC3E}">
        <p14:creationId xmlns:p14="http://schemas.microsoft.com/office/powerpoint/2010/main" val="3060298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B7E39-A52D-04FF-F7E2-5094465CBB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692A1B-37D4-1C4E-918F-BDCE9AFD31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46B18D-8720-0687-27C9-D566157E11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8AC3D5-B720-5828-6C74-F4CC402FDF73}"/>
              </a:ext>
            </a:extLst>
          </p:cNvPr>
          <p:cNvSpPr>
            <a:spLocks noGrp="1"/>
          </p:cNvSpPr>
          <p:nvPr>
            <p:ph type="dt" sz="half" idx="10"/>
          </p:nvPr>
        </p:nvSpPr>
        <p:spPr/>
        <p:txBody>
          <a:bodyPr/>
          <a:lstStyle/>
          <a:p>
            <a:fld id="{C4EE0347-24C4-4702-AE54-27B5E9681D1F}" type="datetimeFigureOut">
              <a:rPr lang="en-US" smtClean="0"/>
              <a:t>3/15/2024</a:t>
            </a:fld>
            <a:endParaRPr lang="en-US"/>
          </a:p>
        </p:txBody>
      </p:sp>
      <p:sp>
        <p:nvSpPr>
          <p:cNvPr id="6" name="Footer Placeholder 5">
            <a:extLst>
              <a:ext uri="{FF2B5EF4-FFF2-40B4-BE49-F238E27FC236}">
                <a16:creationId xmlns:a16="http://schemas.microsoft.com/office/drawing/2014/main" id="{9CF63BEB-352E-F979-E607-654CF0D149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89D905-25EB-EBED-8560-F70B840DEF30}"/>
              </a:ext>
            </a:extLst>
          </p:cNvPr>
          <p:cNvSpPr>
            <a:spLocks noGrp="1"/>
          </p:cNvSpPr>
          <p:nvPr>
            <p:ph type="sldNum" sz="quarter" idx="12"/>
          </p:nvPr>
        </p:nvSpPr>
        <p:spPr/>
        <p:txBody>
          <a:bodyPr/>
          <a:lstStyle/>
          <a:p>
            <a:fld id="{379D4889-21D5-479A-8BD4-37EF92B5DBBD}" type="slidenum">
              <a:rPr lang="en-US" smtClean="0"/>
              <a:t>‹#›</a:t>
            </a:fld>
            <a:endParaRPr lang="en-US"/>
          </a:p>
        </p:txBody>
      </p:sp>
    </p:spTree>
    <p:extLst>
      <p:ext uri="{BB962C8B-B14F-4D97-AF65-F5344CB8AC3E}">
        <p14:creationId xmlns:p14="http://schemas.microsoft.com/office/powerpoint/2010/main" val="1247076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8B3EB-E443-0C3A-F091-7339CF58C4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73938B-45BE-B62C-71F6-FC8CBD6A64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BFF2E6-86EE-CFEB-1852-9A8FDE26CB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4ABF54-F945-E3EC-B64B-371BC2DCFFD7}"/>
              </a:ext>
            </a:extLst>
          </p:cNvPr>
          <p:cNvSpPr>
            <a:spLocks noGrp="1"/>
          </p:cNvSpPr>
          <p:nvPr>
            <p:ph type="dt" sz="half" idx="10"/>
          </p:nvPr>
        </p:nvSpPr>
        <p:spPr/>
        <p:txBody>
          <a:bodyPr/>
          <a:lstStyle/>
          <a:p>
            <a:fld id="{C4EE0347-24C4-4702-AE54-27B5E9681D1F}" type="datetimeFigureOut">
              <a:rPr lang="en-US" smtClean="0"/>
              <a:t>3/15/2024</a:t>
            </a:fld>
            <a:endParaRPr lang="en-US"/>
          </a:p>
        </p:txBody>
      </p:sp>
      <p:sp>
        <p:nvSpPr>
          <p:cNvPr id="6" name="Footer Placeholder 5">
            <a:extLst>
              <a:ext uri="{FF2B5EF4-FFF2-40B4-BE49-F238E27FC236}">
                <a16:creationId xmlns:a16="http://schemas.microsoft.com/office/drawing/2014/main" id="{95BB7ED9-A940-368C-573F-54C89040CB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3351FF-0FA3-E4F1-38C3-3842E0D0036A}"/>
              </a:ext>
            </a:extLst>
          </p:cNvPr>
          <p:cNvSpPr>
            <a:spLocks noGrp="1"/>
          </p:cNvSpPr>
          <p:nvPr>
            <p:ph type="sldNum" sz="quarter" idx="12"/>
          </p:nvPr>
        </p:nvSpPr>
        <p:spPr/>
        <p:txBody>
          <a:bodyPr/>
          <a:lstStyle/>
          <a:p>
            <a:fld id="{379D4889-21D5-479A-8BD4-37EF92B5DBBD}" type="slidenum">
              <a:rPr lang="en-US" smtClean="0"/>
              <a:t>‹#›</a:t>
            </a:fld>
            <a:endParaRPr lang="en-US"/>
          </a:p>
        </p:txBody>
      </p:sp>
    </p:spTree>
    <p:extLst>
      <p:ext uri="{BB962C8B-B14F-4D97-AF65-F5344CB8AC3E}">
        <p14:creationId xmlns:p14="http://schemas.microsoft.com/office/powerpoint/2010/main" val="4166482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02F015-F6CF-6B1C-81D9-83843DCAA9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936497-179A-4377-5AA4-0D17B9846B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416B00-3F4A-E478-3AB7-4856995E7E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4EE0347-24C4-4702-AE54-27B5E9681D1F}" type="datetimeFigureOut">
              <a:rPr lang="en-US" smtClean="0"/>
              <a:t>3/15/2024</a:t>
            </a:fld>
            <a:endParaRPr lang="en-US"/>
          </a:p>
        </p:txBody>
      </p:sp>
      <p:sp>
        <p:nvSpPr>
          <p:cNvPr id="5" name="Footer Placeholder 4">
            <a:extLst>
              <a:ext uri="{FF2B5EF4-FFF2-40B4-BE49-F238E27FC236}">
                <a16:creationId xmlns:a16="http://schemas.microsoft.com/office/drawing/2014/main" id="{FB09CBB8-A08F-F6BB-82CA-C688992D96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92A3F81-9AE7-FB6B-97B4-B4D74E88A5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79D4889-21D5-479A-8BD4-37EF92B5DBBD}" type="slidenum">
              <a:rPr lang="en-US" smtClean="0"/>
              <a:t>‹#›</a:t>
            </a:fld>
            <a:endParaRPr lang="en-US"/>
          </a:p>
        </p:txBody>
      </p:sp>
    </p:spTree>
    <p:extLst>
      <p:ext uri="{BB962C8B-B14F-4D97-AF65-F5344CB8AC3E}">
        <p14:creationId xmlns:p14="http://schemas.microsoft.com/office/powerpoint/2010/main" val="2641998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781A0-0D72-DCD8-B121-4B230A07AA64}"/>
              </a:ext>
            </a:extLst>
          </p:cNvPr>
          <p:cNvSpPr>
            <a:spLocks noGrp="1"/>
          </p:cNvSpPr>
          <p:nvPr>
            <p:ph type="ctrTitle"/>
          </p:nvPr>
        </p:nvSpPr>
        <p:spPr/>
        <p:txBody>
          <a:bodyPr/>
          <a:lstStyle/>
          <a:p>
            <a:r>
              <a:rPr lang="en-US" dirty="0"/>
              <a:t>Predictive Analysis of Diamond Prices</a:t>
            </a:r>
          </a:p>
        </p:txBody>
      </p:sp>
      <p:sp>
        <p:nvSpPr>
          <p:cNvPr id="3" name="Subtitle 2">
            <a:extLst>
              <a:ext uri="{FF2B5EF4-FFF2-40B4-BE49-F238E27FC236}">
                <a16:creationId xmlns:a16="http://schemas.microsoft.com/office/drawing/2014/main" id="{291949CE-7953-5B1F-9F7F-2C696347C3D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13395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DB551-2841-28D0-910A-4EA5D84993E8}"/>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1956EB27-A95C-E868-03BF-7749A8E3674F}"/>
              </a:ext>
            </a:extLst>
          </p:cNvPr>
          <p:cNvSpPr>
            <a:spLocks noGrp="1"/>
          </p:cNvSpPr>
          <p:nvPr>
            <p:ph idx="1"/>
          </p:nvPr>
        </p:nvSpPr>
        <p:spPr/>
        <p:txBody>
          <a:bodyPr/>
          <a:lstStyle/>
          <a:p>
            <a:pPr marL="342900" marR="0" indent="-342900">
              <a:lnSpc>
                <a:spcPct val="107000"/>
              </a:lnSpc>
              <a:spcBef>
                <a:spcPts val="0"/>
              </a:spcBef>
              <a:spcAft>
                <a:spcPts val="800"/>
              </a:spcAft>
              <a:buFont typeface="+mj-lt"/>
              <a:buAutoNum type="arabicPeriod"/>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Pricing Strategy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Utilize the model's predictions to refine pricing strategies, ensuring competitive and fair pricing for both buyers and sellers.</a:t>
            </a:r>
          </a:p>
          <a:p>
            <a:pPr marL="342900" marR="0" indent="-342900">
              <a:lnSpc>
                <a:spcPct val="107000"/>
              </a:lnSpc>
              <a:spcBef>
                <a:spcPts val="0"/>
              </a:spcBef>
              <a:spcAft>
                <a:spcPts val="800"/>
              </a:spcAft>
              <a:buFont typeface="+mj-lt"/>
              <a:buAutoNum type="arabicPeriod"/>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Inventory Management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Apply insights from feature importance to prioritize the acquisition of diamonds with attributes most positively associated with higher prices.</a:t>
            </a:r>
          </a:p>
          <a:p>
            <a:pPr marL="342900" marR="0" indent="-342900">
              <a:lnSpc>
                <a:spcPct val="107000"/>
              </a:lnSpc>
              <a:spcBef>
                <a:spcPts val="0"/>
              </a:spcBef>
              <a:spcAft>
                <a:spcPts val="800"/>
              </a:spcAft>
              <a:buFont typeface="+mj-lt"/>
              <a:buAutoNum type="arabicPeriod"/>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Customer Engagement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Develop personalized recommendations for customers based on the model's insights, enhancing customer satisfaction and loyalty.</a:t>
            </a:r>
          </a:p>
        </p:txBody>
      </p:sp>
    </p:spTree>
    <p:extLst>
      <p:ext uri="{BB962C8B-B14F-4D97-AF65-F5344CB8AC3E}">
        <p14:creationId xmlns:p14="http://schemas.microsoft.com/office/powerpoint/2010/main" val="3953118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3DD3F-765F-F7BB-D380-FF26CB4E9BE8}"/>
              </a:ext>
            </a:extLst>
          </p:cNvPr>
          <p:cNvSpPr>
            <a:spLocks noGrp="1"/>
          </p:cNvSpPr>
          <p:nvPr>
            <p:ph type="title"/>
          </p:nvPr>
        </p:nvSpPr>
        <p:spPr/>
        <p:txBody>
          <a:bodyPr/>
          <a:lstStyle/>
          <a:p>
            <a:r>
              <a:rPr lang="en-US" dirty="0"/>
              <a:t>Introduction and Problem Statement</a:t>
            </a:r>
          </a:p>
        </p:txBody>
      </p:sp>
      <p:sp>
        <p:nvSpPr>
          <p:cNvPr id="3" name="Content Placeholder 2">
            <a:extLst>
              <a:ext uri="{FF2B5EF4-FFF2-40B4-BE49-F238E27FC236}">
                <a16:creationId xmlns:a16="http://schemas.microsoft.com/office/drawing/2014/main" id="{F5548F2D-C627-CC0B-7EF5-8C55B29B2D29}"/>
              </a:ext>
            </a:extLst>
          </p:cNvPr>
          <p:cNvSpPr>
            <a:spLocks noGrp="1"/>
          </p:cNvSpPr>
          <p:nvPr>
            <p:ph idx="1"/>
          </p:nvPr>
        </p:nvSpPr>
        <p:spPr/>
        <p:txBody>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The diamond industry represents an interesting segment of the luxury goods market, characterized by its complex relationship between supply and demand and the high value of its products. The primary challenge addressed in this project is the prediction of diamond prices based on various features such as carat weight, cut quality, color, and clarity. Accurate price prediction can aid sellers and buyers in making informed decisions.</a:t>
            </a:r>
          </a:p>
          <a:p>
            <a:endParaRPr lang="en-US" dirty="0"/>
          </a:p>
        </p:txBody>
      </p:sp>
    </p:spTree>
    <p:extLst>
      <p:ext uri="{BB962C8B-B14F-4D97-AF65-F5344CB8AC3E}">
        <p14:creationId xmlns:p14="http://schemas.microsoft.com/office/powerpoint/2010/main" val="3010142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ACBA9-D025-1281-2932-C7E5D8197450}"/>
              </a:ext>
            </a:extLst>
          </p:cNvPr>
          <p:cNvSpPr>
            <a:spLocks noGrp="1"/>
          </p:cNvSpPr>
          <p:nvPr>
            <p:ph type="title"/>
          </p:nvPr>
        </p:nvSpPr>
        <p:spPr/>
        <p:txBody>
          <a:bodyPr/>
          <a:lstStyle/>
          <a:p>
            <a:r>
              <a:rPr lang="en-US" dirty="0"/>
              <a:t>Data Overview</a:t>
            </a:r>
          </a:p>
        </p:txBody>
      </p:sp>
      <p:sp>
        <p:nvSpPr>
          <p:cNvPr id="3" name="Content Placeholder 2">
            <a:extLst>
              <a:ext uri="{FF2B5EF4-FFF2-40B4-BE49-F238E27FC236}">
                <a16:creationId xmlns:a16="http://schemas.microsoft.com/office/drawing/2014/main" id="{8343AE7C-2B67-2AF2-0B09-0CF48BE48658}"/>
              </a:ext>
            </a:extLst>
          </p:cNvPr>
          <p:cNvSpPr>
            <a:spLocks noGrp="1"/>
          </p:cNvSpPr>
          <p:nvPr>
            <p:ph idx="1"/>
          </p:nvPr>
        </p:nvSpPr>
        <p:spPr/>
        <p:txBody>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The dataset utilized in this project is sourced from Kaggle and titled "The Largest Diamond Dataset." It comprises records of over 50,000 diamonds, with features including carat weight, cut, color, clarity, dimensions (x, y, z), depth percentage, table percentage, and price. The data were cleaned and prepared for analysis, ensuring the models are built upon a robust foundation.</a:t>
            </a:r>
          </a:p>
          <a:p>
            <a:endParaRPr lang="en-US" dirty="0"/>
          </a:p>
        </p:txBody>
      </p:sp>
    </p:spTree>
    <p:extLst>
      <p:ext uri="{BB962C8B-B14F-4D97-AF65-F5344CB8AC3E}">
        <p14:creationId xmlns:p14="http://schemas.microsoft.com/office/powerpoint/2010/main" val="3307051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C1AA6-A26E-8083-3570-3627CEAACD4D}"/>
              </a:ext>
            </a:extLst>
          </p:cNvPr>
          <p:cNvSpPr>
            <a:spLocks noGrp="1"/>
          </p:cNvSpPr>
          <p:nvPr>
            <p:ph type="title"/>
          </p:nvPr>
        </p:nvSpPr>
        <p:spPr/>
        <p:txBody>
          <a:bodyPr/>
          <a:lstStyle/>
          <a:p>
            <a:r>
              <a:rPr lang="en-US" dirty="0"/>
              <a:t>Data Preparation and Cleaning</a:t>
            </a:r>
          </a:p>
        </p:txBody>
      </p:sp>
      <p:sp>
        <p:nvSpPr>
          <p:cNvPr id="3" name="Content Placeholder 2">
            <a:extLst>
              <a:ext uri="{FF2B5EF4-FFF2-40B4-BE49-F238E27FC236}">
                <a16:creationId xmlns:a16="http://schemas.microsoft.com/office/drawing/2014/main" id="{C0735447-98E0-B025-F698-6F005D70A361}"/>
              </a:ext>
            </a:extLst>
          </p:cNvPr>
          <p:cNvSpPr>
            <a:spLocks noGrp="1"/>
          </p:cNvSpPr>
          <p:nvPr>
            <p:ph idx="1"/>
          </p:nvPr>
        </p:nvSpPr>
        <p:spPr/>
        <p:txBody>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The initial step involved cleaning the data by handling missing values, removing duplicates, and correcting any anomalies in the features. For example, diamonds with a zero value in any of the dimension attributes (x, y, z) were excluded from the analysis.</a:t>
            </a:r>
          </a:p>
          <a:p>
            <a:endParaRPr lang="en-US" dirty="0"/>
          </a:p>
        </p:txBody>
      </p:sp>
    </p:spTree>
    <p:extLst>
      <p:ext uri="{BB962C8B-B14F-4D97-AF65-F5344CB8AC3E}">
        <p14:creationId xmlns:p14="http://schemas.microsoft.com/office/powerpoint/2010/main" val="174682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972F4-67D9-E6EB-BBD4-ABCB449485A3}"/>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120AD798-8D97-58AE-CC49-782A3CCAF195}"/>
              </a:ext>
            </a:extLst>
          </p:cNvPr>
          <p:cNvSpPr>
            <a:spLocks noGrp="1"/>
          </p:cNvSpPr>
          <p:nvPr>
            <p:ph idx="1"/>
          </p:nvPr>
        </p:nvSpPr>
        <p:spPr/>
        <p:txBody>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EDA figures and visualizations were created to understand the relationships between features. This process included analyzing the distribution of key features like carat weight and price, and exploring how categorical features such as cut, color, and clarity affect diamond prices.</a:t>
            </a:r>
          </a:p>
          <a:p>
            <a:endParaRPr lang="en-US" dirty="0"/>
          </a:p>
        </p:txBody>
      </p:sp>
    </p:spTree>
    <p:extLst>
      <p:ext uri="{BB962C8B-B14F-4D97-AF65-F5344CB8AC3E}">
        <p14:creationId xmlns:p14="http://schemas.microsoft.com/office/powerpoint/2010/main" val="1646202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99F47-7994-16D1-5C97-1FC6734FB1D0}"/>
              </a:ext>
            </a:extLst>
          </p:cNvPr>
          <p:cNvSpPr>
            <a:spLocks noGrp="1"/>
          </p:cNvSpPr>
          <p:nvPr>
            <p:ph type="title"/>
          </p:nvPr>
        </p:nvSpPr>
        <p:spPr/>
        <p:txBody>
          <a:bodyPr/>
          <a:lstStyle/>
          <a:p>
            <a:r>
              <a:rPr lang="en-US" dirty="0"/>
              <a:t>Feature Engineering and Selection</a:t>
            </a:r>
          </a:p>
        </p:txBody>
      </p:sp>
      <p:sp>
        <p:nvSpPr>
          <p:cNvPr id="3" name="Content Placeholder 2">
            <a:extLst>
              <a:ext uri="{FF2B5EF4-FFF2-40B4-BE49-F238E27FC236}">
                <a16:creationId xmlns:a16="http://schemas.microsoft.com/office/drawing/2014/main" id="{234AAE5E-C89D-047C-7196-732E3190A6C2}"/>
              </a:ext>
            </a:extLst>
          </p:cNvPr>
          <p:cNvSpPr>
            <a:spLocks noGrp="1"/>
          </p:cNvSpPr>
          <p:nvPr>
            <p:ph idx="1"/>
          </p:nvPr>
        </p:nvSpPr>
        <p:spPr/>
        <p:txBody>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Dummy features were created for categorical variables (cut, color, clarity) to facilitate their inclusion in the regression models. Features were magnitude standardized to ensure that variables on different scales did not unduly influence the model.</a:t>
            </a:r>
          </a:p>
          <a:p>
            <a:endParaRPr lang="en-US" dirty="0"/>
          </a:p>
        </p:txBody>
      </p:sp>
    </p:spTree>
    <p:extLst>
      <p:ext uri="{BB962C8B-B14F-4D97-AF65-F5344CB8AC3E}">
        <p14:creationId xmlns:p14="http://schemas.microsoft.com/office/powerpoint/2010/main" val="388896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CCE26-1EE6-640B-AAFE-11588E45F51F}"/>
              </a:ext>
            </a:extLst>
          </p:cNvPr>
          <p:cNvSpPr>
            <a:spLocks noGrp="1"/>
          </p:cNvSpPr>
          <p:nvPr>
            <p:ph type="title"/>
          </p:nvPr>
        </p:nvSpPr>
        <p:spPr/>
        <p:txBody>
          <a:bodyPr/>
          <a:lstStyle/>
          <a:p>
            <a:r>
              <a:rPr lang="en-US" dirty="0"/>
              <a:t>Model Development</a:t>
            </a:r>
          </a:p>
        </p:txBody>
      </p:sp>
      <p:sp>
        <p:nvSpPr>
          <p:cNvPr id="3" name="Content Placeholder 2">
            <a:extLst>
              <a:ext uri="{FF2B5EF4-FFF2-40B4-BE49-F238E27FC236}">
                <a16:creationId xmlns:a16="http://schemas.microsoft.com/office/drawing/2014/main" id="{E1610BD5-8296-D571-4CCA-5DE54BEAC116}"/>
              </a:ext>
            </a:extLst>
          </p:cNvPr>
          <p:cNvSpPr>
            <a:spLocks noGrp="1"/>
          </p:cNvSpPr>
          <p:nvPr>
            <p:ph idx="1"/>
          </p:nvPr>
        </p:nvSpPr>
        <p:spPr/>
        <p:txBody>
          <a:bodyPr/>
          <a:lstStyle/>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Three different models were built and evaluated:</a:t>
            </a: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1.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Linear Regression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Served as the baseline model.</a:t>
            </a: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2.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Random Forest Regressor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A non-parametric model chosen for its ability to handle complex, non-linear relationships between features and target.</a:t>
            </a: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3.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Gradient Boosting Regressor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Selected for its precision and performance in handling diverse datasets.</a:t>
            </a:r>
          </a:p>
          <a:p>
            <a:endParaRPr lang="en-US" dirty="0"/>
          </a:p>
        </p:txBody>
      </p:sp>
    </p:spTree>
    <p:extLst>
      <p:ext uri="{BB962C8B-B14F-4D97-AF65-F5344CB8AC3E}">
        <p14:creationId xmlns:p14="http://schemas.microsoft.com/office/powerpoint/2010/main" val="3538858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DB9F2-0562-6392-B676-107AD5070499}"/>
              </a:ext>
            </a:extLst>
          </p:cNvPr>
          <p:cNvSpPr>
            <a:spLocks noGrp="1"/>
          </p:cNvSpPr>
          <p:nvPr>
            <p:ph type="title"/>
          </p:nvPr>
        </p:nvSpPr>
        <p:spPr/>
        <p:txBody>
          <a:bodyPr/>
          <a:lstStyle/>
          <a:p>
            <a:r>
              <a:rPr lang="en-US" dirty="0"/>
              <a:t>Model Performance and Evaluation</a:t>
            </a:r>
          </a:p>
        </p:txBody>
      </p:sp>
      <p:sp>
        <p:nvSpPr>
          <p:cNvPr id="3" name="Content Placeholder 2">
            <a:extLst>
              <a:ext uri="{FF2B5EF4-FFF2-40B4-BE49-F238E27FC236}">
                <a16:creationId xmlns:a16="http://schemas.microsoft.com/office/drawing/2014/main" id="{866DBCAF-D0EC-B238-455E-52E55A77BC74}"/>
              </a:ext>
            </a:extLst>
          </p:cNvPr>
          <p:cNvSpPr>
            <a:spLocks noGrp="1"/>
          </p:cNvSpPr>
          <p:nvPr>
            <p:ph idx="1"/>
          </p:nvPr>
        </p:nvSpPr>
        <p:spPr/>
        <p:txBody>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A comparison table was created to evaluate each model based on metrics such as Mean Squared Error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MSE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and R-squared (R²). The Random Forest Regressor was selected as the final.</a:t>
            </a:r>
          </a:p>
          <a:p>
            <a:endParaRPr lang="en-US" dirty="0"/>
          </a:p>
        </p:txBody>
      </p:sp>
    </p:spTree>
    <p:extLst>
      <p:ext uri="{BB962C8B-B14F-4D97-AF65-F5344CB8AC3E}">
        <p14:creationId xmlns:p14="http://schemas.microsoft.com/office/powerpoint/2010/main" val="2535592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050EB-4782-421F-702C-B63D398C695B}"/>
              </a:ext>
            </a:extLst>
          </p:cNvPr>
          <p:cNvSpPr>
            <a:spLocks noGrp="1"/>
          </p:cNvSpPr>
          <p:nvPr>
            <p:ph type="title"/>
          </p:nvPr>
        </p:nvSpPr>
        <p:spPr/>
        <p:txBody>
          <a:bodyPr/>
          <a:lstStyle/>
          <a:p>
            <a:r>
              <a:rPr lang="en-US" dirty="0"/>
              <a:t>Final Model Insights</a:t>
            </a:r>
          </a:p>
        </p:txBody>
      </p:sp>
      <p:sp>
        <p:nvSpPr>
          <p:cNvPr id="3" name="Content Placeholder 2">
            <a:extLst>
              <a:ext uri="{FF2B5EF4-FFF2-40B4-BE49-F238E27FC236}">
                <a16:creationId xmlns:a16="http://schemas.microsoft.com/office/drawing/2014/main" id="{3F29CD3E-9490-1B97-E78E-7C28EA936A15}"/>
              </a:ext>
            </a:extLst>
          </p:cNvPr>
          <p:cNvSpPr>
            <a:spLocks noGrp="1"/>
          </p:cNvSpPr>
          <p:nvPr>
            <p:ph idx="1"/>
          </p:nvPr>
        </p:nvSpPr>
        <p:spPr/>
        <p:txBody>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Carat weight is the most significant predictor of diamond price, followed by clarity and color.</a:t>
            </a: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The Random Forest model, with optimized parameters, provides accurate and reliable price predictions.</a:t>
            </a:r>
          </a:p>
          <a:p>
            <a:endParaRPr lang="en-US" dirty="0"/>
          </a:p>
        </p:txBody>
      </p:sp>
    </p:spTree>
    <p:extLst>
      <p:ext uri="{BB962C8B-B14F-4D97-AF65-F5344CB8AC3E}">
        <p14:creationId xmlns:p14="http://schemas.microsoft.com/office/powerpoint/2010/main" val="504757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TotalTime>
  <Words>509</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Predictive Analysis of Diamond Prices</vt:lpstr>
      <vt:lpstr>Introduction and Problem Statement</vt:lpstr>
      <vt:lpstr>Data Overview</vt:lpstr>
      <vt:lpstr>Data Preparation and Cleaning</vt:lpstr>
      <vt:lpstr>Exploratory Data Analysis</vt:lpstr>
      <vt:lpstr>Feature Engineering and Selection</vt:lpstr>
      <vt:lpstr>Model Development</vt:lpstr>
      <vt:lpstr>Model Performance and Evaluation</vt:lpstr>
      <vt:lpstr>Final Model Insights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Analysis of Diamond Prices</dc:title>
  <dc:creator>Ben Buczek</dc:creator>
  <cp:lastModifiedBy>Ben Buczek</cp:lastModifiedBy>
  <cp:revision>1</cp:revision>
  <dcterms:created xsi:type="dcterms:W3CDTF">2024-03-14T16:24:15Z</dcterms:created>
  <dcterms:modified xsi:type="dcterms:W3CDTF">2024-03-15T15:52:42Z</dcterms:modified>
</cp:coreProperties>
</file>