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DCB34D-6D11-4B74-9F98-7741F15F4A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3366DD-76D3-4606-A055-042E9519C5EB}">
      <dgm:prSet/>
      <dgm:spPr/>
      <dgm:t>
        <a:bodyPr/>
        <a:lstStyle/>
        <a:p>
          <a:r>
            <a:rPr lang="en-GB" b="1" u="sng"/>
            <a:t>Key Objectives:</a:t>
          </a:r>
          <a:endParaRPr lang="en-US"/>
        </a:p>
      </dgm:t>
    </dgm:pt>
    <dgm:pt modelId="{8D343F95-51DB-4CFC-8EC7-C27A198FF957}" type="parTrans" cxnId="{9686A965-2B6D-4630-9396-0DB79D7CDA92}">
      <dgm:prSet/>
      <dgm:spPr/>
      <dgm:t>
        <a:bodyPr/>
        <a:lstStyle/>
        <a:p>
          <a:endParaRPr lang="en-US"/>
        </a:p>
      </dgm:t>
    </dgm:pt>
    <dgm:pt modelId="{3BBBECBE-6D39-4F17-A955-ADCA8E6F1039}" type="sibTrans" cxnId="{9686A965-2B6D-4630-9396-0DB79D7CDA92}">
      <dgm:prSet/>
      <dgm:spPr/>
      <dgm:t>
        <a:bodyPr/>
        <a:lstStyle/>
        <a:p>
          <a:endParaRPr lang="en-US"/>
        </a:p>
      </dgm:t>
    </dgm:pt>
    <dgm:pt modelId="{83CC2E3D-2411-41E7-99ED-F6C92ECDD0A9}">
      <dgm:prSet/>
      <dgm:spPr/>
      <dgm:t>
        <a:bodyPr/>
        <a:lstStyle/>
        <a:p>
          <a:r>
            <a:rPr lang="en-GB" dirty="0"/>
            <a:t>Identify the best all-around players in the NBA. </a:t>
          </a:r>
          <a:endParaRPr lang="en-US" dirty="0"/>
        </a:p>
      </dgm:t>
    </dgm:pt>
    <dgm:pt modelId="{CBA0F022-032E-4B74-B97D-66367D796227}" type="parTrans" cxnId="{99EBA525-107C-4843-94CE-141C7F6F48C8}">
      <dgm:prSet/>
      <dgm:spPr/>
      <dgm:t>
        <a:bodyPr/>
        <a:lstStyle/>
        <a:p>
          <a:endParaRPr lang="en-US"/>
        </a:p>
      </dgm:t>
    </dgm:pt>
    <dgm:pt modelId="{A649F33B-E01F-461C-8302-51E6FFB71312}" type="sibTrans" cxnId="{99EBA525-107C-4843-94CE-141C7F6F48C8}">
      <dgm:prSet/>
      <dgm:spPr/>
      <dgm:t>
        <a:bodyPr/>
        <a:lstStyle/>
        <a:p>
          <a:endParaRPr lang="en-US"/>
        </a:p>
      </dgm:t>
    </dgm:pt>
    <dgm:pt modelId="{9B6C2B71-C9D6-4501-B361-2A3D2CBB52C1}">
      <dgm:prSet/>
      <dgm:spPr/>
      <dgm:t>
        <a:bodyPr/>
        <a:lstStyle/>
        <a:p>
          <a:r>
            <a:rPr lang="en-GB" dirty="0"/>
            <a:t>Balance offensive and defensive metrics to ensure fair evaluation.</a:t>
          </a:r>
          <a:endParaRPr lang="en-US" dirty="0"/>
        </a:p>
      </dgm:t>
    </dgm:pt>
    <dgm:pt modelId="{4EB19579-CA05-47F5-A107-CAA71F744CAF}" type="parTrans" cxnId="{FA249C53-C0F0-4B19-BE94-B893E4747EC4}">
      <dgm:prSet/>
      <dgm:spPr/>
      <dgm:t>
        <a:bodyPr/>
        <a:lstStyle/>
        <a:p>
          <a:endParaRPr lang="en-US"/>
        </a:p>
      </dgm:t>
    </dgm:pt>
    <dgm:pt modelId="{120965CC-B37D-4BB1-B8FF-787F97A1A19D}" type="sibTrans" cxnId="{FA249C53-C0F0-4B19-BE94-B893E4747EC4}">
      <dgm:prSet/>
      <dgm:spPr/>
      <dgm:t>
        <a:bodyPr/>
        <a:lstStyle/>
        <a:p>
          <a:endParaRPr lang="en-US"/>
        </a:p>
      </dgm:t>
    </dgm:pt>
    <dgm:pt modelId="{FCD04A16-18E9-4483-8F29-1439721FAA6D}">
      <dgm:prSet/>
      <dgm:spPr/>
      <dgm:t>
        <a:bodyPr/>
        <a:lstStyle/>
        <a:p>
          <a:r>
            <a:rPr lang="en-GB" dirty="0"/>
            <a:t>Explore key efficiency metrics and correlations to gain deeper insights. </a:t>
          </a:r>
          <a:endParaRPr lang="en-US" dirty="0"/>
        </a:p>
      </dgm:t>
    </dgm:pt>
    <dgm:pt modelId="{7AF7BACA-2D47-43F9-9BAF-C9F3346429EB}" type="parTrans" cxnId="{5ADCD0E6-4408-4BCB-8C90-15CCC2EA81B2}">
      <dgm:prSet/>
      <dgm:spPr/>
      <dgm:t>
        <a:bodyPr/>
        <a:lstStyle/>
        <a:p>
          <a:endParaRPr lang="en-US"/>
        </a:p>
      </dgm:t>
    </dgm:pt>
    <dgm:pt modelId="{FEB7314B-1B92-4ED4-A379-CE702F226795}" type="sibTrans" cxnId="{5ADCD0E6-4408-4BCB-8C90-15CCC2EA81B2}">
      <dgm:prSet/>
      <dgm:spPr/>
      <dgm:t>
        <a:bodyPr/>
        <a:lstStyle/>
        <a:p>
          <a:endParaRPr lang="en-US"/>
        </a:p>
      </dgm:t>
    </dgm:pt>
    <dgm:pt modelId="{E0624D3D-E462-4F85-9FDB-7389CB09A72A}">
      <dgm:prSet/>
      <dgm:spPr/>
      <dgm:t>
        <a:bodyPr/>
        <a:lstStyle/>
        <a:p>
          <a:r>
            <a:rPr lang="en-GB" b="1" u="sng"/>
            <a:t>Why is This Important?</a:t>
          </a:r>
          <a:endParaRPr lang="en-US"/>
        </a:p>
      </dgm:t>
    </dgm:pt>
    <dgm:pt modelId="{DAFD608C-F4A7-4B69-A645-5CF5E21E471B}" type="parTrans" cxnId="{C00204CC-7152-4F0D-B998-011B66F0120B}">
      <dgm:prSet/>
      <dgm:spPr/>
      <dgm:t>
        <a:bodyPr/>
        <a:lstStyle/>
        <a:p>
          <a:endParaRPr lang="en-US"/>
        </a:p>
      </dgm:t>
    </dgm:pt>
    <dgm:pt modelId="{B630DC9B-856E-4E96-9A7E-9BAE469F2AA1}" type="sibTrans" cxnId="{C00204CC-7152-4F0D-B998-011B66F0120B}">
      <dgm:prSet/>
      <dgm:spPr/>
      <dgm:t>
        <a:bodyPr/>
        <a:lstStyle/>
        <a:p>
          <a:endParaRPr lang="en-US"/>
        </a:p>
      </dgm:t>
    </dgm:pt>
    <dgm:pt modelId="{5B379F57-3A07-4DF3-B775-49FDCF908A88}">
      <dgm:prSet/>
      <dgm:spPr/>
      <dgm:t>
        <a:bodyPr/>
        <a:lstStyle/>
        <a:p>
          <a:r>
            <a:rPr lang="en-GB" dirty="0"/>
            <a:t>Helps teams evaluate potential new talent objectively</a:t>
          </a:r>
          <a:endParaRPr lang="en-US" dirty="0"/>
        </a:p>
      </dgm:t>
    </dgm:pt>
    <dgm:pt modelId="{F1799142-01AD-45E9-BA7A-B30876F71045}" type="parTrans" cxnId="{B1DC8C86-FC8F-48A7-832B-F38C02D35CA8}">
      <dgm:prSet/>
      <dgm:spPr/>
      <dgm:t>
        <a:bodyPr/>
        <a:lstStyle/>
        <a:p>
          <a:endParaRPr lang="en-US"/>
        </a:p>
      </dgm:t>
    </dgm:pt>
    <dgm:pt modelId="{4D9907B3-1879-457E-A820-75AA962AB2A9}" type="sibTrans" cxnId="{B1DC8C86-FC8F-48A7-832B-F38C02D35CA8}">
      <dgm:prSet/>
      <dgm:spPr/>
      <dgm:t>
        <a:bodyPr/>
        <a:lstStyle/>
        <a:p>
          <a:endParaRPr lang="en-US"/>
        </a:p>
      </dgm:t>
    </dgm:pt>
    <dgm:pt modelId="{38EF7E88-5E4E-4EC0-988B-2F63826D165C}">
      <dgm:prSet custT="1"/>
      <dgm:spPr/>
      <dgm:t>
        <a:bodyPr/>
        <a:lstStyle/>
        <a:p>
          <a:r>
            <a:rPr lang="en-GB" sz="2400" dirty="0"/>
            <a:t>Demonstrates how data analysis impacts sports decision-making</a:t>
          </a:r>
          <a:endParaRPr lang="en-US" sz="2400" dirty="0"/>
        </a:p>
      </dgm:t>
    </dgm:pt>
    <dgm:pt modelId="{4985DF4B-5743-42E6-895D-040C823E587A}" type="parTrans" cxnId="{2FBF091F-EA30-4D38-B79B-BF54BCAA1568}">
      <dgm:prSet/>
      <dgm:spPr/>
      <dgm:t>
        <a:bodyPr/>
        <a:lstStyle/>
        <a:p>
          <a:endParaRPr lang="en-US"/>
        </a:p>
      </dgm:t>
    </dgm:pt>
    <dgm:pt modelId="{9C5D09B0-B822-4947-9FA0-52DF8DEF9055}" type="sibTrans" cxnId="{2FBF091F-EA30-4D38-B79B-BF54BCAA1568}">
      <dgm:prSet/>
      <dgm:spPr/>
      <dgm:t>
        <a:bodyPr/>
        <a:lstStyle/>
        <a:p>
          <a:endParaRPr lang="en-US"/>
        </a:p>
      </dgm:t>
    </dgm:pt>
    <dgm:pt modelId="{623B32E6-91C5-4814-972E-EB687AEB12D1}">
      <dgm:prSet custT="1"/>
      <dgm:spPr/>
      <dgm:t>
        <a:bodyPr/>
        <a:lstStyle/>
        <a:p>
          <a:r>
            <a:rPr lang="en-GB" sz="2400" b="1" i="1" dirty="0"/>
            <a:t>Dataset Sources:</a:t>
          </a:r>
          <a:br>
            <a:rPr lang="en-GB" sz="2400" b="1" i="1" dirty="0"/>
          </a:br>
          <a:r>
            <a:rPr lang="fr-FR" sz="2400" i="1" dirty="0"/>
            <a:t>Source - https://www.nbastuffer.com/2024-2025-nba-player-stats/</a:t>
          </a:r>
          <a:endParaRPr lang="en-GB" sz="2400" i="1" dirty="0"/>
        </a:p>
        <a:p>
          <a:r>
            <a:rPr lang="en-GB" sz="2400" i="1" dirty="0"/>
            <a:t>Data Collection Method - CSV file			All data correct as of 05/03/2025</a:t>
          </a:r>
        </a:p>
        <a:p>
          <a:endParaRPr lang="en-US" sz="2400" dirty="0"/>
        </a:p>
      </dgm:t>
    </dgm:pt>
    <dgm:pt modelId="{04D6E306-9467-48CE-9FDE-E2903DD7F446}" type="parTrans" cxnId="{D6146396-7884-4F6A-80EA-903623832C16}">
      <dgm:prSet/>
      <dgm:spPr/>
      <dgm:t>
        <a:bodyPr/>
        <a:lstStyle/>
        <a:p>
          <a:endParaRPr lang="en-US"/>
        </a:p>
      </dgm:t>
    </dgm:pt>
    <dgm:pt modelId="{1535CFC2-EECB-4271-B7BF-7FD57CFB4A7A}" type="sibTrans" cxnId="{D6146396-7884-4F6A-80EA-903623832C16}">
      <dgm:prSet/>
      <dgm:spPr/>
      <dgm:t>
        <a:bodyPr/>
        <a:lstStyle/>
        <a:p>
          <a:endParaRPr lang="en-US"/>
        </a:p>
      </dgm:t>
    </dgm:pt>
    <dgm:pt modelId="{4FFBAA78-1BC1-4555-ABF9-942FF7FEB132}" type="pres">
      <dgm:prSet presAssocID="{A9DCB34D-6D11-4B74-9F98-7741F15F4A30}" presName="vert0" presStyleCnt="0">
        <dgm:presLayoutVars>
          <dgm:dir/>
          <dgm:animOne val="branch"/>
          <dgm:animLvl val="lvl"/>
        </dgm:presLayoutVars>
      </dgm:prSet>
      <dgm:spPr/>
    </dgm:pt>
    <dgm:pt modelId="{449796D6-8812-4FFE-AB93-CCD10CF775FA}" type="pres">
      <dgm:prSet presAssocID="{243366DD-76D3-4606-A055-042E9519C5EB}" presName="thickLine" presStyleLbl="alignNode1" presStyleIdx="0" presStyleCnt="3"/>
      <dgm:spPr/>
    </dgm:pt>
    <dgm:pt modelId="{C75EA126-2193-49E2-B6A0-8403222739BE}" type="pres">
      <dgm:prSet presAssocID="{243366DD-76D3-4606-A055-042E9519C5EB}" presName="horz1" presStyleCnt="0"/>
      <dgm:spPr/>
    </dgm:pt>
    <dgm:pt modelId="{506CCCBC-2988-4769-9827-713F39053DBE}" type="pres">
      <dgm:prSet presAssocID="{243366DD-76D3-4606-A055-042E9519C5EB}" presName="tx1" presStyleLbl="revTx" presStyleIdx="0" presStyleCnt="8"/>
      <dgm:spPr/>
    </dgm:pt>
    <dgm:pt modelId="{78628FAF-455B-43D4-80E7-A1BEC842891C}" type="pres">
      <dgm:prSet presAssocID="{243366DD-76D3-4606-A055-042E9519C5EB}" presName="vert1" presStyleCnt="0"/>
      <dgm:spPr/>
    </dgm:pt>
    <dgm:pt modelId="{F06690D9-8BB2-476D-AD19-3FE70491BD72}" type="pres">
      <dgm:prSet presAssocID="{83CC2E3D-2411-41E7-99ED-F6C92ECDD0A9}" presName="vertSpace2a" presStyleCnt="0"/>
      <dgm:spPr/>
    </dgm:pt>
    <dgm:pt modelId="{1F1B4BAA-A7C1-490C-9FC4-D6E15F4AF82D}" type="pres">
      <dgm:prSet presAssocID="{83CC2E3D-2411-41E7-99ED-F6C92ECDD0A9}" presName="horz2" presStyleCnt="0"/>
      <dgm:spPr/>
    </dgm:pt>
    <dgm:pt modelId="{7F8E3358-77C7-416B-85CF-90A12BE37CFA}" type="pres">
      <dgm:prSet presAssocID="{83CC2E3D-2411-41E7-99ED-F6C92ECDD0A9}" presName="horzSpace2" presStyleCnt="0"/>
      <dgm:spPr/>
    </dgm:pt>
    <dgm:pt modelId="{50FE7AEF-F983-43C8-A896-06E77CC9F49E}" type="pres">
      <dgm:prSet presAssocID="{83CC2E3D-2411-41E7-99ED-F6C92ECDD0A9}" presName="tx2" presStyleLbl="revTx" presStyleIdx="1" presStyleCnt="8"/>
      <dgm:spPr/>
    </dgm:pt>
    <dgm:pt modelId="{87AD334C-1953-4363-AED4-D5252033989F}" type="pres">
      <dgm:prSet presAssocID="{83CC2E3D-2411-41E7-99ED-F6C92ECDD0A9}" presName="vert2" presStyleCnt="0"/>
      <dgm:spPr/>
    </dgm:pt>
    <dgm:pt modelId="{12DA8A31-9CE2-437E-8C2C-EF5087998859}" type="pres">
      <dgm:prSet presAssocID="{83CC2E3D-2411-41E7-99ED-F6C92ECDD0A9}" presName="thinLine2b" presStyleLbl="callout" presStyleIdx="0" presStyleCnt="5"/>
      <dgm:spPr/>
    </dgm:pt>
    <dgm:pt modelId="{72DCEBA5-A063-4078-A43E-809FF00849C1}" type="pres">
      <dgm:prSet presAssocID="{83CC2E3D-2411-41E7-99ED-F6C92ECDD0A9}" presName="vertSpace2b" presStyleCnt="0"/>
      <dgm:spPr/>
    </dgm:pt>
    <dgm:pt modelId="{F4F425C5-0EB5-46C2-B9DE-E848D2AADDEA}" type="pres">
      <dgm:prSet presAssocID="{9B6C2B71-C9D6-4501-B361-2A3D2CBB52C1}" presName="horz2" presStyleCnt="0"/>
      <dgm:spPr/>
    </dgm:pt>
    <dgm:pt modelId="{27EE0F40-203F-4588-80CD-7D795C5ED8A7}" type="pres">
      <dgm:prSet presAssocID="{9B6C2B71-C9D6-4501-B361-2A3D2CBB52C1}" presName="horzSpace2" presStyleCnt="0"/>
      <dgm:spPr/>
    </dgm:pt>
    <dgm:pt modelId="{959E48BA-3D63-47B6-AF2B-52F703B5C2BD}" type="pres">
      <dgm:prSet presAssocID="{9B6C2B71-C9D6-4501-B361-2A3D2CBB52C1}" presName="tx2" presStyleLbl="revTx" presStyleIdx="2" presStyleCnt="8"/>
      <dgm:spPr/>
    </dgm:pt>
    <dgm:pt modelId="{ED16CAAB-B671-448D-A4BD-06D1053D63C7}" type="pres">
      <dgm:prSet presAssocID="{9B6C2B71-C9D6-4501-B361-2A3D2CBB52C1}" presName="vert2" presStyleCnt="0"/>
      <dgm:spPr/>
    </dgm:pt>
    <dgm:pt modelId="{BDE65D9E-7705-484D-90EC-850B288A9710}" type="pres">
      <dgm:prSet presAssocID="{9B6C2B71-C9D6-4501-B361-2A3D2CBB52C1}" presName="thinLine2b" presStyleLbl="callout" presStyleIdx="1" presStyleCnt="5"/>
      <dgm:spPr/>
    </dgm:pt>
    <dgm:pt modelId="{4475B41C-803F-4746-84F9-F117B1E35EFA}" type="pres">
      <dgm:prSet presAssocID="{9B6C2B71-C9D6-4501-B361-2A3D2CBB52C1}" presName="vertSpace2b" presStyleCnt="0"/>
      <dgm:spPr/>
    </dgm:pt>
    <dgm:pt modelId="{3CEBCC40-FA8C-47ED-8C45-35D93DB76FCA}" type="pres">
      <dgm:prSet presAssocID="{FCD04A16-18E9-4483-8F29-1439721FAA6D}" presName="horz2" presStyleCnt="0"/>
      <dgm:spPr/>
    </dgm:pt>
    <dgm:pt modelId="{72047620-1D7B-4C44-BDC0-09A538ED7589}" type="pres">
      <dgm:prSet presAssocID="{FCD04A16-18E9-4483-8F29-1439721FAA6D}" presName="horzSpace2" presStyleCnt="0"/>
      <dgm:spPr/>
    </dgm:pt>
    <dgm:pt modelId="{1F1AC546-3565-41A4-AC09-29A1047BA037}" type="pres">
      <dgm:prSet presAssocID="{FCD04A16-18E9-4483-8F29-1439721FAA6D}" presName="tx2" presStyleLbl="revTx" presStyleIdx="3" presStyleCnt="8"/>
      <dgm:spPr/>
    </dgm:pt>
    <dgm:pt modelId="{2022027F-49AC-4068-99BB-260ABD7FEBC5}" type="pres">
      <dgm:prSet presAssocID="{FCD04A16-18E9-4483-8F29-1439721FAA6D}" presName="vert2" presStyleCnt="0"/>
      <dgm:spPr/>
    </dgm:pt>
    <dgm:pt modelId="{7999E84B-12AC-456A-8E7B-F100EC3203AC}" type="pres">
      <dgm:prSet presAssocID="{FCD04A16-18E9-4483-8F29-1439721FAA6D}" presName="thinLine2b" presStyleLbl="callout" presStyleIdx="2" presStyleCnt="5"/>
      <dgm:spPr/>
    </dgm:pt>
    <dgm:pt modelId="{6BDC00E2-6477-40A6-928B-1642B0513CE9}" type="pres">
      <dgm:prSet presAssocID="{FCD04A16-18E9-4483-8F29-1439721FAA6D}" presName="vertSpace2b" presStyleCnt="0"/>
      <dgm:spPr/>
    </dgm:pt>
    <dgm:pt modelId="{09FD920C-5621-4A40-8AE6-8519B98D72D1}" type="pres">
      <dgm:prSet presAssocID="{E0624D3D-E462-4F85-9FDB-7389CB09A72A}" presName="thickLine" presStyleLbl="alignNode1" presStyleIdx="1" presStyleCnt="3"/>
      <dgm:spPr/>
    </dgm:pt>
    <dgm:pt modelId="{2C67E55F-5E70-47CF-A61A-860B8503E22F}" type="pres">
      <dgm:prSet presAssocID="{E0624D3D-E462-4F85-9FDB-7389CB09A72A}" presName="horz1" presStyleCnt="0"/>
      <dgm:spPr/>
    </dgm:pt>
    <dgm:pt modelId="{07FDD9C3-5C29-49B2-8121-60A78E879296}" type="pres">
      <dgm:prSet presAssocID="{E0624D3D-E462-4F85-9FDB-7389CB09A72A}" presName="tx1" presStyleLbl="revTx" presStyleIdx="4" presStyleCnt="8"/>
      <dgm:spPr/>
    </dgm:pt>
    <dgm:pt modelId="{1546A53C-CDA4-4B3A-83D3-42D982D39AE3}" type="pres">
      <dgm:prSet presAssocID="{E0624D3D-E462-4F85-9FDB-7389CB09A72A}" presName="vert1" presStyleCnt="0"/>
      <dgm:spPr/>
    </dgm:pt>
    <dgm:pt modelId="{1D71A925-2A1C-46DB-B4E2-9CC9187A2F57}" type="pres">
      <dgm:prSet presAssocID="{5B379F57-3A07-4DF3-B775-49FDCF908A88}" presName="vertSpace2a" presStyleCnt="0"/>
      <dgm:spPr/>
    </dgm:pt>
    <dgm:pt modelId="{8FBF4D89-EDF7-422D-9544-0A05025ACFF9}" type="pres">
      <dgm:prSet presAssocID="{5B379F57-3A07-4DF3-B775-49FDCF908A88}" presName="horz2" presStyleCnt="0"/>
      <dgm:spPr/>
    </dgm:pt>
    <dgm:pt modelId="{319681E5-D59D-437B-B41A-F519A3E858FF}" type="pres">
      <dgm:prSet presAssocID="{5B379F57-3A07-4DF3-B775-49FDCF908A88}" presName="horzSpace2" presStyleCnt="0"/>
      <dgm:spPr/>
    </dgm:pt>
    <dgm:pt modelId="{BB026798-FECC-4381-8FF1-CF4CB795BEDE}" type="pres">
      <dgm:prSet presAssocID="{5B379F57-3A07-4DF3-B775-49FDCF908A88}" presName="tx2" presStyleLbl="revTx" presStyleIdx="5" presStyleCnt="8"/>
      <dgm:spPr/>
    </dgm:pt>
    <dgm:pt modelId="{96DA1A4B-F971-443E-B040-350CC827DE1D}" type="pres">
      <dgm:prSet presAssocID="{5B379F57-3A07-4DF3-B775-49FDCF908A88}" presName="vert2" presStyleCnt="0"/>
      <dgm:spPr/>
    </dgm:pt>
    <dgm:pt modelId="{37624218-451E-427B-9E7C-662BEF107862}" type="pres">
      <dgm:prSet presAssocID="{5B379F57-3A07-4DF3-B775-49FDCF908A88}" presName="thinLine2b" presStyleLbl="callout" presStyleIdx="3" presStyleCnt="5"/>
      <dgm:spPr/>
    </dgm:pt>
    <dgm:pt modelId="{E9614B62-DCEC-4BF7-8E45-0546A76E9F36}" type="pres">
      <dgm:prSet presAssocID="{5B379F57-3A07-4DF3-B775-49FDCF908A88}" presName="vertSpace2b" presStyleCnt="0"/>
      <dgm:spPr/>
    </dgm:pt>
    <dgm:pt modelId="{A2570516-44AD-41B4-851F-6F759E4638B2}" type="pres">
      <dgm:prSet presAssocID="{38EF7E88-5E4E-4EC0-988B-2F63826D165C}" presName="horz2" presStyleCnt="0"/>
      <dgm:spPr/>
    </dgm:pt>
    <dgm:pt modelId="{F3D88FFA-247F-4C34-9625-8EAB35143CDB}" type="pres">
      <dgm:prSet presAssocID="{38EF7E88-5E4E-4EC0-988B-2F63826D165C}" presName="horzSpace2" presStyleCnt="0"/>
      <dgm:spPr/>
    </dgm:pt>
    <dgm:pt modelId="{F95369F3-584C-4D57-AF29-B3DE7A68C149}" type="pres">
      <dgm:prSet presAssocID="{38EF7E88-5E4E-4EC0-988B-2F63826D165C}" presName="tx2" presStyleLbl="revTx" presStyleIdx="6" presStyleCnt="8"/>
      <dgm:spPr/>
    </dgm:pt>
    <dgm:pt modelId="{FC4556FA-F208-44CD-AA35-35CC75A0ADC8}" type="pres">
      <dgm:prSet presAssocID="{38EF7E88-5E4E-4EC0-988B-2F63826D165C}" presName="vert2" presStyleCnt="0"/>
      <dgm:spPr/>
    </dgm:pt>
    <dgm:pt modelId="{5FF0F80D-D1C5-44B7-BBEB-5EC6F1012AE8}" type="pres">
      <dgm:prSet presAssocID="{38EF7E88-5E4E-4EC0-988B-2F63826D165C}" presName="thinLine2b" presStyleLbl="callout" presStyleIdx="4" presStyleCnt="5"/>
      <dgm:spPr/>
    </dgm:pt>
    <dgm:pt modelId="{47D6F179-533C-488B-95D0-57424D917D78}" type="pres">
      <dgm:prSet presAssocID="{38EF7E88-5E4E-4EC0-988B-2F63826D165C}" presName="vertSpace2b" presStyleCnt="0"/>
      <dgm:spPr/>
    </dgm:pt>
    <dgm:pt modelId="{876292FE-BC36-4758-A738-2BC3CFA81F00}" type="pres">
      <dgm:prSet presAssocID="{623B32E6-91C5-4814-972E-EB687AEB12D1}" presName="thickLine" presStyleLbl="alignNode1" presStyleIdx="2" presStyleCnt="3"/>
      <dgm:spPr/>
    </dgm:pt>
    <dgm:pt modelId="{682CE28A-68F2-45F0-AB91-0CD521F776D0}" type="pres">
      <dgm:prSet presAssocID="{623B32E6-91C5-4814-972E-EB687AEB12D1}" presName="horz1" presStyleCnt="0"/>
      <dgm:spPr/>
    </dgm:pt>
    <dgm:pt modelId="{A8AA9B2A-DFD8-42E2-B593-036B66CD949E}" type="pres">
      <dgm:prSet presAssocID="{623B32E6-91C5-4814-972E-EB687AEB12D1}" presName="tx1" presStyleLbl="revTx" presStyleIdx="7" presStyleCnt="8" custScaleX="500000"/>
      <dgm:spPr/>
    </dgm:pt>
    <dgm:pt modelId="{E1DB1159-63B3-4A14-AA08-DC4979113041}" type="pres">
      <dgm:prSet presAssocID="{623B32E6-91C5-4814-972E-EB687AEB12D1}" presName="vert1" presStyleCnt="0"/>
      <dgm:spPr/>
    </dgm:pt>
  </dgm:ptLst>
  <dgm:cxnLst>
    <dgm:cxn modelId="{16C8FF01-7B47-4547-B510-B03B97712619}" type="presOf" srcId="{9B6C2B71-C9D6-4501-B361-2A3D2CBB52C1}" destId="{959E48BA-3D63-47B6-AF2B-52F703B5C2BD}" srcOrd="0" destOrd="0" presId="urn:microsoft.com/office/officeart/2008/layout/LinedList"/>
    <dgm:cxn modelId="{6B1E0803-2AF5-48C4-B344-167B890E9119}" type="presOf" srcId="{A9DCB34D-6D11-4B74-9F98-7741F15F4A30}" destId="{4FFBAA78-1BC1-4555-ABF9-942FF7FEB132}" srcOrd="0" destOrd="0" presId="urn:microsoft.com/office/officeart/2008/layout/LinedList"/>
    <dgm:cxn modelId="{A05FDA15-7EB4-47DD-9A21-ED5E3719C578}" type="presOf" srcId="{E0624D3D-E462-4F85-9FDB-7389CB09A72A}" destId="{07FDD9C3-5C29-49B2-8121-60A78E879296}" srcOrd="0" destOrd="0" presId="urn:microsoft.com/office/officeart/2008/layout/LinedList"/>
    <dgm:cxn modelId="{2FBF091F-EA30-4D38-B79B-BF54BCAA1568}" srcId="{E0624D3D-E462-4F85-9FDB-7389CB09A72A}" destId="{38EF7E88-5E4E-4EC0-988B-2F63826D165C}" srcOrd="1" destOrd="0" parTransId="{4985DF4B-5743-42E6-895D-040C823E587A}" sibTransId="{9C5D09B0-B822-4947-9FA0-52DF8DEF9055}"/>
    <dgm:cxn modelId="{99EBA525-107C-4843-94CE-141C7F6F48C8}" srcId="{243366DD-76D3-4606-A055-042E9519C5EB}" destId="{83CC2E3D-2411-41E7-99ED-F6C92ECDD0A9}" srcOrd="0" destOrd="0" parTransId="{CBA0F022-032E-4B74-B97D-66367D796227}" sibTransId="{A649F33B-E01F-461C-8302-51E6FFB71312}"/>
    <dgm:cxn modelId="{9686A965-2B6D-4630-9396-0DB79D7CDA92}" srcId="{A9DCB34D-6D11-4B74-9F98-7741F15F4A30}" destId="{243366DD-76D3-4606-A055-042E9519C5EB}" srcOrd="0" destOrd="0" parTransId="{8D343F95-51DB-4CFC-8EC7-C27A198FF957}" sibTransId="{3BBBECBE-6D39-4F17-A955-ADCA8E6F1039}"/>
    <dgm:cxn modelId="{FA249C53-C0F0-4B19-BE94-B893E4747EC4}" srcId="{243366DD-76D3-4606-A055-042E9519C5EB}" destId="{9B6C2B71-C9D6-4501-B361-2A3D2CBB52C1}" srcOrd="1" destOrd="0" parTransId="{4EB19579-CA05-47F5-A107-CAA71F744CAF}" sibTransId="{120965CC-B37D-4BB1-B8FF-787F97A1A19D}"/>
    <dgm:cxn modelId="{B1DC8C86-FC8F-48A7-832B-F38C02D35CA8}" srcId="{E0624D3D-E462-4F85-9FDB-7389CB09A72A}" destId="{5B379F57-3A07-4DF3-B775-49FDCF908A88}" srcOrd="0" destOrd="0" parTransId="{F1799142-01AD-45E9-BA7A-B30876F71045}" sibTransId="{4D9907B3-1879-457E-A820-75AA962AB2A9}"/>
    <dgm:cxn modelId="{7B61EA89-38A3-46B1-891F-22BAF21C8A7F}" type="presOf" srcId="{623B32E6-91C5-4814-972E-EB687AEB12D1}" destId="{A8AA9B2A-DFD8-42E2-B593-036B66CD949E}" srcOrd="0" destOrd="0" presId="urn:microsoft.com/office/officeart/2008/layout/LinedList"/>
    <dgm:cxn modelId="{D6146396-7884-4F6A-80EA-903623832C16}" srcId="{A9DCB34D-6D11-4B74-9F98-7741F15F4A30}" destId="{623B32E6-91C5-4814-972E-EB687AEB12D1}" srcOrd="2" destOrd="0" parTransId="{04D6E306-9467-48CE-9FDE-E2903DD7F446}" sibTransId="{1535CFC2-EECB-4271-B7BF-7FD57CFB4A7A}"/>
    <dgm:cxn modelId="{0AB421B2-FF6C-43ED-BE43-160D5B1EC65A}" type="presOf" srcId="{FCD04A16-18E9-4483-8F29-1439721FAA6D}" destId="{1F1AC546-3565-41A4-AC09-29A1047BA037}" srcOrd="0" destOrd="0" presId="urn:microsoft.com/office/officeart/2008/layout/LinedList"/>
    <dgm:cxn modelId="{6014F4BC-296E-4AAC-9A02-7E870CD27DE7}" type="presOf" srcId="{5B379F57-3A07-4DF3-B775-49FDCF908A88}" destId="{BB026798-FECC-4381-8FF1-CF4CB795BEDE}" srcOrd="0" destOrd="0" presId="urn:microsoft.com/office/officeart/2008/layout/LinedList"/>
    <dgm:cxn modelId="{C00204CC-7152-4F0D-B998-011B66F0120B}" srcId="{A9DCB34D-6D11-4B74-9F98-7741F15F4A30}" destId="{E0624D3D-E462-4F85-9FDB-7389CB09A72A}" srcOrd="1" destOrd="0" parTransId="{DAFD608C-F4A7-4B69-A645-5CF5E21E471B}" sibTransId="{B630DC9B-856E-4E96-9A7E-9BAE469F2AA1}"/>
    <dgm:cxn modelId="{7EA009D2-27CA-40D1-ABD1-9217A72035DF}" type="presOf" srcId="{38EF7E88-5E4E-4EC0-988B-2F63826D165C}" destId="{F95369F3-584C-4D57-AF29-B3DE7A68C149}" srcOrd="0" destOrd="0" presId="urn:microsoft.com/office/officeart/2008/layout/LinedList"/>
    <dgm:cxn modelId="{5ADCD0E6-4408-4BCB-8C90-15CCC2EA81B2}" srcId="{243366DD-76D3-4606-A055-042E9519C5EB}" destId="{FCD04A16-18E9-4483-8F29-1439721FAA6D}" srcOrd="2" destOrd="0" parTransId="{7AF7BACA-2D47-43F9-9BAF-C9F3346429EB}" sibTransId="{FEB7314B-1B92-4ED4-A379-CE702F226795}"/>
    <dgm:cxn modelId="{C7E0F7F5-F36A-4283-8A54-1FE89C65D47B}" type="presOf" srcId="{83CC2E3D-2411-41E7-99ED-F6C92ECDD0A9}" destId="{50FE7AEF-F983-43C8-A896-06E77CC9F49E}" srcOrd="0" destOrd="0" presId="urn:microsoft.com/office/officeart/2008/layout/LinedList"/>
    <dgm:cxn modelId="{414F35FC-BF10-40FA-B345-428215842817}" type="presOf" srcId="{243366DD-76D3-4606-A055-042E9519C5EB}" destId="{506CCCBC-2988-4769-9827-713F39053DBE}" srcOrd="0" destOrd="0" presId="urn:microsoft.com/office/officeart/2008/layout/LinedList"/>
    <dgm:cxn modelId="{B03F9CE8-0FA9-45FA-AE7F-0EC47CCF1A26}" type="presParOf" srcId="{4FFBAA78-1BC1-4555-ABF9-942FF7FEB132}" destId="{449796D6-8812-4FFE-AB93-CCD10CF775FA}" srcOrd="0" destOrd="0" presId="urn:microsoft.com/office/officeart/2008/layout/LinedList"/>
    <dgm:cxn modelId="{6F067D60-8D8B-4347-858F-B0E0D7F59FB7}" type="presParOf" srcId="{4FFBAA78-1BC1-4555-ABF9-942FF7FEB132}" destId="{C75EA126-2193-49E2-B6A0-8403222739BE}" srcOrd="1" destOrd="0" presId="urn:microsoft.com/office/officeart/2008/layout/LinedList"/>
    <dgm:cxn modelId="{054F4F1B-169F-4E34-87AE-978C9E51B15B}" type="presParOf" srcId="{C75EA126-2193-49E2-B6A0-8403222739BE}" destId="{506CCCBC-2988-4769-9827-713F39053DBE}" srcOrd="0" destOrd="0" presId="urn:microsoft.com/office/officeart/2008/layout/LinedList"/>
    <dgm:cxn modelId="{0081D6FD-DE6B-4ADC-9934-177FA248485B}" type="presParOf" srcId="{C75EA126-2193-49E2-B6A0-8403222739BE}" destId="{78628FAF-455B-43D4-80E7-A1BEC842891C}" srcOrd="1" destOrd="0" presId="urn:microsoft.com/office/officeart/2008/layout/LinedList"/>
    <dgm:cxn modelId="{E8A9551D-2B12-46F0-A592-95ACB607ED4B}" type="presParOf" srcId="{78628FAF-455B-43D4-80E7-A1BEC842891C}" destId="{F06690D9-8BB2-476D-AD19-3FE70491BD72}" srcOrd="0" destOrd="0" presId="urn:microsoft.com/office/officeart/2008/layout/LinedList"/>
    <dgm:cxn modelId="{8E240D02-C7E6-4592-9B8F-EDA1BB6CCCBA}" type="presParOf" srcId="{78628FAF-455B-43D4-80E7-A1BEC842891C}" destId="{1F1B4BAA-A7C1-490C-9FC4-D6E15F4AF82D}" srcOrd="1" destOrd="0" presId="urn:microsoft.com/office/officeart/2008/layout/LinedList"/>
    <dgm:cxn modelId="{65C3DA3B-1BF4-40F8-AB46-DBC8FC2CF9DF}" type="presParOf" srcId="{1F1B4BAA-A7C1-490C-9FC4-D6E15F4AF82D}" destId="{7F8E3358-77C7-416B-85CF-90A12BE37CFA}" srcOrd="0" destOrd="0" presId="urn:microsoft.com/office/officeart/2008/layout/LinedList"/>
    <dgm:cxn modelId="{9B3FF186-B69E-42CF-A8EA-A2DFBB9260CC}" type="presParOf" srcId="{1F1B4BAA-A7C1-490C-9FC4-D6E15F4AF82D}" destId="{50FE7AEF-F983-43C8-A896-06E77CC9F49E}" srcOrd="1" destOrd="0" presId="urn:microsoft.com/office/officeart/2008/layout/LinedList"/>
    <dgm:cxn modelId="{7BCA7AF4-C705-4E1B-9C79-E484BD00A6A6}" type="presParOf" srcId="{1F1B4BAA-A7C1-490C-9FC4-D6E15F4AF82D}" destId="{87AD334C-1953-4363-AED4-D5252033989F}" srcOrd="2" destOrd="0" presId="urn:microsoft.com/office/officeart/2008/layout/LinedList"/>
    <dgm:cxn modelId="{82282F5E-F812-402C-B4D9-A8EA827FE1EC}" type="presParOf" srcId="{78628FAF-455B-43D4-80E7-A1BEC842891C}" destId="{12DA8A31-9CE2-437E-8C2C-EF5087998859}" srcOrd="2" destOrd="0" presId="urn:microsoft.com/office/officeart/2008/layout/LinedList"/>
    <dgm:cxn modelId="{B926A424-128A-4FD9-9744-0394868F2C80}" type="presParOf" srcId="{78628FAF-455B-43D4-80E7-A1BEC842891C}" destId="{72DCEBA5-A063-4078-A43E-809FF00849C1}" srcOrd="3" destOrd="0" presId="urn:microsoft.com/office/officeart/2008/layout/LinedList"/>
    <dgm:cxn modelId="{09310B62-C40B-4E05-864D-6465A6144DC8}" type="presParOf" srcId="{78628FAF-455B-43D4-80E7-A1BEC842891C}" destId="{F4F425C5-0EB5-46C2-B9DE-E848D2AADDEA}" srcOrd="4" destOrd="0" presId="urn:microsoft.com/office/officeart/2008/layout/LinedList"/>
    <dgm:cxn modelId="{88C9A7C6-9BAC-4BAF-B746-1C2B85E556FF}" type="presParOf" srcId="{F4F425C5-0EB5-46C2-B9DE-E848D2AADDEA}" destId="{27EE0F40-203F-4588-80CD-7D795C5ED8A7}" srcOrd="0" destOrd="0" presId="urn:microsoft.com/office/officeart/2008/layout/LinedList"/>
    <dgm:cxn modelId="{7D1AE644-7880-4709-8FD4-D70AF600593F}" type="presParOf" srcId="{F4F425C5-0EB5-46C2-B9DE-E848D2AADDEA}" destId="{959E48BA-3D63-47B6-AF2B-52F703B5C2BD}" srcOrd="1" destOrd="0" presId="urn:microsoft.com/office/officeart/2008/layout/LinedList"/>
    <dgm:cxn modelId="{27985610-A2FE-4241-9420-949405B272A5}" type="presParOf" srcId="{F4F425C5-0EB5-46C2-B9DE-E848D2AADDEA}" destId="{ED16CAAB-B671-448D-A4BD-06D1053D63C7}" srcOrd="2" destOrd="0" presId="urn:microsoft.com/office/officeart/2008/layout/LinedList"/>
    <dgm:cxn modelId="{3AFFE6C3-6FD9-4296-996D-0B51C34ED65F}" type="presParOf" srcId="{78628FAF-455B-43D4-80E7-A1BEC842891C}" destId="{BDE65D9E-7705-484D-90EC-850B288A9710}" srcOrd="5" destOrd="0" presId="urn:microsoft.com/office/officeart/2008/layout/LinedList"/>
    <dgm:cxn modelId="{0294567F-1F83-415A-8E94-608F772F3744}" type="presParOf" srcId="{78628FAF-455B-43D4-80E7-A1BEC842891C}" destId="{4475B41C-803F-4746-84F9-F117B1E35EFA}" srcOrd="6" destOrd="0" presId="urn:microsoft.com/office/officeart/2008/layout/LinedList"/>
    <dgm:cxn modelId="{CFD28DAB-BE8B-4190-8B34-6AD77C9A8E79}" type="presParOf" srcId="{78628FAF-455B-43D4-80E7-A1BEC842891C}" destId="{3CEBCC40-FA8C-47ED-8C45-35D93DB76FCA}" srcOrd="7" destOrd="0" presId="urn:microsoft.com/office/officeart/2008/layout/LinedList"/>
    <dgm:cxn modelId="{2D0C5416-A2DC-4E17-8913-629FBF5F1785}" type="presParOf" srcId="{3CEBCC40-FA8C-47ED-8C45-35D93DB76FCA}" destId="{72047620-1D7B-4C44-BDC0-09A538ED7589}" srcOrd="0" destOrd="0" presId="urn:microsoft.com/office/officeart/2008/layout/LinedList"/>
    <dgm:cxn modelId="{52DE6C96-9319-4136-B1E9-CFA23F6364C7}" type="presParOf" srcId="{3CEBCC40-FA8C-47ED-8C45-35D93DB76FCA}" destId="{1F1AC546-3565-41A4-AC09-29A1047BA037}" srcOrd="1" destOrd="0" presId="urn:microsoft.com/office/officeart/2008/layout/LinedList"/>
    <dgm:cxn modelId="{6FF587DD-7748-4151-B362-58FB2AC7E380}" type="presParOf" srcId="{3CEBCC40-FA8C-47ED-8C45-35D93DB76FCA}" destId="{2022027F-49AC-4068-99BB-260ABD7FEBC5}" srcOrd="2" destOrd="0" presId="urn:microsoft.com/office/officeart/2008/layout/LinedList"/>
    <dgm:cxn modelId="{F8396DF3-F0A9-4E39-96F6-21C7CD342A56}" type="presParOf" srcId="{78628FAF-455B-43D4-80E7-A1BEC842891C}" destId="{7999E84B-12AC-456A-8E7B-F100EC3203AC}" srcOrd="8" destOrd="0" presId="urn:microsoft.com/office/officeart/2008/layout/LinedList"/>
    <dgm:cxn modelId="{1687E539-E505-4527-A146-4974B8CE270F}" type="presParOf" srcId="{78628FAF-455B-43D4-80E7-A1BEC842891C}" destId="{6BDC00E2-6477-40A6-928B-1642B0513CE9}" srcOrd="9" destOrd="0" presId="urn:microsoft.com/office/officeart/2008/layout/LinedList"/>
    <dgm:cxn modelId="{45E8F363-71AE-4F81-9536-F2754F639661}" type="presParOf" srcId="{4FFBAA78-1BC1-4555-ABF9-942FF7FEB132}" destId="{09FD920C-5621-4A40-8AE6-8519B98D72D1}" srcOrd="2" destOrd="0" presId="urn:microsoft.com/office/officeart/2008/layout/LinedList"/>
    <dgm:cxn modelId="{BFB5E501-294F-49F6-AB7F-0F6B282E194B}" type="presParOf" srcId="{4FFBAA78-1BC1-4555-ABF9-942FF7FEB132}" destId="{2C67E55F-5E70-47CF-A61A-860B8503E22F}" srcOrd="3" destOrd="0" presId="urn:microsoft.com/office/officeart/2008/layout/LinedList"/>
    <dgm:cxn modelId="{19757826-8B09-4755-ACB6-67FDD01C65A5}" type="presParOf" srcId="{2C67E55F-5E70-47CF-A61A-860B8503E22F}" destId="{07FDD9C3-5C29-49B2-8121-60A78E879296}" srcOrd="0" destOrd="0" presId="urn:microsoft.com/office/officeart/2008/layout/LinedList"/>
    <dgm:cxn modelId="{9D525BA9-00CA-4F0E-BE3E-977C5C2A2BDC}" type="presParOf" srcId="{2C67E55F-5E70-47CF-A61A-860B8503E22F}" destId="{1546A53C-CDA4-4B3A-83D3-42D982D39AE3}" srcOrd="1" destOrd="0" presId="urn:microsoft.com/office/officeart/2008/layout/LinedList"/>
    <dgm:cxn modelId="{A3F07F6D-D32B-4D91-962D-1F858D4AF977}" type="presParOf" srcId="{1546A53C-CDA4-4B3A-83D3-42D982D39AE3}" destId="{1D71A925-2A1C-46DB-B4E2-9CC9187A2F57}" srcOrd="0" destOrd="0" presId="urn:microsoft.com/office/officeart/2008/layout/LinedList"/>
    <dgm:cxn modelId="{DE684BE8-84B8-4095-ACFC-002290FE7614}" type="presParOf" srcId="{1546A53C-CDA4-4B3A-83D3-42D982D39AE3}" destId="{8FBF4D89-EDF7-422D-9544-0A05025ACFF9}" srcOrd="1" destOrd="0" presId="urn:microsoft.com/office/officeart/2008/layout/LinedList"/>
    <dgm:cxn modelId="{CA6D6209-E90F-4B94-9851-46D6C03297D1}" type="presParOf" srcId="{8FBF4D89-EDF7-422D-9544-0A05025ACFF9}" destId="{319681E5-D59D-437B-B41A-F519A3E858FF}" srcOrd="0" destOrd="0" presId="urn:microsoft.com/office/officeart/2008/layout/LinedList"/>
    <dgm:cxn modelId="{82271621-E713-4354-840C-1E4B114D1423}" type="presParOf" srcId="{8FBF4D89-EDF7-422D-9544-0A05025ACFF9}" destId="{BB026798-FECC-4381-8FF1-CF4CB795BEDE}" srcOrd="1" destOrd="0" presId="urn:microsoft.com/office/officeart/2008/layout/LinedList"/>
    <dgm:cxn modelId="{A0DF5777-2A0A-4C49-8E9A-2EA39E2FBB17}" type="presParOf" srcId="{8FBF4D89-EDF7-422D-9544-0A05025ACFF9}" destId="{96DA1A4B-F971-443E-B040-350CC827DE1D}" srcOrd="2" destOrd="0" presId="urn:microsoft.com/office/officeart/2008/layout/LinedList"/>
    <dgm:cxn modelId="{81D90E86-3D1B-4A44-9771-0918107A6ABC}" type="presParOf" srcId="{1546A53C-CDA4-4B3A-83D3-42D982D39AE3}" destId="{37624218-451E-427B-9E7C-662BEF107862}" srcOrd="2" destOrd="0" presId="urn:microsoft.com/office/officeart/2008/layout/LinedList"/>
    <dgm:cxn modelId="{842561FA-C67E-45EA-A893-728E704B7CC7}" type="presParOf" srcId="{1546A53C-CDA4-4B3A-83D3-42D982D39AE3}" destId="{E9614B62-DCEC-4BF7-8E45-0546A76E9F36}" srcOrd="3" destOrd="0" presId="urn:microsoft.com/office/officeart/2008/layout/LinedList"/>
    <dgm:cxn modelId="{7DED386A-3E9A-47AE-ACC4-8B5E5AF86EE1}" type="presParOf" srcId="{1546A53C-CDA4-4B3A-83D3-42D982D39AE3}" destId="{A2570516-44AD-41B4-851F-6F759E4638B2}" srcOrd="4" destOrd="0" presId="urn:microsoft.com/office/officeart/2008/layout/LinedList"/>
    <dgm:cxn modelId="{B158FCF6-07A3-4816-8FC2-1B38832CF58B}" type="presParOf" srcId="{A2570516-44AD-41B4-851F-6F759E4638B2}" destId="{F3D88FFA-247F-4C34-9625-8EAB35143CDB}" srcOrd="0" destOrd="0" presId="urn:microsoft.com/office/officeart/2008/layout/LinedList"/>
    <dgm:cxn modelId="{370BB878-C972-4454-9EFB-DB6DCDD151A4}" type="presParOf" srcId="{A2570516-44AD-41B4-851F-6F759E4638B2}" destId="{F95369F3-584C-4D57-AF29-B3DE7A68C149}" srcOrd="1" destOrd="0" presId="urn:microsoft.com/office/officeart/2008/layout/LinedList"/>
    <dgm:cxn modelId="{6285B375-F1C0-447F-A1A6-0C9245B9C274}" type="presParOf" srcId="{A2570516-44AD-41B4-851F-6F759E4638B2}" destId="{FC4556FA-F208-44CD-AA35-35CC75A0ADC8}" srcOrd="2" destOrd="0" presId="urn:microsoft.com/office/officeart/2008/layout/LinedList"/>
    <dgm:cxn modelId="{9DD15D65-E7A8-45B6-9782-8E0BCB26FE69}" type="presParOf" srcId="{1546A53C-CDA4-4B3A-83D3-42D982D39AE3}" destId="{5FF0F80D-D1C5-44B7-BBEB-5EC6F1012AE8}" srcOrd="5" destOrd="0" presId="urn:microsoft.com/office/officeart/2008/layout/LinedList"/>
    <dgm:cxn modelId="{50138677-8B6C-4DFB-A3E6-683B71AEB087}" type="presParOf" srcId="{1546A53C-CDA4-4B3A-83D3-42D982D39AE3}" destId="{47D6F179-533C-488B-95D0-57424D917D78}" srcOrd="6" destOrd="0" presId="urn:microsoft.com/office/officeart/2008/layout/LinedList"/>
    <dgm:cxn modelId="{C4B90133-730C-4104-A3A8-AFEB7D0A3A4A}" type="presParOf" srcId="{4FFBAA78-1BC1-4555-ABF9-942FF7FEB132}" destId="{876292FE-BC36-4758-A738-2BC3CFA81F00}" srcOrd="4" destOrd="0" presId="urn:microsoft.com/office/officeart/2008/layout/LinedList"/>
    <dgm:cxn modelId="{A9A32EB0-2FD0-4662-8ADD-ED3282872B9D}" type="presParOf" srcId="{4FFBAA78-1BC1-4555-ABF9-942FF7FEB132}" destId="{682CE28A-68F2-45F0-AB91-0CD521F776D0}" srcOrd="5" destOrd="0" presId="urn:microsoft.com/office/officeart/2008/layout/LinedList"/>
    <dgm:cxn modelId="{63D6AB18-27F8-48FF-BE0B-03CD68705323}" type="presParOf" srcId="{682CE28A-68F2-45F0-AB91-0CD521F776D0}" destId="{A8AA9B2A-DFD8-42E2-B593-036B66CD949E}" srcOrd="0" destOrd="0" presId="urn:microsoft.com/office/officeart/2008/layout/LinedList"/>
    <dgm:cxn modelId="{64D5E778-E466-48C5-94C6-3B3D4C5B97BA}" type="presParOf" srcId="{682CE28A-68F2-45F0-AB91-0CD521F776D0}" destId="{E1DB1159-63B3-4A14-AA08-DC49791130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D50B27-B19D-4627-A132-25CE78243D17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17B39F2-D770-45F4-88BA-7DACCEB3F2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>
              <a:solidFill>
                <a:schemeClr val="bg1"/>
              </a:solidFill>
            </a:rPr>
            <a:t>Identify the most impactful offensive attributes – which stats correlate strongly with overall scoring and efficiency?</a:t>
          </a:r>
          <a:endParaRPr lang="en-US" sz="2000" dirty="0">
            <a:solidFill>
              <a:schemeClr val="bg1"/>
            </a:solidFill>
          </a:endParaRPr>
        </a:p>
      </dgm:t>
    </dgm:pt>
    <dgm:pt modelId="{B4A61FBB-8809-4188-9698-77D6D87E7FBB}" type="parTrans" cxnId="{5144FE61-EBC1-47AF-AA4F-947E60889DC8}">
      <dgm:prSet/>
      <dgm:spPr/>
      <dgm:t>
        <a:bodyPr/>
        <a:lstStyle/>
        <a:p>
          <a:endParaRPr lang="en-US"/>
        </a:p>
      </dgm:t>
    </dgm:pt>
    <dgm:pt modelId="{FF47C1E6-0878-43DF-BDAD-B7D893EADFCA}" type="sibTrans" cxnId="{5144FE61-EBC1-47AF-AA4F-947E60889DC8}">
      <dgm:prSet/>
      <dgm:spPr/>
      <dgm:t>
        <a:bodyPr/>
        <a:lstStyle/>
        <a:p>
          <a:endParaRPr lang="en-US"/>
        </a:p>
      </dgm:t>
    </dgm:pt>
    <dgm:pt modelId="{AAF0EB00-C3C4-4B78-99EE-78696B73D6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solidFill>
                <a:schemeClr val="bg1"/>
              </a:solidFill>
            </a:rPr>
            <a:t>Discover my weighted efficiency formula – giving more weight to key factors that have the greatest influence on an offensive player.</a:t>
          </a:r>
          <a:endParaRPr lang="en-US" dirty="0">
            <a:solidFill>
              <a:schemeClr val="bg1"/>
            </a:solidFill>
          </a:endParaRPr>
        </a:p>
      </dgm:t>
    </dgm:pt>
    <dgm:pt modelId="{198ECEA5-9D92-47A0-AE64-A14BF080D6BE}" type="parTrans" cxnId="{9B1B1F00-99E4-4FC9-B47C-F6D96A415198}">
      <dgm:prSet/>
      <dgm:spPr/>
      <dgm:t>
        <a:bodyPr/>
        <a:lstStyle/>
        <a:p>
          <a:endParaRPr lang="en-US"/>
        </a:p>
      </dgm:t>
    </dgm:pt>
    <dgm:pt modelId="{25D1788C-CAE0-468C-8989-90108294E566}" type="sibTrans" cxnId="{9B1B1F00-99E4-4FC9-B47C-F6D96A415198}">
      <dgm:prSet/>
      <dgm:spPr/>
      <dgm:t>
        <a:bodyPr/>
        <a:lstStyle/>
        <a:p>
          <a:endParaRPr lang="en-US"/>
        </a:p>
      </dgm:t>
    </dgm:pt>
    <dgm:pt modelId="{77C86422-AE69-48DD-812D-C1B02DCE164C}" type="pres">
      <dgm:prSet presAssocID="{60D50B27-B19D-4627-A132-25CE78243D17}" presName="root" presStyleCnt="0">
        <dgm:presLayoutVars>
          <dgm:dir/>
          <dgm:resizeHandles val="exact"/>
        </dgm:presLayoutVars>
      </dgm:prSet>
      <dgm:spPr/>
    </dgm:pt>
    <dgm:pt modelId="{89FAEF01-4B51-4BB8-AD6F-EBF1C100D6CE}" type="pres">
      <dgm:prSet presAssocID="{617B39F2-D770-45F4-88BA-7DACCEB3F2FF}" presName="compNode" presStyleCnt="0"/>
      <dgm:spPr/>
    </dgm:pt>
    <dgm:pt modelId="{085679D3-9DF1-4584-AF73-F923A27555F9}" type="pres">
      <dgm:prSet presAssocID="{617B39F2-D770-45F4-88BA-7DACCEB3F2FF}" presName="bgRect" presStyleLbl="bgShp" presStyleIdx="0" presStyleCnt="2"/>
      <dgm:spPr>
        <a:solidFill>
          <a:schemeClr val="accent1"/>
        </a:solidFill>
      </dgm:spPr>
    </dgm:pt>
    <dgm:pt modelId="{6BD1673C-47CD-4871-BE14-8DBFDDDF0D50}" type="pres">
      <dgm:prSet presAssocID="{617B39F2-D770-45F4-88BA-7DACCEB3F2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E8C8291-9A27-4247-987C-F2E6A46F72EC}" type="pres">
      <dgm:prSet presAssocID="{617B39F2-D770-45F4-88BA-7DACCEB3F2FF}" presName="spaceRect" presStyleCnt="0"/>
      <dgm:spPr/>
    </dgm:pt>
    <dgm:pt modelId="{60649E30-69E6-4581-9D85-6A9B04CF2057}" type="pres">
      <dgm:prSet presAssocID="{617B39F2-D770-45F4-88BA-7DACCEB3F2FF}" presName="parTx" presStyleLbl="revTx" presStyleIdx="0" presStyleCnt="2">
        <dgm:presLayoutVars>
          <dgm:chMax val="0"/>
          <dgm:chPref val="0"/>
        </dgm:presLayoutVars>
      </dgm:prSet>
      <dgm:spPr/>
    </dgm:pt>
    <dgm:pt modelId="{494D66FD-4C07-4B82-9761-228D5C387EC0}" type="pres">
      <dgm:prSet presAssocID="{FF47C1E6-0878-43DF-BDAD-B7D893EADFCA}" presName="sibTrans" presStyleCnt="0"/>
      <dgm:spPr/>
    </dgm:pt>
    <dgm:pt modelId="{94F73B06-45FA-47EF-A808-3EE5E64DA0E0}" type="pres">
      <dgm:prSet presAssocID="{AAF0EB00-C3C4-4B78-99EE-78696B73D609}" presName="compNode" presStyleCnt="0"/>
      <dgm:spPr/>
    </dgm:pt>
    <dgm:pt modelId="{9E2135FA-3C68-4D5E-BDD9-CDC2187D9151}" type="pres">
      <dgm:prSet presAssocID="{AAF0EB00-C3C4-4B78-99EE-78696B73D609}" presName="bgRect" presStyleLbl="bgShp" presStyleIdx="1" presStyleCnt="2"/>
      <dgm:spPr>
        <a:solidFill>
          <a:schemeClr val="accent1"/>
        </a:solidFill>
      </dgm:spPr>
    </dgm:pt>
    <dgm:pt modelId="{4CCCA993-7131-4EDD-96C7-7DCCEB5CCB9D}" type="pres">
      <dgm:prSet presAssocID="{AAF0EB00-C3C4-4B78-99EE-78696B73D6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87DD279-BE2D-49CC-BE6B-A123822B111B}" type="pres">
      <dgm:prSet presAssocID="{AAF0EB00-C3C4-4B78-99EE-78696B73D609}" presName="spaceRect" presStyleCnt="0"/>
      <dgm:spPr/>
    </dgm:pt>
    <dgm:pt modelId="{A93B5267-7465-4F60-A153-654A1B20A52A}" type="pres">
      <dgm:prSet presAssocID="{AAF0EB00-C3C4-4B78-99EE-78696B73D6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B1B1F00-99E4-4FC9-B47C-F6D96A415198}" srcId="{60D50B27-B19D-4627-A132-25CE78243D17}" destId="{AAF0EB00-C3C4-4B78-99EE-78696B73D609}" srcOrd="1" destOrd="0" parTransId="{198ECEA5-9D92-47A0-AE64-A14BF080D6BE}" sibTransId="{25D1788C-CAE0-468C-8989-90108294E566}"/>
    <dgm:cxn modelId="{5144FE61-EBC1-47AF-AA4F-947E60889DC8}" srcId="{60D50B27-B19D-4627-A132-25CE78243D17}" destId="{617B39F2-D770-45F4-88BA-7DACCEB3F2FF}" srcOrd="0" destOrd="0" parTransId="{B4A61FBB-8809-4188-9698-77D6D87E7FBB}" sibTransId="{FF47C1E6-0878-43DF-BDAD-B7D893EADFCA}"/>
    <dgm:cxn modelId="{82462E66-D4C2-4502-9D95-0AA3C1D65694}" type="presOf" srcId="{AAF0EB00-C3C4-4B78-99EE-78696B73D609}" destId="{A93B5267-7465-4F60-A153-654A1B20A52A}" srcOrd="0" destOrd="0" presId="urn:microsoft.com/office/officeart/2018/2/layout/IconVerticalSolidList"/>
    <dgm:cxn modelId="{DF428D4B-6F5D-4BA2-AE86-2EFC922238A1}" type="presOf" srcId="{617B39F2-D770-45F4-88BA-7DACCEB3F2FF}" destId="{60649E30-69E6-4581-9D85-6A9B04CF2057}" srcOrd="0" destOrd="0" presId="urn:microsoft.com/office/officeart/2018/2/layout/IconVerticalSolidList"/>
    <dgm:cxn modelId="{B62E96B9-13AB-4741-871C-FFAB2F27E886}" type="presOf" srcId="{60D50B27-B19D-4627-A132-25CE78243D17}" destId="{77C86422-AE69-48DD-812D-C1B02DCE164C}" srcOrd="0" destOrd="0" presId="urn:microsoft.com/office/officeart/2018/2/layout/IconVerticalSolidList"/>
    <dgm:cxn modelId="{9C4C8FBB-5EE5-4C8C-9C9B-D2D74ACAFEDD}" type="presParOf" srcId="{77C86422-AE69-48DD-812D-C1B02DCE164C}" destId="{89FAEF01-4B51-4BB8-AD6F-EBF1C100D6CE}" srcOrd="0" destOrd="0" presId="urn:microsoft.com/office/officeart/2018/2/layout/IconVerticalSolidList"/>
    <dgm:cxn modelId="{B87A02C1-1D2E-4A3C-8268-3B146297CE1F}" type="presParOf" srcId="{89FAEF01-4B51-4BB8-AD6F-EBF1C100D6CE}" destId="{085679D3-9DF1-4584-AF73-F923A27555F9}" srcOrd="0" destOrd="0" presId="urn:microsoft.com/office/officeart/2018/2/layout/IconVerticalSolidList"/>
    <dgm:cxn modelId="{94F9B60C-6EA4-4D54-9DB7-49B828E18D08}" type="presParOf" srcId="{89FAEF01-4B51-4BB8-AD6F-EBF1C100D6CE}" destId="{6BD1673C-47CD-4871-BE14-8DBFDDDF0D50}" srcOrd="1" destOrd="0" presId="urn:microsoft.com/office/officeart/2018/2/layout/IconVerticalSolidList"/>
    <dgm:cxn modelId="{A26D29A9-F89B-4FFF-9955-2623AA296D99}" type="presParOf" srcId="{89FAEF01-4B51-4BB8-AD6F-EBF1C100D6CE}" destId="{FE8C8291-9A27-4247-987C-F2E6A46F72EC}" srcOrd="2" destOrd="0" presId="urn:microsoft.com/office/officeart/2018/2/layout/IconVerticalSolidList"/>
    <dgm:cxn modelId="{39514627-3E63-4799-BB69-78FD35E8E783}" type="presParOf" srcId="{89FAEF01-4B51-4BB8-AD6F-EBF1C100D6CE}" destId="{60649E30-69E6-4581-9D85-6A9B04CF2057}" srcOrd="3" destOrd="0" presId="urn:microsoft.com/office/officeart/2018/2/layout/IconVerticalSolidList"/>
    <dgm:cxn modelId="{A101C09A-DC16-4ECB-A2CA-2F54AECC8F36}" type="presParOf" srcId="{77C86422-AE69-48DD-812D-C1B02DCE164C}" destId="{494D66FD-4C07-4B82-9761-228D5C387EC0}" srcOrd="1" destOrd="0" presId="urn:microsoft.com/office/officeart/2018/2/layout/IconVerticalSolidList"/>
    <dgm:cxn modelId="{A6A238A7-09AD-4DA5-946A-E1FBE092539A}" type="presParOf" srcId="{77C86422-AE69-48DD-812D-C1B02DCE164C}" destId="{94F73B06-45FA-47EF-A808-3EE5E64DA0E0}" srcOrd="2" destOrd="0" presId="urn:microsoft.com/office/officeart/2018/2/layout/IconVerticalSolidList"/>
    <dgm:cxn modelId="{5EFBF244-4AE9-48EF-BF02-90E87B648350}" type="presParOf" srcId="{94F73B06-45FA-47EF-A808-3EE5E64DA0E0}" destId="{9E2135FA-3C68-4D5E-BDD9-CDC2187D9151}" srcOrd="0" destOrd="0" presId="urn:microsoft.com/office/officeart/2018/2/layout/IconVerticalSolidList"/>
    <dgm:cxn modelId="{D043F92A-1F81-476E-AEBE-94D63D0B4F47}" type="presParOf" srcId="{94F73B06-45FA-47EF-A808-3EE5E64DA0E0}" destId="{4CCCA993-7131-4EDD-96C7-7DCCEB5CCB9D}" srcOrd="1" destOrd="0" presId="urn:microsoft.com/office/officeart/2018/2/layout/IconVerticalSolidList"/>
    <dgm:cxn modelId="{FD27683A-5829-4787-8457-B3E4B6E5E33B}" type="presParOf" srcId="{94F73B06-45FA-47EF-A808-3EE5E64DA0E0}" destId="{087DD279-BE2D-49CC-BE6B-A123822B111B}" srcOrd="2" destOrd="0" presId="urn:microsoft.com/office/officeart/2018/2/layout/IconVerticalSolidList"/>
    <dgm:cxn modelId="{3CBFF76F-B3D6-4728-AB4D-4EB64EF4576D}" type="presParOf" srcId="{94F73B06-45FA-47EF-A808-3EE5E64DA0E0}" destId="{A93B5267-7465-4F60-A153-654A1B20A5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B5394F-26C2-469D-B27D-F309A5F61BB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0DE924-26F0-4D83-ADAC-5A26906DC4ED}">
      <dgm:prSet custT="1"/>
      <dgm:spPr>
        <a:solidFill>
          <a:schemeClr val="accent1"/>
        </a:solidFill>
      </dgm:spPr>
      <dgm:t>
        <a:bodyPr/>
        <a:lstStyle/>
        <a:p>
          <a:r>
            <a:rPr lang="en-GB" sz="2400" dirty="0"/>
            <a:t>Relationships between different offensive basketball statistics</a:t>
          </a:r>
          <a:endParaRPr lang="en-US" sz="2400" dirty="0"/>
        </a:p>
      </dgm:t>
    </dgm:pt>
    <dgm:pt modelId="{932ECD59-B3DD-4C4A-B3D4-FE3F2B5EDC3D}" type="parTrans" cxnId="{34639C51-C189-40EF-AE31-9EB6FB35AE61}">
      <dgm:prSet/>
      <dgm:spPr/>
      <dgm:t>
        <a:bodyPr/>
        <a:lstStyle/>
        <a:p>
          <a:endParaRPr lang="en-US"/>
        </a:p>
      </dgm:t>
    </dgm:pt>
    <dgm:pt modelId="{3E519EC3-3067-4C64-8667-F184A6B23CC1}" type="sibTrans" cxnId="{34639C51-C189-40EF-AE31-9EB6FB35AE61}">
      <dgm:prSet/>
      <dgm:spPr/>
      <dgm:t>
        <a:bodyPr/>
        <a:lstStyle/>
        <a:p>
          <a:endParaRPr lang="en-US"/>
        </a:p>
      </dgm:t>
    </dgm:pt>
    <dgm:pt modelId="{FEED0A26-9461-4D1A-9A9D-38B0B33773C8}">
      <dgm:prSet custT="1"/>
      <dgm:spPr/>
      <dgm:t>
        <a:bodyPr/>
        <a:lstStyle/>
        <a:p>
          <a:r>
            <a:rPr lang="en-GB" sz="2400" dirty="0"/>
            <a:t>Values closer to 1 indicating a strong positive correlation</a:t>
          </a:r>
          <a:endParaRPr lang="en-US" sz="2400" dirty="0"/>
        </a:p>
      </dgm:t>
    </dgm:pt>
    <dgm:pt modelId="{64D24D2D-4083-4E4F-8912-B5E2366D9405}" type="parTrans" cxnId="{D9A3877D-ECF7-437F-84DD-ACE00762565D}">
      <dgm:prSet/>
      <dgm:spPr/>
      <dgm:t>
        <a:bodyPr/>
        <a:lstStyle/>
        <a:p>
          <a:endParaRPr lang="en-US"/>
        </a:p>
      </dgm:t>
    </dgm:pt>
    <dgm:pt modelId="{196D01C2-2E09-4961-B56C-E1E4F7C9A3BB}" type="sibTrans" cxnId="{D9A3877D-ECF7-437F-84DD-ACE00762565D}">
      <dgm:prSet/>
      <dgm:spPr/>
      <dgm:t>
        <a:bodyPr/>
        <a:lstStyle/>
        <a:p>
          <a:endParaRPr lang="en-US"/>
        </a:p>
      </dgm:t>
    </dgm:pt>
    <dgm:pt modelId="{3D429BDF-05D3-4AC2-8A85-4AAD60E1DB59}">
      <dgm:prSet custT="1"/>
      <dgm:spPr/>
      <dgm:t>
        <a:bodyPr/>
        <a:lstStyle/>
        <a:p>
          <a:r>
            <a:rPr lang="en-GB" sz="2400" dirty="0"/>
            <a:t>Closer to -1 showing a negative correlation. </a:t>
          </a:r>
          <a:endParaRPr lang="en-US" sz="2400" dirty="0"/>
        </a:p>
      </dgm:t>
    </dgm:pt>
    <dgm:pt modelId="{292B7437-FC51-449B-A32D-B5E440ACB690}" type="parTrans" cxnId="{80919D62-1C7D-4E37-9F07-9CBD9765527F}">
      <dgm:prSet/>
      <dgm:spPr/>
      <dgm:t>
        <a:bodyPr/>
        <a:lstStyle/>
        <a:p>
          <a:endParaRPr lang="en-US"/>
        </a:p>
      </dgm:t>
    </dgm:pt>
    <dgm:pt modelId="{815566E0-4656-4B55-9CD8-5AC8B47E1E01}" type="sibTrans" cxnId="{80919D62-1C7D-4E37-9F07-9CBD9765527F}">
      <dgm:prSet/>
      <dgm:spPr/>
      <dgm:t>
        <a:bodyPr/>
        <a:lstStyle/>
        <a:p>
          <a:endParaRPr lang="en-US"/>
        </a:p>
      </dgm:t>
    </dgm:pt>
    <dgm:pt modelId="{8C9BA3A8-714A-4E8A-887A-2B7BD985456F}">
      <dgm:prSet custT="1"/>
      <dgm:spPr/>
      <dgm:t>
        <a:bodyPr/>
        <a:lstStyle/>
        <a:p>
          <a:r>
            <a:rPr lang="en-GB" sz="2400" dirty="0"/>
            <a:t>E.g. True Shooting Percentage and Effective Field Goal Percentage are highly correlated (0.98)</a:t>
          </a:r>
          <a:endParaRPr lang="en-US" sz="2400" dirty="0"/>
        </a:p>
      </dgm:t>
    </dgm:pt>
    <dgm:pt modelId="{F499375D-3724-422F-802E-95D1C75955B0}" type="parTrans" cxnId="{7877EDA1-5628-42A3-9B3A-BC42AF29FB7C}">
      <dgm:prSet/>
      <dgm:spPr/>
      <dgm:t>
        <a:bodyPr/>
        <a:lstStyle/>
        <a:p>
          <a:endParaRPr lang="en-US"/>
        </a:p>
      </dgm:t>
    </dgm:pt>
    <dgm:pt modelId="{58A28B58-8B87-4E64-B45B-D1456DC3D0CE}" type="sibTrans" cxnId="{7877EDA1-5628-42A3-9B3A-BC42AF29FB7C}">
      <dgm:prSet/>
      <dgm:spPr/>
      <dgm:t>
        <a:bodyPr/>
        <a:lstStyle/>
        <a:p>
          <a:endParaRPr lang="en-US"/>
        </a:p>
      </dgm:t>
    </dgm:pt>
    <dgm:pt modelId="{82E168DE-9515-4D13-A26B-FBD741387DC3}" type="pres">
      <dgm:prSet presAssocID="{EBB5394F-26C2-469D-B27D-F309A5F61BB1}" presName="linear" presStyleCnt="0">
        <dgm:presLayoutVars>
          <dgm:animLvl val="lvl"/>
          <dgm:resizeHandles val="exact"/>
        </dgm:presLayoutVars>
      </dgm:prSet>
      <dgm:spPr/>
    </dgm:pt>
    <dgm:pt modelId="{DACCBAED-036E-40E6-B2B9-C3C631B13FE8}" type="pres">
      <dgm:prSet presAssocID="{AA0DE924-26F0-4D83-ADAC-5A26906DC4E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557E45-F65A-4C62-AD55-D2D410D98435}" type="pres">
      <dgm:prSet presAssocID="{3E519EC3-3067-4C64-8667-F184A6B23CC1}" presName="spacer" presStyleCnt="0"/>
      <dgm:spPr/>
    </dgm:pt>
    <dgm:pt modelId="{727A3069-CC96-4B05-A822-5AD6653EA0F8}" type="pres">
      <dgm:prSet presAssocID="{FEED0A26-9461-4D1A-9A9D-38B0B33773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BCAD41E-E8D2-4952-B692-4A4A7E8593FD}" type="pres">
      <dgm:prSet presAssocID="{196D01C2-2E09-4961-B56C-E1E4F7C9A3BB}" presName="spacer" presStyleCnt="0"/>
      <dgm:spPr/>
    </dgm:pt>
    <dgm:pt modelId="{287343C1-BA3A-44C8-8A39-94BE015FC145}" type="pres">
      <dgm:prSet presAssocID="{3D429BDF-05D3-4AC2-8A85-4AAD60E1DB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C14CDE-3DE5-4DD2-8A33-4AA373B26647}" type="pres">
      <dgm:prSet presAssocID="{815566E0-4656-4B55-9CD8-5AC8B47E1E01}" presName="spacer" presStyleCnt="0"/>
      <dgm:spPr/>
    </dgm:pt>
    <dgm:pt modelId="{C42C47EE-3E15-44D3-B150-593EEC49CE8B}" type="pres">
      <dgm:prSet presAssocID="{8C9BA3A8-714A-4E8A-887A-2B7BD985456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73CBE36-E0CA-487C-BA24-B0632F97EF3D}" type="presOf" srcId="{FEED0A26-9461-4D1A-9A9D-38B0B33773C8}" destId="{727A3069-CC96-4B05-A822-5AD6653EA0F8}" srcOrd="0" destOrd="0" presId="urn:microsoft.com/office/officeart/2005/8/layout/vList2"/>
    <dgm:cxn modelId="{80919D62-1C7D-4E37-9F07-9CBD9765527F}" srcId="{EBB5394F-26C2-469D-B27D-F309A5F61BB1}" destId="{3D429BDF-05D3-4AC2-8A85-4AAD60E1DB59}" srcOrd="2" destOrd="0" parTransId="{292B7437-FC51-449B-A32D-B5E440ACB690}" sibTransId="{815566E0-4656-4B55-9CD8-5AC8B47E1E01}"/>
    <dgm:cxn modelId="{34639C51-C189-40EF-AE31-9EB6FB35AE61}" srcId="{EBB5394F-26C2-469D-B27D-F309A5F61BB1}" destId="{AA0DE924-26F0-4D83-ADAC-5A26906DC4ED}" srcOrd="0" destOrd="0" parTransId="{932ECD59-B3DD-4C4A-B3D4-FE3F2B5EDC3D}" sibTransId="{3E519EC3-3067-4C64-8667-F184A6B23CC1}"/>
    <dgm:cxn modelId="{110E195A-6E7B-4147-8B56-203CC855D583}" type="presOf" srcId="{EBB5394F-26C2-469D-B27D-F309A5F61BB1}" destId="{82E168DE-9515-4D13-A26B-FBD741387DC3}" srcOrd="0" destOrd="0" presId="urn:microsoft.com/office/officeart/2005/8/layout/vList2"/>
    <dgm:cxn modelId="{D9A3877D-ECF7-437F-84DD-ACE00762565D}" srcId="{EBB5394F-26C2-469D-B27D-F309A5F61BB1}" destId="{FEED0A26-9461-4D1A-9A9D-38B0B33773C8}" srcOrd="1" destOrd="0" parTransId="{64D24D2D-4083-4E4F-8912-B5E2366D9405}" sibTransId="{196D01C2-2E09-4961-B56C-E1E4F7C9A3BB}"/>
    <dgm:cxn modelId="{4CAAE199-0EBC-409C-B3B5-211031D03530}" type="presOf" srcId="{3D429BDF-05D3-4AC2-8A85-4AAD60E1DB59}" destId="{287343C1-BA3A-44C8-8A39-94BE015FC145}" srcOrd="0" destOrd="0" presId="urn:microsoft.com/office/officeart/2005/8/layout/vList2"/>
    <dgm:cxn modelId="{7877EDA1-5628-42A3-9B3A-BC42AF29FB7C}" srcId="{EBB5394F-26C2-469D-B27D-F309A5F61BB1}" destId="{8C9BA3A8-714A-4E8A-887A-2B7BD985456F}" srcOrd="3" destOrd="0" parTransId="{F499375D-3724-422F-802E-95D1C75955B0}" sibTransId="{58A28B58-8B87-4E64-B45B-D1456DC3D0CE}"/>
    <dgm:cxn modelId="{FB3D14A6-9A4B-4BAA-BDF3-3BF9C38946CE}" type="presOf" srcId="{8C9BA3A8-714A-4E8A-887A-2B7BD985456F}" destId="{C42C47EE-3E15-44D3-B150-593EEC49CE8B}" srcOrd="0" destOrd="0" presId="urn:microsoft.com/office/officeart/2005/8/layout/vList2"/>
    <dgm:cxn modelId="{1E7C02B7-23F5-42FE-B0FD-1039FB4530AC}" type="presOf" srcId="{AA0DE924-26F0-4D83-ADAC-5A26906DC4ED}" destId="{DACCBAED-036E-40E6-B2B9-C3C631B13FE8}" srcOrd="0" destOrd="0" presId="urn:microsoft.com/office/officeart/2005/8/layout/vList2"/>
    <dgm:cxn modelId="{3255992D-4C74-46BA-A8F6-28DDA7C98062}" type="presParOf" srcId="{82E168DE-9515-4D13-A26B-FBD741387DC3}" destId="{DACCBAED-036E-40E6-B2B9-C3C631B13FE8}" srcOrd="0" destOrd="0" presId="urn:microsoft.com/office/officeart/2005/8/layout/vList2"/>
    <dgm:cxn modelId="{2C0D3D9E-4FAC-4979-9432-1519E9145D3D}" type="presParOf" srcId="{82E168DE-9515-4D13-A26B-FBD741387DC3}" destId="{0B557E45-F65A-4C62-AD55-D2D410D98435}" srcOrd="1" destOrd="0" presId="urn:microsoft.com/office/officeart/2005/8/layout/vList2"/>
    <dgm:cxn modelId="{F3DAF38D-66EC-4D12-B2B2-5240C453EFA8}" type="presParOf" srcId="{82E168DE-9515-4D13-A26B-FBD741387DC3}" destId="{727A3069-CC96-4B05-A822-5AD6653EA0F8}" srcOrd="2" destOrd="0" presId="urn:microsoft.com/office/officeart/2005/8/layout/vList2"/>
    <dgm:cxn modelId="{08D23A3F-BB5A-448A-8503-0ADC0ED3F760}" type="presParOf" srcId="{82E168DE-9515-4D13-A26B-FBD741387DC3}" destId="{2BCAD41E-E8D2-4952-B692-4A4A7E8593FD}" srcOrd="3" destOrd="0" presId="urn:microsoft.com/office/officeart/2005/8/layout/vList2"/>
    <dgm:cxn modelId="{BDB22466-3D6B-4286-B08E-51D6C5E05567}" type="presParOf" srcId="{82E168DE-9515-4D13-A26B-FBD741387DC3}" destId="{287343C1-BA3A-44C8-8A39-94BE015FC145}" srcOrd="4" destOrd="0" presId="urn:microsoft.com/office/officeart/2005/8/layout/vList2"/>
    <dgm:cxn modelId="{1D3F75C7-F21F-48A5-A8E0-4EC97317CB20}" type="presParOf" srcId="{82E168DE-9515-4D13-A26B-FBD741387DC3}" destId="{45C14CDE-3DE5-4DD2-8A33-4AA373B26647}" srcOrd="5" destOrd="0" presId="urn:microsoft.com/office/officeart/2005/8/layout/vList2"/>
    <dgm:cxn modelId="{F550D4B2-22E2-4D0B-A1A6-A15E89815F45}" type="presParOf" srcId="{82E168DE-9515-4D13-A26B-FBD741387DC3}" destId="{C42C47EE-3E15-44D3-B150-593EEC49CE8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A82523-4892-41DC-9503-904B232C21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D08B402-00E9-4F17-8755-D976F6906A5B}">
      <dgm:prSet custT="1"/>
      <dgm:spPr/>
      <dgm:t>
        <a:bodyPr/>
        <a:lstStyle/>
        <a:p>
          <a:r>
            <a:rPr lang="en-GB" sz="2400" dirty="0"/>
            <a:t>Relationships between different defensive basketball statistics</a:t>
          </a:r>
          <a:endParaRPr lang="en-US" sz="2400" dirty="0"/>
        </a:p>
      </dgm:t>
    </dgm:pt>
    <dgm:pt modelId="{5432A426-0EA8-4235-B87D-185ABCB139DE}" type="parTrans" cxnId="{857F603F-AFD5-41E4-806D-EBB3537639CD}">
      <dgm:prSet/>
      <dgm:spPr/>
      <dgm:t>
        <a:bodyPr/>
        <a:lstStyle/>
        <a:p>
          <a:endParaRPr lang="en-US"/>
        </a:p>
      </dgm:t>
    </dgm:pt>
    <dgm:pt modelId="{B79ACDBA-F910-449B-9F93-1B3FB626AB5D}" type="sibTrans" cxnId="{857F603F-AFD5-41E4-806D-EBB3537639CD}">
      <dgm:prSet/>
      <dgm:spPr/>
      <dgm:t>
        <a:bodyPr/>
        <a:lstStyle/>
        <a:p>
          <a:endParaRPr lang="en-US"/>
        </a:p>
      </dgm:t>
    </dgm:pt>
    <dgm:pt modelId="{75647E88-43AB-45FF-AAE8-12A89F7F79CE}">
      <dgm:prSet custT="1"/>
      <dgm:spPr/>
      <dgm:t>
        <a:bodyPr/>
        <a:lstStyle/>
        <a:p>
          <a:r>
            <a:rPr lang="en-GB" sz="2400" dirty="0"/>
            <a:t>Values closer to 1 indicate a strong positive correlation.</a:t>
          </a:r>
          <a:endParaRPr lang="en-US" sz="2400" dirty="0"/>
        </a:p>
      </dgm:t>
    </dgm:pt>
    <dgm:pt modelId="{B14D43CE-CE62-4FFA-80F1-976E37C527A4}" type="parTrans" cxnId="{E3A35C97-FFD1-4578-91C9-E1684D26F885}">
      <dgm:prSet/>
      <dgm:spPr/>
      <dgm:t>
        <a:bodyPr/>
        <a:lstStyle/>
        <a:p>
          <a:endParaRPr lang="en-US"/>
        </a:p>
      </dgm:t>
    </dgm:pt>
    <dgm:pt modelId="{EBA54659-D65C-4A5E-BEC3-23C5E9657BC0}" type="sibTrans" cxnId="{E3A35C97-FFD1-4578-91C9-E1684D26F885}">
      <dgm:prSet/>
      <dgm:spPr/>
      <dgm:t>
        <a:bodyPr/>
        <a:lstStyle/>
        <a:p>
          <a:endParaRPr lang="en-US"/>
        </a:p>
      </dgm:t>
    </dgm:pt>
    <dgm:pt modelId="{AE0D779C-BB34-4DE7-B03C-A15811DAB083}">
      <dgm:prSet custT="1"/>
      <dgm:spPr/>
      <dgm:t>
        <a:bodyPr/>
        <a:lstStyle/>
        <a:p>
          <a:r>
            <a:rPr lang="en-GB" sz="2400" dirty="0"/>
            <a:t>Values closer to -1 show a negative correlation.</a:t>
          </a:r>
          <a:endParaRPr lang="en-US" sz="2400" dirty="0"/>
        </a:p>
      </dgm:t>
    </dgm:pt>
    <dgm:pt modelId="{23BAE63F-B68C-4128-8BD0-E9761610A5A8}" type="parTrans" cxnId="{A88C9239-1C25-493C-A91B-E1A4D6FB1FF6}">
      <dgm:prSet/>
      <dgm:spPr/>
      <dgm:t>
        <a:bodyPr/>
        <a:lstStyle/>
        <a:p>
          <a:endParaRPr lang="en-US"/>
        </a:p>
      </dgm:t>
    </dgm:pt>
    <dgm:pt modelId="{F156A909-FDA2-4EC5-B685-FE252165DEC4}" type="sibTrans" cxnId="{A88C9239-1C25-493C-A91B-E1A4D6FB1FF6}">
      <dgm:prSet/>
      <dgm:spPr/>
      <dgm:t>
        <a:bodyPr/>
        <a:lstStyle/>
        <a:p>
          <a:endParaRPr lang="en-US"/>
        </a:p>
      </dgm:t>
    </dgm:pt>
    <dgm:pt modelId="{EA166ADF-5F93-4DA9-8830-D1C8B5B99C34}">
      <dgm:prSet custT="1"/>
      <dgm:spPr/>
      <dgm:t>
        <a:bodyPr/>
        <a:lstStyle/>
        <a:p>
          <a:r>
            <a:rPr lang="en-GB" sz="2000" dirty="0"/>
            <a:t>Example: Rebounds per game and blocks per game have a strong correlation (0.72), meaning players who grab more rebounds also tend to record more blocks.</a:t>
          </a:r>
          <a:endParaRPr lang="en-US" sz="2000" dirty="0"/>
        </a:p>
      </dgm:t>
    </dgm:pt>
    <dgm:pt modelId="{756B7E19-0A7E-479D-9F23-C13680862365}" type="parTrans" cxnId="{E1E88470-2894-4524-B1AA-141C7F81708D}">
      <dgm:prSet/>
      <dgm:spPr/>
      <dgm:t>
        <a:bodyPr/>
        <a:lstStyle/>
        <a:p>
          <a:endParaRPr lang="en-US"/>
        </a:p>
      </dgm:t>
    </dgm:pt>
    <dgm:pt modelId="{8C085A70-51B0-4F0A-8A42-5D19B559EE86}" type="sibTrans" cxnId="{E1E88470-2894-4524-B1AA-141C7F81708D}">
      <dgm:prSet/>
      <dgm:spPr/>
      <dgm:t>
        <a:bodyPr/>
        <a:lstStyle/>
        <a:p>
          <a:endParaRPr lang="en-US"/>
        </a:p>
      </dgm:t>
    </dgm:pt>
    <dgm:pt modelId="{A5C05D8E-5B70-49C3-8920-41A6B526F30E}" type="pres">
      <dgm:prSet presAssocID="{A4A82523-4892-41DC-9503-904B232C2118}" presName="linear" presStyleCnt="0">
        <dgm:presLayoutVars>
          <dgm:animLvl val="lvl"/>
          <dgm:resizeHandles val="exact"/>
        </dgm:presLayoutVars>
      </dgm:prSet>
      <dgm:spPr/>
    </dgm:pt>
    <dgm:pt modelId="{FE8EC0E8-01A4-4F0A-A074-FC6FF871AEB9}" type="pres">
      <dgm:prSet presAssocID="{3D08B402-00E9-4F17-8755-D976F6906A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1D9AC5E-3583-4D11-BCA8-0AD460E45208}" type="pres">
      <dgm:prSet presAssocID="{B79ACDBA-F910-449B-9F93-1B3FB626AB5D}" presName="spacer" presStyleCnt="0"/>
      <dgm:spPr/>
    </dgm:pt>
    <dgm:pt modelId="{B39A969B-3646-4D28-9D3D-5C667739689E}" type="pres">
      <dgm:prSet presAssocID="{75647E88-43AB-45FF-AAE8-12A89F7F79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E599B7-2465-4C90-8819-29CEF636DF81}" type="pres">
      <dgm:prSet presAssocID="{EBA54659-D65C-4A5E-BEC3-23C5E9657BC0}" presName="spacer" presStyleCnt="0"/>
      <dgm:spPr/>
    </dgm:pt>
    <dgm:pt modelId="{0F5883E7-CA64-4739-9260-EF9A1C08B6EF}" type="pres">
      <dgm:prSet presAssocID="{AE0D779C-BB34-4DE7-B03C-A15811DAB08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DB64A37-C072-458C-AB24-E3F325272F9F}" type="pres">
      <dgm:prSet presAssocID="{F156A909-FDA2-4EC5-B685-FE252165DEC4}" presName="spacer" presStyleCnt="0"/>
      <dgm:spPr/>
    </dgm:pt>
    <dgm:pt modelId="{4251D5F9-4EBD-4AFD-ADBC-74C35B579724}" type="pres">
      <dgm:prSet presAssocID="{EA166ADF-5F93-4DA9-8830-D1C8B5B99C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18C700B-571D-43FE-BCD9-BF3D56CB5331}" type="presOf" srcId="{A4A82523-4892-41DC-9503-904B232C2118}" destId="{A5C05D8E-5B70-49C3-8920-41A6B526F30E}" srcOrd="0" destOrd="0" presId="urn:microsoft.com/office/officeart/2005/8/layout/vList2"/>
    <dgm:cxn modelId="{A88C9239-1C25-493C-A91B-E1A4D6FB1FF6}" srcId="{A4A82523-4892-41DC-9503-904B232C2118}" destId="{AE0D779C-BB34-4DE7-B03C-A15811DAB083}" srcOrd="2" destOrd="0" parTransId="{23BAE63F-B68C-4128-8BD0-E9761610A5A8}" sibTransId="{F156A909-FDA2-4EC5-B685-FE252165DEC4}"/>
    <dgm:cxn modelId="{5F81E93A-C27D-49A1-8A69-A56772E3E526}" type="presOf" srcId="{3D08B402-00E9-4F17-8755-D976F6906A5B}" destId="{FE8EC0E8-01A4-4F0A-A074-FC6FF871AEB9}" srcOrd="0" destOrd="0" presId="urn:microsoft.com/office/officeart/2005/8/layout/vList2"/>
    <dgm:cxn modelId="{857F603F-AFD5-41E4-806D-EBB3537639CD}" srcId="{A4A82523-4892-41DC-9503-904B232C2118}" destId="{3D08B402-00E9-4F17-8755-D976F6906A5B}" srcOrd="0" destOrd="0" parTransId="{5432A426-0EA8-4235-B87D-185ABCB139DE}" sibTransId="{B79ACDBA-F910-449B-9F93-1B3FB626AB5D}"/>
    <dgm:cxn modelId="{3BC4F76B-D457-4AD1-9FBF-FFD80CF1C224}" type="presOf" srcId="{AE0D779C-BB34-4DE7-B03C-A15811DAB083}" destId="{0F5883E7-CA64-4739-9260-EF9A1C08B6EF}" srcOrd="0" destOrd="0" presId="urn:microsoft.com/office/officeart/2005/8/layout/vList2"/>
    <dgm:cxn modelId="{58712750-8A25-4F39-B9AF-8F7FE77B040C}" type="presOf" srcId="{75647E88-43AB-45FF-AAE8-12A89F7F79CE}" destId="{B39A969B-3646-4D28-9D3D-5C667739689E}" srcOrd="0" destOrd="0" presId="urn:microsoft.com/office/officeart/2005/8/layout/vList2"/>
    <dgm:cxn modelId="{E1E88470-2894-4524-B1AA-141C7F81708D}" srcId="{A4A82523-4892-41DC-9503-904B232C2118}" destId="{EA166ADF-5F93-4DA9-8830-D1C8B5B99C34}" srcOrd="3" destOrd="0" parTransId="{756B7E19-0A7E-479D-9F23-C13680862365}" sibTransId="{8C085A70-51B0-4F0A-8A42-5D19B559EE86}"/>
    <dgm:cxn modelId="{E3A35C97-FFD1-4578-91C9-E1684D26F885}" srcId="{A4A82523-4892-41DC-9503-904B232C2118}" destId="{75647E88-43AB-45FF-AAE8-12A89F7F79CE}" srcOrd="1" destOrd="0" parTransId="{B14D43CE-CE62-4FFA-80F1-976E37C527A4}" sibTransId="{EBA54659-D65C-4A5E-BEC3-23C5E9657BC0}"/>
    <dgm:cxn modelId="{762CB5B6-8FB7-416C-ADA9-5857DDF65655}" type="presOf" srcId="{EA166ADF-5F93-4DA9-8830-D1C8B5B99C34}" destId="{4251D5F9-4EBD-4AFD-ADBC-74C35B579724}" srcOrd="0" destOrd="0" presId="urn:microsoft.com/office/officeart/2005/8/layout/vList2"/>
    <dgm:cxn modelId="{172ED8D2-2A25-4570-8612-EE83FD53A88E}" type="presParOf" srcId="{A5C05D8E-5B70-49C3-8920-41A6B526F30E}" destId="{FE8EC0E8-01A4-4F0A-A074-FC6FF871AEB9}" srcOrd="0" destOrd="0" presId="urn:microsoft.com/office/officeart/2005/8/layout/vList2"/>
    <dgm:cxn modelId="{0D6B853F-4545-4C98-96D8-7B23CE3782F6}" type="presParOf" srcId="{A5C05D8E-5B70-49C3-8920-41A6B526F30E}" destId="{A1D9AC5E-3583-4D11-BCA8-0AD460E45208}" srcOrd="1" destOrd="0" presId="urn:microsoft.com/office/officeart/2005/8/layout/vList2"/>
    <dgm:cxn modelId="{88C8D214-2C6C-4C89-AB6C-5F31146AEB88}" type="presParOf" srcId="{A5C05D8E-5B70-49C3-8920-41A6B526F30E}" destId="{B39A969B-3646-4D28-9D3D-5C667739689E}" srcOrd="2" destOrd="0" presId="urn:microsoft.com/office/officeart/2005/8/layout/vList2"/>
    <dgm:cxn modelId="{50B7858B-8A46-4305-84C8-25E65401C9D0}" type="presParOf" srcId="{A5C05D8E-5B70-49C3-8920-41A6B526F30E}" destId="{A2E599B7-2465-4C90-8819-29CEF636DF81}" srcOrd="3" destOrd="0" presId="urn:microsoft.com/office/officeart/2005/8/layout/vList2"/>
    <dgm:cxn modelId="{B637EB45-42EC-41BD-9183-838B3BD34A3B}" type="presParOf" srcId="{A5C05D8E-5B70-49C3-8920-41A6B526F30E}" destId="{0F5883E7-CA64-4739-9260-EF9A1C08B6EF}" srcOrd="4" destOrd="0" presId="urn:microsoft.com/office/officeart/2005/8/layout/vList2"/>
    <dgm:cxn modelId="{189A5519-3F9A-4769-A256-3FC6D4CB980B}" type="presParOf" srcId="{A5C05D8E-5B70-49C3-8920-41A6B526F30E}" destId="{DDB64A37-C072-458C-AB24-E3F325272F9F}" srcOrd="5" destOrd="0" presId="urn:microsoft.com/office/officeart/2005/8/layout/vList2"/>
    <dgm:cxn modelId="{95AE2303-A9B0-412B-A540-B087884D1DEB}" type="presParOf" srcId="{A5C05D8E-5B70-49C3-8920-41A6B526F30E}" destId="{4251D5F9-4EBD-4AFD-ADBC-74C35B57972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D9688C-3C7F-4FE9-A4E7-E2EE3BCCDD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491691-FD74-4743-9B49-DFA09DE9E3C1}">
      <dgm:prSet custT="1"/>
      <dgm:spPr/>
      <dgm:t>
        <a:bodyPr/>
        <a:lstStyle/>
        <a:p>
          <a:r>
            <a:rPr lang="en-GB" sz="2000" b="1" dirty="0"/>
            <a:t>Shooting Efficiency is Redundant</a:t>
          </a:r>
          <a:r>
            <a:rPr lang="en-GB" sz="2000" dirty="0"/>
            <a:t>: True Shooting % and Effective Field Goal % are almost the same (0.98 correlation), so using both in rankings isn’t necessary.</a:t>
          </a:r>
          <a:endParaRPr lang="en-US" sz="2000" dirty="0"/>
        </a:p>
      </dgm:t>
    </dgm:pt>
    <dgm:pt modelId="{CCACB7E4-5DCA-40E4-8F57-519918091F61}" type="parTrans" cxnId="{A18625D5-03CD-4C6B-B4D6-51FDC1A29DEF}">
      <dgm:prSet/>
      <dgm:spPr/>
      <dgm:t>
        <a:bodyPr/>
        <a:lstStyle/>
        <a:p>
          <a:endParaRPr lang="en-US"/>
        </a:p>
      </dgm:t>
    </dgm:pt>
    <dgm:pt modelId="{601D4200-C33E-4FDD-A6CC-EFA92E2FBB32}" type="sibTrans" cxnId="{A18625D5-03CD-4C6B-B4D6-51FDC1A29DEF}">
      <dgm:prSet/>
      <dgm:spPr/>
      <dgm:t>
        <a:bodyPr/>
        <a:lstStyle/>
        <a:p>
          <a:endParaRPr lang="en-US"/>
        </a:p>
      </dgm:t>
    </dgm:pt>
    <dgm:pt modelId="{B0C03121-2697-4D45-A863-4022D89E0C9A}">
      <dgm:prSet custT="1"/>
      <dgm:spPr/>
      <dgm:t>
        <a:bodyPr/>
        <a:lstStyle/>
        <a:p>
          <a:r>
            <a:rPr lang="en-GB" sz="2000" b="1" dirty="0"/>
            <a:t>Offense and Defense Don’t Always Connect</a:t>
          </a:r>
          <a:r>
            <a:rPr lang="en-GB" sz="2000" dirty="0"/>
            <a:t>: Players who are great scorers don’t necessarily excel in defense, as offensive stats have little to no link with steals, blocks, or rebounds.</a:t>
          </a:r>
          <a:endParaRPr lang="en-US" sz="2000" dirty="0"/>
        </a:p>
      </dgm:t>
    </dgm:pt>
    <dgm:pt modelId="{ED3AF48B-8FBD-417B-B351-FC1A3CE20F86}" type="parTrans" cxnId="{A96EDB58-1863-4AB3-AB8B-63C5C00EBA9D}">
      <dgm:prSet/>
      <dgm:spPr/>
      <dgm:t>
        <a:bodyPr/>
        <a:lstStyle/>
        <a:p>
          <a:endParaRPr lang="en-US"/>
        </a:p>
      </dgm:t>
    </dgm:pt>
    <dgm:pt modelId="{E6B0B6D9-F513-403B-A128-7FA360E9D480}" type="sibTrans" cxnId="{A96EDB58-1863-4AB3-AB8B-63C5C00EBA9D}">
      <dgm:prSet/>
      <dgm:spPr/>
      <dgm:t>
        <a:bodyPr/>
        <a:lstStyle/>
        <a:p>
          <a:endParaRPr lang="en-US"/>
        </a:p>
      </dgm:t>
    </dgm:pt>
    <dgm:pt modelId="{317F5CFB-A7C3-4C3B-9C37-A4CD6C8845F5}">
      <dgm:prSet custT="1"/>
      <dgm:spPr/>
      <dgm:t>
        <a:bodyPr/>
        <a:lstStyle/>
        <a:p>
          <a:r>
            <a:rPr lang="en-GB" sz="2000" b="1" dirty="0"/>
            <a:t>Balancing the Rankings</a:t>
          </a:r>
          <a:r>
            <a:rPr lang="en-GB" sz="2000" dirty="0"/>
            <a:t>: To fairly evaluate players, I needed to consider both offense and defense while avoiding duplicate stats to keep the rankings accurate.</a:t>
          </a:r>
          <a:endParaRPr lang="en-US" sz="2000" dirty="0"/>
        </a:p>
      </dgm:t>
    </dgm:pt>
    <dgm:pt modelId="{C78E3A72-5B25-43E1-8EE1-F005BBD20782}" type="parTrans" cxnId="{CDADA967-7CFD-4A28-AA4B-D738C09AF990}">
      <dgm:prSet/>
      <dgm:spPr/>
      <dgm:t>
        <a:bodyPr/>
        <a:lstStyle/>
        <a:p>
          <a:endParaRPr lang="en-US"/>
        </a:p>
      </dgm:t>
    </dgm:pt>
    <dgm:pt modelId="{27F93464-37D5-4E1B-B89E-932F26D538FC}" type="sibTrans" cxnId="{CDADA967-7CFD-4A28-AA4B-D738C09AF990}">
      <dgm:prSet/>
      <dgm:spPr/>
      <dgm:t>
        <a:bodyPr/>
        <a:lstStyle/>
        <a:p>
          <a:endParaRPr lang="en-US"/>
        </a:p>
      </dgm:t>
    </dgm:pt>
    <dgm:pt modelId="{1A311BC0-F0BB-40F5-985E-0634CDAFF1EE}" type="pres">
      <dgm:prSet presAssocID="{DED9688C-3C7F-4FE9-A4E7-E2EE3BCCDDE0}" presName="linear" presStyleCnt="0">
        <dgm:presLayoutVars>
          <dgm:animLvl val="lvl"/>
          <dgm:resizeHandles val="exact"/>
        </dgm:presLayoutVars>
      </dgm:prSet>
      <dgm:spPr/>
    </dgm:pt>
    <dgm:pt modelId="{8C5560D7-5615-4183-B42B-F9E02A99A535}" type="pres">
      <dgm:prSet presAssocID="{1D491691-FD74-4743-9B49-DFA09DE9E3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E637A8-B037-473B-9D6C-270757F78340}" type="pres">
      <dgm:prSet presAssocID="{601D4200-C33E-4FDD-A6CC-EFA92E2FBB32}" presName="spacer" presStyleCnt="0"/>
      <dgm:spPr/>
    </dgm:pt>
    <dgm:pt modelId="{FD8C6EEE-B0D4-437E-9C4D-B49803EE994F}" type="pres">
      <dgm:prSet presAssocID="{B0C03121-2697-4D45-A863-4022D89E0C9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F6EDA48-EA10-441A-A02D-8135A45C0E50}" type="pres">
      <dgm:prSet presAssocID="{E6B0B6D9-F513-403B-A128-7FA360E9D480}" presName="spacer" presStyleCnt="0"/>
      <dgm:spPr/>
    </dgm:pt>
    <dgm:pt modelId="{9813DE73-79FB-4723-A984-95B0759E58E1}" type="pres">
      <dgm:prSet presAssocID="{317F5CFB-A7C3-4C3B-9C37-A4CD6C8845F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DADA967-7CFD-4A28-AA4B-D738C09AF990}" srcId="{DED9688C-3C7F-4FE9-A4E7-E2EE3BCCDDE0}" destId="{317F5CFB-A7C3-4C3B-9C37-A4CD6C8845F5}" srcOrd="2" destOrd="0" parTransId="{C78E3A72-5B25-43E1-8EE1-F005BBD20782}" sibTransId="{27F93464-37D5-4E1B-B89E-932F26D538FC}"/>
    <dgm:cxn modelId="{A96EDB58-1863-4AB3-AB8B-63C5C00EBA9D}" srcId="{DED9688C-3C7F-4FE9-A4E7-E2EE3BCCDDE0}" destId="{B0C03121-2697-4D45-A863-4022D89E0C9A}" srcOrd="1" destOrd="0" parTransId="{ED3AF48B-8FBD-417B-B351-FC1A3CE20F86}" sibTransId="{E6B0B6D9-F513-403B-A128-7FA360E9D480}"/>
    <dgm:cxn modelId="{DC12389A-BB2C-4BCA-BE87-2697E5F7F560}" type="presOf" srcId="{317F5CFB-A7C3-4C3B-9C37-A4CD6C8845F5}" destId="{9813DE73-79FB-4723-A984-95B0759E58E1}" srcOrd="0" destOrd="0" presId="urn:microsoft.com/office/officeart/2005/8/layout/vList2"/>
    <dgm:cxn modelId="{3A55419E-BACF-4073-A398-53D174390B4F}" type="presOf" srcId="{1D491691-FD74-4743-9B49-DFA09DE9E3C1}" destId="{8C5560D7-5615-4183-B42B-F9E02A99A535}" srcOrd="0" destOrd="0" presId="urn:microsoft.com/office/officeart/2005/8/layout/vList2"/>
    <dgm:cxn modelId="{38E2BCD4-790F-4D06-8B50-E781F95AEF65}" type="presOf" srcId="{B0C03121-2697-4D45-A863-4022D89E0C9A}" destId="{FD8C6EEE-B0D4-437E-9C4D-B49803EE994F}" srcOrd="0" destOrd="0" presId="urn:microsoft.com/office/officeart/2005/8/layout/vList2"/>
    <dgm:cxn modelId="{A18625D5-03CD-4C6B-B4D6-51FDC1A29DEF}" srcId="{DED9688C-3C7F-4FE9-A4E7-E2EE3BCCDDE0}" destId="{1D491691-FD74-4743-9B49-DFA09DE9E3C1}" srcOrd="0" destOrd="0" parTransId="{CCACB7E4-5DCA-40E4-8F57-519918091F61}" sibTransId="{601D4200-C33E-4FDD-A6CC-EFA92E2FBB32}"/>
    <dgm:cxn modelId="{6395AEE5-EBE6-4F5E-AEF6-2475CC17FEAB}" type="presOf" srcId="{DED9688C-3C7F-4FE9-A4E7-E2EE3BCCDDE0}" destId="{1A311BC0-F0BB-40F5-985E-0634CDAFF1EE}" srcOrd="0" destOrd="0" presId="urn:microsoft.com/office/officeart/2005/8/layout/vList2"/>
    <dgm:cxn modelId="{2992891B-4513-4190-878A-2355A88FD351}" type="presParOf" srcId="{1A311BC0-F0BB-40F5-985E-0634CDAFF1EE}" destId="{8C5560D7-5615-4183-B42B-F9E02A99A535}" srcOrd="0" destOrd="0" presId="urn:microsoft.com/office/officeart/2005/8/layout/vList2"/>
    <dgm:cxn modelId="{D62B8CCB-472E-4548-8FDF-BB728C538021}" type="presParOf" srcId="{1A311BC0-F0BB-40F5-985E-0634CDAFF1EE}" destId="{F6E637A8-B037-473B-9D6C-270757F78340}" srcOrd="1" destOrd="0" presId="urn:microsoft.com/office/officeart/2005/8/layout/vList2"/>
    <dgm:cxn modelId="{20BE63EA-88B2-4867-BC6D-893816C5E113}" type="presParOf" srcId="{1A311BC0-F0BB-40F5-985E-0634CDAFF1EE}" destId="{FD8C6EEE-B0D4-437E-9C4D-B49803EE994F}" srcOrd="2" destOrd="0" presId="urn:microsoft.com/office/officeart/2005/8/layout/vList2"/>
    <dgm:cxn modelId="{F71B6511-D90E-4014-87B5-128FE5F5DFE3}" type="presParOf" srcId="{1A311BC0-F0BB-40F5-985E-0634CDAFF1EE}" destId="{3F6EDA48-EA10-441A-A02D-8135A45C0E50}" srcOrd="3" destOrd="0" presId="urn:microsoft.com/office/officeart/2005/8/layout/vList2"/>
    <dgm:cxn modelId="{47488C68-E704-4A40-9584-95FD9C72DFCA}" type="presParOf" srcId="{1A311BC0-F0BB-40F5-985E-0634CDAFF1EE}" destId="{9813DE73-79FB-4723-A984-95B0759E58E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7C3664-AEDE-4445-A27B-4A3E2850BD0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D38006-3C13-4A5D-910F-337E8B14A5E8}">
      <dgm:prSet custT="1"/>
      <dgm:spPr/>
      <dgm:t>
        <a:bodyPr/>
        <a:lstStyle/>
        <a:p>
          <a:r>
            <a:rPr lang="en-GB" sz="2400" b="1" dirty="0"/>
            <a:t>Balanced Scoring &amp; Defense: </a:t>
          </a:r>
          <a:r>
            <a:rPr lang="en-GB" sz="2400" dirty="0"/>
            <a:t>Offense and defense each contribute 50% to the final score to ensure a fair ranking.</a:t>
          </a:r>
          <a:endParaRPr lang="en-US" sz="2400" dirty="0"/>
        </a:p>
      </dgm:t>
    </dgm:pt>
    <dgm:pt modelId="{000447AB-0237-437C-A522-3D8EE2E4C29E}" type="parTrans" cxnId="{8EDD9678-CD90-4094-B936-5C8CFECBB6D9}">
      <dgm:prSet/>
      <dgm:spPr/>
      <dgm:t>
        <a:bodyPr/>
        <a:lstStyle/>
        <a:p>
          <a:endParaRPr lang="en-US"/>
        </a:p>
      </dgm:t>
    </dgm:pt>
    <dgm:pt modelId="{78523984-6083-4A46-AA85-E163DF4CAB31}" type="sibTrans" cxnId="{8EDD9678-CD90-4094-B936-5C8CFECBB6D9}">
      <dgm:prSet/>
      <dgm:spPr/>
      <dgm:t>
        <a:bodyPr/>
        <a:lstStyle/>
        <a:p>
          <a:endParaRPr lang="en-US"/>
        </a:p>
      </dgm:t>
    </dgm:pt>
    <dgm:pt modelId="{627A7B47-931D-48D3-B9F1-D83026331F35}">
      <dgm:prSet custT="1"/>
      <dgm:spPr/>
      <dgm:t>
        <a:bodyPr/>
        <a:lstStyle/>
        <a:p>
          <a:r>
            <a:rPr lang="en-GB" sz="2300" b="1" dirty="0"/>
            <a:t>Key </a:t>
          </a:r>
          <a:r>
            <a:rPr lang="en-GB" sz="2400" b="1" dirty="0"/>
            <a:t>Stats</a:t>
          </a:r>
          <a:r>
            <a:rPr lang="en-GB" sz="2300" b="1" dirty="0"/>
            <a:t> Matter More: </a:t>
          </a:r>
          <a:r>
            <a:rPr lang="en-GB" sz="2300" dirty="0"/>
            <a:t>Shooting accuracy, steals, and blocks have higher weightings (15%) because they strongly impact performance.</a:t>
          </a:r>
          <a:endParaRPr lang="en-US" sz="2300" dirty="0"/>
        </a:p>
      </dgm:t>
    </dgm:pt>
    <dgm:pt modelId="{35BB986F-A387-41C9-AA6F-297D39DB039B}" type="parTrans" cxnId="{C2BB9AEB-79C7-46BE-A3BF-755A12B94144}">
      <dgm:prSet/>
      <dgm:spPr/>
      <dgm:t>
        <a:bodyPr/>
        <a:lstStyle/>
        <a:p>
          <a:endParaRPr lang="en-US"/>
        </a:p>
      </dgm:t>
    </dgm:pt>
    <dgm:pt modelId="{6CC8BB89-8D19-4842-97F2-546BAD4680DC}" type="sibTrans" cxnId="{C2BB9AEB-79C7-46BE-A3BF-755A12B94144}">
      <dgm:prSet/>
      <dgm:spPr/>
      <dgm:t>
        <a:bodyPr/>
        <a:lstStyle/>
        <a:p>
          <a:endParaRPr lang="en-US"/>
        </a:p>
      </dgm:t>
    </dgm:pt>
    <dgm:pt modelId="{BDFF406A-6A64-4920-9449-55DE2E991E42}">
      <dgm:prSet custT="1"/>
      <dgm:spPr/>
      <dgm:t>
        <a:bodyPr/>
        <a:lstStyle/>
        <a:p>
          <a:r>
            <a:rPr lang="en-GB" sz="2400" b="1" dirty="0"/>
            <a:t>Avoiding Redundancy:</a:t>
          </a:r>
          <a:r>
            <a:rPr lang="en-GB" sz="2400" dirty="0"/>
            <a:t> Only the most important metrics are included to keep rankings meaningful and avoid duplication.</a:t>
          </a:r>
          <a:endParaRPr lang="en-US" sz="2400" dirty="0"/>
        </a:p>
      </dgm:t>
    </dgm:pt>
    <dgm:pt modelId="{6F029DC0-8F6C-4E70-B683-CF8279A99C45}" type="parTrans" cxnId="{23114F3A-9A61-4C87-9432-1F770F2A64CA}">
      <dgm:prSet/>
      <dgm:spPr/>
      <dgm:t>
        <a:bodyPr/>
        <a:lstStyle/>
        <a:p>
          <a:endParaRPr lang="en-US"/>
        </a:p>
      </dgm:t>
    </dgm:pt>
    <dgm:pt modelId="{52C0255F-9A7B-428D-934A-EA40DE03F8A5}" type="sibTrans" cxnId="{23114F3A-9A61-4C87-9432-1F770F2A64CA}">
      <dgm:prSet/>
      <dgm:spPr/>
      <dgm:t>
        <a:bodyPr/>
        <a:lstStyle/>
        <a:p>
          <a:endParaRPr lang="en-US"/>
        </a:p>
      </dgm:t>
    </dgm:pt>
    <dgm:pt modelId="{FF9A53C8-47F7-4870-B3C0-A6460C9420F0}" type="pres">
      <dgm:prSet presAssocID="{F97C3664-AEDE-4445-A27B-4A3E2850BD01}" presName="linear" presStyleCnt="0">
        <dgm:presLayoutVars>
          <dgm:animLvl val="lvl"/>
          <dgm:resizeHandles val="exact"/>
        </dgm:presLayoutVars>
      </dgm:prSet>
      <dgm:spPr/>
    </dgm:pt>
    <dgm:pt modelId="{5F3B90EE-739F-4385-8342-4B09E8216CAD}" type="pres">
      <dgm:prSet presAssocID="{D7D38006-3C13-4A5D-910F-337E8B14A5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9EAF5D-261A-4B6B-9F96-E4125FF17C5F}" type="pres">
      <dgm:prSet presAssocID="{78523984-6083-4A46-AA85-E163DF4CAB31}" presName="spacer" presStyleCnt="0"/>
      <dgm:spPr/>
    </dgm:pt>
    <dgm:pt modelId="{450B4A9B-49BC-41EC-A774-C492FCEE2269}" type="pres">
      <dgm:prSet presAssocID="{627A7B47-931D-48D3-B9F1-D83026331F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49F423-D1B0-4F39-A5BA-F8146BC3DCD0}" type="pres">
      <dgm:prSet presAssocID="{6CC8BB89-8D19-4842-97F2-546BAD4680DC}" presName="spacer" presStyleCnt="0"/>
      <dgm:spPr/>
    </dgm:pt>
    <dgm:pt modelId="{497854B0-5C21-448C-A016-70D02A1B1864}" type="pres">
      <dgm:prSet presAssocID="{BDFF406A-6A64-4920-9449-55DE2E991E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3114F3A-9A61-4C87-9432-1F770F2A64CA}" srcId="{F97C3664-AEDE-4445-A27B-4A3E2850BD01}" destId="{BDFF406A-6A64-4920-9449-55DE2E991E42}" srcOrd="2" destOrd="0" parTransId="{6F029DC0-8F6C-4E70-B683-CF8279A99C45}" sibTransId="{52C0255F-9A7B-428D-934A-EA40DE03F8A5}"/>
    <dgm:cxn modelId="{62975164-0F1B-4897-8F7A-4AAA9AA3B30C}" type="presOf" srcId="{D7D38006-3C13-4A5D-910F-337E8B14A5E8}" destId="{5F3B90EE-739F-4385-8342-4B09E8216CAD}" srcOrd="0" destOrd="0" presId="urn:microsoft.com/office/officeart/2005/8/layout/vList2"/>
    <dgm:cxn modelId="{A7B1EA48-9655-44A6-9B0E-DD17B04EE403}" type="presOf" srcId="{627A7B47-931D-48D3-B9F1-D83026331F35}" destId="{450B4A9B-49BC-41EC-A774-C492FCEE2269}" srcOrd="0" destOrd="0" presId="urn:microsoft.com/office/officeart/2005/8/layout/vList2"/>
    <dgm:cxn modelId="{8EDD9678-CD90-4094-B936-5C8CFECBB6D9}" srcId="{F97C3664-AEDE-4445-A27B-4A3E2850BD01}" destId="{D7D38006-3C13-4A5D-910F-337E8B14A5E8}" srcOrd="0" destOrd="0" parTransId="{000447AB-0237-437C-A522-3D8EE2E4C29E}" sibTransId="{78523984-6083-4A46-AA85-E163DF4CAB31}"/>
    <dgm:cxn modelId="{E4677498-5145-4BCA-805F-CE2EFC2AE382}" type="presOf" srcId="{BDFF406A-6A64-4920-9449-55DE2E991E42}" destId="{497854B0-5C21-448C-A016-70D02A1B1864}" srcOrd="0" destOrd="0" presId="urn:microsoft.com/office/officeart/2005/8/layout/vList2"/>
    <dgm:cxn modelId="{C8EC85BA-1BD1-4CBD-9FBF-FA1669DD7011}" type="presOf" srcId="{F97C3664-AEDE-4445-A27B-4A3E2850BD01}" destId="{FF9A53C8-47F7-4870-B3C0-A6460C9420F0}" srcOrd="0" destOrd="0" presId="urn:microsoft.com/office/officeart/2005/8/layout/vList2"/>
    <dgm:cxn modelId="{C2BB9AEB-79C7-46BE-A3BF-755A12B94144}" srcId="{F97C3664-AEDE-4445-A27B-4A3E2850BD01}" destId="{627A7B47-931D-48D3-B9F1-D83026331F35}" srcOrd="1" destOrd="0" parTransId="{35BB986F-A387-41C9-AA6F-297D39DB039B}" sibTransId="{6CC8BB89-8D19-4842-97F2-546BAD4680DC}"/>
    <dgm:cxn modelId="{5DA37B9C-9C86-4251-84C5-1B6BE84F5BA5}" type="presParOf" srcId="{FF9A53C8-47F7-4870-B3C0-A6460C9420F0}" destId="{5F3B90EE-739F-4385-8342-4B09E8216CAD}" srcOrd="0" destOrd="0" presId="urn:microsoft.com/office/officeart/2005/8/layout/vList2"/>
    <dgm:cxn modelId="{DC1A40D9-B5CF-4581-A431-2B7C5F33D6D0}" type="presParOf" srcId="{FF9A53C8-47F7-4870-B3C0-A6460C9420F0}" destId="{C59EAF5D-261A-4B6B-9F96-E4125FF17C5F}" srcOrd="1" destOrd="0" presId="urn:microsoft.com/office/officeart/2005/8/layout/vList2"/>
    <dgm:cxn modelId="{0BA34EB6-8878-43FF-BF97-38AB6C2CB633}" type="presParOf" srcId="{FF9A53C8-47F7-4870-B3C0-A6460C9420F0}" destId="{450B4A9B-49BC-41EC-A774-C492FCEE2269}" srcOrd="2" destOrd="0" presId="urn:microsoft.com/office/officeart/2005/8/layout/vList2"/>
    <dgm:cxn modelId="{140ACF25-20FE-4F22-B31A-B821AEB456C0}" type="presParOf" srcId="{FF9A53C8-47F7-4870-B3C0-A6460C9420F0}" destId="{0349F423-D1B0-4F39-A5BA-F8146BC3DCD0}" srcOrd="3" destOrd="0" presId="urn:microsoft.com/office/officeart/2005/8/layout/vList2"/>
    <dgm:cxn modelId="{C05941DC-37E5-442F-A6B6-9F06D4B191CD}" type="presParOf" srcId="{FF9A53C8-47F7-4870-B3C0-A6460C9420F0}" destId="{497854B0-5C21-448C-A016-70D02A1B186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33C2C16-8E0B-4105-B816-55B932A6D54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F036CB1-CC7D-4578-AFE2-F84FCCB2EC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b="0" dirty="0">
              <a:solidFill>
                <a:schemeClr val="bg1"/>
              </a:solidFill>
            </a:rPr>
            <a:t>The overall top 5 players are identical to the offensive top 5, reinforcing the idea that the NBA is an offense-driven league. A team's success is largely dictated by its ability to score efficiently, making offensive metrics a major factor in determining overall player impact.</a:t>
          </a:r>
          <a:endParaRPr lang="en-US" sz="2400" b="0" dirty="0">
            <a:solidFill>
              <a:schemeClr val="bg1"/>
            </a:solidFill>
          </a:endParaRPr>
        </a:p>
      </dgm:t>
    </dgm:pt>
    <dgm:pt modelId="{CD8BAF03-D0D3-40F0-9845-0AC396BDC00B}" type="parTrans" cxnId="{10164579-DB76-4150-A865-4BEC8162B4F0}">
      <dgm:prSet/>
      <dgm:spPr/>
      <dgm:t>
        <a:bodyPr/>
        <a:lstStyle/>
        <a:p>
          <a:endParaRPr lang="en-US" sz="2800"/>
        </a:p>
      </dgm:t>
    </dgm:pt>
    <dgm:pt modelId="{F116A230-D1BA-4ECE-A0FF-308EAE447CBB}" type="sibTrans" cxnId="{10164579-DB76-4150-A865-4BEC8162B4F0}">
      <dgm:prSet/>
      <dgm:spPr/>
      <dgm:t>
        <a:bodyPr/>
        <a:lstStyle/>
        <a:p>
          <a:endParaRPr lang="en-US" sz="2800"/>
        </a:p>
      </dgm:t>
    </dgm:pt>
    <dgm:pt modelId="{CAC65B3A-DFE6-4E7A-A6C6-843168C6944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400" b="0" dirty="0">
              <a:solidFill>
                <a:schemeClr val="bg1"/>
              </a:solidFill>
            </a:rPr>
            <a:t>While defense remains crucial, the data suggests that elite overall players are often those who excel offensively. This indicates that when teams look to acquire or build around a star player, offensive ability is the primary factor in decision-making.</a:t>
          </a:r>
          <a:endParaRPr lang="en-US" sz="2400" b="0" dirty="0">
            <a:solidFill>
              <a:schemeClr val="bg1"/>
            </a:solidFill>
          </a:endParaRPr>
        </a:p>
      </dgm:t>
    </dgm:pt>
    <dgm:pt modelId="{32E8310E-2AD0-4686-BC8E-CBB722F95B91}" type="parTrans" cxnId="{746080CD-1126-4FC1-B845-D569CCBB8187}">
      <dgm:prSet/>
      <dgm:spPr/>
      <dgm:t>
        <a:bodyPr/>
        <a:lstStyle/>
        <a:p>
          <a:endParaRPr lang="en-US" sz="2800"/>
        </a:p>
      </dgm:t>
    </dgm:pt>
    <dgm:pt modelId="{F81B303B-3B11-4127-8D28-0CC4EE269C41}" type="sibTrans" cxnId="{746080CD-1126-4FC1-B845-D569CCBB8187}">
      <dgm:prSet/>
      <dgm:spPr/>
      <dgm:t>
        <a:bodyPr/>
        <a:lstStyle/>
        <a:p>
          <a:endParaRPr lang="en-US" sz="2800"/>
        </a:p>
      </dgm:t>
    </dgm:pt>
    <dgm:pt modelId="{8CECBE93-72DD-41D5-B1AB-F31A3F49302D}" type="pres">
      <dgm:prSet presAssocID="{D33C2C16-8E0B-4105-B816-55B932A6D54A}" presName="root" presStyleCnt="0">
        <dgm:presLayoutVars>
          <dgm:dir/>
          <dgm:resizeHandles val="exact"/>
        </dgm:presLayoutVars>
      </dgm:prSet>
      <dgm:spPr/>
    </dgm:pt>
    <dgm:pt modelId="{4AADD3AB-9E5A-41A6-803D-FC61CBAED074}" type="pres">
      <dgm:prSet presAssocID="{CF036CB1-CC7D-4578-AFE2-F84FCCB2EC54}" presName="compNode" presStyleCnt="0"/>
      <dgm:spPr/>
    </dgm:pt>
    <dgm:pt modelId="{0FF14667-E795-4DB7-A745-2DEF7C6CCB27}" type="pres">
      <dgm:prSet presAssocID="{CF036CB1-CC7D-4578-AFE2-F84FCCB2EC54}" presName="bgRect" presStyleLbl="bgShp" presStyleIdx="0" presStyleCnt="2"/>
      <dgm:spPr>
        <a:solidFill>
          <a:schemeClr val="accent1"/>
        </a:solidFill>
      </dgm:spPr>
    </dgm:pt>
    <dgm:pt modelId="{3545825D-15A2-41D7-AF79-5D241F54A7F9}" type="pres">
      <dgm:prSet presAssocID="{CF036CB1-CC7D-4578-AFE2-F84FCCB2EC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F4B8EF8A-9DB1-405E-B9C5-A56102088671}" type="pres">
      <dgm:prSet presAssocID="{CF036CB1-CC7D-4578-AFE2-F84FCCB2EC54}" presName="spaceRect" presStyleCnt="0"/>
      <dgm:spPr/>
    </dgm:pt>
    <dgm:pt modelId="{0651CA50-0D80-4CEB-B7F3-B1743B6273B9}" type="pres">
      <dgm:prSet presAssocID="{CF036CB1-CC7D-4578-AFE2-F84FCCB2EC54}" presName="parTx" presStyleLbl="revTx" presStyleIdx="0" presStyleCnt="2">
        <dgm:presLayoutVars>
          <dgm:chMax val="0"/>
          <dgm:chPref val="0"/>
        </dgm:presLayoutVars>
      </dgm:prSet>
      <dgm:spPr/>
    </dgm:pt>
    <dgm:pt modelId="{895A23BE-1A70-4C7A-A914-E520E152FA4C}" type="pres">
      <dgm:prSet presAssocID="{F116A230-D1BA-4ECE-A0FF-308EAE447CBB}" presName="sibTrans" presStyleCnt="0"/>
      <dgm:spPr/>
    </dgm:pt>
    <dgm:pt modelId="{6ECB07B1-9B71-40D6-9605-1EF4373D407E}" type="pres">
      <dgm:prSet presAssocID="{CAC65B3A-DFE6-4E7A-A6C6-843168C69449}" presName="compNode" presStyleCnt="0"/>
      <dgm:spPr/>
    </dgm:pt>
    <dgm:pt modelId="{DF82BFB9-ACF5-46A4-93A1-2F78D8EE3747}" type="pres">
      <dgm:prSet presAssocID="{CAC65B3A-DFE6-4E7A-A6C6-843168C69449}" presName="bgRect" presStyleLbl="bgShp" presStyleIdx="1" presStyleCnt="2"/>
      <dgm:spPr>
        <a:solidFill>
          <a:schemeClr val="accent1"/>
        </a:solidFill>
      </dgm:spPr>
    </dgm:pt>
    <dgm:pt modelId="{E2B34872-7CE1-4DBA-B5F6-71181AF44675}" type="pres">
      <dgm:prSet presAssocID="{CAC65B3A-DFE6-4E7A-A6C6-843168C694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748EE381-F8D4-4A7C-96DF-E7F572B46BA7}" type="pres">
      <dgm:prSet presAssocID="{CAC65B3A-DFE6-4E7A-A6C6-843168C69449}" presName="spaceRect" presStyleCnt="0"/>
      <dgm:spPr/>
    </dgm:pt>
    <dgm:pt modelId="{E05BDE15-B9CD-4A4F-99FC-003AB6F166F7}" type="pres">
      <dgm:prSet presAssocID="{CAC65B3A-DFE6-4E7A-A6C6-843168C6944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1C2E62D-2971-403F-8B2C-AE2E6363B505}" type="presOf" srcId="{CF036CB1-CC7D-4578-AFE2-F84FCCB2EC54}" destId="{0651CA50-0D80-4CEB-B7F3-B1743B6273B9}" srcOrd="0" destOrd="0" presId="urn:microsoft.com/office/officeart/2018/2/layout/IconVerticalSolidList"/>
    <dgm:cxn modelId="{1C44FE38-73F3-4123-A385-830A055AB340}" type="presOf" srcId="{D33C2C16-8E0B-4105-B816-55B932A6D54A}" destId="{8CECBE93-72DD-41D5-B1AB-F31A3F49302D}" srcOrd="0" destOrd="0" presId="urn:microsoft.com/office/officeart/2018/2/layout/IconVerticalSolidList"/>
    <dgm:cxn modelId="{7F70EF5C-ECAA-4DB3-B9BF-290D9F7008C9}" type="presOf" srcId="{CAC65B3A-DFE6-4E7A-A6C6-843168C69449}" destId="{E05BDE15-B9CD-4A4F-99FC-003AB6F166F7}" srcOrd="0" destOrd="0" presId="urn:microsoft.com/office/officeart/2018/2/layout/IconVerticalSolidList"/>
    <dgm:cxn modelId="{10164579-DB76-4150-A865-4BEC8162B4F0}" srcId="{D33C2C16-8E0B-4105-B816-55B932A6D54A}" destId="{CF036CB1-CC7D-4578-AFE2-F84FCCB2EC54}" srcOrd="0" destOrd="0" parTransId="{CD8BAF03-D0D3-40F0-9845-0AC396BDC00B}" sibTransId="{F116A230-D1BA-4ECE-A0FF-308EAE447CBB}"/>
    <dgm:cxn modelId="{746080CD-1126-4FC1-B845-D569CCBB8187}" srcId="{D33C2C16-8E0B-4105-B816-55B932A6D54A}" destId="{CAC65B3A-DFE6-4E7A-A6C6-843168C69449}" srcOrd="1" destOrd="0" parTransId="{32E8310E-2AD0-4686-BC8E-CBB722F95B91}" sibTransId="{F81B303B-3B11-4127-8D28-0CC4EE269C41}"/>
    <dgm:cxn modelId="{9E30EF26-5C5E-4CF3-B5EB-061229C16D36}" type="presParOf" srcId="{8CECBE93-72DD-41D5-B1AB-F31A3F49302D}" destId="{4AADD3AB-9E5A-41A6-803D-FC61CBAED074}" srcOrd="0" destOrd="0" presId="urn:microsoft.com/office/officeart/2018/2/layout/IconVerticalSolidList"/>
    <dgm:cxn modelId="{3F70DF7B-EBCA-48A9-AA0D-952EBE338473}" type="presParOf" srcId="{4AADD3AB-9E5A-41A6-803D-FC61CBAED074}" destId="{0FF14667-E795-4DB7-A745-2DEF7C6CCB27}" srcOrd="0" destOrd="0" presId="urn:microsoft.com/office/officeart/2018/2/layout/IconVerticalSolidList"/>
    <dgm:cxn modelId="{89CFD9FF-B2A3-4E14-957F-EFA56A4D3DF7}" type="presParOf" srcId="{4AADD3AB-9E5A-41A6-803D-FC61CBAED074}" destId="{3545825D-15A2-41D7-AF79-5D241F54A7F9}" srcOrd="1" destOrd="0" presId="urn:microsoft.com/office/officeart/2018/2/layout/IconVerticalSolidList"/>
    <dgm:cxn modelId="{EC5CD031-A792-4DB9-877C-16D572F4E89E}" type="presParOf" srcId="{4AADD3AB-9E5A-41A6-803D-FC61CBAED074}" destId="{F4B8EF8A-9DB1-405E-B9C5-A56102088671}" srcOrd="2" destOrd="0" presId="urn:microsoft.com/office/officeart/2018/2/layout/IconVerticalSolidList"/>
    <dgm:cxn modelId="{273181EF-B1C0-4FB0-80BC-88D4FCD321C8}" type="presParOf" srcId="{4AADD3AB-9E5A-41A6-803D-FC61CBAED074}" destId="{0651CA50-0D80-4CEB-B7F3-B1743B6273B9}" srcOrd="3" destOrd="0" presId="urn:microsoft.com/office/officeart/2018/2/layout/IconVerticalSolidList"/>
    <dgm:cxn modelId="{B85E5F1B-2B3E-4EAA-B1B8-D0BA6B8B64C4}" type="presParOf" srcId="{8CECBE93-72DD-41D5-B1AB-F31A3F49302D}" destId="{895A23BE-1A70-4C7A-A914-E520E152FA4C}" srcOrd="1" destOrd="0" presId="urn:microsoft.com/office/officeart/2018/2/layout/IconVerticalSolidList"/>
    <dgm:cxn modelId="{67306099-377E-491B-A753-3C63AB1DB7B9}" type="presParOf" srcId="{8CECBE93-72DD-41D5-B1AB-F31A3F49302D}" destId="{6ECB07B1-9B71-40D6-9605-1EF4373D407E}" srcOrd="2" destOrd="0" presId="urn:microsoft.com/office/officeart/2018/2/layout/IconVerticalSolidList"/>
    <dgm:cxn modelId="{0DB5B9D3-5D6B-4463-AC75-4EEC7572B3F8}" type="presParOf" srcId="{6ECB07B1-9B71-40D6-9605-1EF4373D407E}" destId="{DF82BFB9-ACF5-46A4-93A1-2F78D8EE3747}" srcOrd="0" destOrd="0" presId="urn:microsoft.com/office/officeart/2018/2/layout/IconVerticalSolidList"/>
    <dgm:cxn modelId="{1EA611A8-2B16-4D93-A096-5FFFC524E50D}" type="presParOf" srcId="{6ECB07B1-9B71-40D6-9605-1EF4373D407E}" destId="{E2B34872-7CE1-4DBA-B5F6-71181AF44675}" srcOrd="1" destOrd="0" presId="urn:microsoft.com/office/officeart/2018/2/layout/IconVerticalSolidList"/>
    <dgm:cxn modelId="{E517A716-8E69-4017-B87F-542C1381CC0B}" type="presParOf" srcId="{6ECB07B1-9B71-40D6-9605-1EF4373D407E}" destId="{748EE381-F8D4-4A7C-96DF-E7F572B46BA7}" srcOrd="2" destOrd="0" presId="urn:microsoft.com/office/officeart/2018/2/layout/IconVerticalSolidList"/>
    <dgm:cxn modelId="{8B5DFCDD-3255-4A5A-B3AB-59D5EDAC866D}" type="presParOf" srcId="{6ECB07B1-9B71-40D6-9605-1EF4373D407E}" destId="{E05BDE15-B9CD-4A4F-99FC-003AB6F166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796D6-8812-4FFE-AB93-CCD10CF775FA}">
      <dsp:nvSpPr>
        <dsp:cNvPr id="0" name=""/>
        <dsp:cNvSpPr/>
      </dsp:nvSpPr>
      <dsp:spPr>
        <a:xfrm>
          <a:off x="0" y="2149"/>
          <a:ext cx="120930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CCCBC-2988-4769-9827-713F39053DBE}">
      <dsp:nvSpPr>
        <dsp:cNvPr id="0" name=""/>
        <dsp:cNvSpPr/>
      </dsp:nvSpPr>
      <dsp:spPr>
        <a:xfrm>
          <a:off x="0" y="2149"/>
          <a:ext cx="2418612" cy="1465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u="sng" kern="1200"/>
            <a:t>Key Objectives:</a:t>
          </a:r>
          <a:endParaRPr lang="en-US" sz="3200" kern="1200"/>
        </a:p>
      </dsp:txBody>
      <dsp:txXfrm>
        <a:off x="0" y="2149"/>
        <a:ext cx="2418612" cy="1465635"/>
      </dsp:txXfrm>
    </dsp:sp>
    <dsp:sp modelId="{50FE7AEF-F983-43C8-A896-06E77CC9F49E}">
      <dsp:nvSpPr>
        <dsp:cNvPr id="0" name=""/>
        <dsp:cNvSpPr/>
      </dsp:nvSpPr>
      <dsp:spPr>
        <a:xfrm>
          <a:off x="2600008" y="25049"/>
          <a:ext cx="9493054" cy="45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Identify the best all-around players in the NBA. </a:t>
          </a:r>
          <a:endParaRPr lang="en-US" sz="2100" kern="1200" dirty="0"/>
        </a:p>
      </dsp:txBody>
      <dsp:txXfrm>
        <a:off x="2600008" y="25049"/>
        <a:ext cx="9493054" cy="458011"/>
      </dsp:txXfrm>
    </dsp:sp>
    <dsp:sp modelId="{12DA8A31-9CE2-437E-8C2C-EF5087998859}">
      <dsp:nvSpPr>
        <dsp:cNvPr id="0" name=""/>
        <dsp:cNvSpPr/>
      </dsp:nvSpPr>
      <dsp:spPr>
        <a:xfrm>
          <a:off x="2418612" y="483060"/>
          <a:ext cx="96744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E48BA-3D63-47B6-AF2B-52F703B5C2BD}">
      <dsp:nvSpPr>
        <dsp:cNvPr id="0" name=""/>
        <dsp:cNvSpPr/>
      </dsp:nvSpPr>
      <dsp:spPr>
        <a:xfrm>
          <a:off x="2600008" y="505961"/>
          <a:ext cx="9493054" cy="45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Balance offensive and defensive metrics to ensure fair evaluation.</a:t>
          </a:r>
          <a:endParaRPr lang="en-US" sz="2100" kern="1200" dirty="0"/>
        </a:p>
      </dsp:txBody>
      <dsp:txXfrm>
        <a:off x="2600008" y="505961"/>
        <a:ext cx="9493054" cy="458011"/>
      </dsp:txXfrm>
    </dsp:sp>
    <dsp:sp modelId="{BDE65D9E-7705-484D-90EC-850B288A9710}">
      <dsp:nvSpPr>
        <dsp:cNvPr id="0" name=""/>
        <dsp:cNvSpPr/>
      </dsp:nvSpPr>
      <dsp:spPr>
        <a:xfrm>
          <a:off x="2418612" y="963972"/>
          <a:ext cx="96744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AC546-3565-41A4-AC09-29A1047BA037}">
      <dsp:nvSpPr>
        <dsp:cNvPr id="0" name=""/>
        <dsp:cNvSpPr/>
      </dsp:nvSpPr>
      <dsp:spPr>
        <a:xfrm>
          <a:off x="2600008" y="986872"/>
          <a:ext cx="9493054" cy="4580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Explore key efficiency metrics and correlations to gain deeper insights. </a:t>
          </a:r>
          <a:endParaRPr lang="en-US" sz="2100" kern="1200" dirty="0"/>
        </a:p>
      </dsp:txBody>
      <dsp:txXfrm>
        <a:off x="2600008" y="986872"/>
        <a:ext cx="9493054" cy="458011"/>
      </dsp:txXfrm>
    </dsp:sp>
    <dsp:sp modelId="{7999E84B-12AC-456A-8E7B-F100EC3203AC}">
      <dsp:nvSpPr>
        <dsp:cNvPr id="0" name=""/>
        <dsp:cNvSpPr/>
      </dsp:nvSpPr>
      <dsp:spPr>
        <a:xfrm>
          <a:off x="2418612" y="1444884"/>
          <a:ext cx="96744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D920C-5621-4A40-8AE6-8519B98D72D1}">
      <dsp:nvSpPr>
        <dsp:cNvPr id="0" name=""/>
        <dsp:cNvSpPr/>
      </dsp:nvSpPr>
      <dsp:spPr>
        <a:xfrm>
          <a:off x="0" y="1467784"/>
          <a:ext cx="120930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DD9C3-5C29-49B2-8121-60A78E879296}">
      <dsp:nvSpPr>
        <dsp:cNvPr id="0" name=""/>
        <dsp:cNvSpPr/>
      </dsp:nvSpPr>
      <dsp:spPr>
        <a:xfrm>
          <a:off x="0" y="1467784"/>
          <a:ext cx="2418612" cy="1465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u="sng" kern="1200"/>
            <a:t>Why is This Important?</a:t>
          </a:r>
          <a:endParaRPr lang="en-US" sz="3200" kern="1200"/>
        </a:p>
      </dsp:txBody>
      <dsp:txXfrm>
        <a:off x="0" y="1467784"/>
        <a:ext cx="2418612" cy="1465635"/>
      </dsp:txXfrm>
    </dsp:sp>
    <dsp:sp modelId="{BB026798-FECC-4381-8FF1-CF4CB795BEDE}">
      <dsp:nvSpPr>
        <dsp:cNvPr id="0" name=""/>
        <dsp:cNvSpPr/>
      </dsp:nvSpPr>
      <dsp:spPr>
        <a:xfrm>
          <a:off x="2600008" y="1501849"/>
          <a:ext cx="9493054" cy="68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Helps teams evaluate potential new talent objectively</a:t>
          </a:r>
          <a:endParaRPr lang="en-US" sz="2100" kern="1200" dirty="0"/>
        </a:p>
      </dsp:txBody>
      <dsp:txXfrm>
        <a:off x="2600008" y="1501849"/>
        <a:ext cx="9493054" cy="681291"/>
      </dsp:txXfrm>
    </dsp:sp>
    <dsp:sp modelId="{37624218-451E-427B-9E7C-662BEF107862}">
      <dsp:nvSpPr>
        <dsp:cNvPr id="0" name=""/>
        <dsp:cNvSpPr/>
      </dsp:nvSpPr>
      <dsp:spPr>
        <a:xfrm>
          <a:off x="2418612" y="2183140"/>
          <a:ext cx="96744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5369F3-584C-4D57-AF29-B3DE7A68C149}">
      <dsp:nvSpPr>
        <dsp:cNvPr id="0" name=""/>
        <dsp:cNvSpPr/>
      </dsp:nvSpPr>
      <dsp:spPr>
        <a:xfrm>
          <a:off x="2600008" y="2217205"/>
          <a:ext cx="9493054" cy="681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Demonstrates how data analysis impacts sports decision-making</a:t>
          </a:r>
          <a:endParaRPr lang="en-US" sz="2400" kern="1200" dirty="0"/>
        </a:p>
      </dsp:txBody>
      <dsp:txXfrm>
        <a:off x="2600008" y="2217205"/>
        <a:ext cx="9493054" cy="681291"/>
      </dsp:txXfrm>
    </dsp:sp>
    <dsp:sp modelId="{5FF0F80D-D1C5-44B7-BBEB-5EC6F1012AE8}">
      <dsp:nvSpPr>
        <dsp:cNvPr id="0" name=""/>
        <dsp:cNvSpPr/>
      </dsp:nvSpPr>
      <dsp:spPr>
        <a:xfrm>
          <a:off x="2418612" y="2898496"/>
          <a:ext cx="96744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292FE-BC36-4758-A738-2BC3CFA81F00}">
      <dsp:nvSpPr>
        <dsp:cNvPr id="0" name=""/>
        <dsp:cNvSpPr/>
      </dsp:nvSpPr>
      <dsp:spPr>
        <a:xfrm>
          <a:off x="0" y="2933420"/>
          <a:ext cx="120930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A9B2A-DFD8-42E2-B593-036B66CD949E}">
      <dsp:nvSpPr>
        <dsp:cNvPr id="0" name=""/>
        <dsp:cNvSpPr/>
      </dsp:nvSpPr>
      <dsp:spPr>
        <a:xfrm>
          <a:off x="0" y="2933420"/>
          <a:ext cx="12093062" cy="1465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i="1" kern="1200" dirty="0"/>
            <a:t>Dataset Sources:</a:t>
          </a:r>
          <a:br>
            <a:rPr lang="en-GB" sz="2400" b="1" i="1" kern="1200" dirty="0"/>
          </a:br>
          <a:r>
            <a:rPr lang="fr-FR" sz="2400" i="1" kern="1200" dirty="0"/>
            <a:t>Source - https://www.nbastuffer.com/2024-2025-nba-player-stats/</a:t>
          </a:r>
          <a:endParaRPr lang="en-GB" sz="2400" i="1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i="1" kern="1200" dirty="0"/>
            <a:t>Data Collection Method - CSV file			All data correct as of 05/03/2025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2933420"/>
        <a:ext cx="12093062" cy="14656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679D3-9DF1-4584-AF73-F923A27555F9}">
      <dsp:nvSpPr>
        <dsp:cNvPr id="0" name=""/>
        <dsp:cNvSpPr/>
      </dsp:nvSpPr>
      <dsp:spPr>
        <a:xfrm>
          <a:off x="0" y="979750"/>
          <a:ext cx="5801550" cy="197949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1673C-47CD-4871-BE14-8DBFDDDF0D50}">
      <dsp:nvSpPr>
        <dsp:cNvPr id="0" name=""/>
        <dsp:cNvSpPr/>
      </dsp:nvSpPr>
      <dsp:spPr>
        <a:xfrm>
          <a:off x="598797" y="1425137"/>
          <a:ext cx="1088722" cy="1088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649E30-69E6-4581-9D85-6A9B04CF2057}">
      <dsp:nvSpPr>
        <dsp:cNvPr id="0" name=""/>
        <dsp:cNvSpPr/>
      </dsp:nvSpPr>
      <dsp:spPr>
        <a:xfrm>
          <a:off x="2286318" y="979750"/>
          <a:ext cx="3515231" cy="1979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497" tIns="209497" rIns="209497" bIns="20949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bg1"/>
              </a:solidFill>
            </a:rPr>
            <a:t>Identify the most impactful offensive attributes – which stats correlate strongly with overall scoring and efficiency?</a:t>
          </a:r>
          <a:endParaRPr lang="en-US" sz="2000" kern="1200" dirty="0">
            <a:solidFill>
              <a:schemeClr val="bg1"/>
            </a:solidFill>
          </a:endParaRPr>
        </a:p>
      </dsp:txBody>
      <dsp:txXfrm>
        <a:off x="2286318" y="979750"/>
        <a:ext cx="3515231" cy="1979496"/>
      </dsp:txXfrm>
    </dsp:sp>
    <dsp:sp modelId="{9E2135FA-3C68-4D5E-BDD9-CDC2187D9151}">
      <dsp:nvSpPr>
        <dsp:cNvPr id="0" name=""/>
        <dsp:cNvSpPr/>
      </dsp:nvSpPr>
      <dsp:spPr>
        <a:xfrm>
          <a:off x="0" y="3439124"/>
          <a:ext cx="5801550" cy="1979496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CA993-7131-4EDD-96C7-7DCCEB5CCB9D}">
      <dsp:nvSpPr>
        <dsp:cNvPr id="0" name=""/>
        <dsp:cNvSpPr/>
      </dsp:nvSpPr>
      <dsp:spPr>
        <a:xfrm>
          <a:off x="598797" y="3884511"/>
          <a:ext cx="1088722" cy="1088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3B5267-7465-4F60-A153-654A1B20A52A}">
      <dsp:nvSpPr>
        <dsp:cNvPr id="0" name=""/>
        <dsp:cNvSpPr/>
      </dsp:nvSpPr>
      <dsp:spPr>
        <a:xfrm>
          <a:off x="2286318" y="3439124"/>
          <a:ext cx="3515231" cy="1979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497" tIns="209497" rIns="209497" bIns="20949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bg1"/>
              </a:solidFill>
            </a:rPr>
            <a:t>Discover my weighted efficiency formula – giving more weight to key factors that have the greatest influence on an offensive player.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2286318" y="3439124"/>
        <a:ext cx="3515231" cy="1979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CBAED-036E-40E6-B2B9-C3C631B13FE8}">
      <dsp:nvSpPr>
        <dsp:cNvPr id="0" name=""/>
        <dsp:cNvSpPr/>
      </dsp:nvSpPr>
      <dsp:spPr>
        <a:xfrm>
          <a:off x="0" y="159704"/>
          <a:ext cx="6359527" cy="1109306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Relationships between different offensive basketball statistics</a:t>
          </a:r>
          <a:endParaRPr lang="en-US" sz="2400" kern="1200" dirty="0"/>
        </a:p>
      </dsp:txBody>
      <dsp:txXfrm>
        <a:off x="54152" y="213856"/>
        <a:ext cx="6251223" cy="1001002"/>
      </dsp:txXfrm>
    </dsp:sp>
    <dsp:sp modelId="{727A3069-CC96-4B05-A822-5AD6653EA0F8}">
      <dsp:nvSpPr>
        <dsp:cNvPr id="0" name=""/>
        <dsp:cNvSpPr/>
      </dsp:nvSpPr>
      <dsp:spPr>
        <a:xfrm>
          <a:off x="0" y="1283410"/>
          <a:ext cx="6359527" cy="110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Values closer to 1 indicating a strong positive correlation</a:t>
          </a:r>
          <a:endParaRPr lang="en-US" sz="2400" kern="1200" dirty="0"/>
        </a:p>
      </dsp:txBody>
      <dsp:txXfrm>
        <a:off x="54152" y="1337562"/>
        <a:ext cx="6251223" cy="1001002"/>
      </dsp:txXfrm>
    </dsp:sp>
    <dsp:sp modelId="{287343C1-BA3A-44C8-8A39-94BE015FC145}">
      <dsp:nvSpPr>
        <dsp:cNvPr id="0" name=""/>
        <dsp:cNvSpPr/>
      </dsp:nvSpPr>
      <dsp:spPr>
        <a:xfrm>
          <a:off x="0" y="2407116"/>
          <a:ext cx="6359527" cy="110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Closer to -1 showing a negative correlation. </a:t>
          </a:r>
          <a:endParaRPr lang="en-US" sz="2400" kern="1200" dirty="0"/>
        </a:p>
      </dsp:txBody>
      <dsp:txXfrm>
        <a:off x="54152" y="2461268"/>
        <a:ext cx="6251223" cy="1001002"/>
      </dsp:txXfrm>
    </dsp:sp>
    <dsp:sp modelId="{C42C47EE-3E15-44D3-B150-593EEC49CE8B}">
      <dsp:nvSpPr>
        <dsp:cNvPr id="0" name=""/>
        <dsp:cNvSpPr/>
      </dsp:nvSpPr>
      <dsp:spPr>
        <a:xfrm>
          <a:off x="0" y="3530823"/>
          <a:ext cx="6359527" cy="110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E.g. True Shooting Percentage and Effective Field Goal Percentage are highly correlated (0.98)</a:t>
          </a:r>
          <a:endParaRPr lang="en-US" sz="2400" kern="1200" dirty="0"/>
        </a:p>
      </dsp:txBody>
      <dsp:txXfrm>
        <a:off x="54152" y="3584975"/>
        <a:ext cx="6251223" cy="10010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EC0E8-01A4-4F0A-A074-FC6FF871AEB9}">
      <dsp:nvSpPr>
        <dsp:cNvPr id="0" name=""/>
        <dsp:cNvSpPr/>
      </dsp:nvSpPr>
      <dsp:spPr>
        <a:xfrm>
          <a:off x="0" y="24616"/>
          <a:ext cx="6359527" cy="11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Relationships between different defensive basketball statistics</a:t>
          </a:r>
          <a:endParaRPr lang="en-US" sz="2400" kern="1200" dirty="0"/>
        </a:p>
      </dsp:txBody>
      <dsp:txXfrm>
        <a:off x="53888" y="78504"/>
        <a:ext cx="6251751" cy="996118"/>
      </dsp:txXfrm>
    </dsp:sp>
    <dsp:sp modelId="{B39A969B-3646-4D28-9D3D-5C667739689E}">
      <dsp:nvSpPr>
        <dsp:cNvPr id="0" name=""/>
        <dsp:cNvSpPr/>
      </dsp:nvSpPr>
      <dsp:spPr>
        <a:xfrm>
          <a:off x="0" y="1266751"/>
          <a:ext cx="6359527" cy="11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Values closer to 1 indicate a strong positive correlation.</a:t>
          </a:r>
          <a:endParaRPr lang="en-US" sz="2400" kern="1200" dirty="0"/>
        </a:p>
      </dsp:txBody>
      <dsp:txXfrm>
        <a:off x="53888" y="1320639"/>
        <a:ext cx="6251751" cy="996118"/>
      </dsp:txXfrm>
    </dsp:sp>
    <dsp:sp modelId="{0F5883E7-CA64-4739-9260-EF9A1C08B6EF}">
      <dsp:nvSpPr>
        <dsp:cNvPr id="0" name=""/>
        <dsp:cNvSpPr/>
      </dsp:nvSpPr>
      <dsp:spPr>
        <a:xfrm>
          <a:off x="0" y="2508886"/>
          <a:ext cx="6359527" cy="11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Values closer to -1 show a negative correlation.</a:t>
          </a:r>
          <a:endParaRPr lang="en-US" sz="2400" kern="1200" dirty="0"/>
        </a:p>
      </dsp:txBody>
      <dsp:txXfrm>
        <a:off x="53888" y="2562774"/>
        <a:ext cx="6251751" cy="996118"/>
      </dsp:txXfrm>
    </dsp:sp>
    <dsp:sp modelId="{4251D5F9-4EBD-4AFD-ADBC-74C35B579724}">
      <dsp:nvSpPr>
        <dsp:cNvPr id="0" name=""/>
        <dsp:cNvSpPr/>
      </dsp:nvSpPr>
      <dsp:spPr>
        <a:xfrm>
          <a:off x="0" y="3751021"/>
          <a:ext cx="6359527" cy="11038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Example: Rebounds per game and blocks per game have a strong correlation (0.72), meaning players who grab more rebounds also tend to record more blocks.</a:t>
          </a:r>
          <a:endParaRPr lang="en-US" sz="2000" kern="1200" dirty="0"/>
        </a:p>
      </dsp:txBody>
      <dsp:txXfrm>
        <a:off x="53888" y="3804909"/>
        <a:ext cx="6251751" cy="9961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560D7-5615-4183-B42B-F9E02A99A535}">
      <dsp:nvSpPr>
        <dsp:cNvPr id="0" name=""/>
        <dsp:cNvSpPr/>
      </dsp:nvSpPr>
      <dsp:spPr>
        <a:xfrm>
          <a:off x="0" y="12470"/>
          <a:ext cx="6359527" cy="1444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Shooting Efficiency is Redundant</a:t>
          </a:r>
          <a:r>
            <a:rPr lang="en-GB" sz="2000" kern="1200" dirty="0"/>
            <a:t>: True Shooting % and Effective Field Goal % are almost the same (0.98 correlation), so using both in rankings isn’t necessary.</a:t>
          </a:r>
          <a:endParaRPr lang="en-US" sz="2000" kern="1200" dirty="0"/>
        </a:p>
      </dsp:txBody>
      <dsp:txXfrm>
        <a:off x="70537" y="83007"/>
        <a:ext cx="6218453" cy="1303875"/>
      </dsp:txXfrm>
    </dsp:sp>
    <dsp:sp modelId="{FD8C6EEE-B0D4-437E-9C4D-B49803EE994F}">
      <dsp:nvSpPr>
        <dsp:cNvPr id="0" name=""/>
        <dsp:cNvSpPr/>
      </dsp:nvSpPr>
      <dsp:spPr>
        <a:xfrm>
          <a:off x="0" y="1644620"/>
          <a:ext cx="6359527" cy="1444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Offense and Defense Don’t Always Connect</a:t>
          </a:r>
          <a:r>
            <a:rPr lang="en-GB" sz="2000" kern="1200" dirty="0"/>
            <a:t>: Players who are great scorers don’t necessarily excel in defense, as offensive stats have little to no link with steals, blocks, or rebounds.</a:t>
          </a:r>
          <a:endParaRPr lang="en-US" sz="2000" kern="1200" dirty="0"/>
        </a:p>
      </dsp:txBody>
      <dsp:txXfrm>
        <a:off x="70537" y="1715157"/>
        <a:ext cx="6218453" cy="1303875"/>
      </dsp:txXfrm>
    </dsp:sp>
    <dsp:sp modelId="{9813DE73-79FB-4723-A984-95B0759E58E1}">
      <dsp:nvSpPr>
        <dsp:cNvPr id="0" name=""/>
        <dsp:cNvSpPr/>
      </dsp:nvSpPr>
      <dsp:spPr>
        <a:xfrm>
          <a:off x="0" y="3276770"/>
          <a:ext cx="6359527" cy="1444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Balancing the Rankings</a:t>
          </a:r>
          <a:r>
            <a:rPr lang="en-GB" sz="2000" kern="1200" dirty="0"/>
            <a:t>: To fairly evaluate players, I needed to consider both offense and defense while avoiding duplicate stats to keep the rankings accurate.</a:t>
          </a:r>
          <a:endParaRPr lang="en-US" sz="2000" kern="1200" dirty="0"/>
        </a:p>
      </dsp:txBody>
      <dsp:txXfrm>
        <a:off x="70537" y="3347307"/>
        <a:ext cx="6218453" cy="1303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B90EE-739F-4385-8342-4B09E8216CAD}">
      <dsp:nvSpPr>
        <dsp:cNvPr id="0" name=""/>
        <dsp:cNvSpPr/>
      </dsp:nvSpPr>
      <dsp:spPr>
        <a:xfrm>
          <a:off x="0" y="183583"/>
          <a:ext cx="6359527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Balanced Scoring &amp; Defense: </a:t>
          </a:r>
          <a:r>
            <a:rPr lang="en-GB" sz="2400" kern="1200" dirty="0"/>
            <a:t>Offense and defense each contribute 50% to the final score to ensure a fair ranking.</a:t>
          </a:r>
          <a:endParaRPr lang="en-US" sz="2400" kern="1200" dirty="0"/>
        </a:p>
      </dsp:txBody>
      <dsp:txXfrm>
        <a:off x="64968" y="248551"/>
        <a:ext cx="6229591" cy="1200939"/>
      </dsp:txXfrm>
    </dsp:sp>
    <dsp:sp modelId="{450B4A9B-49BC-41EC-A774-C492FCEE2269}">
      <dsp:nvSpPr>
        <dsp:cNvPr id="0" name=""/>
        <dsp:cNvSpPr/>
      </dsp:nvSpPr>
      <dsp:spPr>
        <a:xfrm>
          <a:off x="0" y="1701658"/>
          <a:ext cx="6359527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/>
            <a:t>Key </a:t>
          </a:r>
          <a:r>
            <a:rPr lang="en-GB" sz="2400" b="1" kern="1200" dirty="0"/>
            <a:t>Stats</a:t>
          </a:r>
          <a:r>
            <a:rPr lang="en-GB" sz="2300" b="1" kern="1200" dirty="0"/>
            <a:t> Matter More: </a:t>
          </a:r>
          <a:r>
            <a:rPr lang="en-GB" sz="2300" kern="1200" dirty="0"/>
            <a:t>Shooting accuracy, steals, and blocks have higher weightings (15%) because they strongly impact performance.</a:t>
          </a:r>
          <a:endParaRPr lang="en-US" sz="2300" kern="1200" dirty="0"/>
        </a:p>
      </dsp:txBody>
      <dsp:txXfrm>
        <a:off x="64968" y="1766626"/>
        <a:ext cx="6229591" cy="1200939"/>
      </dsp:txXfrm>
    </dsp:sp>
    <dsp:sp modelId="{497854B0-5C21-448C-A016-70D02A1B1864}">
      <dsp:nvSpPr>
        <dsp:cNvPr id="0" name=""/>
        <dsp:cNvSpPr/>
      </dsp:nvSpPr>
      <dsp:spPr>
        <a:xfrm>
          <a:off x="0" y="3219733"/>
          <a:ext cx="6359527" cy="1330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Avoiding Redundancy:</a:t>
          </a:r>
          <a:r>
            <a:rPr lang="en-GB" sz="2400" kern="1200" dirty="0"/>
            <a:t> Only the most important metrics are included to keep rankings meaningful and avoid duplication.</a:t>
          </a:r>
          <a:endParaRPr lang="en-US" sz="2400" kern="1200" dirty="0"/>
        </a:p>
      </dsp:txBody>
      <dsp:txXfrm>
        <a:off x="64968" y="3284701"/>
        <a:ext cx="6229591" cy="12009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F14667-E795-4DB7-A745-2DEF7C6CCB27}">
      <dsp:nvSpPr>
        <dsp:cNvPr id="0" name=""/>
        <dsp:cNvSpPr/>
      </dsp:nvSpPr>
      <dsp:spPr>
        <a:xfrm>
          <a:off x="0" y="3397"/>
          <a:ext cx="11807628" cy="159496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5825D-15A2-41D7-AF79-5D241F54A7F9}">
      <dsp:nvSpPr>
        <dsp:cNvPr id="0" name=""/>
        <dsp:cNvSpPr/>
      </dsp:nvSpPr>
      <dsp:spPr>
        <a:xfrm>
          <a:off x="482476" y="362264"/>
          <a:ext cx="878088" cy="8772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1CA50-0D80-4CEB-B7F3-B1743B6273B9}">
      <dsp:nvSpPr>
        <dsp:cNvPr id="0" name=""/>
        <dsp:cNvSpPr/>
      </dsp:nvSpPr>
      <dsp:spPr>
        <a:xfrm>
          <a:off x="1843041" y="3397"/>
          <a:ext cx="9801478" cy="159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65" tIns="168965" rIns="168965" bIns="16896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>
              <a:solidFill>
                <a:schemeClr val="bg1"/>
              </a:solidFill>
            </a:rPr>
            <a:t>The overall top 5 players are identical to the offensive top 5, reinforcing the idea that the NBA is an offense-driven league. A team's success is largely dictated by its ability to score efficiently, making offensive metrics a major factor in determining overall player impact.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843041" y="3397"/>
        <a:ext cx="9801478" cy="1596523"/>
      </dsp:txXfrm>
    </dsp:sp>
    <dsp:sp modelId="{DF82BFB9-ACF5-46A4-93A1-2F78D8EE3747}">
      <dsp:nvSpPr>
        <dsp:cNvPr id="0" name=""/>
        <dsp:cNvSpPr/>
      </dsp:nvSpPr>
      <dsp:spPr>
        <a:xfrm>
          <a:off x="0" y="1816398"/>
          <a:ext cx="11807628" cy="1594964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B34872-7CE1-4DBA-B5F6-71181AF44675}">
      <dsp:nvSpPr>
        <dsp:cNvPr id="0" name=""/>
        <dsp:cNvSpPr/>
      </dsp:nvSpPr>
      <dsp:spPr>
        <a:xfrm>
          <a:off x="482476" y="2175266"/>
          <a:ext cx="878088" cy="8772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BDE15-B9CD-4A4F-99FC-003AB6F166F7}">
      <dsp:nvSpPr>
        <dsp:cNvPr id="0" name=""/>
        <dsp:cNvSpPr/>
      </dsp:nvSpPr>
      <dsp:spPr>
        <a:xfrm>
          <a:off x="1843041" y="1816398"/>
          <a:ext cx="9801478" cy="15965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65" tIns="168965" rIns="168965" bIns="16896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kern="1200" dirty="0">
              <a:solidFill>
                <a:schemeClr val="bg1"/>
              </a:solidFill>
            </a:rPr>
            <a:t>While defense remains crucial, the data suggests that elite overall players are often those who excel offensively. This indicates that when teams look to acquire or build around a star player, offensive ability is the primary factor in decision-making.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1843041" y="1816398"/>
        <a:ext cx="9801478" cy="15965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BD8C-B060-B1AF-B7CB-9CF1A523A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B99DE-EB4E-C7F2-9564-32B80FD76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FCA98-0915-9EF2-08B2-C1D72367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722-E631-4156-A331-AC33DA8C298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2F46A-82E7-DB42-9F29-5B911D271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F2DFC-F002-CF63-D7B3-2A20F04E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0F0-A8CF-4E7C-B396-B5A544D97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89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B5C2-DFA2-FB75-BD34-0E6C79C1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6D26D-F9C7-C1AF-82B7-30971DD60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4B4B-B79E-DDF8-B09A-D9BE1BFB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722-E631-4156-A331-AC33DA8C298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55463-EA3E-D415-1D04-3A6B94D1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1A34-5FAF-2076-EF92-9988C981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0F0-A8CF-4E7C-B396-B5A544D97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94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454FB-DE17-D9CA-189F-526F3F6AAE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E27B0-35E9-2E62-7886-727EF8257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6BE89-39DF-2056-D539-F415AC18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722-E631-4156-A331-AC33DA8C298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BA05-22CB-8E4E-DDAD-C5671817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517D-F4A1-6BD3-0AEF-6969F8A3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0F0-A8CF-4E7C-B396-B5A544D97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7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AE09-60B7-9529-123E-79B6A256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2C4C8-5D9D-33FB-A23C-8AF769BA9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B733-B821-5478-9D14-79F0139AE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722-E631-4156-A331-AC33DA8C298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0287-59EF-F718-04D8-A478B43E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ECDA0-1723-3ED3-58B2-91D4CD0B9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0F0-A8CF-4E7C-B396-B5A544D97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91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334A-971C-2641-016F-14BF8C22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F447-1D79-93B4-C8B0-E294AD1BA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C939-0272-9B11-DA44-0D2F13F3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722-E631-4156-A331-AC33DA8C298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A962-0954-14AE-3A45-0A84A75C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587B-AEEF-FC7D-508C-FDE36199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0F0-A8CF-4E7C-B396-B5A544D97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4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EAC5-B1EB-BFF1-D3FB-FCCDE3FC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45A62-7014-DA53-E37C-A15055BE8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953C2-91EF-F82F-EACA-79FD04CA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25468-B71F-694C-8160-2B9F554C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722-E631-4156-A331-AC33DA8C298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A09A6-256F-2DAE-B8AA-FD043F2C1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57DF6-17CF-249D-8FD7-2507822E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0F0-A8CF-4E7C-B396-B5A544D97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65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7117-8E62-1A91-312B-EE27D342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AEF8D-CA42-CA1E-D14D-419C874D8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260C5-CF5F-9063-D363-89C20B211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53790-F7CE-8869-584D-8D887C55E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7A7A1-F933-2B2E-A603-8E7702036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5FDE3-BFC0-392A-86FE-89A885B1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722-E631-4156-A331-AC33DA8C298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0D435-37D1-C84F-2020-DDB164A9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12818-E29A-B970-243E-2DC24869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0F0-A8CF-4E7C-B396-B5A544D97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07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4416-2442-1B67-796F-76EA765B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53940-43BD-BDC7-CC59-487E0DCA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722-E631-4156-A331-AC33DA8C298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1FC01-EDD4-2D21-99A0-5D2BBC28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846C2-D984-5B44-2E87-FCF035CF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0F0-A8CF-4E7C-B396-B5A544D97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31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7666E-EA24-EA85-83B5-40CE55F8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722-E631-4156-A331-AC33DA8C298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FE20D-8BC1-0465-12E8-F90E12AD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93A08-F30B-6D66-94DA-24906654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0F0-A8CF-4E7C-B396-B5A544D97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76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A477-3B13-913D-C856-4DE057141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7312F-64A5-7626-445D-611AAC3D6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CDE5E-264D-9208-0F9C-0B5EF6420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00AC5-A9C1-9C38-2A06-B21DC49ED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722-E631-4156-A331-AC33DA8C298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BFB98-9EFC-25DB-27CE-B0A43F09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A9E0B-B8F2-3AF6-7E31-ACF6B215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0F0-A8CF-4E7C-B396-B5A544D97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5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F832-19A8-6C3B-2000-F1EB47E8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75B73-5661-4350-2653-FFCC383D2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E82C4-8B97-8114-7181-14ECAC24A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47BC2-33DF-FE13-3D48-A8611F11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B722-E631-4156-A331-AC33DA8C298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B09A8-7CDA-9103-ABB6-CFBD41B6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8F642-7817-DB4A-789C-40814728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4B0F0-A8CF-4E7C-B396-B5A544D97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6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65B6B-9261-2597-6EBF-09FFA2C9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BFC92-9984-4965-483B-EB0CCB20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EE196-8695-13AC-1226-84BA3ECDA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4B722-E631-4156-A331-AC33DA8C298F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E3459-9314-0E2A-DF3E-6EDF2F151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263A-A876-E61A-4E8C-895B1BAC1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E4B0F0-A8CF-4E7C-B396-B5A544D97E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59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jpe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image" Target="../media/image46.png"/><Relationship Id="rId7" Type="http://schemas.openxmlformats.org/officeDocument/2006/relationships/image" Target="../media/image31.jpeg"/><Relationship Id="rId12" Type="http://schemas.microsoft.com/office/2007/relationships/diagramDrawing" Target="../diagrams/drawing7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11" Type="http://schemas.openxmlformats.org/officeDocument/2006/relationships/diagramColors" Target="../diagrams/colors7.xml"/><Relationship Id="rId5" Type="http://schemas.openxmlformats.org/officeDocument/2006/relationships/image" Target="../media/image48.png"/><Relationship Id="rId10" Type="http://schemas.openxmlformats.org/officeDocument/2006/relationships/diagramQuickStyle" Target="../diagrams/quickStyle7.xml"/><Relationship Id="rId4" Type="http://schemas.openxmlformats.org/officeDocument/2006/relationships/image" Target="../media/image47.png"/><Relationship Id="rId9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tarting Pitchers">
            <a:extLst>
              <a:ext uri="{FF2B5EF4-FFF2-40B4-BE49-F238E27FC236}">
                <a16:creationId xmlns:a16="http://schemas.microsoft.com/office/drawing/2014/main" id="{2BDF1BA6-7FE1-068E-CA1D-A122E61A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63" y="287901"/>
            <a:ext cx="1108587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6521406-F176-324B-CE5B-0E1DC780577F}"/>
              </a:ext>
            </a:extLst>
          </p:cNvPr>
          <p:cNvGrpSpPr/>
          <p:nvPr/>
        </p:nvGrpSpPr>
        <p:grpSpPr>
          <a:xfrm>
            <a:off x="147323" y="3295480"/>
            <a:ext cx="11897351" cy="2379515"/>
            <a:chOff x="294649" y="2076280"/>
            <a:chExt cx="11897351" cy="2379515"/>
          </a:xfrm>
        </p:grpSpPr>
        <p:pic>
          <p:nvPicPr>
            <p:cNvPr id="1034" name="Picture 10" descr="Guttenbay Regular">
              <a:extLst>
                <a:ext uri="{FF2B5EF4-FFF2-40B4-BE49-F238E27FC236}">
                  <a16:creationId xmlns:a16="http://schemas.microsoft.com/office/drawing/2014/main" id="{9077C536-B0AE-B59D-B14B-024DC73184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649" y="2076280"/>
              <a:ext cx="11602700" cy="1352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Guttenbay Regular">
              <a:extLst>
                <a:ext uri="{FF2B5EF4-FFF2-40B4-BE49-F238E27FC236}">
                  <a16:creationId xmlns:a16="http://schemas.microsoft.com/office/drawing/2014/main" id="{1FB45A7A-4F54-1D93-DEBF-68AE33AF64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092" y="3429000"/>
              <a:ext cx="11451908" cy="102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4613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CF6D2-E1AB-8CB8-2367-F36A9FC4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FC48D4-5CBA-0806-23B8-EA0A45B54035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Offensive Players</a:t>
            </a:r>
          </a:p>
        </p:txBody>
      </p:sp>
      <p:pic>
        <p:nvPicPr>
          <p:cNvPr id="3074" name="Picture 2" descr="Starting Pitchers">
            <a:extLst>
              <a:ext uri="{FF2B5EF4-FFF2-40B4-BE49-F238E27FC236}">
                <a16:creationId xmlns:a16="http://schemas.microsoft.com/office/drawing/2014/main" id="{D7EEB76B-644B-4D75-C930-43891FADE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" y="85725"/>
            <a:ext cx="11917311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BA Rank 2024 - Rankings for the top 10 ...">
            <a:extLst>
              <a:ext uri="{FF2B5EF4-FFF2-40B4-BE49-F238E27FC236}">
                <a16:creationId xmlns:a16="http://schemas.microsoft.com/office/drawing/2014/main" id="{7D0AB894-A235-2320-C1AC-112B6C23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787" y="2300136"/>
            <a:ext cx="5338762" cy="299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8" name="TextBox 1">
            <a:extLst>
              <a:ext uri="{FF2B5EF4-FFF2-40B4-BE49-F238E27FC236}">
                <a16:creationId xmlns:a16="http://schemas.microsoft.com/office/drawing/2014/main" id="{E13C63DA-6C58-84B5-BE13-A86CD2634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348475"/>
              </p:ext>
            </p:extLst>
          </p:nvPr>
        </p:nvGraphicFramePr>
        <p:xfrm>
          <a:off x="294451" y="1310118"/>
          <a:ext cx="5801550" cy="639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3894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49FC7-3F01-569A-7C63-308EBE41B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8B68E8-7138-98F7-2F80-D3120A4F8DF6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Offensive Players</a:t>
            </a:r>
          </a:p>
        </p:txBody>
      </p:sp>
      <p:pic>
        <p:nvPicPr>
          <p:cNvPr id="3074" name="Picture 2" descr="Starting Pitchers">
            <a:extLst>
              <a:ext uri="{FF2B5EF4-FFF2-40B4-BE49-F238E27FC236}">
                <a16:creationId xmlns:a16="http://schemas.microsoft.com/office/drawing/2014/main" id="{A7B5B9C1-7A18-FB2D-39BC-AF91EA289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" y="85725"/>
            <a:ext cx="11917311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FD230-AA62-8DD0-714A-28E4DA18B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" y="1894893"/>
            <a:ext cx="5436177" cy="4799835"/>
          </a:xfrm>
          <a:prstGeom prst="rect">
            <a:avLst/>
          </a:prstGeom>
        </p:spPr>
      </p:pic>
      <p:graphicFrame>
        <p:nvGraphicFramePr>
          <p:cNvPr id="3076" name="TextBox 4">
            <a:extLst>
              <a:ext uri="{FF2B5EF4-FFF2-40B4-BE49-F238E27FC236}">
                <a16:creationId xmlns:a16="http://schemas.microsoft.com/office/drawing/2014/main" id="{08DFCBAC-CB44-D8AC-E5F7-5A18067F66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6390981"/>
              </p:ext>
            </p:extLst>
          </p:nvPr>
        </p:nvGraphicFramePr>
        <p:xfrm>
          <a:off x="5704650" y="1894894"/>
          <a:ext cx="6359527" cy="4799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680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2F3E1-82B0-6079-AC11-B92324C95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CDA2ED-A383-248E-44A2-A692CC7A5BA8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Offensive Players</a:t>
            </a:r>
          </a:p>
        </p:txBody>
      </p:sp>
      <p:pic>
        <p:nvPicPr>
          <p:cNvPr id="3074" name="Picture 2" descr="Starting Pitchers">
            <a:extLst>
              <a:ext uri="{FF2B5EF4-FFF2-40B4-BE49-F238E27FC236}">
                <a16:creationId xmlns:a16="http://schemas.microsoft.com/office/drawing/2014/main" id="{A4007BEE-32D5-70F1-16CC-74FC2846B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5" y="85725"/>
            <a:ext cx="11917311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DBACC-15ED-3AD3-B704-C5AD75440F6A}"/>
              </a:ext>
            </a:extLst>
          </p:cNvPr>
          <p:cNvSpPr txBox="1"/>
          <p:nvPr/>
        </p:nvSpPr>
        <p:spPr>
          <a:xfrm>
            <a:off x="6972300" y="2094208"/>
            <a:ext cx="509187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Higher Efficiency, Higher Scoring – Players with a higher True Shooting % (TS%) generally score more points per game, confirming that efficient shooters tend to be high-volume scorers.</a:t>
            </a:r>
          </a:p>
          <a:p>
            <a:endParaRPr lang="en-GB" sz="2000" dirty="0"/>
          </a:p>
          <a:p>
            <a:r>
              <a:rPr lang="en-GB" sz="2000" dirty="0"/>
              <a:t>Positional Trends – Guards and Forwards score the most points, while Centres are more efficient but score less due to their close-range shots.</a:t>
            </a:r>
          </a:p>
          <a:p>
            <a:endParaRPr lang="en-GB" sz="2000" dirty="0"/>
          </a:p>
          <a:p>
            <a:r>
              <a:rPr lang="en-GB" sz="2000" dirty="0"/>
              <a:t>Elite Scorers Stand Out – Players like Shai and Giannis exceed 30+ PPG, showcasing top-tier efficiency and scoring ability.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06E09-ED3D-53EA-B5E2-9261CBFB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4" y="1894892"/>
            <a:ext cx="6339966" cy="4860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F076B0-D332-D411-9944-D99EA248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75" y="2021724"/>
            <a:ext cx="1657520" cy="55682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FEA8C0-6A64-5B82-97A2-21AF753C30A7}"/>
              </a:ext>
            </a:extLst>
          </p:cNvPr>
          <p:cNvCxnSpPr>
            <a:cxnSpLocks/>
          </p:cNvCxnSpPr>
          <p:nvPr/>
        </p:nvCxnSpPr>
        <p:spPr>
          <a:xfrm flipH="1">
            <a:off x="3802856" y="2094208"/>
            <a:ext cx="864394" cy="248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577D7E2-D20B-F583-CB1D-A3334B5BC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755" y="2291497"/>
            <a:ext cx="1657520" cy="5615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720D1F0-C00D-B08E-0456-FBBBA2C5F800}"/>
              </a:ext>
            </a:extLst>
          </p:cNvPr>
          <p:cNvCxnSpPr>
            <a:cxnSpLocks/>
          </p:cNvCxnSpPr>
          <p:nvPr/>
        </p:nvCxnSpPr>
        <p:spPr>
          <a:xfrm>
            <a:off x="2752725" y="2428875"/>
            <a:ext cx="797719" cy="143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9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B2F53-DF58-511E-5817-13555FEBF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EAA4E5-4153-2CE2-DE5B-0F5B4D162151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200" b="1" dirty="0"/>
              <a:t>Shai Gilgeous-Alexander (OKC)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B97B4-45D2-0446-261D-CA4823DE6A5B}"/>
              </a:ext>
            </a:extLst>
          </p:cNvPr>
          <p:cNvSpPr txBox="1"/>
          <p:nvPr/>
        </p:nvSpPr>
        <p:spPr>
          <a:xfrm>
            <a:off x="178804" y="5065314"/>
            <a:ext cx="46801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True Shooting%: 0.644 (Best in the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Usage: 34.5% (Highest)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Efficiency Score: 241.59 (Well ahead of others)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SGA is both highly efficient and heavily relied upon.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A13A1-6AA2-59FE-E526-6F03F5A56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5" y="2984717"/>
            <a:ext cx="4520378" cy="1986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1AB389-6ACC-D58C-0AAC-D152ECC09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91" y="1898916"/>
            <a:ext cx="7154273" cy="398200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C69D377-B805-2933-E85D-56548AACF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51" y="989475"/>
            <a:ext cx="1901625" cy="190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Starting Pitchers">
            <a:extLst>
              <a:ext uri="{FF2B5EF4-FFF2-40B4-BE49-F238E27FC236}">
                <a16:creationId xmlns:a16="http://schemas.microsoft.com/office/drawing/2014/main" id="{6F7D9DBE-F007-0670-B79D-7D1FAC404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663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46A2D-E87E-9331-2947-EE69A6DE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D4C2B0-3133-9029-AD33-B37313CC6C98}"/>
              </a:ext>
            </a:extLst>
          </p:cNvPr>
          <p:cNvSpPr txBox="1"/>
          <p:nvPr/>
        </p:nvSpPr>
        <p:spPr>
          <a:xfrm>
            <a:off x="98936" y="1310118"/>
            <a:ext cx="119652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400" b="1" dirty="0"/>
              <a:t>Anthony Edwards (MIN) &amp; Cade Cunningham (DET)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E00EC-2DCA-F8C9-971A-C9A6738444F4}"/>
              </a:ext>
            </a:extLst>
          </p:cNvPr>
          <p:cNvSpPr txBox="1"/>
          <p:nvPr/>
        </p:nvSpPr>
        <p:spPr>
          <a:xfrm>
            <a:off x="178804" y="5065314"/>
            <a:ext cx="46801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Usage: Edwards 31.7%, Cunningham 32.6%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Scoring Styles: Cunningham 814 two-point attempts, Edwards - 607 three-point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Efficiency Scores: Edwards 218.97, Cunningham 218.30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Both dominate possessions but with different shot distributions.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87DD6-10F0-0095-5615-EF7F3721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5" y="2984717"/>
            <a:ext cx="4520378" cy="1986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FEC331-0289-73A6-B2E7-B1761ED84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91" y="1898916"/>
            <a:ext cx="7154273" cy="3982006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1DF5C26-4974-2750-6F3F-78C0B78A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25" y="996318"/>
            <a:ext cx="1886637" cy="188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C6706E1-CCB0-C88A-DC62-3E6D9CEF0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751" y="1006637"/>
            <a:ext cx="1886637" cy="188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tarting Pitchers">
            <a:extLst>
              <a:ext uri="{FF2B5EF4-FFF2-40B4-BE49-F238E27FC236}">
                <a16:creationId xmlns:a16="http://schemas.microsoft.com/office/drawing/2014/main" id="{4DC8F7A7-971D-9A06-0BF2-04DCBF30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4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4564C-5BD3-8829-78B4-1336CD588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6F4E03-F977-D427-1A8A-2FB5ED0A859C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200" b="1" dirty="0"/>
              <a:t>Jalen Brunson (NYK)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BB5F0-C0D3-99E5-ACC2-F7C94CB7ADDD}"/>
              </a:ext>
            </a:extLst>
          </p:cNvPr>
          <p:cNvSpPr txBox="1"/>
          <p:nvPr/>
        </p:nvSpPr>
        <p:spPr>
          <a:xfrm>
            <a:off x="178804" y="5065314"/>
            <a:ext cx="46801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True Shooting%: 0.606 (2nd best)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Usage: 29.5% (Lower than others)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Efficiency Score: 206.33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Highly selective and efficient, making the most of his opportunities.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057CB-B4CF-37B5-CB10-4376D7451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5" y="2984717"/>
            <a:ext cx="4520378" cy="1986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FE3FB-BE5B-2496-61D4-30CAC3FC7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91" y="1898916"/>
            <a:ext cx="7154273" cy="3982006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B1D392D-9F9E-AE3B-9DB2-4392CBF70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594" y="982624"/>
            <a:ext cx="1824537" cy="182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tarting Pitchers">
            <a:extLst>
              <a:ext uri="{FF2B5EF4-FFF2-40B4-BE49-F238E27FC236}">
                <a16:creationId xmlns:a16="http://schemas.microsoft.com/office/drawing/2014/main" id="{D07C8CBA-0AD3-B679-289C-17DCFCB1E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95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FFA3-BACF-6F81-CA9D-8EAEC8BCD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57CF06-1E85-631A-ED3A-188DDDE9F457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200" b="1" dirty="0"/>
              <a:t>Jayson Tatum (BOS)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03296-43CB-1709-9D8C-146C6C30A655}"/>
              </a:ext>
            </a:extLst>
          </p:cNvPr>
          <p:cNvSpPr txBox="1"/>
          <p:nvPr/>
        </p:nvSpPr>
        <p:spPr>
          <a:xfrm>
            <a:off x="178804" y="5065314"/>
            <a:ext cx="46801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Two-Point Attempts: 582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Three-Point Attempts: 585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Usage: 30.9%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Efficiency Score: 206.03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versatile offensive player contributing inside and outside the three-point line.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A66AE-5854-2C0E-940C-B87332CFB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75" y="2984717"/>
            <a:ext cx="4520378" cy="19869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D541B9-306E-CE92-63BA-845C0F1E1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91" y="1898916"/>
            <a:ext cx="7154273" cy="398200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4E4E443B-4F42-8581-D439-E3E36CFD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26" y="947155"/>
            <a:ext cx="189547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tarting Pitchers">
            <a:extLst>
              <a:ext uri="{FF2B5EF4-FFF2-40B4-BE49-F238E27FC236}">
                <a16:creationId xmlns:a16="http://schemas.microsoft.com/office/drawing/2014/main" id="{B3119579-9EB1-55A3-57AF-9654C8B31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42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A7B8A-2E37-524A-014D-08D4F5210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07BE1C-0508-B82F-DF47-88C62C5118D2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Defensive Players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F5A7D-E74B-FE17-97A2-46D499A86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23" y="2015760"/>
            <a:ext cx="5279864" cy="4558099"/>
          </a:xfrm>
          <a:prstGeom prst="rect">
            <a:avLst/>
          </a:prstGeom>
        </p:spPr>
      </p:pic>
      <p:pic>
        <p:nvPicPr>
          <p:cNvPr id="9" name="Picture 6" descr="Starting Pitchers">
            <a:extLst>
              <a:ext uri="{FF2B5EF4-FFF2-40B4-BE49-F238E27FC236}">
                <a16:creationId xmlns:a16="http://schemas.microsoft.com/office/drawing/2014/main" id="{B442981C-1C4D-04C4-91F3-2D209D546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9950CDA1-2CF7-B7B2-B109-131F6FC70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433832"/>
              </p:ext>
            </p:extLst>
          </p:nvPr>
        </p:nvGraphicFramePr>
        <p:xfrm>
          <a:off x="5704650" y="1894894"/>
          <a:ext cx="6359527" cy="4879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0903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BA50A-9A46-B0D1-406F-E6FAE55C8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E4FD92-1F20-3C36-D86B-570E8AAD8437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200" b="1" dirty="0"/>
              <a:t>Walker Kessler (UTA)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D2CBF-D5E9-93AB-4E9C-0B5CA06B3EDC}"/>
              </a:ext>
            </a:extLst>
          </p:cNvPr>
          <p:cNvSpPr txBox="1"/>
          <p:nvPr/>
        </p:nvSpPr>
        <p:spPr>
          <a:xfrm>
            <a:off x="5156710" y="2027380"/>
            <a:ext cx="69074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Rebounding: 12.1 rebounds per game (2nd highest in top 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Shot Blocking: 2.3 blocks per game, strong rim protection.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Excelling in protecting the paint.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9A004-D5C1-C486-01B7-31AAE368E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07" y="5111823"/>
            <a:ext cx="7126871" cy="1626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69B72A-49A0-A129-4661-849E98FA9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4" y="2667899"/>
            <a:ext cx="4680118" cy="4070355"/>
          </a:xfrm>
          <a:prstGeom prst="rect">
            <a:avLst/>
          </a:prstGeom>
        </p:spPr>
      </p:pic>
      <p:pic>
        <p:nvPicPr>
          <p:cNvPr id="11" name="Picture 6" descr="Starting Pitchers">
            <a:extLst>
              <a:ext uri="{FF2B5EF4-FFF2-40B4-BE49-F238E27FC236}">
                <a16:creationId xmlns:a16="http://schemas.microsoft.com/office/drawing/2014/main" id="{E19830E2-5303-B20D-1DBF-76BADA9EE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NBA Rumors: Walker Kessler Seen as Unavailable 'in Any Realistic Trade  Scenarios' | News, Scores, Highlights, Stats, and Rumors | Bleacher Report">
            <a:extLst>
              <a:ext uri="{FF2B5EF4-FFF2-40B4-BE49-F238E27FC236}">
                <a16:creationId xmlns:a16="http://schemas.microsoft.com/office/drawing/2014/main" id="{DF01E0F6-2523-CC5E-0477-D9BF7C764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88" y="916705"/>
            <a:ext cx="1662612" cy="166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531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2CDEC-D891-95F2-8D93-9ADC66B51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191F476-05A1-B27E-514B-8163C88735EA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200" b="1" dirty="0"/>
              <a:t>Nikola Jokic (DEN)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92369-74CF-98EC-6647-FDAE23C308AC}"/>
              </a:ext>
            </a:extLst>
          </p:cNvPr>
          <p:cNvSpPr txBox="1"/>
          <p:nvPr/>
        </p:nvSpPr>
        <p:spPr>
          <a:xfrm>
            <a:off x="5156710" y="2027380"/>
            <a:ext cx="69074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Steals &amp; Blocks: 1.8 steals per game (highest in top 5) &amp; 0.7 blocks per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Rebounding: 12.7 rebounds per game, making him an elite defensive rebounder.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Versatile defender with strong anticipation and rebounding impact.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A85FE-6F6F-73E7-6B99-08E77837D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07" y="5111823"/>
            <a:ext cx="7126871" cy="1626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4BA45-E1A0-D092-039C-94352810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4" y="2667899"/>
            <a:ext cx="4680118" cy="4070355"/>
          </a:xfrm>
          <a:prstGeom prst="rect">
            <a:avLst/>
          </a:prstGeom>
        </p:spPr>
      </p:pic>
      <p:pic>
        <p:nvPicPr>
          <p:cNvPr id="11" name="Picture 6" descr="Starting Pitchers">
            <a:extLst>
              <a:ext uri="{FF2B5EF4-FFF2-40B4-BE49-F238E27FC236}">
                <a16:creationId xmlns:a16="http://schemas.microsoft.com/office/drawing/2014/main" id="{28609139-EAC0-645F-101B-97E280FA4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Nikola Jokic writes new NBA history, surpasses Larry Bird and joins Kareem  Abdul-Jabbar">
            <a:extLst>
              <a:ext uri="{FF2B5EF4-FFF2-40B4-BE49-F238E27FC236}">
                <a16:creationId xmlns:a16="http://schemas.microsoft.com/office/drawing/2014/main" id="{B5BAA7F6-4A75-5027-7A09-FA558BB47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10198"/>
            <a:ext cx="289560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4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061E4-93D6-4154-94FF-EE6BDCE2A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tarting Pitchers">
            <a:extLst>
              <a:ext uri="{FF2B5EF4-FFF2-40B4-BE49-F238E27FC236}">
                <a16:creationId xmlns:a16="http://schemas.microsoft.com/office/drawing/2014/main" id="{B899CC71-0C07-BFF7-5649-05A0F8A7F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" y="144717"/>
            <a:ext cx="11965243" cy="67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8BDA7-EB61-D43A-52D3-81BECD65291D}"/>
              </a:ext>
            </a:extLst>
          </p:cNvPr>
          <p:cNvSpPr txBox="1"/>
          <p:nvPr/>
        </p:nvSpPr>
        <p:spPr>
          <a:xfrm>
            <a:off x="98937" y="895187"/>
            <a:ext cx="119652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This project analyses the 2024-2025 NBA Player Stats to uncover insights into individual performance trends throughout the season.</a:t>
            </a:r>
          </a:p>
        </p:txBody>
      </p:sp>
      <p:graphicFrame>
        <p:nvGraphicFramePr>
          <p:cNvPr id="2054" name="TextBox 4">
            <a:extLst>
              <a:ext uri="{FF2B5EF4-FFF2-40B4-BE49-F238E27FC236}">
                <a16:creationId xmlns:a16="http://schemas.microsoft.com/office/drawing/2014/main" id="{7839E698-C5E3-7AEC-F915-CE2484EEF7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800366"/>
              </p:ext>
            </p:extLst>
          </p:nvPr>
        </p:nvGraphicFramePr>
        <p:xfrm>
          <a:off x="98937" y="2464847"/>
          <a:ext cx="12093063" cy="440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5058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199B-269C-3554-C054-26CE52FE4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42DD84-2C8A-F448-55EF-A9AF477C0890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200" b="1" dirty="0"/>
              <a:t>Victor </a:t>
            </a:r>
            <a:r>
              <a:rPr lang="en-GB" sz="3200" b="1" dirty="0" err="1"/>
              <a:t>Wembanyama</a:t>
            </a:r>
            <a:r>
              <a:rPr lang="en-GB" sz="3200" b="1" dirty="0"/>
              <a:t> (SAS)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B1936-7C9D-8AB8-4175-8F0094A5B4E5}"/>
              </a:ext>
            </a:extLst>
          </p:cNvPr>
          <p:cNvSpPr txBox="1"/>
          <p:nvPr/>
        </p:nvSpPr>
        <p:spPr>
          <a:xfrm>
            <a:off x="5156710" y="2027380"/>
            <a:ext cx="69074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Blocks: 3.8 blocks per game (by far the most in top 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Rebounding: 11.0 rebounds per game, controlling the 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The most dominant shot-blocker.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38C0C-F3F6-9459-487F-6CDF03627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07" y="5111823"/>
            <a:ext cx="7126871" cy="1626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FE7D6D-9D72-AF8D-805A-E9832A3BD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4" y="2667899"/>
            <a:ext cx="4680118" cy="4070355"/>
          </a:xfrm>
          <a:prstGeom prst="rect">
            <a:avLst/>
          </a:prstGeom>
        </p:spPr>
      </p:pic>
      <p:pic>
        <p:nvPicPr>
          <p:cNvPr id="11" name="Picture 6" descr="Starting Pitchers">
            <a:extLst>
              <a:ext uri="{FF2B5EF4-FFF2-40B4-BE49-F238E27FC236}">
                <a16:creationId xmlns:a16="http://schemas.microsoft.com/office/drawing/2014/main" id="{9C8824F5-A9E2-F2E5-BCE1-3547066C3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NBA results: Victor Wembanyama hits rare 5x5 as San Antonio Spurs beat Utah  Jazz - BBC Sport">
            <a:extLst>
              <a:ext uri="{FF2B5EF4-FFF2-40B4-BE49-F238E27FC236}">
                <a16:creationId xmlns:a16="http://schemas.microsoft.com/office/drawing/2014/main" id="{4847083A-9D2C-C9F6-70A1-EEA867093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84" r="24414"/>
          <a:stretch/>
        </p:blipFill>
        <p:spPr bwMode="auto">
          <a:xfrm>
            <a:off x="1725656" y="840206"/>
            <a:ext cx="1586413" cy="17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57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A3A95-D99A-3F2B-D8FC-27DA46E54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B97028-7E60-3A55-364C-23B99F0FD451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200" b="1" dirty="0"/>
              <a:t>Jalen Johnson (ATL)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C7D92-241D-09CC-A6C4-3455E447C31E}"/>
              </a:ext>
            </a:extLst>
          </p:cNvPr>
          <p:cNvSpPr txBox="1"/>
          <p:nvPr/>
        </p:nvSpPr>
        <p:spPr>
          <a:xfrm>
            <a:off x="5156710" y="2027380"/>
            <a:ext cx="69074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Steals: 1.6 steals per game (2nd highest in top 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Blocks &amp; Rebounds: 1.0 blocks and 10.0 rebounds per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 well-rounded defender who disrupts passing lanes and controls the glass.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77F6A-615C-463F-00F0-8FDB1D18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07" y="5111823"/>
            <a:ext cx="7126871" cy="1626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9F90E5-56C6-F126-85AA-0F4C070F9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4" y="2667899"/>
            <a:ext cx="4680118" cy="4070355"/>
          </a:xfrm>
          <a:prstGeom prst="rect">
            <a:avLst/>
          </a:prstGeom>
        </p:spPr>
      </p:pic>
      <p:pic>
        <p:nvPicPr>
          <p:cNvPr id="11" name="Picture 6" descr="Starting Pitchers">
            <a:extLst>
              <a:ext uri="{FF2B5EF4-FFF2-40B4-BE49-F238E27FC236}">
                <a16:creationId xmlns:a16="http://schemas.microsoft.com/office/drawing/2014/main" id="{E0130F9D-CA0E-07D4-B264-25B5979F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Jalen Johnson's Total Minutes Near Franchise Low - Sports Illustrated  Atlanta Hawks News, Analysis and More">
            <a:extLst>
              <a:ext uri="{FF2B5EF4-FFF2-40B4-BE49-F238E27FC236}">
                <a16:creationId xmlns:a16="http://schemas.microsoft.com/office/drawing/2014/main" id="{06F3DC1C-73EE-CF67-B74E-2B09A10B1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r="10417"/>
          <a:stretch/>
        </p:blipFill>
        <p:spPr bwMode="auto">
          <a:xfrm>
            <a:off x="1642563" y="853652"/>
            <a:ext cx="1752600" cy="177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301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7705C-C7B9-5F5D-E610-156D3D11C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9EB25B-E8FB-1A43-BE21-4840C5ACFF23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3200" b="1" dirty="0"/>
              <a:t>Anthony Davis (LAL)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BD7EC-5E6B-EF43-23DB-9A10DBE741D6}"/>
              </a:ext>
            </a:extLst>
          </p:cNvPr>
          <p:cNvSpPr txBox="1"/>
          <p:nvPr/>
        </p:nvSpPr>
        <p:spPr>
          <a:xfrm>
            <a:off x="5156710" y="2027380"/>
            <a:ext cx="69074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Steals &amp; Blocks: 1.3 steals and 2.1 blocks per game.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Rebounding: 11.9 rebounds per game, a key presence inside.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An elite two-way player known for his defensive versatility and rim protection.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B20AE-45ED-BC13-A185-18800E1C5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307" y="5111823"/>
            <a:ext cx="7126871" cy="1626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34D66A-7D35-4909-4979-CC972EB65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04" y="2667899"/>
            <a:ext cx="4680118" cy="4070355"/>
          </a:xfrm>
          <a:prstGeom prst="rect">
            <a:avLst/>
          </a:prstGeom>
        </p:spPr>
      </p:pic>
      <p:pic>
        <p:nvPicPr>
          <p:cNvPr id="11" name="Picture 6" descr="Starting Pitchers">
            <a:extLst>
              <a:ext uri="{FF2B5EF4-FFF2-40B4-BE49-F238E27FC236}">
                <a16:creationId xmlns:a16="http://schemas.microsoft.com/office/drawing/2014/main" id="{6FF4B201-1BFD-7EFD-8FCF-178950C1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Anthony Davis is SECOND in the NBA in total minutes played this season. :  r/lakers">
            <a:extLst>
              <a:ext uri="{FF2B5EF4-FFF2-40B4-BE49-F238E27FC236}">
                <a16:creationId xmlns:a16="http://schemas.microsoft.com/office/drawing/2014/main" id="{59E8978A-7853-241C-57BC-BDA129BE4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66" y="838476"/>
            <a:ext cx="1233193" cy="179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0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ED563-B799-01FD-DA11-259BDD09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EBFD86-4F29-D72D-AE2F-1B88D3909301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Finding the Best Players</a:t>
            </a:r>
          </a:p>
        </p:txBody>
      </p:sp>
      <p:pic>
        <p:nvPicPr>
          <p:cNvPr id="9" name="Picture 6" descr="Starting Pitchers">
            <a:extLst>
              <a:ext uri="{FF2B5EF4-FFF2-40B4-BE49-F238E27FC236}">
                <a16:creationId xmlns:a16="http://schemas.microsoft.com/office/drawing/2014/main" id="{2F9E7C39-E718-787F-7E3B-6B9881C8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C3B162-2497-7D62-06EE-D523B57B1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6" y="1894893"/>
            <a:ext cx="5492239" cy="4900670"/>
          </a:xfrm>
          <a:prstGeom prst="rect">
            <a:avLst/>
          </a:prstGeom>
        </p:spPr>
      </p:pic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3546033B-8430-9E57-8CE2-CCE39E5836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058221"/>
              </p:ext>
            </p:extLst>
          </p:nvPr>
        </p:nvGraphicFramePr>
        <p:xfrm>
          <a:off x="5704650" y="1894893"/>
          <a:ext cx="6359527" cy="47341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4141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860E-BB8A-F5D9-2E28-B9154B98F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C63D3F-D056-B9EB-B687-E3883DC71BFB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Finding the Best Players</a:t>
            </a:r>
          </a:p>
        </p:txBody>
      </p:sp>
      <p:pic>
        <p:nvPicPr>
          <p:cNvPr id="9" name="Picture 6" descr="Starting Pitchers">
            <a:extLst>
              <a:ext uri="{FF2B5EF4-FFF2-40B4-BE49-F238E27FC236}">
                <a16:creationId xmlns:a16="http://schemas.microsoft.com/office/drawing/2014/main" id="{2F2F514F-7FFA-64AA-0858-940BA75B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48ED92-DF2D-7E5B-477F-E398D6663A9C}"/>
              </a:ext>
            </a:extLst>
          </p:cNvPr>
          <p:cNvSpPr txBox="1"/>
          <p:nvPr/>
        </p:nvSpPr>
        <p:spPr>
          <a:xfrm>
            <a:off x="127823" y="1894893"/>
            <a:ext cx="545382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Final Metrics &amp; Weightings</a:t>
            </a:r>
          </a:p>
          <a:p>
            <a:endParaRPr lang="en-GB" b="1" dirty="0"/>
          </a:p>
          <a:p>
            <a:r>
              <a:rPr lang="en-GB" b="1" dirty="0"/>
              <a:t>Offensive Contributions (50%)</a:t>
            </a:r>
          </a:p>
          <a:p>
            <a:r>
              <a:rPr lang="en-GB" b="1" dirty="0"/>
              <a:t>True Shooting Percentage – 15%</a:t>
            </a:r>
            <a:br>
              <a:rPr lang="en-GB" b="1" dirty="0"/>
            </a:br>
            <a:r>
              <a:rPr lang="en-GB" b="1" dirty="0"/>
              <a:t>Usage Percentage – 10%</a:t>
            </a:r>
            <a:br>
              <a:rPr lang="en-GB" b="1" dirty="0"/>
            </a:br>
            <a:r>
              <a:rPr lang="en-GB" b="1" dirty="0"/>
              <a:t>Three-Point Attempts – 10%</a:t>
            </a:r>
            <a:br>
              <a:rPr lang="en-GB" b="1" dirty="0"/>
            </a:br>
            <a:r>
              <a:rPr lang="en-GB" b="1" dirty="0"/>
              <a:t>Two-Point Attempts – 10%</a:t>
            </a:r>
            <a:br>
              <a:rPr lang="en-GB" b="1" dirty="0"/>
            </a:br>
            <a:r>
              <a:rPr lang="en-GB" b="1" dirty="0"/>
              <a:t>Points Per Game – 5%</a:t>
            </a:r>
          </a:p>
          <a:p>
            <a:endParaRPr lang="en-GB" b="1" dirty="0"/>
          </a:p>
          <a:p>
            <a:r>
              <a:rPr lang="en-GB" b="1" dirty="0"/>
              <a:t>Defensive Contributions (50%)</a:t>
            </a:r>
          </a:p>
          <a:p>
            <a:r>
              <a:rPr lang="en-GB" b="1" dirty="0"/>
              <a:t>Steals Per Game – 15%</a:t>
            </a:r>
          </a:p>
          <a:p>
            <a:r>
              <a:rPr lang="en-GB" b="1" dirty="0"/>
              <a:t>Blocks Per Game – 15%</a:t>
            </a:r>
          </a:p>
          <a:p>
            <a:r>
              <a:rPr lang="en-GB" b="1" dirty="0"/>
              <a:t>Rebounds Per Game – 10%</a:t>
            </a:r>
          </a:p>
          <a:p>
            <a:r>
              <a:rPr lang="en-GB" b="1" dirty="0"/>
              <a:t>Defensive Rating – 10%</a:t>
            </a:r>
          </a:p>
          <a:p>
            <a:endParaRPr lang="en-GB" b="1" dirty="0"/>
          </a:p>
          <a:p>
            <a:r>
              <a:rPr lang="en-GB" b="1" dirty="0"/>
              <a:t>This ensures a balanced evaluation of both scoring ability and defensive impact.</a:t>
            </a:r>
            <a:endParaRPr lang="en-GB" dirty="0"/>
          </a:p>
        </p:txBody>
      </p:sp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D8528782-C7CD-DA3F-F259-D140D315B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5388158"/>
              </p:ext>
            </p:extLst>
          </p:nvPr>
        </p:nvGraphicFramePr>
        <p:xfrm>
          <a:off x="5704650" y="1894894"/>
          <a:ext cx="6359527" cy="4734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2652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1F133-6241-3A61-23FF-C4466324A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DB72BD-D04C-AE97-B7CE-A2263504C989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Finding the Best Players</a:t>
            </a:r>
          </a:p>
        </p:txBody>
      </p:sp>
      <p:pic>
        <p:nvPicPr>
          <p:cNvPr id="9" name="Picture 6" descr="Starting Pitchers">
            <a:extLst>
              <a:ext uri="{FF2B5EF4-FFF2-40B4-BE49-F238E27FC236}">
                <a16:creationId xmlns:a16="http://schemas.microsoft.com/office/drawing/2014/main" id="{CD5C162B-1E8D-2300-5057-9D0AECE9F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50" y="228915"/>
            <a:ext cx="12013196" cy="57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97EFFF-A7A1-5AFF-2B0A-DEA6350C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2" y="1894893"/>
            <a:ext cx="4324350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E79587-8F65-7264-C2C6-FFC5F62F2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537" y="1894893"/>
            <a:ext cx="7382641" cy="42874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7E8583-0C65-5D30-83E4-0EE126E5F753}"/>
              </a:ext>
            </a:extLst>
          </p:cNvPr>
          <p:cNvSpPr txBox="1"/>
          <p:nvPr/>
        </p:nvSpPr>
        <p:spPr>
          <a:xfrm>
            <a:off x="98936" y="4171368"/>
            <a:ext cx="44825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I used a balanced scoring system to rank the top five all-around NBA players this season. Shai Gilgeous-Alexander leads the way.</a:t>
            </a:r>
          </a:p>
        </p:txBody>
      </p:sp>
    </p:spTree>
    <p:extLst>
      <p:ext uri="{BB962C8B-B14F-4D97-AF65-F5344CB8AC3E}">
        <p14:creationId xmlns:p14="http://schemas.microsoft.com/office/powerpoint/2010/main" val="2630677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27858-106F-D00B-57E3-FB4D41EBF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Starting Pitchers">
            <a:extLst>
              <a:ext uri="{FF2B5EF4-FFF2-40B4-BE49-F238E27FC236}">
                <a16:creationId xmlns:a16="http://schemas.microsoft.com/office/drawing/2014/main" id="{F0D780F1-2BD8-A459-E5C7-33960A702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569" y="114299"/>
            <a:ext cx="6900862" cy="904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asketball player in a blue uniform holding a basketball&#10;&#10;AI-generated content may be incorrect.">
            <a:extLst>
              <a:ext uri="{FF2B5EF4-FFF2-40B4-BE49-F238E27FC236}">
                <a16:creationId xmlns:a16="http://schemas.microsoft.com/office/drawing/2014/main" id="{8D883CD5-BBCC-3F8B-84E5-ACCE6C752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38" y="1237399"/>
            <a:ext cx="1908000" cy="1917588"/>
          </a:xfrm>
          <a:prstGeom prst="rect">
            <a:avLst/>
          </a:prstGeom>
        </p:spPr>
      </p:pic>
      <p:pic>
        <p:nvPicPr>
          <p:cNvPr id="11" name="Picture 10" descr="A basketball player dribbling a basketball&#10;&#10;AI-generated content may be incorrect.">
            <a:extLst>
              <a:ext uri="{FF2B5EF4-FFF2-40B4-BE49-F238E27FC236}">
                <a16:creationId xmlns:a16="http://schemas.microsoft.com/office/drawing/2014/main" id="{461FB02D-A753-F2C4-852A-76EAD8278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859" y="1246987"/>
            <a:ext cx="1908000" cy="1917990"/>
          </a:xfrm>
          <a:prstGeom prst="rect">
            <a:avLst/>
          </a:prstGeom>
        </p:spPr>
      </p:pic>
      <p:pic>
        <p:nvPicPr>
          <p:cNvPr id="13" name="Picture 12" descr="A person in a basketball jersey pointing&#10;&#10;AI-generated content may be incorrect.">
            <a:extLst>
              <a:ext uri="{FF2B5EF4-FFF2-40B4-BE49-F238E27FC236}">
                <a16:creationId xmlns:a16="http://schemas.microsoft.com/office/drawing/2014/main" id="{6D9E3EF5-4070-1CBD-E7B5-DB16BE1175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766" y="1256977"/>
            <a:ext cx="1908000" cy="1908000"/>
          </a:xfrm>
          <a:prstGeom prst="rect">
            <a:avLst/>
          </a:prstGeom>
        </p:spPr>
      </p:pic>
      <p:pic>
        <p:nvPicPr>
          <p:cNvPr id="14" name="Picture 2" descr="A basketball player in a white uniform&#10;&#10;AI-generated content may be incorrect.">
            <a:extLst>
              <a:ext uri="{FF2B5EF4-FFF2-40B4-BE49-F238E27FC236}">
                <a16:creationId xmlns:a16="http://schemas.microsoft.com/office/drawing/2014/main" id="{9DF135FA-9895-5DE2-D9B4-F7D6ED26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952" y="1246987"/>
            <a:ext cx="1908000" cy="19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 person holding a basketball&#10;&#10;AI-generated content may be incorrect.">
            <a:extLst>
              <a:ext uri="{FF2B5EF4-FFF2-40B4-BE49-F238E27FC236}">
                <a16:creationId xmlns:a16="http://schemas.microsoft.com/office/drawing/2014/main" id="{EBF3DC5F-D7F6-401C-52C0-53B6B8F9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045" y="1246987"/>
            <a:ext cx="1908000" cy="19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64" name="TextBox 15">
            <a:extLst>
              <a:ext uri="{FF2B5EF4-FFF2-40B4-BE49-F238E27FC236}">
                <a16:creationId xmlns:a16="http://schemas.microsoft.com/office/drawing/2014/main" id="{EA22EFF7-1672-8E82-84A8-B40182CBD0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601586"/>
              </p:ext>
            </p:extLst>
          </p:nvPr>
        </p:nvGraphicFramePr>
        <p:xfrm>
          <a:off x="149138" y="3295426"/>
          <a:ext cx="11807628" cy="341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2321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arting Pitchers">
            <a:extLst>
              <a:ext uri="{FF2B5EF4-FFF2-40B4-BE49-F238E27FC236}">
                <a16:creationId xmlns:a16="http://schemas.microsoft.com/office/drawing/2014/main" id="{633474F2-DE67-2EA7-8D39-94EEB3DC7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" y="144716"/>
            <a:ext cx="11965242" cy="86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E8A7B6-F2BC-49ED-C76D-76ACCCE92C57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Data cleaning and processing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6D14E6-89DB-7E07-4BDD-93AF97DC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74" y="2231938"/>
            <a:ext cx="9330200" cy="24501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1BBE9E-9667-B311-ABE2-28D329CAD193}"/>
              </a:ext>
            </a:extLst>
          </p:cNvPr>
          <p:cNvSpPr/>
          <p:nvPr/>
        </p:nvSpPr>
        <p:spPr>
          <a:xfrm>
            <a:off x="98936" y="4790169"/>
            <a:ext cx="11965242" cy="2067831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552FD4-CD2D-6EAF-FF32-1583DBAED8A5}"/>
              </a:ext>
            </a:extLst>
          </p:cNvPr>
          <p:cNvSpPr txBox="1"/>
          <p:nvPr/>
        </p:nvSpPr>
        <p:spPr>
          <a:xfrm>
            <a:off x="294449" y="4790169"/>
            <a:ext cx="116030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Before conducting any analysis, the dataset underwent a thorough cleaning process to ensure accuracy and consistency.</a:t>
            </a:r>
          </a:p>
          <a:p>
            <a:endParaRPr lang="en-GB" sz="2400" dirty="0"/>
          </a:p>
          <a:p>
            <a:r>
              <a:rPr lang="en-GB" sz="2400" dirty="0"/>
              <a:t>This involved: Handling Missing &amp; Inconsistent Data, Standardising Formats and Ensuring Data Integrity </a:t>
            </a:r>
          </a:p>
        </p:txBody>
      </p:sp>
    </p:spTree>
    <p:extLst>
      <p:ext uri="{BB962C8B-B14F-4D97-AF65-F5344CB8AC3E}">
        <p14:creationId xmlns:p14="http://schemas.microsoft.com/office/powerpoint/2010/main" val="388627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AA746-9330-9B36-9DC9-8B538F09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arting Pitchers">
            <a:extLst>
              <a:ext uri="{FF2B5EF4-FFF2-40B4-BE49-F238E27FC236}">
                <a16:creationId xmlns:a16="http://schemas.microsoft.com/office/drawing/2014/main" id="{E904175E-163E-9F5C-83F3-A09B269FD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" y="144716"/>
            <a:ext cx="11965242" cy="86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D866BB-D97C-A993-C1A7-E25C2AD73E42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Exploratory Data Analysis – Turnover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98E52-14C5-13BA-F441-32D951B0917B}"/>
              </a:ext>
            </a:extLst>
          </p:cNvPr>
          <p:cNvSpPr txBox="1"/>
          <p:nvPr/>
        </p:nvSpPr>
        <p:spPr>
          <a:xfrm>
            <a:off x="20278" y="2195674"/>
            <a:ext cx="55613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Someone has a 100% turnover rate – meaning they turn the ball over every time they try to score.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C5E78-8913-B1BC-A895-29BFD6089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821" y="1894893"/>
            <a:ext cx="4096227" cy="266627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F596E1-68B0-5027-63B5-313275C05DDB}"/>
              </a:ext>
            </a:extLst>
          </p:cNvPr>
          <p:cNvCxnSpPr/>
          <p:nvPr/>
        </p:nvCxnSpPr>
        <p:spPr>
          <a:xfrm flipV="1">
            <a:off x="4219575" y="2276475"/>
            <a:ext cx="5829300" cy="200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5ADA9E-172E-367D-F0C0-4775A415F0FE}"/>
              </a:ext>
            </a:extLst>
          </p:cNvPr>
          <p:cNvGrpSpPr/>
          <p:nvPr/>
        </p:nvGrpSpPr>
        <p:grpSpPr>
          <a:xfrm>
            <a:off x="5372100" y="3630169"/>
            <a:ext cx="2148042" cy="3036494"/>
            <a:chOff x="5372100" y="3630169"/>
            <a:chExt cx="2148042" cy="30364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5031938-7EEA-E52B-9CA8-E0591472C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60208"/>
            <a:stretch/>
          </p:blipFill>
          <p:spPr>
            <a:xfrm>
              <a:off x="5372100" y="3630169"/>
              <a:ext cx="2148042" cy="3036494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0C13742-DAAC-DFA3-2DAE-5DE9572836EF}"/>
                </a:ext>
              </a:extLst>
            </p:cNvPr>
            <p:cNvSpPr/>
            <p:nvPr/>
          </p:nvSpPr>
          <p:spPr>
            <a:xfrm>
              <a:off x="5457825" y="6248401"/>
              <a:ext cx="2062317" cy="3333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17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CC576-E29E-AD1E-788B-61332087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arting Pitchers">
            <a:extLst>
              <a:ext uri="{FF2B5EF4-FFF2-40B4-BE49-F238E27FC236}">
                <a16:creationId xmlns:a16="http://schemas.microsoft.com/office/drawing/2014/main" id="{A250E7FD-25EC-3BA5-4F4D-D51EBE7EB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" y="144716"/>
            <a:ext cx="11965242" cy="86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AF850-BA35-E7B3-6C23-0B7268BC32FE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Exploratory Data Analysis – Turnover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006ED-21BC-2788-0311-E14688941218}"/>
              </a:ext>
            </a:extLst>
          </p:cNvPr>
          <p:cNvSpPr txBox="1"/>
          <p:nvPr/>
        </p:nvSpPr>
        <p:spPr>
          <a:xfrm>
            <a:off x="294449" y="4516830"/>
            <a:ext cx="116030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This suggests Sidy Cissoko has lost the ball on every single possession since he was traded to Portland, which is likely why he has </a:t>
            </a:r>
            <a:r>
              <a:rPr lang="en-GB" sz="3200" b="1" i="1" dirty="0"/>
              <a:t>only played 6 minutes</a:t>
            </a:r>
            <a:r>
              <a:rPr lang="en-GB" sz="3200" dirty="0"/>
              <a:t> in the league this season.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A9D33F-78CC-C4E9-09FB-7B409A6A4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50" y="1894893"/>
            <a:ext cx="11603100" cy="236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7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05A4A-4FEC-481C-9AD9-F53F437D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arting Pitchers">
            <a:extLst>
              <a:ext uri="{FF2B5EF4-FFF2-40B4-BE49-F238E27FC236}">
                <a16:creationId xmlns:a16="http://schemas.microsoft.com/office/drawing/2014/main" id="{718B7CB1-1FCE-60AA-388F-1DCDB352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" y="144716"/>
            <a:ext cx="11965242" cy="86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1C0CEE-E86D-8F8F-08DF-1CC36161513B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Exploratory Data Analysis – Free Throw Attempts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54CF4-91B7-B2DD-B9BC-09A950561D59}"/>
              </a:ext>
            </a:extLst>
          </p:cNvPr>
          <p:cNvSpPr txBox="1"/>
          <p:nvPr/>
        </p:nvSpPr>
        <p:spPr>
          <a:xfrm>
            <a:off x="127822" y="1995649"/>
            <a:ext cx="54851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Most players take </a:t>
            </a:r>
            <a:r>
              <a:rPr lang="en-GB" sz="2400" b="1" i="1" dirty="0"/>
              <a:t>very few</a:t>
            </a:r>
            <a:r>
              <a:rPr lang="en-GB" sz="2400" dirty="0"/>
              <a:t> free throw attempts, with a long tail extending toward higher values and potentially superstar players who draw a lot of fouls.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CB40DC-79FF-CD58-CD6C-5D3A51F29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4800" y="2195674"/>
            <a:ext cx="6649378" cy="442974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7E86CCF-04B7-FDA0-DBDD-D145B06F60C2}"/>
              </a:ext>
            </a:extLst>
          </p:cNvPr>
          <p:cNvGrpSpPr/>
          <p:nvPr/>
        </p:nvGrpSpPr>
        <p:grpSpPr>
          <a:xfrm>
            <a:off x="3733800" y="3676790"/>
            <a:ext cx="1500032" cy="3036494"/>
            <a:chOff x="5581650" y="3630169"/>
            <a:chExt cx="1500032" cy="30364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8ACA736-4606-6624-7653-1E1E41B42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9792" r="32420"/>
            <a:stretch/>
          </p:blipFill>
          <p:spPr>
            <a:xfrm>
              <a:off x="5581650" y="3630169"/>
              <a:ext cx="1500032" cy="3036494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F62CCC-B138-012C-8BEC-5484E49DC7E4}"/>
                </a:ext>
              </a:extLst>
            </p:cNvPr>
            <p:cNvSpPr/>
            <p:nvPr/>
          </p:nvSpPr>
          <p:spPr>
            <a:xfrm>
              <a:off x="6172200" y="6248401"/>
              <a:ext cx="909482" cy="3333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CA3BA9-1656-0BDA-3479-4F3DC12FAF4B}"/>
              </a:ext>
            </a:extLst>
          </p:cNvPr>
          <p:cNvSpPr txBox="1"/>
          <p:nvPr/>
        </p:nvSpPr>
        <p:spPr>
          <a:xfrm>
            <a:off x="98936" y="4235422"/>
            <a:ext cx="36348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 few players attempt over 200-500 free throws, indicating </a:t>
            </a:r>
            <a:r>
              <a:rPr lang="en-GB" sz="2400" b="1" i="1" dirty="0"/>
              <a:t>elite scorers</a:t>
            </a:r>
            <a:r>
              <a:rPr lang="en-GB" sz="2400" dirty="0"/>
              <a:t> who draw a lot of fouls. </a:t>
            </a:r>
          </a:p>
          <a:p>
            <a:br>
              <a:rPr lang="en-GB" sz="2400" dirty="0"/>
            </a:br>
            <a:r>
              <a:rPr lang="en-GB" sz="2400" dirty="0"/>
              <a:t>One player has attempted over 530.</a:t>
            </a:r>
          </a:p>
        </p:txBody>
      </p:sp>
    </p:spTree>
    <p:extLst>
      <p:ext uri="{BB962C8B-B14F-4D97-AF65-F5344CB8AC3E}">
        <p14:creationId xmlns:p14="http://schemas.microsoft.com/office/powerpoint/2010/main" val="73440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B642A-D017-AC84-273E-BF4B8E7DC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arting Pitchers">
            <a:extLst>
              <a:ext uri="{FF2B5EF4-FFF2-40B4-BE49-F238E27FC236}">
                <a16:creationId xmlns:a16="http://schemas.microsoft.com/office/drawing/2014/main" id="{37CD3452-4721-149B-FCDE-242672822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" y="144716"/>
            <a:ext cx="11965242" cy="86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6932E4-10CA-E00C-B79F-396D74C21649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Exploratory Data Analysis – Free Throw Attempts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2FF82-7569-8498-E008-E446B8F8C29C}"/>
              </a:ext>
            </a:extLst>
          </p:cNvPr>
          <p:cNvSpPr txBox="1"/>
          <p:nvPr/>
        </p:nvSpPr>
        <p:spPr>
          <a:xfrm>
            <a:off x="294449" y="4516830"/>
            <a:ext cx="116030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After investigating, Shai is having an </a:t>
            </a:r>
            <a:r>
              <a:rPr lang="en-GB" sz="3200" b="1" i="1" dirty="0"/>
              <a:t>incredible season</a:t>
            </a:r>
            <a:r>
              <a:rPr lang="en-GB" sz="3200" dirty="0"/>
              <a:t>, and 9 free throws per game </a:t>
            </a:r>
            <a:r>
              <a:rPr lang="en-GB" sz="3200" b="1" i="1" dirty="0"/>
              <a:t>isn't a ludicrous average </a:t>
            </a:r>
            <a:r>
              <a:rPr lang="en-GB" sz="3200" dirty="0"/>
              <a:t>at all.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374B0-1613-94A8-3BC7-4AEE61D7B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48" y="2519770"/>
            <a:ext cx="11735009" cy="137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826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0ABF-251E-BF0E-412B-239CC616B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arting Pitchers">
            <a:extLst>
              <a:ext uri="{FF2B5EF4-FFF2-40B4-BE49-F238E27FC236}">
                <a16:creationId xmlns:a16="http://schemas.microsoft.com/office/drawing/2014/main" id="{D9EDC95A-CD1C-5A1B-18D5-F033AD7D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" y="144716"/>
            <a:ext cx="11965242" cy="86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D3E10C-14D8-CFFD-939E-50EC1D87B7E0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Exploratory Data Analysis – Three-Point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CD485-AF85-1AF6-0D7D-6584625888C9}"/>
              </a:ext>
            </a:extLst>
          </p:cNvPr>
          <p:cNvSpPr txBox="1"/>
          <p:nvPr/>
        </p:nvSpPr>
        <p:spPr>
          <a:xfrm>
            <a:off x="127821" y="1995649"/>
            <a:ext cx="55586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Most players fall within a three-point shooting range (20-45%).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EE7398-0F7C-921B-77F2-A48DCD594053}"/>
              </a:ext>
            </a:extLst>
          </p:cNvPr>
          <p:cNvGrpSpPr/>
          <p:nvPr/>
        </p:nvGrpSpPr>
        <p:grpSpPr>
          <a:xfrm>
            <a:off x="3779890" y="3614525"/>
            <a:ext cx="1740616" cy="3027109"/>
            <a:chOff x="7081682" y="3639553"/>
            <a:chExt cx="1740616" cy="302710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7F8A31-0B8B-AD8C-49B0-B72EF43DA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7580" t="309" r="1627"/>
            <a:stretch/>
          </p:blipFill>
          <p:spPr>
            <a:xfrm>
              <a:off x="7081682" y="3639553"/>
              <a:ext cx="1662268" cy="3027109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F57868-9DF1-FCDA-DFC3-58413232DBCF}"/>
                </a:ext>
              </a:extLst>
            </p:cNvPr>
            <p:cNvSpPr/>
            <p:nvPr/>
          </p:nvSpPr>
          <p:spPr>
            <a:xfrm>
              <a:off x="7912816" y="6276751"/>
              <a:ext cx="909482" cy="33337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noFill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4EA63AB-4EF3-9D6B-4591-3C89325E9177}"/>
              </a:ext>
            </a:extLst>
          </p:cNvPr>
          <p:cNvSpPr txBox="1"/>
          <p:nvPr/>
        </p:nvSpPr>
        <p:spPr>
          <a:xfrm>
            <a:off x="98936" y="2927402"/>
            <a:ext cx="36809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Outliers at </a:t>
            </a:r>
            <a:r>
              <a:rPr lang="en-GB" sz="2400" b="1" i="1" dirty="0"/>
              <a:t>100% accuracy </a:t>
            </a:r>
            <a:r>
              <a:rPr lang="en-GB" sz="2400" dirty="0"/>
              <a:t>could indicate players who took very few attempts but made all their shots.</a:t>
            </a:r>
          </a:p>
          <a:p>
            <a:endParaRPr lang="en-GB" sz="2400" dirty="0"/>
          </a:p>
          <a:p>
            <a:r>
              <a:rPr lang="en-GB" sz="2400" dirty="0"/>
              <a:t>Low outliers </a:t>
            </a:r>
            <a:r>
              <a:rPr lang="en-GB" sz="2400" b="1" i="1" dirty="0"/>
              <a:t>near 0%</a:t>
            </a:r>
            <a:r>
              <a:rPr lang="en-GB" sz="2400" dirty="0"/>
              <a:t> might suggest players who are poor shooters but still attempt threes.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A3843-1079-05EF-DDD2-AFC6D5DAA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994" y="1995649"/>
            <a:ext cx="6451184" cy="425607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6E70DE7-B66F-1391-69D3-4A6D08C22CAD}"/>
              </a:ext>
            </a:extLst>
          </p:cNvPr>
          <p:cNvSpPr/>
          <p:nvPr/>
        </p:nvSpPr>
        <p:spPr>
          <a:xfrm>
            <a:off x="4618094" y="4926495"/>
            <a:ext cx="909482" cy="33337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9172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219B5-5AD6-8D73-FE37-354E8D3A6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tarting Pitchers">
            <a:extLst>
              <a:ext uri="{FF2B5EF4-FFF2-40B4-BE49-F238E27FC236}">
                <a16:creationId xmlns:a16="http://schemas.microsoft.com/office/drawing/2014/main" id="{738A32EE-4166-1B5B-95B8-62C47C09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6" y="144716"/>
            <a:ext cx="11965242" cy="86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D7B7BA-8EF5-3393-DD5B-CC32484D273F}"/>
              </a:ext>
            </a:extLst>
          </p:cNvPr>
          <p:cNvSpPr txBox="1"/>
          <p:nvPr/>
        </p:nvSpPr>
        <p:spPr>
          <a:xfrm>
            <a:off x="98936" y="1310118"/>
            <a:ext cx="119652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Exploratory Data Analysis – Three Point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EAA7A-267B-EEBF-7A52-B9E9F12FE76A}"/>
              </a:ext>
            </a:extLst>
          </p:cNvPr>
          <p:cNvSpPr txBox="1"/>
          <p:nvPr/>
        </p:nvSpPr>
        <p:spPr>
          <a:xfrm>
            <a:off x="294449" y="4840680"/>
            <a:ext cx="116030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Due to the small sample of </a:t>
            </a:r>
            <a:r>
              <a:rPr lang="en-GB" sz="2400" b="1" i="1" dirty="0"/>
              <a:t>2 attempts</a:t>
            </a:r>
            <a:r>
              <a:rPr lang="en-GB" sz="2400" dirty="0"/>
              <a:t>, it is possible that Anthony Davis </a:t>
            </a:r>
            <a:r>
              <a:rPr lang="en-GB" sz="2400" b="1" i="1" dirty="0"/>
              <a:t>made both</a:t>
            </a:r>
            <a:r>
              <a:rPr lang="en-GB" sz="2400" dirty="0"/>
              <a:t>.</a:t>
            </a:r>
          </a:p>
          <a:p>
            <a:endParaRPr lang="en-GB" sz="2400" dirty="0"/>
          </a:p>
          <a:p>
            <a:r>
              <a:rPr lang="en-GB" sz="2400" dirty="0"/>
              <a:t>Kai Jones is a C (Centre), and they are certainly </a:t>
            </a:r>
            <a:r>
              <a:rPr lang="en-GB" sz="2400" b="1" i="1" dirty="0"/>
              <a:t>not notorious </a:t>
            </a:r>
            <a:r>
              <a:rPr lang="en-GB" sz="2400" dirty="0"/>
              <a:t>for </a:t>
            </a:r>
            <a:r>
              <a:rPr lang="en-GB" sz="2400" b="1" i="1" dirty="0"/>
              <a:t>their three-point shooting</a:t>
            </a:r>
            <a:r>
              <a:rPr lang="en-GB" sz="2400" dirty="0"/>
              <a:t>. He has missed both of his attempts before getting traded.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07F6D-C643-E24A-6E73-40E47722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949" y="1962150"/>
            <a:ext cx="7154101" cy="1321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6274DD-8A1D-3CF8-A711-330F9EA88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949" y="3294191"/>
            <a:ext cx="7154101" cy="136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4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1359</Words>
  <Application>Microsoft Office PowerPoint</Application>
  <PresentationFormat>Widescreen</PresentationFormat>
  <Paragraphs>127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Cox</dc:creator>
  <cp:lastModifiedBy>Ben Cox</cp:lastModifiedBy>
  <cp:revision>25</cp:revision>
  <dcterms:created xsi:type="dcterms:W3CDTF">2025-03-06T14:39:18Z</dcterms:created>
  <dcterms:modified xsi:type="dcterms:W3CDTF">2025-03-11T20:42:02Z</dcterms:modified>
</cp:coreProperties>
</file>