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3" r:id="rId7"/>
    <p:sldId id="10020" r:id="rId8"/>
    <p:sldId id="10019" r:id="rId9"/>
    <p:sldId id="264" r:id="rId10"/>
    <p:sldId id="265" r:id="rId11"/>
    <p:sldId id="10021" r:id="rId12"/>
    <p:sldId id="10022" r:id="rId13"/>
    <p:sldId id="10024" r:id="rId14"/>
  </p:sldIdLst>
  <p:sldSz cx="9144000" cy="5143500" type="screen16x9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531"/>
    <a:srgbClr val="FFFF99"/>
    <a:srgbClr val="3174C5"/>
    <a:srgbClr val="4081D0"/>
    <a:srgbClr val="FFFFFF"/>
    <a:srgbClr val="754A85"/>
    <a:srgbClr val="009900"/>
    <a:srgbClr val="619428"/>
    <a:srgbClr val="4785D1"/>
    <a:srgbClr val="563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3" autoAdjust="0"/>
    <p:restoredTop sz="89679" autoAdjust="0"/>
  </p:normalViewPr>
  <p:slideViewPr>
    <p:cSldViewPr snapToGrid="0" snapToObjects="1">
      <p:cViewPr varScale="1">
        <p:scale>
          <a:sx n="133" d="100"/>
          <a:sy n="133" d="100"/>
        </p:scale>
        <p:origin x="102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210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0B51A4-A316-A94A-9513-2583D49D2077}" type="datetimeFigureOut">
              <a:rPr lang="en-US"/>
              <a:pPr>
                <a:defRPr/>
              </a:pPr>
              <a:t>6/18/19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90AE5E9-082C-D240-A2E8-B4AAA7E8C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23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C13274-EB88-7547-BBAE-92E2CB85F784}" type="datetimeFigureOut">
              <a:rPr lang="en-US"/>
              <a:pPr>
                <a:defRPr/>
              </a:pPr>
              <a:t>6/18/19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A6ECA1-10E7-D845-8C1B-10E25981C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32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2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Pinpoint – track customer engagements – interest and churn; personalizing digital experiences; because users’ attention is increasingly scattered on apps and solutions right at their fingertips</a:t>
            </a:r>
          </a:p>
          <a:p>
            <a:r>
              <a:rPr lang="en-US" dirty="0"/>
              <a:t>AWS Amplify – CLI; use to provision backend services</a:t>
            </a:r>
          </a:p>
          <a:p>
            <a:r>
              <a:rPr lang="en-US" dirty="0"/>
              <a:t>AWS Elastic Beanstalk – scaling and capacity provisioning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2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3"/>
          </p:nvPr>
        </p:nvSpPr>
        <p:spPr>
          <a:xfrm>
            <a:off x="538379" y="922962"/>
            <a:ext cx="8356239" cy="83502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600" b="1" baseline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4"/>
          </p:nvPr>
        </p:nvSpPr>
        <p:spPr>
          <a:xfrm>
            <a:off x="538379" y="2614251"/>
            <a:ext cx="8356239" cy="866775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 baseline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043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355282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400" baseline="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1pPr>
            <a:lvl2pPr marL="742950" indent="-285750">
              <a:spcBef>
                <a:spcPts val="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2pPr>
            <a:lvl3pPr>
              <a:spcBef>
                <a:spcPts val="0"/>
              </a:spcBef>
              <a:defRPr sz="18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3pPr>
            <a:lvl4pPr>
              <a:spcBef>
                <a:spcPts val="0"/>
              </a:spcBef>
              <a:defRPr sz="16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4pPr>
            <a:lvl5pPr>
              <a:spcBef>
                <a:spcPts val="0"/>
              </a:spcBef>
              <a:defRPr sz="16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925" y="0"/>
            <a:ext cx="8324850" cy="838200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99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4" r:id="rId3"/>
    <p:sldLayoutId id="2147483685" r:id="rId4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4.xml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AWS SA – Digitizing Field Operations through Enterprise Mobility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Making Technology-enabled user experiences common</a:t>
            </a:r>
          </a:p>
          <a:p>
            <a:r>
              <a:rPr lang="en-US" dirty="0"/>
              <a:t>Deploying mobile solutions to zero-trust environments</a:t>
            </a:r>
          </a:p>
        </p:txBody>
      </p:sp>
    </p:spTree>
    <p:extLst>
      <p:ext uri="{BB962C8B-B14F-4D97-AF65-F5344CB8AC3E}">
        <p14:creationId xmlns:p14="http://schemas.microsoft.com/office/powerpoint/2010/main" val="172475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139">
            <a:extLst>
              <a:ext uri="{FF2B5EF4-FFF2-40B4-BE49-F238E27FC236}">
                <a16:creationId xmlns:a16="http://schemas.microsoft.com/office/drawing/2014/main" id="{A2A14BB1-E93D-8346-B15E-FD78573268D9}"/>
              </a:ext>
            </a:extLst>
          </p:cNvPr>
          <p:cNvSpPr/>
          <p:nvPr/>
        </p:nvSpPr>
        <p:spPr>
          <a:xfrm>
            <a:off x="1103110" y="4654364"/>
            <a:ext cx="2987627" cy="160171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39">
            <a:extLst>
              <a:ext uri="{FF2B5EF4-FFF2-40B4-BE49-F238E27FC236}">
                <a16:creationId xmlns:a16="http://schemas.microsoft.com/office/drawing/2014/main" id="{24B33EAE-1E45-6549-912A-F1C3925317D1}"/>
              </a:ext>
            </a:extLst>
          </p:cNvPr>
          <p:cNvSpPr/>
          <p:nvPr/>
        </p:nvSpPr>
        <p:spPr>
          <a:xfrm>
            <a:off x="1076692" y="3115607"/>
            <a:ext cx="7610108" cy="152709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139">
            <a:extLst>
              <a:ext uri="{FF2B5EF4-FFF2-40B4-BE49-F238E27FC236}">
                <a16:creationId xmlns:a16="http://schemas.microsoft.com/office/drawing/2014/main" id="{4A459F2D-5F30-7145-ACA6-822750C8B919}"/>
              </a:ext>
            </a:extLst>
          </p:cNvPr>
          <p:cNvSpPr/>
          <p:nvPr/>
        </p:nvSpPr>
        <p:spPr>
          <a:xfrm>
            <a:off x="1359552" y="1383259"/>
            <a:ext cx="5493635" cy="184473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E2153E6-A257-9745-B0A0-0B824810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In-Focus : Enterprise Mobility App Store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9EFD705-CD9C-CA4A-8B10-757B87E04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991" y="659022"/>
            <a:ext cx="1168400" cy="1104900"/>
          </a:xfrm>
          <a:prstGeom prst="rect">
            <a:avLst/>
          </a:prstGeom>
        </p:spPr>
      </p:pic>
      <p:sp>
        <p:nvSpPr>
          <p:cNvPr id="94" name="Rectangle: Rounded Corners 21">
            <a:extLst>
              <a:ext uri="{FF2B5EF4-FFF2-40B4-BE49-F238E27FC236}">
                <a16:creationId xmlns:a16="http://schemas.microsoft.com/office/drawing/2014/main" id="{494F9951-6FBF-F949-B3F0-B83BCB7E98F7}"/>
              </a:ext>
            </a:extLst>
          </p:cNvPr>
          <p:cNvSpPr/>
          <p:nvPr/>
        </p:nvSpPr>
        <p:spPr>
          <a:xfrm rot="5400000">
            <a:off x="183191" y="3095370"/>
            <a:ext cx="3588135" cy="163916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CACF9C5-7CC0-7B41-97DA-FE9BAA64360C}"/>
              </a:ext>
            </a:extLst>
          </p:cNvPr>
          <p:cNvSpPr/>
          <p:nvPr/>
        </p:nvSpPr>
        <p:spPr>
          <a:xfrm>
            <a:off x="3149294" y="1616483"/>
            <a:ext cx="21507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&lt;Front-end and Provisioning&gt;</a:t>
            </a:r>
          </a:p>
          <a:p>
            <a:r>
              <a:rPr lang="en-US" sz="1200" dirty="0"/>
              <a:t>Xamarin (Native)</a:t>
            </a:r>
          </a:p>
          <a:p>
            <a:r>
              <a:rPr lang="en-US" sz="1200" dirty="0"/>
              <a:t>Visual Studio IDE (PWA)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AWS Toolkit for Visual Studio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AWS Amplify</a:t>
            </a:r>
          </a:p>
        </p:txBody>
      </p:sp>
      <p:sp>
        <p:nvSpPr>
          <p:cNvPr id="103" name="Triangle 102">
            <a:extLst>
              <a:ext uri="{FF2B5EF4-FFF2-40B4-BE49-F238E27FC236}">
                <a16:creationId xmlns:a16="http://schemas.microsoft.com/office/drawing/2014/main" id="{8B978A8B-C4F7-2546-8003-22A1BDA8F57D}"/>
              </a:ext>
            </a:extLst>
          </p:cNvPr>
          <p:cNvSpPr/>
          <p:nvPr/>
        </p:nvSpPr>
        <p:spPr>
          <a:xfrm rot="5400000">
            <a:off x="1773191" y="1328176"/>
            <a:ext cx="480729" cy="276999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54DDED4B-FD9D-144D-BADD-39A81D4B96C9}"/>
              </a:ext>
            </a:extLst>
          </p:cNvPr>
          <p:cNvSpPr/>
          <p:nvPr/>
        </p:nvSpPr>
        <p:spPr>
          <a:xfrm>
            <a:off x="1746307" y="2998428"/>
            <a:ext cx="480729" cy="276999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BC3A19-E7EE-594C-8B61-C460105A8A33}"/>
              </a:ext>
            </a:extLst>
          </p:cNvPr>
          <p:cNvSpPr/>
          <p:nvPr/>
        </p:nvSpPr>
        <p:spPr>
          <a:xfrm>
            <a:off x="2189673" y="2892058"/>
            <a:ext cx="215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&lt;Managed hosting platform&gt;</a:t>
            </a:r>
          </a:p>
          <a:p>
            <a:r>
              <a:rPr lang="en-US" sz="1200" dirty="0"/>
              <a:t>App Service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AWS Elastic Beanstalk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90B8D2D-D5E6-6149-848D-CB79AB543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293" y="1193380"/>
            <a:ext cx="839376" cy="716660"/>
          </a:xfrm>
          <a:prstGeom prst="rect">
            <a:avLst/>
          </a:prstGeom>
        </p:spPr>
      </p:pic>
      <p:sp>
        <p:nvSpPr>
          <p:cNvPr id="31" name="Triangle 30">
            <a:extLst>
              <a:ext uri="{FF2B5EF4-FFF2-40B4-BE49-F238E27FC236}">
                <a16:creationId xmlns:a16="http://schemas.microsoft.com/office/drawing/2014/main" id="{584703BF-BF9E-744E-A4FF-15141703EF58}"/>
              </a:ext>
            </a:extLst>
          </p:cNvPr>
          <p:cNvSpPr/>
          <p:nvPr/>
        </p:nvSpPr>
        <p:spPr>
          <a:xfrm>
            <a:off x="1752286" y="4537537"/>
            <a:ext cx="480729" cy="276999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93B15E95-D044-1D4B-A624-E28BEB95DB3A}"/>
              </a:ext>
            </a:extLst>
          </p:cNvPr>
          <p:cNvSpPr/>
          <p:nvPr/>
        </p:nvSpPr>
        <p:spPr>
          <a:xfrm rot="5400000">
            <a:off x="5428490" y="1367721"/>
            <a:ext cx="480729" cy="276999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C6F3F0-D46F-734C-957F-0C982832C367}"/>
              </a:ext>
            </a:extLst>
          </p:cNvPr>
          <p:cNvSpPr/>
          <p:nvPr/>
        </p:nvSpPr>
        <p:spPr>
          <a:xfrm>
            <a:off x="5917781" y="1907662"/>
            <a:ext cx="116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Field Workers and </a:t>
            </a:r>
          </a:p>
          <a:p>
            <a:pPr algn="ctr"/>
            <a:r>
              <a:rPr lang="en-US" sz="1000" dirty="0"/>
              <a:t>Managers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F9A627-2D5C-0045-BE47-1CAA6BB87D89}"/>
              </a:ext>
            </a:extLst>
          </p:cNvPr>
          <p:cNvSpPr/>
          <p:nvPr/>
        </p:nvSpPr>
        <p:spPr>
          <a:xfrm>
            <a:off x="2045830" y="1153996"/>
            <a:ext cx="11653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[Front-end]</a:t>
            </a:r>
          </a:p>
          <a:p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FE27A4-D377-C24E-AABE-FED03B000F22}"/>
              </a:ext>
            </a:extLst>
          </p:cNvPr>
          <p:cNvSpPr/>
          <p:nvPr/>
        </p:nvSpPr>
        <p:spPr>
          <a:xfrm>
            <a:off x="829087" y="2855401"/>
            <a:ext cx="11653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[Back-end]</a:t>
            </a:r>
          </a:p>
          <a:p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A72186-0750-0941-9049-C0A3954844FD}"/>
              </a:ext>
            </a:extLst>
          </p:cNvPr>
          <p:cNvSpPr/>
          <p:nvPr/>
        </p:nvSpPr>
        <p:spPr>
          <a:xfrm>
            <a:off x="4320721" y="2869377"/>
            <a:ext cx="215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&lt;Compute - Virtual Servers&gt;</a:t>
            </a:r>
          </a:p>
          <a:p>
            <a:r>
              <a:rPr lang="en-US" sz="1200" dirty="0"/>
              <a:t>Azure Virtual Machines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AWS EC2</a:t>
            </a:r>
            <a:r>
              <a:rPr lang="en-US" sz="1050" b="1" dirty="0">
                <a:solidFill>
                  <a:srgbClr val="FFC000"/>
                </a:solidFill>
              </a:rPr>
              <a:t> (Elastic Compute Cloud)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B25136-9724-5B4A-886F-F96A10182695}"/>
              </a:ext>
            </a:extLst>
          </p:cNvPr>
          <p:cNvSpPr/>
          <p:nvPr/>
        </p:nvSpPr>
        <p:spPr>
          <a:xfrm>
            <a:off x="6761935" y="2882330"/>
            <a:ext cx="2150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&lt;Database&gt;</a:t>
            </a:r>
          </a:p>
          <a:p>
            <a:r>
              <a:rPr lang="en-US" sz="1200" dirty="0"/>
              <a:t>SQL Database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AWS Relational Database System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79F912-99A1-DD40-A2A3-0EB33FE89C09}"/>
              </a:ext>
            </a:extLst>
          </p:cNvPr>
          <p:cNvSpPr/>
          <p:nvPr/>
        </p:nvSpPr>
        <p:spPr>
          <a:xfrm>
            <a:off x="2256538" y="4424375"/>
            <a:ext cx="215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&lt;API Management Platform&gt;</a:t>
            </a:r>
          </a:p>
          <a:p>
            <a:r>
              <a:rPr lang="en-US" sz="1200" dirty="0"/>
              <a:t>Azure API Management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AWS API Gateway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22EC17-F00B-EE46-AB8D-3978F4E0407C}"/>
              </a:ext>
            </a:extLst>
          </p:cNvPr>
          <p:cNvSpPr/>
          <p:nvPr/>
        </p:nvSpPr>
        <p:spPr>
          <a:xfrm>
            <a:off x="776896" y="4410380"/>
            <a:ext cx="11653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[Back-end]</a:t>
            </a:r>
          </a:p>
          <a:p>
            <a:endParaRPr lang="en-US" sz="1200" b="1" dirty="0">
              <a:solidFill>
                <a:srgbClr val="FFC000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E9BF075-A0A4-6943-B1DB-FE2453410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22" y="750015"/>
            <a:ext cx="1206500" cy="10922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734EE1C-A001-FF4C-98E8-F75A24F5B5A0}"/>
              </a:ext>
            </a:extLst>
          </p:cNvPr>
          <p:cNvSpPr/>
          <p:nvPr/>
        </p:nvSpPr>
        <p:spPr>
          <a:xfrm>
            <a:off x="78594" y="1717958"/>
            <a:ext cx="22884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[Enterprise Mobile App Store]</a:t>
            </a:r>
          </a:p>
        </p:txBody>
      </p:sp>
    </p:spTree>
    <p:extLst>
      <p:ext uri="{BB962C8B-B14F-4D97-AF65-F5344CB8AC3E}">
        <p14:creationId xmlns:p14="http://schemas.microsoft.com/office/powerpoint/2010/main" val="388665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95646"/>
            <a:ext cx="8229600" cy="4257617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Situation</a:t>
            </a:r>
            <a:r>
              <a:rPr lang="en-US" dirty="0"/>
              <a:t>:  Digitizing Turnarounds</a:t>
            </a:r>
          </a:p>
          <a:p>
            <a:r>
              <a:rPr lang="en-US" dirty="0"/>
              <a:t>We have 4,000 field workers  - comprising of 90% non-employees and 10% employees -that reference safety procedures, checklists and tasks before starting turnarounds.  </a:t>
            </a:r>
          </a:p>
          <a:p>
            <a:r>
              <a:rPr lang="en-US" dirty="0"/>
              <a:t>Turnaround events happen 2 – 3 times per year per production site (refinery, rig,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In this particular scenario, we will concentrate on those folks who are working on Coke Drums at two refineries.</a:t>
            </a:r>
          </a:p>
          <a:p>
            <a:r>
              <a:rPr lang="en-US" dirty="0"/>
              <a:t>All safety procedures and checklists are still on-paper and folder (literally clipboards)</a:t>
            </a:r>
          </a:p>
          <a:p>
            <a:r>
              <a:rPr lang="en-US" dirty="0"/>
              <a:t>Tasks are printed out and assigned to field workers during their daily pre-work meetings </a:t>
            </a:r>
          </a:p>
          <a:p>
            <a:r>
              <a:rPr lang="en-US" dirty="0"/>
              <a:t>Status of tasks and action items are manually filed at the end of the day by team leaders and coordinators which will then be encoded on shared worksheets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Task</a:t>
            </a:r>
            <a:r>
              <a:rPr lang="en-US" dirty="0"/>
              <a:t>:</a:t>
            </a:r>
          </a:p>
          <a:p>
            <a:r>
              <a:rPr lang="en-US" dirty="0"/>
              <a:t>Digitize the end-to-end workflow – safety procedures and checklists including real-time task dissemination, updates and status reporting should be done via mobile apps</a:t>
            </a:r>
          </a:p>
          <a:p>
            <a:r>
              <a:rPr lang="en-US" dirty="0"/>
              <a:t>Safely deploy these mobile solutions to mobile devices that our company does not own or manage (zero-trust)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Action</a:t>
            </a:r>
            <a:r>
              <a:rPr lang="en-US" dirty="0"/>
              <a:t>:</a:t>
            </a:r>
          </a:p>
          <a:p>
            <a:r>
              <a:rPr lang="en-US" dirty="0"/>
              <a:t>Work with software development teams to design and build the mobile solutions</a:t>
            </a:r>
          </a:p>
          <a:p>
            <a:r>
              <a:rPr lang="en-US" dirty="0"/>
              <a:t>Work with I&amp;OS teams to formulate and implement an infrastructure and deployment strategy for non-company owned endpoints (mobile devices)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Results</a:t>
            </a:r>
            <a:r>
              <a:rPr lang="en-US" dirty="0"/>
              <a:t> (expected):</a:t>
            </a:r>
          </a:p>
          <a:p>
            <a:r>
              <a:rPr lang="en-US" dirty="0"/>
              <a:t>Design and Deliver a Minimum Viable Product (MVP) to rapidly digitize these production workflows by employing mobile apps and deploying them to non-company smartphones.</a:t>
            </a:r>
          </a:p>
          <a:p>
            <a:r>
              <a:rPr lang="en-US" dirty="0"/>
              <a:t>Design and Deliver a mobile application deployment strategy to third-party personas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</p:spTree>
    <p:extLst>
      <p:ext uri="{BB962C8B-B14F-4D97-AF65-F5344CB8AC3E}">
        <p14:creationId xmlns:p14="http://schemas.microsoft.com/office/powerpoint/2010/main" val="415987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1663"/>
            <a:ext cx="8229600" cy="4035973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Technical Characteristics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Personas involved – who are our customers</a:t>
            </a:r>
          </a:p>
          <a:p>
            <a:pPr marL="1257300" lvl="2" indent="-457200">
              <a:buFont typeface="+mj-lt"/>
              <a:buAutoNum type="alphaLcParenR"/>
            </a:pPr>
            <a:r>
              <a:rPr lang="en-US" dirty="0"/>
              <a:t>Customers – field workers and plant / refinery managers</a:t>
            </a:r>
          </a:p>
          <a:p>
            <a:pPr marL="1257300" lvl="2" indent="-457200">
              <a:buFont typeface="+mj-lt"/>
              <a:buAutoNum type="alphaLcParenR"/>
            </a:pPr>
            <a:r>
              <a:rPr lang="en-US" dirty="0"/>
              <a:t>App producers and owners – IT service delivery centers; mobile app developers</a:t>
            </a:r>
          </a:p>
          <a:p>
            <a:pPr marL="1257300" lvl="2" indent="-457200">
              <a:buFont typeface="+mj-lt"/>
              <a:buAutoNum type="alphaLcParenR"/>
            </a:pPr>
            <a:r>
              <a:rPr lang="en-US" dirty="0"/>
              <a:t>I&amp;OS teams – cloud brokerage and service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Mobile application security design - hardening and shielding</a:t>
            </a:r>
          </a:p>
          <a:p>
            <a:pPr marL="1257300" lvl="2" indent="-457200">
              <a:buFont typeface="+mj-lt"/>
              <a:buAutoNum type="alphaLcParenR"/>
            </a:pPr>
            <a:r>
              <a:rPr lang="en-US" dirty="0"/>
              <a:t>Jailbreak and root detection</a:t>
            </a:r>
          </a:p>
          <a:p>
            <a:pPr marL="1257300" lvl="2" indent="-457200">
              <a:buFont typeface="+mj-lt"/>
              <a:buAutoNum type="alphaLcParenR"/>
            </a:pPr>
            <a:r>
              <a:rPr lang="en-US" dirty="0"/>
              <a:t>Encryption of In-App preferences</a:t>
            </a:r>
          </a:p>
          <a:p>
            <a:pPr marL="1257300" lvl="2" indent="-457200">
              <a:buFont typeface="+mj-lt"/>
              <a:buAutoNum type="alphaLcParenR"/>
            </a:pPr>
            <a:r>
              <a:rPr lang="en-US" dirty="0"/>
              <a:t>Code obfuscation and anti-reverse engineering</a:t>
            </a:r>
          </a:p>
          <a:p>
            <a:pPr marL="1257300" lvl="2" indent="-457200">
              <a:buFont typeface="+mj-lt"/>
              <a:buAutoNum type="alphaLcParenR"/>
            </a:pPr>
            <a:r>
              <a:rPr lang="en-US" dirty="0"/>
              <a:t>Data loss prevention via copy-paste prevention, file relocation prevention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Enterprise Private  mobile app store</a:t>
            </a:r>
          </a:p>
          <a:p>
            <a:pPr marL="1257300" lvl="2" indent="-457200">
              <a:buFont typeface="+mj-lt"/>
              <a:buAutoNum type="alphaLcParenR"/>
            </a:pPr>
            <a:r>
              <a:rPr lang="en-US" dirty="0"/>
              <a:t>Enforce app deployment and updates</a:t>
            </a:r>
          </a:p>
          <a:p>
            <a:pPr marL="1257300" lvl="2" indent="-457200">
              <a:buFont typeface="+mj-lt"/>
              <a:buAutoNum type="alphaLcParenR"/>
            </a:pPr>
            <a:r>
              <a:rPr lang="en-US" dirty="0"/>
              <a:t>Enforce app clustering based on (1) authenticated identity and (2) job function</a:t>
            </a:r>
          </a:p>
          <a:p>
            <a:pPr marL="1257300" lvl="2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Recommendations</a:t>
            </a:r>
            <a:r>
              <a:rPr lang="en-US" dirty="0"/>
              <a:t>:</a:t>
            </a:r>
          </a:p>
          <a:p>
            <a:r>
              <a:rPr lang="en-US" dirty="0"/>
              <a:t>Securely operate mobile solutions in zero-trust environments</a:t>
            </a:r>
          </a:p>
          <a:p>
            <a:r>
              <a:rPr lang="en-US" dirty="0"/>
              <a:t>To efficiently scale, a SaaS setup for mobile app store is highly desired</a:t>
            </a:r>
          </a:p>
          <a:p>
            <a:r>
              <a:rPr lang="en-US" dirty="0"/>
              <a:t>Use a cross-platform development software to target both iOS and Android devices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Expected results</a:t>
            </a:r>
            <a:r>
              <a:rPr lang="en-US" dirty="0"/>
              <a:t>:</a:t>
            </a:r>
          </a:p>
          <a:p>
            <a:r>
              <a:rPr lang="en-US" dirty="0"/>
              <a:t>Design and develop mobile solutions for both Android and iOS </a:t>
            </a:r>
          </a:p>
          <a:p>
            <a:r>
              <a:rPr lang="en-US" dirty="0"/>
              <a:t>Mobile solutions delivered to authenticated and authorized field workers’ mobile devices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15753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: Rounded Corners 139">
            <a:extLst>
              <a:ext uri="{FF2B5EF4-FFF2-40B4-BE49-F238E27FC236}">
                <a16:creationId xmlns:a16="http://schemas.microsoft.com/office/drawing/2014/main" id="{24B33EAE-1E45-6549-912A-F1C3925317D1}"/>
              </a:ext>
            </a:extLst>
          </p:cNvPr>
          <p:cNvSpPr/>
          <p:nvPr/>
        </p:nvSpPr>
        <p:spPr>
          <a:xfrm>
            <a:off x="4822543" y="3918722"/>
            <a:ext cx="2150726" cy="166832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5A1674CB-A637-A346-8E6C-9884F71E7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01" y="3804391"/>
            <a:ext cx="991487" cy="882532"/>
          </a:xfrm>
          <a:prstGeom prst="rect">
            <a:avLst/>
          </a:prstGeom>
        </p:spPr>
      </p:pic>
      <p:sp>
        <p:nvSpPr>
          <p:cNvPr id="7" name="Rectangle: Rounded Corners 139">
            <a:extLst>
              <a:ext uri="{FF2B5EF4-FFF2-40B4-BE49-F238E27FC236}">
                <a16:creationId xmlns:a16="http://schemas.microsoft.com/office/drawing/2014/main" id="{4A459F2D-5F30-7145-ACA6-822750C8B919}"/>
              </a:ext>
            </a:extLst>
          </p:cNvPr>
          <p:cNvSpPr/>
          <p:nvPr/>
        </p:nvSpPr>
        <p:spPr>
          <a:xfrm>
            <a:off x="1827253" y="2015808"/>
            <a:ext cx="2150726" cy="166832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21">
            <a:extLst>
              <a:ext uri="{FF2B5EF4-FFF2-40B4-BE49-F238E27FC236}">
                <a16:creationId xmlns:a16="http://schemas.microsoft.com/office/drawing/2014/main" id="{504EAFE3-B701-A24D-8583-2F70A9CE0237}"/>
              </a:ext>
            </a:extLst>
          </p:cNvPr>
          <p:cNvSpPr/>
          <p:nvPr/>
        </p:nvSpPr>
        <p:spPr>
          <a:xfrm rot="5400000">
            <a:off x="4281153" y="3288288"/>
            <a:ext cx="1605805" cy="172730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FCE1675-5E58-4146-A5AB-B29DEFE62210}"/>
              </a:ext>
            </a:extLst>
          </p:cNvPr>
          <p:cNvSpPr/>
          <p:nvPr/>
        </p:nvSpPr>
        <p:spPr>
          <a:xfrm>
            <a:off x="4046265" y="3781789"/>
            <a:ext cx="1586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Field Workers and Managers</a:t>
            </a:r>
          </a:p>
          <a:p>
            <a:r>
              <a:rPr lang="en-US" sz="1200" dirty="0"/>
              <a:t>[Field Operations]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06F7142B-B6A8-3A4E-AF35-A5B920DC8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729" y="3016323"/>
            <a:ext cx="839376" cy="716660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1099A5CB-2543-3A46-AEC1-E2D97BB25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402" y="3181537"/>
            <a:ext cx="966399" cy="906745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AE2153E6-A257-9745-B0A0-0B824810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CI/CD Pipeline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9EFD705-CD9C-CA4A-8B10-757B87E04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53" y="1448749"/>
            <a:ext cx="1168400" cy="11049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FB2D260-CB29-2447-8935-E94E4A444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7819" y="1359885"/>
            <a:ext cx="1206500" cy="10922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38303B5-5CBD-E14A-BA1D-56562DF3F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9497" y="3894533"/>
            <a:ext cx="967860" cy="873178"/>
          </a:xfrm>
          <a:prstGeom prst="rect">
            <a:avLst/>
          </a:prstGeom>
        </p:spPr>
      </p:pic>
      <p:sp>
        <p:nvSpPr>
          <p:cNvPr id="94" name="Rectangle: Rounded Corners 21">
            <a:extLst>
              <a:ext uri="{FF2B5EF4-FFF2-40B4-BE49-F238E27FC236}">
                <a16:creationId xmlns:a16="http://schemas.microsoft.com/office/drawing/2014/main" id="{494F9951-6FBF-F949-B3F0-B83BCB7E98F7}"/>
              </a:ext>
            </a:extLst>
          </p:cNvPr>
          <p:cNvSpPr/>
          <p:nvPr/>
        </p:nvSpPr>
        <p:spPr>
          <a:xfrm rot="5400000">
            <a:off x="312498" y="3404569"/>
            <a:ext cx="1984533" cy="172730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1204231-FBEC-EF4C-B660-64EB1C3A5E1E}"/>
              </a:ext>
            </a:extLst>
          </p:cNvPr>
          <p:cNvSpPr/>
          <p:nvPr/>
        </p:nvSpPr>
        <p:spPr>
          <a:xfrm>
            <a:off x="1330330" y="3550956"/>
            <a:ext cx="2423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Designs and develops mobile app</a:t>
            </a:r>
          </a:p>
          <a:p>
            <a:r>
              <a:rPr lang="en-US" sz="1200" dirty="0">
                <a:solidFill>
                  <a:srgbClr val="0070C0"/>
                </a:solidFill>
              </a:rPr>
              <a:t>[Design &amp; Develop]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7A84AB4-07FE-2340-8AD1-44DC3801E085}"/>
              </a:ext>
            </a:extLst>
          </p:cNvPr>
          <p:cNvSpPr/>
          <p:nvPr/>
        </p:nvSpPr>
        <p:spPr>
          <a:xfrm>
            <a:off x="525234" y="4596781"/>
            <a:ext cx="2121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Mobile App Developers</a:t>
            </a:r>
          </a:p>
          <a:p>
            <a:r>
              <a:rPr lang="en-US" sz="1200" dirty="0"/>
              <a:t>[Solution Delivery Center]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35F5BCC-A28C-7043-9866-5E0AF60D8C18}"/>
              </a:ext>
            </a:extLst>
          </p:cNvPr>
          <p:cNvSpPr/>
          <p:nvPr/>
        </p:nvSpPr>
        <p:spPr>
          <a:xfrm>
            <a:off x="28345" y="2688979"/>
            <a:ext cx="215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Integrates app with appropriate MAM policies</a:t>
            </a:r>
          </a:p>
          <a:p>
            <a:r>
              <a:rPr lang="en-US" sz="1200" dirty="0">
                <a:solidFill>
                  <a:srgbClr val="0070C0"/>
                </a:solidFill>
              </a:rPr>
              <a:t>[Secure &amp; Augment]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3BD0ECA-3F1B-6642-A1FF-B424E1E40234}"/>
              </a:ext>
            </a:extLst>
          </p:cNvPr>
          <p:cNvSpPr/>
          <p:nvPr/>
        </p:nvSpPr>
        <p:spPr>
          <a:xfrm>
            <a:off x="248299" y="1139404"/>
            <a:ext cx="2150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App UI and functional  Tests</a:t>
            </a:r>
          </a:p>
          <a:p>
            <a:r>
              <a:rPr lang="en-US" sz="1200" dirty="0">
                <a:solidFill>
                  <a:srgbClr val="0070C0"/>
                </a:solidFill>
              </a:rPr>
              <a:t>[Scan and Test]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CACF9C5-7CC0-7B41-97DA-FE9BAA64360C}"/>
              </a:ext>
            </a:extLst>
          </p:cNvPr>
          <p:cNvSpPr/>
          <p:nvPr/>
        </p:nvSpPr>
        <p:spPr>
          <a:xfrm>
            <a:off x="2172469" y="1592729"/>
            <a:ext cx="2010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Push to mobile app store</a:t>
            </a:r>
          </a:p>
          <a:p>
            <a:r>
              <a:rPr lang="en-US" sz="1200" dirty="0">
                <a:solidFill>
                  <a:srgbClr val="0070C0"/>
                </a:solidFill>
              </a:rPr>
              <a:t>[App Publishing]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B41FB09-670F-7943-8385-EC4FA86905BF}"/>
              </a:ext>
            </a:extLst>
          </p:cNvPr>
          <p:cNvSpPr/>
          <p:nvPr/>
        </p:nvSpPr>
        <p:spPr>
          <a:xfrm>
            <a:off x="3911891" y="2327828"/>
            <a:ext cx="22884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[Enterprise Mobile App Store]</a:t>
            </a:r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A2860815-6665-5F40-ADD5-E417B9319009}"/>
              </a:ext>
            </a:extLst>
          </p:cNvPr>
          <p:cNvSpPr/>
          <p:nvPr/>
        </p:nvSpPr>
        <p:spPr>
          <a:xfrm>
            <a:off x="1064399" y="2446173"/>
            <a:ext cx="480729" cy="276999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Triangle 102">
            <a:extLst>
              <a:ext uri="{FF2B5EF4-FFF2-40B4-BE49-F238E27FC236}">
                <a16:creationId xmlns:a16="http://schemas.microsoft.com/office/drawing/2014/main" id="{8B978A8B-C4F7-2546-8003-22A1BDA8F57D}"/>
              </a:ext>
            </a:extLst>
          </p:cNvPr>
          <p:cNvSpPr/>
          <p:nvPr/>
        </p:nvSpPr>
        <p:spPr>
          <a:xfrm rot="5400000">
            <a:off x="1677842" y="1899394"/>
            <a:ext cx="480729" cy="276999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54DDED4B-FD9D-144D-BADD-39A81D4B96C9}"/>
              </a:ext>
            </a:extLst>
          </p:cNvPr>
          <p:cNvSpPr/>
          <p:nvPr/>
        </p:nvSpPr>
        <p:spPr>
          <a:xfrm rot="5400000">
            <a:off x="6344128" y="3748789"/>
            <a:ext cx="480729" cy="276999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Triangle 104">
            <a:extLst>
              <a:ext uri="{FF2B5EF4-FFF2-40B4-BE49-F238E27FC236}">
                <a16:creationId xmlns:a16="http://schemas.microsoft.com/office/drawing/2014/main" id="{6A2C5013-7480-9340-B67D-ED803DEE7623}"/>
              </a:ext>
            </a:extLst>
          </p:cNvPr>
          <p:cNvSpPr/>
          <p:nvPr/>
        </p:nvSpPr>
        <p:spPr>
          <a:xfrm rot="10800000">
            <a:off x="4822543" y="2581372"/>
            <a:ext cx="480729" cy="276999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7518E7A-0102-1247-BC60-1B9141E49C80}"/>
              </a:ext>
            </a:extLst>
          </p:cNvPr>
          <p:cNvSpPr/>
          <p:nvPr/>
        </p:nvSpPr>
        <p:spPr>
          <a:xfrm>
            <a:off x="5248661" y="2625067"/>
            <a:ext cx="2010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[Push] Deploys required mobile apps to target personas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20563CA-7F79-E441-84D9-2F0E734DA71B}"/>
              </a:ext>
            </a:extLst>
          </p:cNvPr>
          <p:cNvSpPr/>
          <p:nvPr/>
        </p:nvSpPr>
        <p:spPr>
          <a:xfrm>
            <a:off x="6190089" y="4126519"/>
            <a:ext cx="2010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Operates mobile apps</a:t>
            </a:r>
          </a:p>
          <a:p>
            <a:r>
              <a:rPr lang="en-US" sz="1200" dirty="0">
                <a:solidFill>
                  <a:srgbClr val="0070C0"/>
                </a:solidFill>
              </a:rPr>
              <a:t>[User Engagements]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08A493-785E-9C4D-ADA8-293198252499}"/>
              </a:ext>
            </a:extLst>
          </p:cNvPr>
          <p:cNvSpPr/>
          <p:nvPr/>
        </p:nvSpPr>
        <p:spPr>
          <a:xfrm>
            <a:off x="3887723" y="4373013"/>
            <a:ext cx="2010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Outlines acceptance criteria and requirements</a:t>
            </a:r>
          </a:p>
          <a:p>
            <a:r>
              <a:rPr lang="en-US" sz="1200" dirty="0">
                <a:solidFill>
                  <a:srgbClr val="0070C0"/>
                </a:solidFill>
              </a:rPr>
              <a:t>[Definition of Done]</a:t>
            </a:r>
          </a:p>
        </p:txBody>
      </p:sp>
    </p:spTree>
    <p:extLst>
      <p:ext uri="{BB962C8B-B14F-4D97-AF65-F5344CB8AC3E}">
        <p14:creationId xmlns:p14="http://schemas.microsoft.com/office/powerpoint/2010/main" val="344362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71">
            <a:extLst>
              <a:ext uri="{FF2B5EF4-FFF2-40B4-BE49-F238E27FC236}">
                <a16:creationId xmlns:a16="http://schemas.microsoft.com/office/drawing/2014/main" id="{95810BC0-8710-DB40-BC6E-10738BBE4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46" y="1220675"/>
            <a:ext cx="720919" cy="57673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CBBFCF-25EA-CC47-AF10-4173C324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Security Design</a:t>
            </a:r>
          </a:p>
        </p:txBody>
      </p:sp>
      <p:sp>
        <p:nvSpPr>
          <p:cNvPr id="4" name="Rectangle: Rounded Corners 146">
            <a:extLst>
              <a:ext uri="{FF2B5EF4-FFF2-40B4-BE49-F238E27FC236}">
                <a16:creationId xmlns:a16="http://schemas.microsoft.com/office/drawing/2014/main" id="{2724468D-83A6-984C-B1B6-C8556B112A50}"/>
              </a:ext>
            </a:extLst>
          </p:cNvPr>
          <p:cNvSpPr/>
          <p:nvPr/>
        </p:nvSpPr>
        <p:spPr>
          <a:xfrm>
            <a:off x="2544520" y="3215615"/>
            <a:ext cx="2150726" cy="135191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142">
            <a:extLst>
              <a:ext uri="{FF2B5EF4-FFF2-40B4-BE49-F238E27FC236}">
                <a16:creationId xmlns:a16="http://schemas.microsoft.com/office/drawing/2014/main" id="{D68C271A-AE8E-744D-9A92-43B8C611E641}"/>
              </a:ext>
            </a:extLst>
          </p:cNvPr>
          <p:cNvSpPr/>
          <p:nvPr/>
        </p:nvSpPr>
        <p:spPr>
          <a:xfrm rot="5400000">
            <a:off x="4042272" y="3049340"/>
            <a:ext cx="1304596" cy="138930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140">
            <a:extLst>
              <a:ext uri="{FF2B5EF4-FFF2-40B4-BE49-F238E27FC236}">
                <a16:creationId xmlns:a16="http://schemas.microsoft.com/office/drawing/2014/main" id="{AEA78446-AB32-D741-B858-267A8F1E17CD}"/>
              </a:ext>
            </a:extLst>
          </p:cNvPr>
          <p:cNvSpPr/>
          <p:nvPr/>
        </p:nvSpPr>
        <p:spPr>
          <a:xfrm rot="5400000">
            <a:off x="1877211" y="2511288"/>
            <a:ext cx="1473659" cy="138929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139">
            <a:extLst>
              <a:ext uri="{FF2B5EF4-FFF2-40B4-BE49-F238E27FC236}">
                <a16:creationId xmlns:a16="http://schemas.microsoft.com/office/drawing/2014/main" id="{4A459F2D-5F30-7145-ACA6-822750C8B919}"/>
              </a:ext>
            </a:extLst>
          </p:cNvPr>
          <p:cNvSpPr/>
          <p:nvPr/>
        </p:nvSpPr>
        <p:spPr>
          <a:xfrm>
            <a:off x="2544957" y="2616575"/>
            <a:ext cx="2150726" cy="166832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125">
            <a:extLst>
              <a:ext uri="{FF2B5EF4-FFF2-40B4-BE49-F238E27FC236}">
                <a16:creationId xmlns:a16="http://schemas.microsoft.com/office/drawing/2014/main" id="{0BF79D8B-0E45-E649-9FA8-BF3CB2C546D4}"/>
              </a:ext>
            </a:extLst>
          </p:cNvPr>
          <p:cNvSpPr/>
          <p:nvPr/>
        </p:nvSpPr>
        <p:spPr>
          <a:xfrm rot="5400000">
            <a:off x="4045412" y="1849987"/>
            <a:ext cx="1304596" cy="138930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120">
            <a:extLst>
              <a:ext uri="{FF2B5EF4-FFF2-40B4-BE49-F238E27FC236}">
                <a16:creationId xmlns:a16="http://schemas.microsoft.com/office/drawing/2014/main" id="{1D11265C-3DE2-5345-A2EB-F39BCF57546F}"/>
              </a:ext>
            </a:extLst>
          </p:cNvPr>
          <p:cNvSpPr/>
          <p:nvPr/>
        </p:nvSpPr>
        <p:spPr>
          <a:xfrm rot="5400000">
            <a:off x="6532605" y="1553488"/>
            <a:ext cx="779847" cy="138930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121">
            <a:extLst>
              <a:ext uri="{FF2B5EF4-FFF2-40B4-BE49-F238E27FC236}">
                <a16:creationId xmlns:a16="http://schemas.microsoft.com/office/drawing/2014/main" id="{6EDEB540-AE8A-804A-837D-C5D3CBEFE6C8}"/>
              </a:ext>
            </a:extLst>
          </p:cNvPr>
          <p:cNvSpPr/>
          <p:nvPr/>
        </p:nvSpPr>
        <p:spPr>
          <a:xfrm rot="5400000">
            <a:off x="5543462" y="1596022"/>
            <a:ext cx="779847" cy="138930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8">
            <a:extLst>
              <a:ext uri="{FF2B5EF4-FFF2-40B4-BE49-F238E27FC236}">
                <a16:creationId xmlns:a16="http://schemas.microsoft.com/office/drawing/2014/main" id="{B1A854B1-24EE-9E45-A14E-C596A77B6099}"/>
              </a:ext>
            </a:extLst>
          </p:cNvPr>
          <p:cNvSpPr/>
          <p:nvPr/>
        </p:nvSpPr>
        <p:spPr>
          <a:xfrm>
            <a:off x="1977462" y="1167449"/>
            <a:ext cx="5969480" cy="139639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9">
            <a:extLst>
              <a:ext uri="{FF2B5EF4-FFF2-40B4-BE49-F238E27FC236}">
                <a16:creationId xmlns:a16="http://schemas.microsoft.com/office/drawing/2014/main" id="{ED3227C0-7FC8-1244-8B5D-FEC2203BD6EE}"/>
              </a:ext>
            </a:extLst>
          </p:cNvPr>
          <p:cNvSpPr/>
          <p:nvPr/>
        </p:nvSpPr>
        <p:spPr>
          <a:xfrm rot="5400000">
            <a:off x="2224499" y="1627659"/>
            <a:ext cx="779847" cy="138930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20">
            <a:extLst>
              <a:ext uri="{FF2B5EF4-FFF2-40B4-BE49-F238E27FC236}">
                <a16:creationId xmlns:a16="http://schemas.microsoft.com/office/drawing/2014/main" id="{2195FA7E-22FB-1649-9021-64AB34E36D3C}"/>
              </a:ext>
            </a:extLst>
          </p:cNvPr>
          <p:cNvSpPr/>
          <p:nvPr/>
        </p:nvSpPr>
        <p:spPr>
          <a:xfrm>
            <a:off x="4808178" y="2609295"/>
            <a:ext cx="3138763" cy="163957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21">
            <a:extLst>
              <a:ext uri="{FF2B5EF4-FFF2-40B4-BE49-F238E27FC236}">
                <a16:creationId xmlns:a16="http://schemas.microsoft.com/office/drawing/2014/main" id="{504EAFE3-B701-A24D-8583-2F70A9CE0237}"/>
              </a:ext>
            </a:extLst>
          </p:cNvPr>
          <p:cNvSpPr/>
          <p:nvPr/>
        </p:nvSpPr>
        <p:spPr>
          <a:xfrm rot="5400000">
            <a:off x="7114612" y="1883987"/>
            <a:ext cx="1605805" cy="172730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3C8B752D-A820-4D41-81AE-FB18EEADBB36}"/>
              </a:ext>
            </a:extLst>
          </p:cNvPr>
          <p:cNvSpPr/>
          <p:nvPr/>
        </p:nvSpPr>
        <p:spPr>
          <a:xfrm>
            <a:off x="5453060" y="711331"/>
            <a:ext cx="95501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dirty="0"/>
              <a:t>Device Healthy and compliant?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DDA7B8-1783-144E-B443-22B7E14D9582}"/>
              </a:ext>
            </a:extLst>
          </p:cNvPr>
          <p:cNvSpPr/>
          <p:nvPr/>
        </p:nvSpPr>
        <p:spPr>
          <a:xfrm>
            <a:off x="2424308" y="1069450"/>
            <a:ext cx="377890" cy="348635"/>
          </a:xfrm>
          <a:prstGeom prst="ellipse">
            <a:avLst/>
          </a:prstGeom>
          <a:solidFill>
            <a:srgbClr val="0B2D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65A8D0-01AF-CA46-AD55-5BAB5F6394AC}"/>
              </a:ext>
            </a:extLst>
          </p:cNvPr>
          <p:cNvSpPr/>
          <p:nvPr/>
        </p:nvSpPr>
        <p:spPr>
          <a:xfrm>
            <a:off x="5757387" y="1049401"/>
            <a:ext cx="377890" cy="348635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90BFF4FA-3B23-0749-91C3-2F70AAC1362B}"/>
              </a:ext>
            </a:extLst>
          </p:cNvPr>
          <p:cNvSpPr/>
          <p:nvPr/>
        </p:nvSpPr>
        <p:spPr>
          <a:xfrm>
            <a:off x="4118948" y="721203"/>
            <a:ext cx="11858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dirty="0"/>
              <a:t>Requires Mobile Device Management?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76B4C6-F39C-E44D-AD89-679CF3AE81C8}"/>
              </a:ext>
            </a:extLst>
          </p:cNvPr>
          <p:cNvSpPr/>
          <p:nvPr/>
        </p:nvSpPr>
        <p:spPr>
          <a:xfrm>
            <a:off x="4505626" y="2511640"/>
            <a:ext cx="377890" cy="348635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FD2B31-E04A-6B43-ACE6-DE3616AD9CBE}"/>
              </a:ext>
            </a:extLst>
          </p:cNvPr>
          <p:cNvSpPr/>
          <p:nvPr/>
        </p:nvSpPr>
        <p:spPr>
          <a:xfrm>
            <a:off x="2757907" y="931702"/>
            <a:ext cx="4485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Yes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FA792D-104F-3749-94EB-56E7DA335CBB}"/>
              </a:ext>
            </a:extLst>
          </p:cNvPr>
          <p:cNvSpPr/>
          <p:nvPr/>
        </p:nvSpPr>
        <p:spPr>
          <a:xfrm>
            <a:off x="6644009" y="595791"/>
            <a:ext cx="104300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(Optional)</a:t>
            </a:r>
          </a:p>
        </p:txBody>
      </p:sp>
      <p:sp>
        <p:nvSpPr>
          <p:cNvPr id="23" name="Oval 22">
            <a:hlinkClick r:id="rId3" action="ppaction://hlinksldjump"/>
            <a:extLst>
              <a:ext uri="{FF2B5EF4-FFF2-40B4-BE49-F238E27FC236}">
                <a16:creationId xmlns:a16="http://schemas.microsoft.com/office/drawing/2014/main" id="{97CB57C3-8409-A84A-AC54-44AB1BEAFD95}"/>
              </a:ext>
            </a:extLst>
          </p:cNvPr>
          <p:cNvSpPr/>
          <p:nvPr/>
        </p:nvSpPr>
        <p:spPr>
          <a:xfrm>
            <a:off x="178788" y="4567120"/>
            <a:ext cx="175691" cy="166579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hlinkClick r:id="" action="ppaction://noaction"/>
            <a:extLst>
              <a:ext uri="{FF2B5EF4-FFF2-40B4-BE49-F238E27FC236}">
                <a16:creationId xmlns:a16="http://schemas.microsoft.com/office/drawing/2014/main" id="{4FAD96F6-E132-B94D-B85D-08FE2964C731}"/>
              </a:ext>
            </a:extLst>
          </p:cNvPr>
          <p:cNvSpPr/>
          <p:nvPr/>
        </p:nvSpPr>
        <p:spPr>
          <a:xfrm>
            <a:off x="178789" y="4817104"/>
            <a:ext cx="170375" cy="16657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9DD9"/>
              </a:highligh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43B17C-D74F-FE42-9B4E-4FC25C490377}"/>
              </a:ext>
            </a:extLst>
          </p:cNvPr>
          <p:cNvSpPr/>
          <p:nvPr/>
        </p:nvSpPr>
        <p:spPr>
          <a:xfrm>
            <a:off x="313278" y="4311651"/>
            <a:ext cx="99148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Platform Controls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8B0D92-F852-DD4D-A3AD-BB01576D5BB3}"/>
              </a:ext>
            </a:extLst>
          </p:cNvPr>
          <p:cNvSpPr/>
          <p:nvPr/>
        </p:nvSpPr>
        <p:spPr>
          <a:xfrm>
            <a:off x="300520" y="4828129"/>
            <a:ext cx="81899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Device Controls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9C5FFB-7ED2-3D4A-AFC8-3875C43F13AB}"/>
              </a:ext>
            </a:extLst>
          </p:cNvPr>
          <p:cNvSpPr/>
          <p:nvPr/>
        </p:nvSpPr>
        <p:spPr>
          <a:xfrm>
            <a:off x="2270146" y="1395564"/>
            <a:ext cx="4485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No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CF7EB3-A1B4-4B43-A8B2-FD78DBC9442C}"/>
              </a:ext>
            </a:extLst>
          </p:cNvPr>
          <p:cNvSpPr/>
          <p:nvPr/>
        </p:nvSpPr>
        <p:spPr>
          <a:xfrm>
            <a:off x="4808179" y="956114"/>
            <a:ext cx="4485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Yes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337223-B7BC-E646-8BC7-399ACDB5E52A}"/>
              </a:ext>
            </a:extLst>
          </p:cNvPr>
          <p:cNvSpPr/>
          <p:nvPr/>
        </p:nvSpPr>
        <p:spPr>
          <a:xfrm>
            <a:off x="4290193" y="1349045"/>
            <a:ext cx="4485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No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FF50AC-8F76-E348-ADF8-B55674CA9114}"/>
              </a:ext>
            </a:extLst>
          </p:cNvPr>
          <p:cNvSpPr/>
          <p:nvPr/>
        </p:nvSpPr>
        <p:spPr>
          <a:xfrm>
            <a:off x="2431562" y="2506806"/>
            <a:ext cx="377890" cy="34863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9DD9"/>
              </a:highligh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34FB86-BA62-A344-B690-21015F9CCDBB}"/>
              </a:ext>
            </a:extLst>
          </p:cNvPr>
          <p:cNvSpPr/>
          <p:nvPr/>
        </p:nvSpPr>
        <p:spPr>
          <a:xfrm>
            <a:off x="2420352" y="2817323"/>
            <a:ext cx="4485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End</a:t>
            </a:r>
          </a:p>
        </p:txBody>
      </p:sp>
      <p:sp>
        <p:nvSpPr>
          <p:cNvPr id="35" name="Rectangle 34">
            <a:hlinkClick r:id="rId3" action="ppaction://hlinksldjump"/>
            <a:extLst>
              <a:ext uri="{FF2B5EF4-FFF2-40B4-BE49-F238E27FC236}">
                <a16:creationId xmlns:a16="http://schemas.microsoft.com/office/drawing/2014/main" id="{FCFE6D6A-A327-1445-9E65-F737F3C8C2B3}"/>
              </a:ext>
            </a:extLst>
          </p:cNvPr>
          <p:cNvSpPr/>
          <p:nvPr/>
        </p:nvSpPr>
        <p:spPr>
          <a:xfrm>
            <a:off x="1765696" y="809346"/>
            <a:ext cx="1185824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dirty="0"/>
              <a:t>User authenticated?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FAE65F-91F9-D64E-AF5E-427007CEC4B7}"/>
              </a:ext>
            </a:extLst>
          </p:cNvPr>
          <p:cNvSpPr/>
          <p:nvPr/>
        </p:nvSpPr>
        <p:spPr>
          <a:xfrm>
            <a:off x="6060811" y="961555"/>
            <a:ext cx="4485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Yes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47C9A8-BB64-1945-9E37-1AE8423DF31F}"/>
              </a:ext>
            </a:extLst>
          </p:cNvPr>
          <p:cNvSpPr/>
          <p:nvPr/>
        </p:nvSpPr>
        <p:spPr>
          <a:xfrm>
            <a:off x="5548574" y="1363148"/>
            <a:ext cx="4485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No</a:t>
            </a:r>
          </a:p>
        </p:txBody>
      </p:sp>
      <p:sp>
        <p:nvSpPr>
          <p:cNvPr id="39" name="Rectangle 38">
            <a:hlinkClick r:id="rId3" action="ppaction://hlinksldjump"/>
            <a:extLst>
              <a:ext uri="{FF2B5EF4-FFF2-40B4-BE49-F238E27FC236}">
                <a16:creationId xmlns:a16="http://schemas.microsoft.com/office/drawing/2014/main" id="{CB2B410A-5C7F-7346-845A-DC6B182CEC49}"/>
              </a:ext>
            </a:extLst>
          </p:cNvPr>
          <p:cNvSpPr/>
          <p:nvPr/>
        </p:nvSpPr>
        <p:spPr>
          <a:xfrm>
            <a:off x="3232753" y="715061"/>
            <a:ext cx="955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9DD9"/>
                </a:solidFill>
              </a:rPr>
              <a:t>Conditional Access Check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1F2A83F-FDB4-DA4D-9D58-0A453255342D}"/>
              </a:ext>
            </a:extLst>
          </p:cNvPr>
          <p:cNvSpPr/>
          <p:nvPr/>
        </p:nvSpPr>
        <p:spPr>
          <a:xfrm>
            <a:off x="4512234" y="1055626"/>
            <a:ext cx="377890" cy="348635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8F49A41-58C7-F741-96AB-BC1AABBB9E21}"/>
              </a:ext>
            </a:extLst>
          </p:cNvPr>
          <p:cNvSpPr/>
          <p:nvPr/>
        </p:nvSpPr>
        <p:spPr>
          <a:xfrm>
            <a:off x="5736940" y="1939280"/>
            <a:ext cx="377890" cy="34863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9DD9"/>
              </a:highligh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425BC2-8516-B64F-BC39-9C99BCB4710F}"/>
              </a:ext>
            </a:extLst>
          </p:cNvPr>
          <p:cNvSpPr/>
          <p:nvPr/>
        </p:nvSpPr>
        <p:spPr>
          <a:xfrm>
            <a:off x="5729924" y="2235674"/>
            <a:ext cx="4485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End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C4E937-B44A-D349-8267-F7196A6D5DC1}"/>
              </a:ext>
            </a:extLst>
          </p:cNvPr>
          <p:cNvSpPr/>
          <p:nvPr/>
        </p:nvSpPr>
        <p:spPr>
          <a:xfrm>
            <a:off x="6725604" y="1074053"/>
            <a:ext cx="377890" cy="348635"/>
          </a:xfrm>
          <a:prstGeom prst="ellipse">
            <a:avLst/>
          </a:prstGeom>
          <a:solidFill>
            <a:srgbClr val="0B2D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422A1788-1AD3-0941-9642-C4B0F51550A2}"/>
              </a:ext>
            </a:extLst>
          </p:cNvPr>
          <p:cNvSpPr/>
          <p:nvPr/>
        </p:nvSpPr>
        <p:spPr>
          <a:xfrm>
            <a:off x="6644009" y="687872"/>
            <a:ext cx="95501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dirty="0"/>
              <a:t>User in trusted location?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40D02D-FDC6-C742-9375-E124308A8A0D}"/>
              </a:ext>
            </a:extLst>
          </p:cNvPr>
          <p:cNvSpPr/>
          <p:nvPr/>
        </p:nvSpPr>
        <p:spPr>
          <a:xfrm>
            <a:off x="7005934" y="976675"/>
            <a:ext cx="4485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Yes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238F8E-7412-5D40-BCE3-322CB1F3ABD5}"/>
              </a:ext>
            </a:extLst>
          </p:cNvPr>
          <p:cNvSpPr/>
          <p:nvPr/>
        </p:nvSpPr>
        <p:spPr>
          <a:xfrm>
            <a:off x="6991994" y="1356379"/>
            <a:ext cx="4485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No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6C1003B-DDD1-004E-B5BC-4ACD1CBE086B}"/>
              </a:ext>
            </a:extLst>
          </p:cNvPr>
          <p:cNvSpPr/>
          <p:nvPr/>
        </p:nvSpPr>
        <p:spPr>
          <a:xfrm>
            <a:off x="6743251" y="1916741"/>
            <a:ext cx="377890" cy="34863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9DD9"/>
              </a:highligh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0B0C07-F116-7F4B-89D3-2A806B8693F3}"/>
              </a:ext>
            </a:extLst>
          </p:cNvPr>
          <p:cNvSpPr/>
          <p:nvPr/>
        </p:nvSpPr>
        <p:spPr>
          <a:xfrm>
            <a:off x="6716960" y="2221866"/>
            <a:ext cx="4485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End</a:t>
            </a:r>
          </a:p>
        </p:txBody>
      </p:sp>
      <p:sp>
        <p:nvSpPr>
          <p:cNvPr id="50" name="Rectangle 49">
            <a:hlinkClick r:id="rId3" action="ppaction://hlinksldjump"/>
            <a:extLst>
              <a:ext uri="{FF2B5EF4-FFF2-40B4-BE49-F238E27FC236}">
                <a16:creationId xmlns:a16="http://schemas.microsoft.com/office/drawing/2014/main" id="{64DA2BE0-0D33-FB4C-8A68-93D9233C5CF2}"/>
              </a:ext>
            </a:extLst>
          </p:cNvPr>
          <p:cNvSpPr/>
          <p:nvPr/>
        </p:nvSpPr>
        <p:spPr>
          <a:xfrm>
            <a:off x="3721515" y="2320350"/>
            <a:ext cx="1185824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dirty="0"/>
              <a:t>Is this a web app?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06A75B-FCA5-8445-BCDE-79C91E38A029}"/>
              </a:ext>
            </a:extLst>
          </p:cNvPr>
          <p:cNvSpPr/>
          <p:nvPr/>
        </p:nvSpPr>
        <p:spPr>
          <a:xfrm>
            <a:off x="4186054" y="2421643"/>
            <a:ext cx="4485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Yes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143492-B535-2B43-BB14-4C775D15343F}"/>
              </a:ext>
            </a:extLst>
          </p:cNvPr>
          <p:cNvSpPr/>
          <p:nvPr/>
        </p:nvSpPr>
        <p:spPr>
          <a:xfrm>
            <a:off x="4778719" y="2798108"/>
            <a:ext cx="4485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No</a:t>
            </a:r>
          </a:p>
        </p:txBody>
      </p:sp>
      <p:sp>
        <p:nvSpPr>
          <p:cNvPr id="53" name="Rectangle 52">
            <a:hlinkClick r:id="rId3" action="ppaction://hlinksldjump"/>
            <a:extLst>
              <a:ext uri="{FF2B5EF4-FFF2-40B4-BE49-F238E27FC236}">
                <a16:creationId xmlns:a16="http://schemas.microsoft.com/office/drawing/2014/main" id="{D414B2BA-E95F-364D-B7B2-AA4FADCECD4B}"/>
              </a:ext>
            </a:extLst>
          </p:cNvPr>
          <p:cNvSpPr/>
          <p:nvPr/>
        </p:nvSpPr>
        <p:spPr>
          <a:xfrm>
            <a:off x="3915436" y="3000576"/>
            <a:ext cx="107796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dirty="0"/>
              <a:t>Device rooted / jailbroken?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8055EE-93B9-5248-AD41-DBF41509010C}"/>
              </a:ext>
            </a:extLst>
          </p:cNvPr>
          <p:cNvSpPr/>
          <p:nvPr/>
        </p:nvSpPr>
        <p:spPr>
          <a:xfrm>
            <a:off x="4183827" y="3349110"/>
            <a:ext cx="4485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Yes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41FA17C-02BC-BF4B-835C-B34A28C48F31}"/>
              </a:ext>
            </a:extLst>
          </p:cNvPr>
          <p:cNvSpPr/>
          <p:nvPr/>
        </p:nvSpPr>
        <p:spPr>
          <a:xfrm>
            <a:off x="4725037" y="3511733"/>
            <a:ext cx="4485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No</a:t>
            </a:r>
          </a:p>
        </p:txBody>
      </p:sp>
      <p:sp>
        <p:nvSpPr>
          <p:cNvPr id="57" name="Rectangle: Rounded Corners 150">
            <a:extLst>
              <a:ext uri="{FF2B5EF4-FFF2-40B4-BE49-F238E27FC236}">
                <a16:creationId xmlns:a16="http://schemas.microsoft.com/office/drawing/2014/main" id="{8C91D8AB-C5E4-5A4C-8D99-6F66B6BB576B}"/>
              </a:ext>
            </a:extLst>
          </p:cNvPr>
          <p:cNvSpPr/>
          <p:nvPr/>
        </p:nvSpPr>
        <p:spPr>
          <a:xfrm>
            <a:off x="4625334" y="3736721"/>
            <a:ext cx="2746672" cy="141597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455D42D-5369-9646-95E8-465C7059F4D6}"/>
              </a:ext>
            </a:extLst>
          </p:cNvPr>
          <p:cNvSpPr/>
          <p:nvPr/>
        </p:nvSpPr>
        <p:spPr>
          <a:xfrm>
            <a:off x="4526823" y="3128031"/>
            <a:ext cx="377890" cy="348635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DD16956-AD79-4C48-9FA8-DF0E471D1501}"/>
              </a:ext>
            </a:extLst>
          </p:cNvPr>
          <p:cNvSpPr/>
          <p:nvPr/>
        </p:nvSpPr>
        <p:spPr>
          <a:xfrm>
            <a:off x="5359050" y="3637785"/>
            <a:ext cx="377890" cy="348635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BFD950F-E6D2-584D-B330-CC8C2D234FB5}"/>
              </a:ext>
            </a:extLst>
          </p:cNvPr>
          <p:cNvSpPr/>
          <p:nvPr/>
        </p:nvSpPr>
        <p:spPr>
          <a:xfrm>
            <a:off x="6561327" y="3637785"/>
            <a:ext cx="377890" cy="348635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DB5A53E-380A-9D43-80F4-0BF1354D67FD}"/>
              </a:ext>
            </a:extLst>
          </p:cNvPr>
          <p:cNvSpPr/>
          <p:nvPr/>
        </p:nvSpPr>
        <p:spPr>
          <a:xfrm>
            <a:off x="3478671" y="1077071"/>
            <a:ext cx="377890" cy="348635"/>
          </a:xfrm>
          <a:prstGeom prst="ellipse">
            <a:avLst/>
          </a:prstGeom>
          <a:solidFill>
            <a:srgbClr val="0B2D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hlinkClick r:id="rId3" action="ppaction://hlinksldjump"/>
            <a:extLst>
              <a:ext uri="{FF2B5EF4-FFF2-40B4-BE49-F238E27FC236}">
                <a16:creationId xmlns:a16="http://schemas.microsoft.com/office/drawing/2014/main" id="{B1EAE1F1-A7E2-2F41-AA7C-2CBBE67DE2EB}"/>
              </a:ext>
            </a:extLst>
          </p:cNvPr>
          <p:cNvSpPr/>
          <p:nvPr/>
        </p:nvSpPr>
        <p:spPr>
          <a:xfrm>
            <a:off x="6404673" y="4006545"/>
            <a:ext cx="896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009DD9"/>
                </a:solidFill>
              </a:rPr>
              <a:t>Data Protection</a:t>
            </a:r>
          </a:p>
        </p:txBody>
      </p:sp>
      <p:sp>
        <p:nvSpPr>
          <p:cNvPr id="63" name="Rectangle: Rounded Corners 157">
            <a:extLst>
              <a:ext uri="{FF2B5EF4-FFF2-40B4-BE49-F238E27FC236}">
                <a16:creationId xmlns:a16="http://schemas.microsoft.com/office/drawing/2014/main" id="{0AE91B62-55ED-0444-A200-6B8B388BBC6D}"/>
              </a:ext>
            </a:extLst>
          </p:cNvPr>
          <p:cNvSpPr/>
          <p:nvPr/>
        </p:nvSpPr>
        <p:spPr>
          <a:xfrm rot="5400000">
            <a:off x="6836741" y="4151566"/>
            <a:ext cx="981690" cy="151999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159">
            <a:extLst>
              <a:ext uri="{FF2B5EF4-FFF2-40B4-BE49-F238E27FC236}">
                <a16:creationId xmlns:a16="http://schemas.microsoft.com/office/drawing/2014/main" id="{0FCFEED8-386A-9349-8671-7E07BAE85490}"/>
              </a:ext>
            </a:extLst>
          </p:cNvPr>
          <p:cNvSpPr/>
          <p:nvPr/>
        </p:nvSpPr>
        <p:spPr>
          <a:xfrm>
            <a:off x="4804945" y="4582176"/>
            <a:ext cx="2534609" cy="141598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hlinkClick r:id="rId3" action="ppaction://hlinksldjump"/>
            <a:extLst>
              <a:ext uri="{FF2B5EF4-FFF2-40B4-BE49-F238E27FC236}">
                <a16:creationId xmlns:a16="http://schemas.microsoft.com/office/drawing/2014/main" id="{350D9790-0066-D24B-A255-0651C04D3162}"/>
              </a:ext>
            </a:extLst>
          </p:cNvPr>
          <p:cNvSpPr/>
          <p:nvPr/>
        </p:nvSpPr>
        <p:spPr>
          <a:xfrm>
            <a:off x="6312108" y="3453026"/>
            <a:ext cx="120488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009DD9"/>
                </a:solidFill>
              </a:rPr>
              <a:t>Access Requirements</a:t>
            </a:r>
          </a:p>
        </p:txBody>
      </p:sp>
      <p:sp>
        <p:nvSpPr>
          <p:cNvPr id="67" name="Rectangle 66">
            <a:hlinkClick r:id="rId3" action="ppaction://hlinksldjump"/>
            <a:extLst>
              <a:ext uri="{FF2B5EF4-FFF2-40B4-BE49-F238E27FC236}">
                <a16:creationId xmlns:a16="http://schemas.microsoft.com/office/drawing/2014/main" id="{757C124D-D460-4E4E-9A6D-FDAEEE83C796}"/>
              </a:ext>
            </a:extLst>
          </p:cNvPr>
          <p:cNvSpPr/>
          <p:nvPr/>
        </p:nvSpPr>
        <p:spPr>
          <a:xfrm>
            <a:off x="5073465" y="3452436"/>
            <a:ext cx="120488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009DD9"/>
                </a:solidFill>
              </a:rPr>
              <a:t>Conditional Launch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54319BB-3B53-5642-B79D-C35ACCE26E66}"/>
              </a:ext>
            </a:extLst>
          </p:cNvPr>
          <p:cNvSpPr/>
          <p:nvPr/>
        </p:nvSpPr>
        <p:spPr>
          <a:xfrm>
            <a:off x="7138641" y="3993700"/>
            <a:ext cx="377890" cy="348635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hlinkClick r:id="rId3" action="ppaction://hlinksldjump"/>
            <a:extLst>
              <a:ext uri="{FF2B5EF4-FFF2-40B4-BE49-F238E27FC236}">
                <a16:creationId xmlns:a16="http://schemas.microsoft.com/office/drawing/2014/main" id="{6A8594D7-7315-B348-A16D-F6CE48D070DC}"/>
              </a:ext>
            </a:extLst>
          </p:cNvPr>
          <p:cNvSpPr/>
          <p:nvPr/>
        </p:nvSpPr>
        <p:spPr>
          <a:xfrm>
            <a:off x="4980260" y="4168313"/>
            <a:ext cx="1204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009DD9"/>
                </a:solidFill>
              </a:rPr>
              <a:t>In-App Preferences Encryption</a:t>
            </a:r>
          </a:p>
        </p:txBody>
      </p:sp>
      <p:sp>
        <p:nvSpPr>
          <p:cNvPr id="70" name="Rectangle 69">
            <a:hlinkClick r:id="rId3" action="ppaction://hlinksldjump"/>
            <a:extLst>
              <a:ext uri="{FF2B5EF4-FFF2-40B4-BE49-F238E27FC236}">
                <a16:creationId xmlns:a16="http://schemas.microsoft.com/office/drawing/2014/main" id="{23D50808-2249-8241-AC73-E55B69E9359C}"/>
              </a:ext>
            </a:extLst>
          </p:cNvPr>
          <p:cNvSpPr/>
          <p:nvPr/>
        </p:nvSpPr>
        <p:spPr>
          <a:xfrm>
            <a:off x="5863920" y="4811069"/>
            <a:ext cx="1204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009DD9"/>
                </a:solidFill>
              </a:rPr>
              <a:t>Binary Code Obfuscation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A6E1DCC-312A-8E43-8708-2DD6DCEEF591}"/>
              </a:ext>
            </a:extLst>
          </p:cNvPr>
          <p:cNvSpPr/>
          <p:nvPr/>
        </p:nvSpPr>
        <p:spPr>
          <a:xfrm>
            <a:off x="5366759" y="4500393"/>
            <a:ext cx="377890" cy="348635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8DDEDD4-3A6A-604E-8D26-3694F39D2F4E}"/>
              </a:ext>
            </a:extLst>
          </p:cNvPr>
          <p:cNvSpPr/>
          <p:nvPr/>
        </p:nvSpPr>
        <p:spPr>
          <a:xfrm>
            <a:off x="6304527" y="4502893"/>
            <a:ext cx="377890" cy="348635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3F8FFB3-991A-4B4B-A157-80051C124E5B}"/>
              </a:ext>
            </a:extLst>
          </p:cNvPr>
          <p:cNvSpPr/>
          <p:nvPr/>
        </p:nvSpPr>
        <p:spPr>
          <a:xfrm>
            <a:off x="6708707" y="4857556"/>
            <a:ext cx="104300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(Provider-dependent)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99E7FB4-150D-0247-A092-5EEBC9F55E98}"/>
              </a:ext>
            </a:extLst>
          </p:cNvPr>
          <p:cNvSpPr/>
          <p:nvPr/>
        </p:nvSpPr>
        <p:spPr>
          <a:xfrm>
            <a:off x="5135471" y="4444206"/>
            <a:ext cx="104300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(Provider-dependent)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532207B-2BDF-7C4E-85B3-B6EE46F83145}"/>
              </a:ext>
            </a:extLst>
          </p:cNvPr>
          <p:cNvSpPr/>
          <p:nvPr/>
        </p:nvSpPr>
        <p:spPr>
          <a:xfrm>
            <a:off x="166255" y="4286407"/>
            <a:ext cx="195440" cy="186281"/>
          </a:xfrm>
          <a:prstGeom prst="ellipse">
            <a:avLst/>
          </a:prstGeom>
          <a:solidFill>
            <a:srgbClr val="0B2D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FCE1675-5E58-4146-A5AB-B29DEFE62210}"/>
              </a:ext>
            </a:extLst>
          </p:cNvPr>
          <p:cNvSpPr/>
          <p:nvPr/>
        </p:nvSpPr>
        <p:spPr>
          <a:xfrm>
            <a:off x="1201589" y="1656611"/>
            <a:ext cx="991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Field Workers and Managers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06F7142B-B6A8-3A4E-AF35-A5B920DC8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058" y="1000797"/>
            <a:ext cx="730086" cy="623348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B14458DE-247E-904F-ADBE-AC1E5C026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239" y="1383531"/>
            <a:ext cx="460495" cy="462337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609A869D-ED74-5641-AB04-79AD1A9A2B87}"/>
              </a:ext>
            </a:extLst>
          </p:cNvPr>
          <p:cNvSpPr/>
          <p:nvPr/>
        </p:nvSpPr>
        <p:spPr>
          <a:xfrm>
            <a:off x="300520" y="4572535"/>
            <a:ext cx="99148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Application Controls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1099A5CB-2543-3A46-AEC1-E2D97BB25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0210" y="4072006"/>
            <a:ext cx="966399" cy="906745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1A97EC3-7D44-604A-919F-1310D11C7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9791" y="1370099"/>
            <a:ext cx="624773" cy="587584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8914B0FC-4767-2241-B813-1995E38F7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7733" y="1370099"/>
            <a:ext cx="531400" cy="42731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034F1B0A-FBE8-964E-BDE3-24B9338EA7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4805" y="3402458"/>
            <a:ext cx="436851" cy="431588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06ACA34D-1312-6844-8D72-3041E9EE4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4021" y="2214084"/>
            <a:ext cx="486334" cy="373233"/>
          </a:xfrm>
          <a:prstGeom prst="rect">
            <a:avLst/>
          </a:prstGeom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7C846090-CF9D-4D42-9D00-F133E19E7B81}"/>
              </a:ext>
            </a:extLst>
          </p:cNvPr>
          <p:cNvSpPr/>
          <p:nvPr/>
        </p:nvSpPr>
        <p:spPr>
          <a:xfrm>
            <a:off x="5143863" y="3073945"/>
            <a:ext cx="110647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600" dirty="0"/>
              <a:t>Minimum OS version</a:t>
            </a:r>
          </a:p>
          <a:p>
            <a:r>
              <a:rPr lang="en-US" sz="600" dirty="0"/>
              <a:t>Device model requirement</a:t>
            </a:r>
          </a:p>
          <a:p>
            <a:r>
              <a:rPr lang="en-US" sz="600" dirty="0"/>
              <a:t>Debug detection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DF91930-69AA-4148-AD9E-692E810B0E40}"/>
              </a:ext>
            </a:extLst>
          </p:cNvPr>
          <p:cNvSpPr/>
          <p:nvPr/>
        </p:nvSpPr>
        <p:spPr>
          <a:xfrm>
            <a:off x="6415166" y="3066628"/>
            <a:ext cx="110647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600" dirty="0"/>
              <a:t>Require PIN and/or Biometrics</a:t>
            </a:r>
          </a:p>
          <a:p>
            <a:endParaRPr lang="en-US" sz="6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260A3A2-FA23-D745-BF8C-AA768C113EA8}"/>
              </a:ext>
            </a:extLst>
          </p:cNvPr>
          <p:cNvSpPr/>
          <p:nvPr/>
        </p:nvSpPr>
        <p:spPr>
          <a:xfrm>
            <a:off x="7580326" y="4010616"/>
            <a:ext cx="110647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600" dirty="0"/>
              <a:t>Blur screen</a:t>
            </a:r>
          </a:p>
          <a:p>
            <a:r>
              <a:rPr lang="en-US" sz="600" dirty="0"/>
              <a:t>Copy-Paste Prevention</a:t>
            </a:r>
          </a:p>
          <a:p>
            <a:r>
              <a:rPr lang="en-US" sz="600" dirty="0"/>
              <a:t>File relocation prevention</a:t>
            </a:r>
          </a:p>
        </p:txBody>
      </p:sp>
      <p:sp>
        <p:nvSpPr>
          <p:cNvPr id="165" name="Rectangle: Rounded Corners 140">
            <a:extLst>
              <a:ext uri="{FF2B5EF4-FFF2-40B4-BE49-F238E27FC236}">
                <a16:creationId xmlns:a16="http://schemas.microsoft.com/office/drawing/2014/main" id="{AB93AC4F-F3D6-0242-8662-790F44ED17E6}"/>
              </a:ext>
            </a:extLst>
          </p:cNvPr>
          <p:cNvSpPr/>
          <p:nvPr/>
        </p:nvSpPr>
        <p:spPr>
          <a:xfrm rot="5400000">
            <a:off x="2590741" y="3603740"/>
            <a:ext cx="1817949" cy="1389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hlinkClick r:id="rId3" action="ppaction://hlinksldjump"/>
            <a:extLst>
              <a:ext uri="{FF2B5EF4-FFF2-40B4-BE49-F238E27FC236}">
                <a16:creationId xmlns:a16="http://schemas.microsoft.com/office/drawing/2014/main" id="{FBF89328-B80C-9B44-ACAB-A01799EF818D}"/>
              </a:ext>
            </a:extLst>
          </p:cNvPr>
          <p:cNvSpPr/>
          <p:nvPr/>
        </p:nvSpPr>
        <p:spPr>
          <a:xfrm>
            <a:off x="2803480" y="2134089"/>
            <a:ext cx="9292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Intended for mobile users?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FAB7654-3EE4-B641-A186-FC7DF0B5AABB}"/>
              </a:ext>
            </a:extLst>
          </p:cNvPr>
          <p:cNvSpPr/>
          <p:nvPr/>
        </p:nvSpPr>
        <p:spPr>
          <a:xfrm>
            <a:off x="3496828" y="2911275"/>
            <a:ext cx="5980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Yes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AAFC158-8BC9-A449-BB53-DF64656092CF}"/>
              </a:ext>
            </a:extLst>
          </p:cNvPr>
          <p:cNvSpPr/>
          <p:nvPr/>
        </p:nvSpPr>
        <p:spPr>
          <a:xfrm>
            <a:off x="3014651" y="2398753"/>
            <a:ext cx="5980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No</a:t>
            </a:r>
          </a:p>
        </p:txBody>
      </p:sp>
      <p:sp>
        <p:nvSpPr>
          <p:cNvPr id="170" name="Rectangle: Rounded Corners 140">
            <a:extLst>
              <a:ext uri="{FF2B5EF4-FFF2-40B4-BE49-F238E27FC236}">
                <a16:creationId xmlns:a16="http://schemas.microsoft.com/office/drawing/2014/main" id="{A82CCE60-6022-1848-9185-8529AD0A10B9}"/>
              </a:ext>
            </a:extLst>
          </p:cNvPr>
          <p:cNvSpPr/>
          <p:nvPr/>
        </p:nvSpPr>
        <p:spPr>
          <a:xfrm>
            <a:off x="2949370" y="5777540"/>
            <a:ext cx="1330454" cy="241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Rounded Corners 140">
            <a:extLst>
              <a:ext uri="{FF2B5EF4-FFF2-40B4-BE49-F238E27FC236}">
                <a16:creationId xmlns:a16="http://schemas.microsoft.com/office/drawing/2014/main" id="{E4B3EA94-01C6-1D48-83FF-C16071E3AC33}"/>
              </a:ext>
            </a:extLst>
          </p:cNvPr>
          <p:cNvSpPr/>
          <p:nvPr/>
        </p:nvSpPr>
        <p:spPr>
          <a:xfrm>
            <a:off x="3430250" y="4494611"/>
            <a:ext cx="439960" cy="1558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E235D730-E9F8-7248-B68C-609EB9787372}"/>
              </a:ext>
            </a:extLst>
          </p:cNvPr>
          <p:cNvSpPr/>
          <p:nvPr/>
        </p:nvSpPr>
        <p:spPr>
          <a:xfrm>
            <a:off x="3318175" y="2554491"/>
            <a:ext cx="377890" cy="348635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7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Challenges/Risks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19A2EE-00AE-144E-A364-EB80A8F9F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96278"/>
              </p:ext>
            </p:extLst>
          </p:nvPr>
        </p:nvGraphicFramePr>
        <p:xfrm>
          <a:off x="288759" y="684664"/>
          <a:ext cx="8688987" cy="4114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8165">
                  <a:extLst>
                    <a:ext uri="{9D8B030D-6E8A-4147-A177-3AD203B41FA5}">
                      <a16:colId xmlns:a16="http://schemas.microsoft.com/office/drawing/2014/main" val="783290225"/>
                    </a:ext>
                  </a:extLst>
                </a:gridCol>
                <a:gridCol w="1343743">
                  <a:extLst>
                    <a:ext uri="{9D8B030D-6E8A-4147-A177-3AD203B41FA5}">
                      <a16:colId xmlns:a16="http://schemas.microsoft.com/office/drawing/2014/main" val="1143091018"/>
                    </a:ext>
                  </a:extLst>
                </a:gridCol>
                <a:gridCol w="1339171">
                  <a:extLst>
                    <a:ext uri="{9D8B030D-6E8A-4147-A177-3AD203B41FA5}">
                      <a16:colId xmlns:a16="http://schemas.microsoft.com/office/drawing/2014/main" val="1616984825"/>
                    </a:ext>
                  </a:extLst>
                </a:gridCol>
                <a:gridCol w="1554872">
                  <a:extLst>
                    <a:ext uri="{9D8B030D-6E8A-4147-A177-3AD203B41FA5}">
                      <a16:colId xmlns:a16="http://schemas.microsoft.com/office/drawing/2014/main" val="1603898340"/>
                    </a:ext>
                  </a:extLst>
                </a:gridCol>
                <a:gridCol w="1554871">
                  <a:extLst>
                    <a:ext uri="{9D8B030D-6E8A-4147-A177-3AD203B41FA5}">
                      <a16:colId xmlns:a16="http://schemas.microsoft.com/office/drawing/2014/main" val="2574920829"/>
                    </a:ext>
                  </a:extLst>
                </a:gridCol>
                <a:gridCol w="1448165">
                  <a:extLst>
                    <a:ext uri="{9D8B030D-6E8A-4147-A177-3AD203B41FA5}">
                      <a16:colId xmlns:a16="http://schemas.microsoft.com/office/drawing/2014/main" val="3955671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Risk Root 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Risk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Risk Response &amp; Mitigation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Risk Identification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Mobile apps being compromised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We do not manage and own these mobile devices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We cannot enforce device compliance and updates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Mobile Application Management – manage applications by apply app hardening and shielding on top of jailbreak &amp; root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Assumption analysis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Interview with mobile app developers and software engineers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Delphi method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Mitigated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1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Unable to control mobile OS versions with which our apps will operate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/>
                        <a:t>We do not manage and own these mobile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At the build &amp; compile level, mobile app developers specify minimum OS versions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Enforce with MAM controls related to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Assumption analysis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Brainstorming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Interview with mobile app developers and software engineers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Delphi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Mitigated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Some mobile devices are unsafe at certain field 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Some mobile devices do not operate within our environmental thresholds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We do not manage and own these mobile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Identify mobile  off-limits areas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For mobile safe areas, equip all field workers with gas monitors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Mobile Application Management – enforce device model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Assumption analysis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Interview with refinery and environment managers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Delphi method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Mitigated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6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Mobile apps not being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We do not manage and own these mobile devices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Unmanaged app stores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Deploy mobile apps via a robust private store that can enforce updates and even mark apps as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Assumption analysis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Brainstorming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Interview with mobile app developers and software engineers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Delphi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Mitigated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169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93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7F8C2-F7F0-2241-9433-25C9B0A96910}"/>
              </a:ext>
            </a:extLst>
          </p:cNvPr>
          <p:cNvSpPr txBox="1"/>
          <p:nvPr/>
        </p:nvSpPr>
        <p:spPr>
          <a:xfrm>
            <a:off x="2568163" y="686618"/>
            <a:ext cx="225608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92D050"/>
                </a:solidFill>
              </a:rPr>
              <a:t>Enterprise Mobile Software Engineering Guardrails set and implemented</a:t>
            </a:r>
          </a:p>
          <a:p>
            <a:pPr algn="ctr"/>
            <a:endParaRPr lang="en-US" sz="1200" dirty="0"/>
          </a:p>
          <a:p>
            <a:pPr algn="ctr"/>
            <a:r>
              <a:rPr lang="en-US" sz="900" b="1" dirty="0"/>
              <a:t>People</a:t>
            </a:r>
            <a:r>
              <a:rPr lang="en-US" sz="900" dirty="0"/>
              <a:t>: Worked with solution delivery centers across the corporation to define and enforce software engineering guidelines e.g. minimum OS requirements, CI/CD pipelines, MAM requirements, Community of Practice, Cloud services to use.</a:t>
            </a:r>
          </a:p>
          <a:p>
            <a:pPr algn="ctr"/>
            <a:endParaRPr lang="en-US" sz="900" dirty="0"/>
          </a:p>
          <a:p>
            <a:pPr algn="ctr"/>
            <a:r>
              <a:rPr lang="en-US" sz="900" b="1" dirty="0"/>
              <a:t>Process</a:t>
            </a:r>
            <a:r>
              <a:rPr lang="en-US" sz="900" dirty="0"/>
              <a:t>: Governance team formed and meets quarterly while having a common enterprise private app store</a:t>
            </a:r>
          </a:p>
          <a:p>
            <a:pPr algn="ctr"/>
            <a:endParaRPr lang="en-US" sz="900" dirty="0"/>
          </a:p>
          <a:p>
            <a:pPr algn="ctr"/>
            <a:r>
              <a:rPr lang="en-US" sz="900" b="1" dirty="0"/>
              <a:t>Technology</a:t>
            </a:r>
            <a:r>
              <a:rPr lang="en-US" sz="900" dirty="0"/>
              <a:t>: Deployed a standard mobile cross-platform development tool including identification of enabling cloud services</a:t>
            </a:r>
          </a:p>
          <a:p>
            <a:pPr algn="ctr"/>
            <a:endParaRPr lang="en-US" sz="900" dirty="0"/>
          </a:p>
          <a:p>
            <a:r>
              <a:rPr lang="en-US" sz="900" b="1" u="sng" dirty="0"/>
              <a:t>Contribution to these results: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Led early engagements and created POCs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Led the formation of the governance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Engaged with IT Managers corporate-wide</a:t>
            </a:r>
          </a:p>
          <a:p>
            <a:pPr algn="ctr"/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3AAD0-A89C-8F44-B94C-DC8CA46B0D6C}"/>
              </a:ext>
            </a:extLst>
          </p:cNvPr>
          <p:cNvSpPr txBox="1"/>
          <p:nvPr/>
        </p:nvSpPr>
        <p:spPr>
          <a:xfrm>
            <a:off x="7132885" y="1285355"/>
            <a:ext cx="193754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900" dirty="0"/>
          </a:p>
          <a:p>
            <a:pPr algn="ctr"/>
            <a:r>
              <a:rPr lang="en-US" sz="900" b="1" dirty="0"/>
              <a:t>Technology</a:t>
            </a:r>
            <a:r>
              <a:rPr lang="en-US" sz="900" dirty="0"/>
              <a:t>: Deployed an enterprise private store with MAM capabilities that can also integrate with our current CI/CD pipeline through APIs. As per customer spec, it also works with non-managed and personal devices</a:t>
            </a:r>
          </a:p>
          <a:p>
            <a:pPr algn="ctr"/>
            <a:endParaRPr lang="en-US" sz="900" dirty="0"/>
          </a:p>
          <a:p>
            <a:r>
              <a:rPr lang="en-US" sz="900" b="1" u="sng" dirty="0"/>
              <a:t>Contribution to these results: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Led the  design and formation of mobile app security playbook across the enterprise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Led early engagements and created POCs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Led discussions and engagements with technology providers and SMEs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Partnered with IT Managers to operate and sustain new capability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EDB03D-B859-3247-90FC-689AF27CEA41}"/>
              </a:ext>
            </a:extLst>
          </p:cNvPr>
          <p:cNvSpPr txBox="1"/>
          <p:nvPr/>
        </p:nvSpPr>
        <p:spPr>
          <a:xfrm>
            <a:off x="166253" y="800608"/>
            <a:ext cx="240190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92D050"/>
                </a:solidFill>
              </a:rPr>
              <a:t>Customer and business partner engagements</a:t>
            </a:r>
          </a:p>
          <a:p>
            <a:pPr algn="ctr"/>
            <a:endParaRPr lang="en-US" sz="1200" dirty="0"/>
          </a:p>
          <a:p>
            <a:pPr algn="ctr"/>
            <a:r>
              <a:rPr lang="en-US" sz="900" b="1" dirty="0"/>
              <a:t>People</a:t>
            </a:r>
            <a:r>
              <a:rPr lang="en-US" sz="900" dirty="0"/>
              <a:t>: Met with customers – in this case field operators and workers – to identify their opportunities, frame requirements and define acceptance criteria of solutions</a:t>
            </a:r>
          </a:p>
          <a:p>
            <a:pPr algn="ctr"/>
            <a:endParaRPr lang="en-US" sz="900" dirty="0"/>
          </a:p>
          <a:p>
            <a:pPr algn="ctr"/>
            <a:r>
              <a:rPr lang="en-US" sz="900" b="1" dirty="0"/>
              <a:t>Process</a:t>
            </a:r>
            <a:r>
              <a:rPr lang="en-US" sz="900" dirty="0"/>
              <a:t>: Conducted strategic face-to-face engagements with leadership teams and management representatives often involving Q&amp;A and POC presentations</a:t>
            </a:r>
          </a:p>
          <a:p>
            <a:pPr algn="ctr"/>
            <a:endParaRPr lang="en-US" sz="900" dirty="0"/>
          </a:p>
          <a:p>
            <a:r>
              <a:rPr lang="en-US" sz="900" b="1" u="sng" dirty="0"/>
              <a:t>Contribution to these results</a:t>
            </a:r>
            <a:r>
              <a:rPr lang="en-US" sz="90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Led early engagements and created POCs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Engaged with IT Managers corporate-wide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Define digital strategies for specific field operations</a:t>
            </a:r>
          </a:p>
          <a:p>
            <a:pPr algn="ctr"/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ED6CA-BDE5-DA45-8968-2CD9EDBDD5A5}"/>
              </a:ext>
            </a:extLst>
          </p:cNvPr>
          <p:cNvSpPr txBox="1"/>
          <p:nvPr/>
        </p:nvSpPr>
        <p:spPr>
          <a:xfrm>
            <a:off x="5085904" y="1453702"/>
            <a:ext cx="21402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People</a:t>
            </a:r>
            <a:r>
              <a:rPr lang="en-US" sz="90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Engaged with Apple and Google experts to ascertain system requirements and feasibility.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Evaluated various solution providers to discuss requirements and evaluate accordingly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Deployed Enterprise Private store to intended customers</a:t>
            </a:r>
          </a:p>
          <a:p>
            <a:pPr algn="ctr"/>
            <a:endParaRPr lang="en-US" sz="900" dirty="0"/>
          </a:p>
          <a:p>
            <a:r>
              <a:rPr lang="en-US" sz="900" b="1" dirty="0"/>
              <a:t>Process</a:t>
            </a:r>
            <a:r>
              <a:rPr lang="en-US" sz="90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Defined non-negotiable system requirements and specifications and used that as evaluation criteria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Conducted various POCs and loopback sessions to validate design and technical specifications</a:t>
            </a:r>
          </a:p>
          <a:p>
            <a:pPr algn="ctr"/>
            <a:endParaRPr 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0B8BCC-3E1D-C94F-AAF1-BFE8B13A9761}"/>
              </a:ext>
            </a:extLst>
          </p:cNvPr>
          <p:cNvSpPr txBox="1"/>
          <p:nvPr/>
        </p:nvSpPr>
        <p:spPr>
          <a:xfrm>
            <a:off x="5454870" y="658055"/>
            <a:ext cx="3218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92D050"/>
                </a:solidFill>
              </a:rPr>
              <a:t>Deployed standard Enterprise Private Store with MAM capabilities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141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AWS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37A4CE-67D2-5E4B-BB74-2F133117B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35528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Mobile app backend </a:t>
            </a:r>
          </a:p>
          <a:p>
            <a:pPr lvl="1"/>
            <a:r>
              <a:rPr lang="en-US" dirty="0"/>
              <a:t>AWS Elastic Beanstalk – upload code and this cloud service does the hosting and scaling, capacity provisioning, auto-scaling and health monitoring</a:t>
            </a:r>
          </a:p>
          <a:p>
            <a:pPr lvl="2"/>
            <a:r>
              <a:rPr lang="en-US" dirty="0"/>
              <a:t>Amazon EC2 instances – virtual app servers hosting the application</a:t>
            </a:r>
          </a:p>
          <a:p>
            <a:pPr lvl="2"/>
            <a:r>
              <a:rPr lang="en-US" dirty="0"/>
              <a:t>Amazon RDS – SQL server database</a:t>
            </a:r>
          </a:p>
          <a:p>
            <a:pPr lvl="1"/>
            <a:r>
              <a:rPr lang="en-US" dirty="0"/>
              <a:t>AWS API Gateway – manages our REST APIs</a:t>
            </a:r>
          </a:p>
          <a:p>
            <a:pPr lvl="1"/>
            <a:r>
              <a:rPr lang="en-US" dirty="0"/>
              <a:t>AWS IAM – Identity and access management</a:t>
            </a:r>
          </a:p>
          <a:p>
            <a:pPr lvl="1"/>
            <a:r>
              <a:rPr lang="en-US" dirty="0"/>
              <a:t>Elastic Load Balancing – distributes requests to our EC2 instances running our app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Cloudfront</a:t>
            </a:r>
            <a:r>
              <a:rPr lang="en-US" dirty="0"/>
              <a:t> – used to deliver images and instructional videos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Mobile Front-end (Native and PWA)</a:t>
            </a:r>
          </a:p>
          <a:p>
            <a:pPr lvl="1"/>
            <a:r>
              <a:rPr lang="en-US" dirty="0"/>
              <a:t>AWS Toolkit for VS – extension for Microsoft Visual Studio to be used with cross-platform development via Xamarin, makes it easy to develop, debug and deploy to AWS</a:t>
            </a:r>
          </a:p>
        </p:txBody>
      </p:sp>
    </p:spTree>
    <p:extLst>
      <p:ext uri="{BB962C8B-B14F-4D97-AF65-F5344CB8AC3E}">
        <p14:creationId xmlns:p14="http://schemas.microsoft.com/office/powerpoint/2010/main" val="112639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139">
            <a:extLst>
              <a:ext uri="{FF2B5EF4-FFF2-40B4-BE49-F238E27FC236}">
                <a16:creationId xmlns:a16="http://schemas.microsoft.com/office/drawing/2014/main" id="{A2A14BB1-E93D-8346-B15E-FD78573268D9}"/>
              </a:ext>
            </a:extLst>
          </p:cNvPr>
          <p:cNvSpPr/>
          <p:nvPr/>
        </p:nvSpPr>
        <p:spPr>
          <a:xfrm>
            <a:off x="1103110" y="4654365"/>
            <a:ext cx="7825775" cy="123454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39">
            <a:extLst>
              <a:ext uri="{FF2B5EF4-FFF2-40B4-BE49-F238E27FC236}">
                <a16:creationId xmlns:a16="http://schemas.microsoft.com/office/drawing/2014/main" id="{24B33EAE-1E45-6549-912A-F1C3925317D1}"/>
              </a:ext>
            </a:extLst>
          </p:cNvPr>
          <p:cNvSpPr/>
          <p:nvPr/>
        </p:nvSpPr>
        <p:spPr>
          <a:xfrm>
            <a:off x="1076692" y="3115607"/>
            <a:ext cx="7610108" cy="152709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5A1674CB-A637-A346-8E6C-9884F71E7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4" y="924002"/>
            <a:ext cx="991487" cy="882532"/>
          </a:xfrm>
          <a:prstGeom prst="rect">
            <a:avLst/>
          </a:prstGeom>
        </p:spPr>
      </p:pic>
      <p:sp>
        <p:nvSpPr>
          <p:cNvPr id="7" name="Rectangle: Rounded Corners 139">
            <a:extLst>
              <a:ext uri="{FF2B5EF4-FFF2-40B4-BE49-F238E27FC236}">
                <a16:creationId xmlns:a16="http://schemas.microsoft.com/office/drawing/2014/main" id="{4A459F2D-5F30-7145-ACA6-822750C8B919}"/>
              </a:ext>
            </a:extLst>
          </p:cNvPr>
          <p:cNvSpPr/>
          <p:nvPr/>
        </p:nvSpPr>
        <p:spPr>
          <a:xfrm>
            <a:off x="1359552" y="1383260"/>
            <a:ext cx="7327247" cy="175708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1099A5CB-2543-3A46-AEC1-E2D97BB25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951" y="916812"/>
            <a:ext cx="966399" cy="906745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AE2153E6-A257-9745-B0A0-0B824810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In-Focus : Mobile Application Architecture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9EFD705-CD9C-CA4A-8B10-757B87E04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991" y="659022"/>
            <a:ext cx="1168400" cy="11049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38303B5-5CBD-E14A-BA1D-56562DF3F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765" y="963390"/>
            <a:ext cx="967860" cy="873178"/>
          </a:xfrm>
          <a:prstGeom prst="rect">
            <a:avLst/>
          </a:prstGeom>
        </p:spPr>
      </p:pic>
      <p:sp>
        <p:nvSpPr>
          <p:cNvPr id="94" name="Rectangle: Rounded Corners 21">
            <a:extLst>
              <a:ext uri="{FF2B5EF4-FFF2-40B4-BE49-F238E27FC236}">
                <a16:creationId xmlns:a16="http://schemas.microsoft.com/office/drawing/2014/main" id="{494F9951-6FBF-F949-B3F0-B83BCB7E98F7}"/>
              </a:ext>
            </a:extLst>
          </p:cNvPr>
          <p:cNvSpPr/>
          <p:nvPr/>
        </p:nvSpPr>
        <p:spPr>
          <a:xfrm rot="5400000">
            <a:off x="183191" y="3095370"/>
            <a:ext cx="3588135" cy="163916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1204231-FBEC-EF4C-B660-64EB1C3A5E1E}"/>
              </a:ext>
            </a:extLst>
          </p:cNvPr>
          <p:cNvSpPr/>
          <p:nvPr/>
        </p:nvSpPr>
        <p:spPr>
          <a:xfrm>
            <a:off x="236208" y="1785273"/>
            <a:ext cx="2423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Designs and develops mobile apps</a:t>
            </a:r>
          </a:p>
          <a:p>
            <a:r>
              <a:rPr lang="en-US" sz="1200" dirty="0">
                <a:solidFill>
                  <a:srgbClr val="0070C0"/>
                </a:solidFill>
              </a:rPr>
              <a:t>[Design &amp; Develop]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CACF9C5-7CC0-7B41-97DA-FE9BAA64360C}"/>
              </a:ext>
            </a:extLst>
          </p:cNvPr>
          <p:cNvSpPr/>
          <p:nvPr/>
        </p:nvSpPr>
        <p:spPr>
          <a:xfrm>
            <a:off x="3149293" y="1616483"/>
            <a:ext cx="25991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&lt;Front-end, Provisioning &amp; Analytics &gt;</a:t>
            </a:r>
          </a:p>
          <a:p>
            <a:r>
              <a:rPr lang="en-US" sz="1200" dirty="0"/>
              <a:t>Xamarin (Native)</a:t>
            </a:r>
          </a:p>
          <a:p>
            <a:r>
              <a:rPr lang="en-US" sz="1200" dirty="0"/>
              <a:t>Visual Studio IDE (PWA)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AWS Toolkit for Visual Studio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AWS Amplify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AWS Pinpoint</a:t>
            </a:r>
          </a:p>
        </p:txBody>
      </p:sp>
      <p:sp>
        <p:nvSpPr>
          <p:cNvPr id="103" name="Triangle 102">
            <a:extLst>
              <a:ext uri="{FF2B5EF4-FFF2-40B4-BE49-F238E27FC236}">
                <a16:creationId xmlns:a16="http://schemas.microsoft.com/office/drawing/2014/main" id="{8B978A8B-C4F7-2546-8003-22A1BDA8F57D}"/>
              </a:ext>
            </a:extLst>
          </p:cNvPr>
          <p:cNvSpPr/>
          <p:nvPr/>
        </p:nvSpPr>
        <p:spPr>
          <a:xfrm rot="5400000">
            <a:off x="1773191" y="1328176"/>
            <a:ext cx="480729" cy="276999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54DDED4B-FD9D-144D-BADD-39A81D4B96C9}"/>
              </a:ext>
            </a:extLst>
          </p:cNvPr>
          <p:cNvSpPr/>
          <p:nvPr/>
        </p:nvSpPr>
        <p:spPr>
          <a:xfrm>
            <a:off x="1746307" y="2998428"/>
            <a:ext cx="480729" cy="276999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BC3A19-E7EE-594C-8B61-C460105A8A33}"/>
              </a:ext>
            </a:extLst>
          </p:cNvPr>
          <p:cNvSpPr/>
          <p:nvPr/>
        </p:nvSpPr>
        <p:spPr>
          <a:xfrm>
            <a:off x="2189673" y="2892058"/>
            <a:ext cx="215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&lt;Managed hosting platform&gt;</a:t>
            </a:r>
          </a:p>
          <a:p>
            <a:r>
              <a:rPr lang="en-US" sz="1200" dirty="0"/>
              <a:t>App Service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AWS Elastic Beanstalk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EBD189-A000-FA4A-854C-C16BD3312494}"/>
              </a:ext>
            </a:extLst>
          </p:cNvPr>
          <p:cNvSpPr/>
          <p:nvPr/>
        </p:nvSpPr>
        <p:spPr>
          <a:xfrm>
            <a:off x="5655585" y="1695535"/>
            <a:ext cx="15351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Native Mobile Turnaround app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&amp;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Turnaround catalog PWA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90B8D2D-D5E6-6149-848D-CB79AB5433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510" y="1042556"/>
            <a:ext cx="839376" cy="716660"/>
          </a:xfrm>
          <a:prstGeom prst="rect">
            <a:avLst/>
          </a:prstGeom>
        </p:spPr>
      </p:pic>
      <p:sp>
        <p:nvSpPr>
          <p:cNvPr id="31" name="Triangle 30">
            <a:extLst>
              <a:ext uri="{FF2B5EF4-FFF2-40B4-BE49-F238E27FC236}">
                <a16:creationId xmlns:a16="http://schemas.microsoft.com/office/drawing/2014/main" id="{584703BF-BF9E-744E-A4FF-15141703EF58}"/>
              </a:ext>
            </a:extLst>
          </p:cNvPr>
          <p:cNvSpPr/>
          <p:nvPr/>
        </p:nvSpPr>
        <p:spPr>
          <a:xfrm>
            <a:off x="1752286" y="4537537"/>
            <a:ext cx="480729" cy="276999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93B15E95-D044-1D4B-A624-E28BEB95DB3A}"/>
              </a:ext>
            </a:extLst>
          </p:cNvPr>
          <p:cNvSpPr/>
          <p:nvPr/>
        </p:nvSpPr>
        <p:spPr>
          <a:xfrm rot="5400000">
            <a:off x="4854719" y="1318354"/>
            <a:ext cx="480729" cy="276999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C6F3F0-D46F-734C-957F-0C982832C367}"/>
              </a:ext>
            </a:extLst>
          </p:cNvPr>
          <p:cNvSpPr/>
          <p:nvPr/>
        </p:nvSpPr>
        <p:spPr>
          <a:xfrm>
            <a:off x="7924998" y="1808873"/>
            <a:ext cx="116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Field Workers and </a:t>
            </a:r>
          </a:p>
          <a:p>
            <a:pPr algn="ctr"/>
            <a:r>
              <a:rPr lang="en-US" sz="1000" dirty="0"/>
              <a:t>Managers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888168-6ED2-DA42-AE75-D122D1F5E228}"/>
              </a:ext>
            </a:extLst>
          </p:cNvPr>
          <p:cNvSpPr/>
          <p:nvPr/>
        </p:nvSpPr>
        <p:spPr>
          <a:xfrm>
            <a:off x="4448857" y="4317119"/>
            <a:ext cx="2150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&lt;Authentication&gt;</a:t>
            </a:r>
          </a:p>
          <a:p>
            <a:r>
              <a:rPr lang="en-US" sz="1200" dirty="0"/>
              <a:t>Azure Active Directory (B2C)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AWS Cognito</a:t>
            </a:r>
          </a:p>
          <a:p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F9A627-2D5C-0045-BE47-1CAA6BB87D89}"/>
              </a:ext>
            </a:extLst>
          </p:cNvPr>
          <p:cNvSpPr/>
          <p:nvPr/>
        </p:nvSpPr>
        <p:spPr>
          <a:xfrm>
            <a:off x="2045830" y="1153996"/>
            <a:ext cx="11653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[Front-end]</a:t>
            </a:r>
          </a:p>
          <a:p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FE27A4-D377-C24E-AABE-FED03B000F22}"/>
              </a:ext>
            </a:extLst>
          </p:cNvPr>
          <p:cNvSpPr/>
          <p:nvPr/>
        </p:nvSpPr>
        <p:spPr>
          <a:xfrm>
            <a:off x="829087" y="2855401"/>
            <a:ext cx="11653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[Back-end]</a:t>
            </a:r>
          </a:p>
          <a:p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A72186-0750-0941-9049-C0A3954844FD}"/>
              </a:ext>
            </a:extLst>
          </p:cNvPr>
          <p:cNvSpPr/>
          <p:nvPr/>
        </p:nvSpPr>
        <p:spPr>
          <a:xfrm>
            <a:off x="4320721" y="2869377"/>
            <a:ext cx="215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&lt;Compute - Virtual Servers&gt;</a:t>
            </a:r>
          </a:p>
          <a:p>
            <a:r>
              <a:rPr lang="en-US" sz="1200" dirty="0"/>
              <a:t>Azure Virtual Machines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AWS EC2</a:t>
            </a:r>
            <a:r>
              <a:rPr lang="en-US" sz="1050" b="1" dirty="0">
                <a:solidFill>
                  <a:srgbClr val="FFC000"/>
                </a:solidFill>
              </a:rPr>
              <a:t> (Elastic Compute Cloud)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B25136-9724-5B4A-886F-F96A10182695}"/>
              </a:ext>
            </a:extLst>
          </p:cNvPr>
          <p:cNvSpPr/>
          <p:nvPr/>
        </p:nvSpPr>
        <p:spPr>
          <a:xfrm>
            <a:off x="6761935" y="2882330"/>
            <a:ext cx="2150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&lt;Database&gt;</a:t>
            </a:r>
          </a:p>
          <a:p>
            <a:r>
              <a:rPr lang="en-US" sz="1200" dirty="0"/>
              <a:t>SQL Database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AWS Relational Database System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79F912-99A1-DD40-A2A3-0EB33FE89C09}"/>
              </a:ext>
            </a:extLst>
          </p:cNvPr>
          <p:cNvSpPr/>
          <p:nvPr/>
        </p:nvSpPr>
        <p:spPr>
          <a:xfrm>
            <a:off x="2298131" y="4317119"/>
            <a:ext cx="215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&lt;API Management Platform&gt;</a:t>
            </a:r>
          </a:p>
          <a:p>
            <a:r>
              <a:rPr lang="en-US" sz="1200" dirty="0"/>
              <a:t>Azure API Management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AWS API Gateway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22EC17-F00B-EE46-AB8D-3978F4E0407C}"/>
              </a:ext>
            </a:extLst>
          </p:cNvPr>
          <p:cNvSpPr/>
          <p:nvPr/>
        </p:nvSpPr>
        <p:spPr>
          <a:xfrm>
            <a:off x="776896" y="4410380"/>
            <a:ext cx="11653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[Back-end]</a:t>
            </a:r>
          </a:p>
          <a:p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C5951A42-7DF0-2143-A21C-18CCD9B1FC93}"/>
              </a:ext>
            </a:extLst>
          </p:cNvPr>
          <p:cNvSpPr/>
          <p:nvPr/>
        </p:nvSpPr>
        <p:spPr>
          <a:xfrm rot="5400000">
            <a:off x="7355812" y="1328176"/>
            <a:ext cx="480729" cy="276999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15B77D-B311-CC4E-A57B-C11BBDE05287}"/>
              </a:ext>
            </a:extLst>
          </p:cNvPr>
          <p:cNvSpPr/>
          <p:nvPr/>
        </p:nvSpPr>
        <p:spPr>
          <a:xfrm>
            <a:off x="6701698" y="4249495"/>
            <a:ext cx="2421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&lt;Content delivery&gt;</a:t>
            </a:r>
          </a:p>
          <a:p>
            <a:r>
              <a:rPr lang="en-US" sz="1200" dirty="0"/>
              <a:t>Azure Content Delivery Network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AWS CloudFront</a:t>
            </a:r>
          </a:p>
        </p:txBody>
      </p:sp>
    </p:spTree>
    <p:extLst>
      <p:ext uri="{BB962C8B-B14F-4D97-AF65-F5344CB8AC3E}">
        <p14:creationId xmlns:p14="http://schemas.microsoft.com/office/powerpoint/2010/main" val="2060662387"/>
      </p:ext>
    </p:extLst>
  </p:cSld>
  <p:clrMapOvr>
    <a:masterClrMapping/>
  </p:clrMapOvr>
</p:sld>
</file>

<file path=ppt/theme/theme1.xml><?xml version="1.0" encoding="utf-8"?>
<a:theme xmlns:a="http://schemas.openxmlformats.org/drawingml/2006/main" name="aws_internal_wide">
  <a:themeElements>
    <a:clrScheme name="reInvent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27C32"/>
      </a:accent1>
      <a:accent2>
        <a:srgbClr val="D3472E"/>
      </a:accent2>
      <a:accent3>
        <a:srgbClr val="3CA878"/>
      </a:accent3>
      <a:accent4>
        <a:srgbClr val="197BAB"/>
      </a:accent4>
      <a:accent5>
        <a:srgbClr val="80827F"/>
      </a:accent5>
      <a:accent6>
        <a:srgbClr val="000000"/>
      </a:accent6>
      <a:hlink>
        <a:srgbClr val="2E5E9C"/>
      </a:hlink>
      <a:folHlink>
        <a:srgbClr val="66606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  <a:effectLst/>
      </a:spPr>
      <a:bodyPr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E6D73E049B014D8673F99E13EC3791" ma:contentTypeVersion="0" ma:contentTypeDescription="Create a new document." ma:contentTypeScope="" ma:versionID="577b3ab9b362cd73cbf76297187ccc1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31D2D5-63BD-451F-AAC0-E126131C7E3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72F79E4-3334-4B63-9121-2E87CCBA5A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23E243-0D05-4559-B2B5-CD50BE5EFD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aws_internal_wide.potx</Template>
  <TotalTime>50254</TotalTime>
  <Words>1599</Words>
  <Application>Microsoft Macintosh PowerPoint</Application>
  <PresentationFormat>On-screen Show (16:9)</PresentationFormat>
  <Paragraphs>278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aws_internal_wide</vt:lpstr>
      <vt:lpstr>PowerPoint Presentation</vt:lpstr>
      <vt:lpstr>Scenario</vt:lpstr>
      <vt:lpstr>Technical Details</vt:lpstr>
      <vt:lpstr>Mobile App CI/CD Pipeline</vt:lpstr>
      <vt:lpstr>Mobile App Security Design</vt:lpstr>
      <vt:lpstr>Challenges/Risks</vt:lpstr>
      <vt:lpstr>Results</vt:lpstr>
      <vt:lpstr>Optional: AWS Architecture</vt:lpstr>
      <vt:lpstr>In-Focus : Mobile Application Architecture</vt:lpstr>
      <vt:lpstr>In-Focus : Enterprise Mobility App Store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Hire Training deck</dc:title>
  <dc:creator>David Pearson</dc:creator>
  <cp:lastModifiedBy>Benjamin Carpena</cp:lastModifiedBy>
  <cp:revision>1023</cp:revision>
  <cp:lastPrinted>2013-03-14T16:48:56Z</cp:lastPrinted>
  <dcterms:created xsi:type="dcterms:W3CDTF">2012-07-19T17:52:32Z</dcterms:created>
  <dcterms:modified xsi:type="dcterms:W3CDTF">2019-06-20T02:18:51Z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0x01010036E6D73E049B014D8673F99E13EC3791</vt:lpwstr>
  </property>
</Properties>
</file>