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2d75e7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2d75e7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22d75e7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22d75e7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2d75e7a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2d75e7a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2d75e7a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2d75e7a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2d75e7a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2d75e7a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2d75e7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2d75e7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53375" y="888400"/>
            <a:ext cx="3527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Programtervezési minták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229975" y="35686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László Bence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Z43K7G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2022.04.21.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feladat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359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4200">
                <a:latin typeface="Economica"/>
                <a:ea typeface="Economica"/>
                <a:cs typeface="Economica"/>
                <a:sym typeface="Economica"/>
              </a:rPr>
              <a:t>Egyszerű tic-tac-toe (ix-ox) játék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Megvalósított programtervezési minták: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hu"/>
              <a:t>Létrehozási minta: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hu"/>
              <a:t>GameManager</a:t>
            </a:r>
            <a:r>
              <a:rPr lang="hu"/>
              <a:t> osztály (singleton)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hu"/>
              <a:t>ButtonFactory</a:t>
            </a:r>
            <a:r>
              <a:rPr lang="hu"/>
              <a:t> osztály (gyártófüggvény)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hu"/>
              <a:t>Strukturális minta: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hu"/>
              <a:t>GUIFacade</a:t>
            </a:r>
            <a:r>
              <a:rPr lang="hu"/>
              <a:t> osztály (homlokzat)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hu"/>
              <a:t>Viselkedési minta: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hu"/>
              <a:t>CheckForMatchHandler interfész és azt implementáló, kapcsolódó osztályok (chain of responsibility)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GameManager osztály (singleton)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47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hu" sz="1600">
                <a:latin typeface="Arial"/>
                <a:ea typeface="Arial"/>
                <a:cs typeface="Arial"/>
                <a:sym typeface="Arial"/>
              </a:rPr>
              <a:t>játékmenet kezelése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600">
                <a:latin typeface="Arial"/>
                <a:ea typeface="Arial"/>
                <a:cs typeface="Arial"/>
                <a:sym typeface="Arial"/>
              </a:rPr>
              <a:t>lazy-loaded singleton (Initialization-on-demand holder idiom: szálbiztos és hatékony)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hu" sz="1600">
                <a:latin typeface="Arial"/>
                <a:ea typeface="Arial"/>
                <a:cs typeface="Arial"/>
                <a:sym typeface="Arial"/>
              </a:rPr>
              <a:t>JLS-specifikációra támaszkodva: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lang="hu" sz="1600">
                <a:latin typeface="Arial"/>
                <a:ea typeface="Arial"/>
                <a:cs typeface="Arial"/>
                <a:sym typeface="Arial"/>
              </a:rPr>
              <a:t>nincsenek statikus adattagok -&gt; triviális inicializálás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lang="hu" sz="1600">
                <a:latin typeface="Arial"/>
                <a:ea typeface="Arial"/>
                <a:cs typeface="Arial"/>
                <a:sym typeface="Arial"/>
              </a:rPr>
              <a:t>a statikus </a:t>
            </a:r>
            <a:r>
              <a:rPr b="1" lang="hu" sz="1600">
                <a:latin typeface="Arial"/>
                <a:ea typeface="Arial"/>
                <a:cs typeface="Arial"/>
                <a:sym typeface="Arial"/>
              </a:rPr>
              <a:t>LazyHolder</a:t>
            </a:r>
            <a:r>
              <a:rPr lang="hu" sz="1600">
                <a:latin typeface="Arial"/>
                <a:ea typeface="Arial"/>
                <a:cs typeface="Arial"/>
                <a:sym typeface="Arial"/>
              </a:rPr>
              <a:t> osztály nem inicializálódik, amíg a JVM-nek nincs rá szüksége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lang="hu" sz="16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hu" sz="1600">
                <a:latin typeface="Arial"/>
                <a:ea typeface="Arial"/>
                <a:cs typeface="Arial"/>
                <a:sym typeface="Arial"/>
              </a:rPr>
              <a:t>LazyHolder</a:t>
            </a:r>
            <a:r>
              <a:rPr lang="hu" sz="1600">
                <a:latin typeface="Arial"/>
                <a:ea typeface="Arial"/>
                <a:cs typeface="Arial"/>
                <a:sym typeface="Arial"/>
              </a:rPr>
              <a:t> csak akkor kerül betöltésre és inicializálásra, amikor a </a:t>
            </a:r>
            <a:r>
              <a:rPr b="1" lang="hu" sz="1600">
                <a:latin typeface="Arial"/>
                <a:ea typeface="Arial"/>
                <a:cs typeface="Arial"/>
                <a:sym typeface="Arial"/>
              </a:rPr>
              <a:t>getInstance</a:t>
            </a:r>
            <a:r>
              <a:rPr lang="hu" sz="1600">
                <a:latin typeface="Arial"/>
                <a:ea typeface="Arial"/>
                <a:cs typeface="Arial"/>
                <a:sym typeface="Arial"/>
              </a:rPr>
              <a:t>() meghívódik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lang="hu" sz="1600">
                <a:latin typeface="Arial"/>
                <a:ea typeface="Arial"/>
                <a:cs typeface="Arial"/>
                <a:sym typeface="Arial"/>
              </a:rPr>
              <a:t>az osztályinicializáció a JLS által garantáltan szekvenciális -&gt; nincs szükség további szinkronizációra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lang="hu" sz="1600">
                <a:latin typeface="Arial"/>
                <a:ea typeface="Arial"/>
                <a:cs typeface="Arial"/>
                <a:sym typeface="Arial"/>
              </a:rPr>
              <a:t>minden további hívás a helyesen inicializált </a:t>
            </a:r>
            <a:r>
              <a:rPr b="1" lang="hu" sz="1600"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hu" sz="1600">
                <a:latin typeface="Arial"/>
                <a:ea typeface="Arial"/>
                <a:cs typeface="Arial"/>
                <a:sym typeface="Arial"/>
              </a:rPr>
              <a:t> tagra történik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ButtonFactory osztály (gyártófüggvény)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többféle saját gomb-osztály: </a:t>
            </a:r>
            <a:r>
              <a:rPr b="1" lang="hu" sz="1800"/>
              <a:t>ControlButton</a:t>
            </a:r>
            <a:r>
              <a:rPr lang="hu" sz="1800"/>
              <a:t>, </a:t>
            </a:r>
            <a:r>
              <a:rPr b="1" lang="hu" sz="1800"/>
              <a:t>FieldButton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ezek létrehozása több beállítást is igényel az objektumon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egy közös gyártófüggvény a létrehozás megkönnyítésére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GUIFacade osztály (homlokzat)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47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Swing használata GUI-hoz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GUI-elemek inicializálása, elhelyezése ismétlődő és esetenként komplikált feladatg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a </a:t>
            </a:r>
            <a:r>
              <a:rPr b="1" lang="hu" sz="1800"/>
              <a:t>GUIFacade</a:t>
            </a:r>
            <a:r>
              <a:rPr lang="hu" sz="1800"/>
              <a:t> osztály elrejtei a konkrét megvalósítást, csak felsőbb szintű metódusokat tesz elérhetővé a </a:t>
            </a:r>
            <a:r>
              <a:rPr b="1" lang="hu" sz="1800"/>
              <a:t>GameManager</a:t>
            </a:r>
            <a:r>
              <a:rPr lang="hu" sz="1800"/>
              <a:t> osztály számára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580"/>
              <a:t>CheckForMatchHandler (chain of responsibility)</a:t>
            </a:r>
            <a:endParaRPr sz="378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418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minden lépés után ellenőrizni kell a játékmezőket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a játékot több módon is meg lehet nyerni: sor, oszlop, átlók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hu" sz="1700"/>
              <a:t>CheckForMatchHandler</a:t>
            </a:r>
            <a:r>
              <a:rPr lang="hu" sz="1700"/>
              <a:t> interfész használata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hu" sz="1700"/>
              <a:t>ez az interfész lehetővé teszi, hogy a lánc következő meghívandó elemét meg lehessen hívni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hu" sz="1500"/>
              <a:t>az interfészt több osztály is implementálja: </a:t>
            </a:r>
            <a:r>
              <a:rPr b="1" lang="hu" sz="1500"/>
              <a:t>CheckForMatchRowHandler </a:t>
            </a:r>
            <a:r>
              <a:rPr lang="hu" sz="1500"/>
              <a:t>(sor), </a:t>
            </a:r>
            <a:r>
              <a:rPr b="1" lang="hu" sz="1500"/>
              <a:t>CheckForMatchColumnHandler</a:t>
            </a:r>
            <a:r>
              <a:rPr lang="hu" sz="1500"/>
              <a:t> (oszlop), </a:t>
            </a:r>
            <a:r>
              <a:rPr b="1" lang="hu" sz="1500"/>
              <a:t>CheckForMatchMainDiagonalHandler</a:t>
            </a:r>
            <a:r>
              <a:rPr lang="hu" sz="1500"/>
              <a:t> (főátló), </a:t>
            </a:r>
            <a:r>
              <a:rPr b="1" lang="hu" sz="1500"/>
              <a:t>checkForMathAntiDiagonalHandler</a:t>
            </a:r>
            <a:r>
              <a:rPr lang="hu" sz="1500"/>
              <a:t> (mellékátló)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hu" sz="1500"/>
              <a:t>a </a:t>
            </a:r>
            <a:r>
              <a:rPr b="1" lang="hu" sz="1500"/>
              <a:t>GameManager</a:t>
            </a:r>
            <a:r>
              <a:rPr lang="hu" sz="1500"/>
              <a:t> osztály a felsorolt handler osztályokból kialakít egy felelősségi láncot és annak eredményét használja az eredmény eldöntéséhez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2942325" y="1015350"/>
            <a:ext cx="3246300" cy="19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