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6" r:id="rId1"/>
    <p:sldMasterId id="2147483988" r:id="rId2"/>
    <p:sldMasterId id="2147484018" r:id="rId3"/>
  </p:sldMasterIdLst>
  <p:notesMasterIdLst>
    <p:notesMasterId r:id="rId29"/>
  </p:notesMasterIdLst>
  <p:sldIdLst>
    <p:sldId id="263" r:id="rId4"/>
    <p:sldId id="259" r:id="rId5"/>
    <p:sldId id="260" r:id="rId6"/>
    <p:sldId id="258" r:id="rId7"/>
    <p:sldId id="261" r:id="rId8"/>
    <p:sldId id="262" r:id="rId9"/>
    <p:sldId id="264" r:id="rId10"/>
    <p:sldId id="274" r:id="rId11"/>
    <p:sldId id="265" r:id="rId12"/>
    <p:sldId id="266" r:id="rId13"/>
    <p:sldId id="267" r:id="rId14"/>
    <p:sldId id="268" r:id="rId15"/>
    <p:sldId id="269" r:id="rId16"/>
    <p:sldId id="270" r:id="rId17"/>
    <p:sldId id="271" r:id="rId18"/>
    <p:sldId id="279" r:id="rId19"/>
    <p:sldId id="272" r:id="rId20"/>
    <p:sldId id="273" r:id="rId21"/>
    <p:sldId id="275" r:id="rId22"/>
    <p:sldId id="276" r:id="rId23"/>
    <p:sldId id="283" r:id="rId24"/>
    <p:sldId id="282" r:id="rId25"/>
    <p:sldId id="284"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unkaf&#252;zet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Pt>
            <c:idx val="1"/>
            <c:invertIfNegative val="0"/>
            <c:bubble3D val="0"/>
            <c:spPr>
              <a:solidFill>
                <a:schemeClr val="accent2"/>
              </a:solidFill>
              <a:ln>
                <a:noFill/>
              </a:ln>
              <a:effectLst/>
            </c:spPr>
          </c:dPt>
          <c:cat>
            <c:strRef>
              <c:f>Sheet1!$A$1:$A$9</c:f>
              <c:strCache>
                <c:ptCount val="9"/>
                <c:pt idx="0">
                  <c:v>MyClassMethod1Arg4</c:v>
                </c:pt>
                <c:pt idx="1">
                  <c:v>MyClassMethod1Arg6</c:v>
                </c:pt>
                <c:pt idx="2">
                  <c:v>MyClassMethod2Arg6</c:v>
                </c:pt>
                <c:pt idx="3">
                  <c:v>MyClassMethod2Arg8</c:v>
                </c:pt>
                <c:pt idx="4">
                  <c:v>MyClassMethod3Arg6</c:v>
                </c:pt>
                <c:pt idx="5">
                  <c:v>MyClassMethod3Arg8</c:v>
                </c:pt>
                <c:pt idx="6">
                  <c:v>OtherMethodA</c:v>
                </c:pt>
                <c:pt idx="7">
                  <c:v>OtherMethodB</c:v>
                </c:pt>
                <c:pt idx="8">
                  <c:v>OtherMethodC</c:v>
                </c:pt>
              </c:strCache>
            </c:strRef>
          </c:cat>
          <c:val>
            <c:numRef>
              <c:f>Sheet1!$B$1:$B$9</c:f>
              <c:numCache>
                <c:formatCode>General</c:formatCode>
                <c:ptCount val="9"/>
                <c:pt idx="0">
                  <c:v>123</c:v>
                </c:pt>
                <c:pt idx="1">
                  <c:v>118</c:v>
                </c:pt>
                <c:pt idx="2">
                  <c:v>119</c:v>
                </c:pt>
                <c:pt idx="3">
                  <c:v>125</c:v>
                </c:pt>
                <c:pt idx="4">
                  <c:v>126</c:v>
                </c:pt>
                <c:pt idx="5">
                  <c:v>130</c:v>
                </c:pt>
                <c:pt idx="6">
                  <c:v>128</c:v>
                </c:pt>
                <c:pt idx="7">
                  <c:v>127.5</c:v>
                </c:pt>
                <c:pt idx="8">
                  <c:v>126.5</c:v>
                </c:pt>
              </c:numCache>
            </c:numRef>
          </c:val>
        </c:ser>
        <c:dLbls>
          <c:showLegendKey val="0"/>
          <c:showVal val="0"/>
          <c:showCatName val="0"/>
          <c:showSerName val="0"/>
          <c:showPercent val="0"/>
          <c:showBubbleSize val="0"/>
        </c:dLbls>
        <c:gapWidth val="219"/>
        <c:overlap val="-27"/>
        <c:axId val="456983584"/>
        <c:axId val="456984128"/>
      </c:barChart>
      <c:catAx>
        <c:axId val="45698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456984128"/>
        <c:crosses val="autoZero"/>
        <c:auto val="1"/>
        <c:lblAlgn val="ctr"/>
        <c:lblOffset val="100"/>
        <c:noMultiLvlLbl val="0"/>
      </c:catAx>
      <c:valAx>
        <c:axId val="456984128"/>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56983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u-H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hu-HU" sz="2000"/>
              <a:t>50 millió float rendezése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manualLayout>
          <c:layoutTarget val="inner"/>
          <c:xMode val="edge"/>
          <c:yMode val="edge"/>
          <c:x val="0.34834205108215727"/>
          <c:y val="0.15500878021608708"/>
          <c:w val="0.51417760660065981"/>
          <c:h val="0.74552806571538066"/>
        </c:manualLayout>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hu-H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Munka1!$A$1:$A$4</c:f>
              <c:strCache>
                <c:ptCount val="4"/>
                <c:pt idx="0">
                  <c:v>Introsort</c:v>
                </c:pt>
                <c:pt idx="1">
                  <c:v>Parallel Introsort 2 thread</c:v>
                </c:pt>
                <c:pt idx="2">
                  <c:v>Parallel Introsort 4 thread</c:v>
                </c:pt>
                <c:pt idx="3">
                  <c:v>Merge sort</c:v>
                </c:pt>
              </c:strCache>
            </c:strRef>
          </c:cat>
          <c:val>
            <c:numRef>
              <c:f>Munka1!$B$1:$B$4</c:f>
              <c:numCache>
                <c:formatCode>General</c:formatCode>
                <c:ptCount val="4"/>
                <c:pt idx="0">
                  <c:v>4062</c:v>
                </c:pt>
                <c:pt idx="1">
                  <c:v>2674</c:v>
                </c:pt>
                <c:pt idx="2">
                  <c:v>2899</c:v>
                </c:pt>
                <c:pt idx="3">
                  <c:v>20495</c:v>
                </c:pt>
              </c:numCache>
            </c:numRef>
          </c:val>
          <c:extLst>
            <c:ext xmlns:c16="http://schemas.microsoft.com/office/drawing/2014/chart" uri="{C3380CC4-5D6E-409C-BE32-E72D297353CC}">
              <c16:uniqueId val="{00000000-AD64-4714-BC4C-07FF16CC2647}"/>
            </c:ext>
          </c:extLst>
        </c:ser>
        <c:dLbls>
          <c:showLegendKey val="0"/>
          <c:showVal val="0"/>
          <c:showCatName val="0"/>
          <c:showSerName val="0"/>
          <c:showPercent val="0"/>
          <c:showBubbleSize val="0"/>
        </c:dLbls>
        <c:gapWidth val="182"/>
        <c:axId val="197107168"/>
        <c:axId val="197106080"/>
      </c:barChart>
      <c:catAx>
        <c:axId val="197107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hu-HU"/>
          </a:p>
        </c:txPr>
        <c:crossAx val="197106080"/>
        <c:crosses val="autoZero"/>
        <c:auto val="1"/>
        <c:lblAlgn val="ctr"/>
        <c:lblOffset val="100"/>
        <c:noMultiLvlLbl val="0"/>
      </c:catAx>
      <c:valAx>
        <c:axId val="197106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hu-HU"/>
          </a:p>
        </c:txPr>
        <c:crossAx val="197107168"/>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hu-H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0.88784</cdr:x>
      <cdr:y>0.90694</cdr:y>
    </cdr:from>
    <cdr:to>
      <cdr:x>0.97661</cdr:x>
      <cdr:y>0.99608</cdr:y>
    </cdr:to>
    <cdr:sp macro="" textlink="">
      <cdr:nvSpPr>
        <cdr:cNvPr id="2" name="Szövegdoboz 1"/>
        <cdr:cNvSpPr txBox="1"/>
      </cdr:nvSpPr>
      <cdr:spPr>
        <a:xfrm xmlns:a="http://schemas.openxmlformats.org/drawingml/2006/main">
          <a:off x="5628439" y="3308492"/>
          <a:ext cx="562774" cy="325176"/>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hu-HU" sz="1200" noProof="1" smtClean="0">
              <a:solidFill>
                <a:schemeClr val="tx1">
                  <a:lumMod val="65000"/>
                  <a:lumOff val="35000"/>
                </a:schemeClr>
              </a:solidFill>
            </a:rPr>
            <a:t>(ms)</a:t>
          </a:r>
          <a:endParaRPr lang="hu-HU" sz="1200" noProof="1">
            <a:solidFill>
              <a:schemeClr val="tx1">
                <a:lumMod val="65000"/>
                <a:lumOff val="35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92D2A-235E-4961-B7F8-251CA3B09926}" type="datetimeFigureOut">
              <a:rPr lang="hu-HU" smtClean="0"/>
              <a:t>2015.07.02.</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AEC60-A05C-4AA8-AD39-C4FA024736F5}" type="slidenum">
              <a:rPr lang="hu-HU" smtClean="0"/>
              <a:t>‹#›</a:t>
            </a:fld>
            <a:endParaRPr lang="hu-HU"/>
          </a:p>
        </p:txBody>
      </p:sp>
    </p:spTree>
    <p:extLst>
      <p:ext uri="{BB962C8B-B14F-4D97-AF65-F5344CB8AC3E}">
        <p14:creationId xmlns:p14="http://schemas.microsoft.com/office/powerpoint/2010/main" val="92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91DFC7-920A-43DB-A576-7CAA7D71368D}" type="slidenum">
              <a:rPr lang="en-US"/>
              <a:t>1</a:t>
            </a:fld>
            <a:endParaRPr lang="en-US"/>
          </a:p>
        </p:txBody>
      </p:sp>
    </p:spTree>
    <p:extLst>
      <p:ext uri="{BB962C8B-B14F-4D97-AF65-F5344CB8AC3E}">
        <p14:creationId xmlns:p14="http://schemas.microsoft.com/office/powerpoint/2010/main" val="261919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AEC60-A05C-4AA8-AD39-C4FA024736F5}" type="slidenum">
              <a:rPr lang="hu-HU" smtClean="0"/>
              <a:t>17</a:t>
            </a:fld>
            <a:endParaRPr lang="hu-HU"/>
          </a:p>
        </p:txBody>
      </p:sp>
    </p:spTree>
    <p:extLst>
      <p:ext uri="{BB962C8B-B14F-4D97-AF65-F5344CB8AC3E}">
        <p14:creationId xmlns:p14="http://schemas.microsoft.com/office/powerpoint/2010/main" val="225522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AEC60-A05C-4AA8-AD39-C4FA024736F5}" type="slidenum">
              <a:rPr lang="hu-HU" smtClean="0"/>
              <a:t>18</a:t>
            </a:fld>
            <a:endParaRPr lang="hu-HU"/>
          </a:p>
        </p:txBody>
      </p:sp>
    </p:spTree>
    <p:extLst>
      <p:ext uri="{BB962C8B-B14F-4D97-AF65-F5344CB8AC3E}">
        <p14:creationId xmlns:p14="http://schemas.microsoft.com/office/powerpoint/2010/main" val="50741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AEC60-A05C-4AA8-AD39-C4FA024736F5}" type="slidenum">
              <a:rPr lang="hu-HU" smtClean="0"/>
              <a:t>19</a:t>
            </a:fld>
            <a:endParaRPr lang="hu-HU"/>
          </a:p>
        </p:txBody>
      </p:sp>
    </p:spTree>
    <p:extLst>
      <p:ext uri="{BB962C8B-B14F-4D97-AF65-F5344CB8AC3E}">
        <p14:creationId xmlns:p14="http://schemas.microsoft.com/office/powerpoint/2010/main" val="62162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AEC60-A05C-4AA8-AD39-C4FA024736F5}" type="slidenum">
              <a:rPr lang="hu-HU" smtClean="0"/>
              <a:t>20</a:t>
            </a:fld>
            <a:endParaRPr lang="hu-HU"/>
          </a:p>
        </p:txBody>
      </p:sp>
    </p:spTree>
    <p:extLst>
      <p:ext uri="{BB962C8B-B14F-4D97-AF65-F5344CB8AC3E}">
        <p14:creationId xmlns:p14="http://schemas.microsoft.com/office/powerpoint/2010/main" val="193489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528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0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88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12192903"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562579" y="1811864"/>
            <a:ext cx="7078488"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562579" y="3598328"/>
            <a:ext cx="7078488"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7223" y="5054602"/>
            <a:ext cx="897701" cy="279400"/>
          </a:xfrm>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a:xfrm>
            <a:off x="2562579" y="5054602"/>
            <a:ext cx="5419813" cy="279400"/>
          </a:xfr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9089757" y="5054602"/>
            <a:ext cx="551311" cy="279400"/>
          </a:xfrm>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5" name="Straight Connector 14"/>
          <p:cNvCxnSpPr/>
          <p:nvPr/>
        </p:nvCxnSpPr>
        <p:spPr>
          <a:xfrm>
            <a:off x="2693101" y="3471329"/>
            <a:ext cx="681744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331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704620" y="235626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53755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4620" y="1641413"/>
            <a:ext cx="8794045"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04620" y="3734860"/>
            <a:ext cx="8794045"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31" name="Straight Connector 30"/>
          <p:cNvCxnSpPr/>
          <p:nvPr/>
        </p:nvCxnSpPr>
        <p:spPr>
          <a:xfrm>
            <a:off x="1704622" y="3599392"/>
            <a:ext cx="879404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7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704620" y="235626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15338"/>
            <a:ext cx="9064979"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69155"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3536"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353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9157"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9157"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9109"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109"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41" name="Straight Connector 40"/>
          <p:cNvCxnSpPr/>
          <p:nvPr/>
        </p:nvCxnSpPr>
        <p:spPr>
          <a:xfrm>
            <a:off x="1704622" y="235467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21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69154" y="915338"/>
            <a:ext cx="9064980"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4" name="Straight Connector 13"/>
          <p:cNvCxnSpPr/>
          <p:nvPr/>
        </p:nvCxnSpPr>
        <p:spPr>
          <a:xfrm>
            <a:off x="1704622" y="235467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155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79577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388534"/>
            <a:ext cx="3382397"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93417" y="982133"/>
            <a:ext cx="514071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9153" y="3031065"/>
            <a:ext cx="3382397"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6" name="Straight Connector 15"/>
          <p:cNvCxnSpPr/>
          <p:nvPr/>
        </p:nvCxnSpPr>
        <p:spPr>
          <a:xfrm>
            <a:off x="1704621" y="2912533"/>
            <a:ext cx="311145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59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1966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883832"/>
            <a:ext cx="4842936"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910759" y="1032933"/>
            <a:ext cx="3905951"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569154" y="3255432"/>
            <a:ext cx="4842935"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41000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4815415"/>
            <a:ext cx="9064979"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68347" y="1032934"/>
            <a:ext cx="945530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569155" y="5382153"/>
            <a:ext cx="9064979"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2896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906873"/>
            <a:ext cx="9064979"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4" y="4275666"/>
            <a:ext cx="9064981"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5" name="Straight Connector 14"/>
          <p:cNvCxnSpPr/>
          <p:nvPr/>
        </p:nvCxnSpPr>
        <p:spPr>
          <a:xfrm>
            <a:off x="1704621" y="4140199"/>
            <a:ext cx="88085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856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111" y="982132"/>
            <a:ext cx="8533667"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33600" y="3352800"/>
            <a:ext cx="7857064"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69151" y="4343401"/>
            <a:ext cx="9064984"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
        <p:nvSpPr>
          <p:cNvPr id="14" name="TextBox 13"/>
          <p:cNvSpPr txBox="1"/>
          <p:nvPr/>
        </p:nvSpPr>
        <p:spPr>
          <a:xfrm>
            <a:off x="1133293" y="905362"/>
            <a:ext cx="609759" cy="584776"/>
          </a:xfrm>
          <a:prstGeom prst="rect">
            <a:avLst/>
          </a:prstGeom>
        </p:spPr>
        <p:txBody>
          <a:bodyPr vert="horz" lIns="91440" tIns="45720" rIns="91440" bIns="45720" rtlCol="0" anchor="ctr">
            <a:noAutofit/>
          </a:bodyPr>
          <a:lstStyle/>
          <a:p>
            <a:pPr defTabSz="914400"/>
            <a:r>
              <a:rPr lang="en-US" sz="7200" dirty="0">
                <a:solidFill>
                  <a:prstClr val="black"/>
                </a:solidFill>
              </a:rPr>
              <a:t>“</a:t>
            </a:r>
          </a:p>
        </p:txBody>
      </p:sp>
      <p:sp>
        <p:nvSpPr>
          <p:cNvPr id="15" name="TextBox 14"/>
          <p:cNvSpPr txBox="1"/>
          <p:nvPr/>
        </p:nvSpPr>
        <p:spPr>
          <a:xfrm>
            <a:off x="10178005" y="2827870"/>
            <a:ext cx="609759" cy="584776"/>
          </a:xfrm>
          <a:prstGeom prst="rect">
            <a:avLst/>
          </a:prstGeom>
        </p:spPr>
        <p:txBody>
          <a:bodyPr vert="horz" lIns="91440" tIns="45720" rIns="91440" bIns="45720" rtlCol="0" anchor="ctr">
            <a:noAutofit/>
          </a:bodyPr>
          <a:lstStyle/>
          <a:p>
            <a:pPr algn="r" defTabSz="914400"/>
            <a:r>
              <a:rPr lang="en-US" sz="7200" dirty="0">
                <a:solidFill>
                  <a:prstClr val="black"/>
                </a:solidFill>
              </a:rPr>
              <a:t>”</a:t>
            </a:r>
          </a:p>
        </p:txBody>
      </p:sp>
      <p:cxnSp>
        <p:nvCxnSpPr>
          <p:cNvPr id="19" name="Straight Connector 18"/>
          <p:cNvCxnSpPr/>
          <p:nvPr/>
        </p:nvCxnSpPr>
        <p:spPr>
          <a:xfrm>
            <a:off x="1704622" y="4140199"/>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296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69159" y="3308581"/>
            <a:ext cx="906497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8" y="4777381"/>
            <a:ext cx="9064973"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55621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79222" y="982132"/>
            <a:ext cx="8433557"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569158" y="3639312"/>
            <a:ext cx="9064973"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4" y="4529667"/>
            <a:ext cx="9064981"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sp>
        <p:nvSpPr>
          <p:cNvPr id="12" name="TextBox 11"/>
          <p:cNvSpPr txBox="1"/>
          <p:nvPr/>
        </p:nvSpPr>
        <p:spPr>
          <a:xfrm>
            <a:off x="1170747" y="896895"/>
            <a:ext cx="609759" cy="584776"/>
          </a:xfrm>
          <a:prstGeom prst="rect">
            <a:avLst/>
          </a:prstGeom>
        </p:spPr>
        <p:txBody>
          <a:bodyPr vert="horz" lIns="91440" tIns="45720" rIns="91440" bIns="45720" rtlCol="0" anchor="ctr">
            <a:noAutofit/>
          </a:bodyPr>
          <a:lstStyle/>
          <a:p>
            <a:pPr defTabSz="914400"/>
            <a:r>
              <a:rPr lang="en-US" sz="8000" dirty="0">
                <a:solidFill>
                  <a:prstClr val="black"/>
                </a:solidFill>
              </a:rPr>
              <a:t>“</a:t>
            </a:r>
          </a:p>
        </p:txBody>
      </p:sp>
      <p:sp>
        <p:nvSpPr>
          <p:cNvPr id="13" name="TextBox 12"/>
          <p:cNvSpPr txBox="1"/>
          <p:nvPr/>
        </p:nvSpPr>
        <p:spPr>
          <a:xfrm>
            <a:off x="10199729" y="2607728"/>
            <a:ext cx="609759" cy="584776"/>
          </a:xfrm>
          <a:prstGeom prst="rect">
            <a:avLst/>
          </a:prstGeom>
        </p:spPr>
        <p:txBody>
          <a:bodyPr vert="horz" lIns="91440" tIns="45720" rIns="91440" bIns="45720" rtlCol="0" anchor="ctr">
            <a:noAutofit/>
          </a:bodyPr>
          <a:lstStyle/>
          <a:p>
            <a:pPr algn="r" defTabSz="914400"/>
            <a:r>
              <a:rPr lang="en-US" sz="8000" dirty="0">
                <a:solidFill>
                  <a:prstClr val="black"/>
                </a:solidFill>
              </a:rPr>
              <a:t>”</a:t>
            </a:r>
          </a:p>
        </p:txBody>
      </p:sp>
      <p:cxnSp>
        <p:nvCxnSpPr>
          <p:cNvPr id="26" name="Straight Connector 25"/>
          <p:cNvCxnSpPr/>
          <p:nvPr/>
        </p:nvCxnSpPr>
        <p:spPr>
          <a:xfrm>
            <a:off x="1704622" y="342900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875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69153" y="982132"/>
            <a:ext cx="9064979"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569158" y="3566160"/>
            <a:ext cx="9064973"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5" y="4470401"/>
            <a:ext cx="9064979"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5" name="Straight Connector 14"/>
          <p:cNvCxnSpPr/>
          <p:nvPr/>
        </p:nvCxnSpPr>
        <p:spPr>
          <a:xfrm>
            <a:off x="1704626" y="3429000"/>
            <a:ext cx="880856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823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4" y="2490136"/>
            <a:ext cx="9064981"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4" name="Straight Connector 13"/>
          <p:cNvCxnSpPr/>
          <p:nvPr/>
        </p:nvCxnSpPr>
        <p:spPr>
          <a:xfrm>
            <a:off x="1704622" y="2354670"/>
            <a:ext cx="880856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788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5556" y="906874"/>
            <a:ext cx="2158573"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7" y="906874"/>
            <a:ext cx="6554012"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solidFill>
              </a:rPr>
              <a:pPr/>
              <a:t>7/2/2015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solidFill>
              </a:rPr>
              <a:pPr/>
              <a:t>‹#›</a:t>
            </a:fld>
            <a:endParaRPr lang="en-US">
              <a:solidFill>
                <a:prstClr val="black"/>
              </a:solidFill>
            </a:endParaRPr>
          </a:p>
        </p:txBody>
      </p:sp>
      <p:cxnSp>
        <p:nvCxnSpPr>
          <p:cNvPr id="14" name="Straight Connector 13"/>
          <p:cNvCxnSpPr/>
          <p:nvPr/>
        </p:nvCxnSpPr>
        <p:spPr>
          <a:xfrm>
            <a:off x="8327349" y="906874"/>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297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Főcím">
    <p:spTree>
      <p:nvGrpSpPr>
        <p:cNvPr id="1" name=""/>
        <p:cNvGrpSpPr/>
        <p:nvPr/>
      </p:nvGrpSpPr>
      <p:grpSpPr>
        <a:xfrm>
          <a:off x="0" y="0"/>
          <a:ext cx="0" cy="0"/>
          <a:chOff x="0" y="0"/>
          <a:chExt cx="0" cy="0"/>
        </a:xfrm>
      </p:grpSpPr>
      <p:sp>
        <p:nvSpPr>
          <p:cNvPr id="2" name="Title 1"/>
          <p:cNvSpPr>
            <a:spLocks noGrp="1"/>
          </p:cNvSpPr>
          <p:nvPr>
            <p:ph type="ctrTitle"/>
          </p:nvPr>
        </p:nvSpPr>
        <p:spPr>
          <a:xfrm>
            <a:off x="2831637" y="1269554"/>
            <a:ext cx="8750763" cy="2303462"/>
          </a:xfrm>
          <a:prstGeom prst="rect">
            <a:avLst/>
          </a:prstGeom>
        </p:spPr>
        <p:txBody>
          <a:bodyPr lIns="0" anchor="b"/>
          <a:lstStyle>
            <a:lvl1pPr algn="l">
              <a:defRPr sz="6000">
                <a:latin typeface="Bariol Light" panose="02000506040000020003" pitchFamily="2"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837824" y="3636000"/>
            <a:ext cx="8744577" cy="1260000"/>
          </a:xfrm>
        </p:spPr>
        <p:txBody>
          <a:bodyPr lIns="0">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Téglalap 7"/>
          <p:cNvSpPr/>
          <p:nvPr/>
        </p:nvSpPr>
        <p:spPr bwMode="auto">
          <a:xfrm>
            <a:off x="0" y="5166000"/>
            <a:ext cx="12192000" cy="1692000"/>
          </a:xfrm>
          <a:prstGeom prst="rect">
            <a:avLst/>
          </a:prstGeom>
          <a:gradFill>
            <a:gsLst>
              <a:gs pos="0">
                <a:srgbClr val="C81426"/>
              </a:gs>
              <a:gs pos="100000">
                <a:srgbClr val="910B26"/>
              </a:gs>
            </a:gsLst>
            <a:lin ang="0" scaled="0"/>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40000"/>
              </a:spcBef>
              <a:spcAft>
                <a:spcPct val="0"/>
              </a:spcAft>
              <a:buClr>
                <a:schemeClr val="bg2"/>
              </a:buClr>
              <a:buSzPct val="70000"/>
              <a:buFontTx/>
              <a:buNone/>
              <a:tabLst/>
            </a:pPr>
            <a:endParaRPr kumimoji="0" lang="hu-HU" sz="3200" b="0" i="0" u="none" strike="noStrike" cap="none" normalizeH="0" baseline="0" dirty="0" smtClean="0">
              <a:ln>
                <a:noFill/>
              </a:ln>
              <a:solidFill>
                <a:schemeClr val="tx1"/>
              </a:solidFill>
              <a:effectLst/>
              <a:latin typeface="Bariol Regular" panose="02000506040000020003" pitchFamily="2" charset="0"/>
            </a:endParaRPr>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800" y="5684400"/>
            <a:ext cx="5280000" cy="712800"/>
          </a:xfrm>
          <a:prstGeom prst="rect">
            <a:avLst/>
          </a:prstGeom>
        </p:spPr>
      </p:pic>
    </p:spTree>
    <p:extLst>
      <p:ext uri="{BB962C8B-B14F-4D97-AF65-F5344CB8AC3E}">
        <p14:creationId xmlns:p14="http://schemas.microsoft.com/office/powerpoint/2010/main" val="2824760964"/>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52200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ejezetcím">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609600" y="1602024"/>
            <a:ext cx="10972800" cy="1768320"/>
          </a:xfrm>
        </p:spPr>
        <p:txBody>
          <a:bodyPr lIns="0" rIns="0" anchor="b" anchorCtr="0">
            <a:normAutofit/>
          </a:bodyPr>
          <a:lstStyle>
            <a:lvl1pPr>
              <a:defRPr sz="4800" baseline="0"/>
            </a:lvl1pPr>
          </a:lstStyle>
          <a:p>
            <a:r>
              <a:rPr lang="hu-HU" dirty="0" smtClean="0"/>
              <a:t>Fejezetcím</a:t>
            </a:r>
            <a:endParaRPr lang="hu-HU" dirty="0"/>
          </a:p>
        </p:txBody>
      </p:sp>
      <p:sp>
        <p:nvSpPr>
          <p:cNvPr id="5" name="Subtitle 2"/>
          <p:cNvSpPr>
            <a:spLocks noGrp="1"/>
          </p:cNvSpPr>
          <p:nvPr>
            <p:ph type="subTitle" idx="1" hasCustomPrompt="1"/>
          </p:nvPr>
        </p:nvSpPr>
        <p:spPr>
          <a:xfrm>
            <a:off x="609600" y="3391024"/>
            <a:ext cx="10972800" cy="1260000"/>
          </a:xfrm>
        </p:spPr>
        <p:txBody>
          <a:bodyPr lIns="0">
            <a:normAutofit/>
          </a:bodyPr>
          <a:lstStyle>
            <a:lvl1pPr marL="0" indent="0" algn="l">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dirty="0" smtClean="0"/>
              <a:t>Fejezet alcím</a:t>
            </a:r>
            <a:endParaRPr lang="en-US" dirty="0"/>
          </a:p>
        </p:txBody>
      </p:sp>
      <p:sp>
        <p:nvSpPr>
          <p:cNvPr id="7" name="Élőláb helye 2"/>
          <p:cNvSpPr>
            <a:spLocks noGrp="1"/>
          </p:cNvSpPr>
          <p:nvPr>
            <p:ph type="ftr" sz="quarter" idx="10"/>
          </p:nvPr>
        </p:nvSpPr>
        <p:spPr>
          <a:xfrm>
            <a:off x="6603187" y="6430339"/>
            <a:ext cx="4979213" cy="313361"/>
          </a:xfrm>
        </p:spPr>
        <p:txBody>
          <a:bodyPr/>
          <a:lstStyle/>
          <a:p>
            <a:endParaRPr lang="en-US" dirty="0"/>
          </a:p>
        </p:txBody>
      </p:sp>
      <p:sp>
        <p:nvSpPr>
          <p:cNvPr id="8" name="Dia számának helye 3"/>
          <p:cNvSpPr>
            <a:spLocks noGrp="1"/>
          </p:cNvSpPr>
          <p:nvPr>
            <p:ph type="sldNum" sz="quarter" idx="11"/>
          </p:nvPr>
        </p:nvSpPr>
        <p:spPr>
          <a:xfrm>
            <a:off x="5736000" y="6430339"/>
            <a:ext cx="720000" cy="313361"/>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9696709"/>
      </p:ext>
    </p:extLst>
  </p:cSld>
  <p:clrMapOvr>
    <a:masterClrMapping/>
  </p:clrMapOvr>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smtClean="0"/>
              <a:t>Click to edit Master title style</a:t>
            </a:r>
            <a:endParaRPr lang="hu-HU" dirty="0"/>
          </a:p>
        </p:txBody>
      </p:sp>
      <p:sp>
        <p:nvSpPr>
          <p:cNvPr id="3" name="Élőláb helye 2"/>
          <p:cNvSpPr>
            <a:spLocks noGrp="1"/>
          </p:cNvSpPr>
          <p:nvPr>
            <p:ph type="ftr" sz="quarter" idx="10"/>
          </p:nvPr>
        </p:nvSpPr>
        <p:spPr/>
        <p:txBody>
          <a:bodyPr>
            <a:normAutofit/>
          </a:bodyPr>
          <a:lstStyle/>
          <a:p>
            <a:endParaRPr lang="en-US" dirty="0"/>
          </a:p>
        </p:txBody>
      </p:sp>
      <p:sp>
        <p:nvSpPr>
          <p:cNvPr id="4" name="Dia számának helye 3"/>
          <p:cNvSpPr>
            <a:spLocks noGrp="1"/>
          </p:cNvSpPr>
          <p:nvPr>
            <p:ph type="sldNum" sz="quarter" idx="11"/>
          </p:nvPr>
        </p:nvSpPr>
        <p:spPr/>
        <p:txBody>
          <a:bodyPr/>
          <a:lstStyle/>
          <a:p>
            <a:fld id="{4FAB73BC-B049-4115-A692-8D63A059BFB8}" type="slidenum">
              <a:rPr lang="en-US" smtClean="0"/>
              <a:pPr/>
              <a:t>‹#›</a:t>
            </a:fld>
            <a:endParaRPr lang="en-US" dirty="0"/>
          </a:p>
        </p:txBody>
      </p:sp>
      <p:sp>
        <p:nvSpPr>
          <p:cNvPr id="8" name="Tartalom helye 7"/>
          <p:cNvSpPr>
            <a:spLocks noGrp="1"/>
          </p:cNvSpPr>
          <p:nvPr>
            <p:ph sz="quarter" idx="12"/>
          </p:nvPr>
        </p:nvSpPr>
        <p:spPr>
          <a:xfrm>
            <a:off x="609600" y="1051200"/>
            <a:ext cx="10972800" cy="5158800"/>
          </a:xfrm>
        </p:spPr>
        <p:txBody>
          <a:bodyPr/>
          <a:lstStyle>
            <a:lvl1pPr>
              <a:lnSpc>
                <a:spcPct val="100000"/>
              </a:lnSpc>
              <a:spcBef>
                <a:spcPts val="1200"/>
              </a:spcBef>
              <a:defRPr/>
            </a:lvl1pPr>
            <a:lvl2pPr marL="685800" indent="-216000">
              <a:lnSpc>
                <a:spcPct val="100000"/>
              </a:lnSpc>
              <a:spcBef>
                <a:spcPts val="400"/>
              </a:spcBef>
              <a:buSzPct val="100000"/>
              <a:buFont typeface="Bariol Regular" panose="02000506040000020003" pitchFamily="2" charset="0"/>
              <a:buChar char="&gt;"/>
              <a:defRPr/>
            </a:lvl2pPr>
            <a:lvl3pPr marL="1180800" indent="-216000">
              <a:lnSpc>
                <a:spcPct val="100000"/>
              </a:lnSpc>
              <a:spcBef>
                <a:spcPts val="400"/>
              </a:spcBef>
              <a:buSzPct val="100000"/>
              <a:buFont typeface="Bariol Regular" panose="02000506040000020003" pitchFamily="2" charset="0"/>
              <a:buChar char="–"/>
              <a:defRPr/>
            </a:lvl3pPr>
            <a:lvl4pPr marL="1566000" indent="-158400">
              <a:lnSpc>
                <a:spcPct val="100000"/>
              </a:lnSpc>
              <a:spcBef>
                <a:spcPts val="350"/>
              </a:spcBef>
              <a:buFont typeface="Arial" panose="020B0604020202020204" pitchFamily="34" charset="0"/>
              <a:buChar char="•"/>
              <a:defRPr/>
            </a:lvl4pPr>
            <a:lvl5pPr marL="2023200" indent="-158400">
              <a:lnSpc>
                <a:spcPct val="100000"/>
              </a:lnSpc>
              <a:spcBef>
                <a:spcPts val="350"/>
              </a:spcBef>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dirty="0"/>
          </a:p>
        </p:txBody>
      </p:sp>
    </p:spTree>
    <p:extLst>
      <p:ext uri="{BB962C8B-B14F-4D97-AF65-F5344CB8AC3E}">
        <p14:creationId xmlns:p14="http://schemas.microsoft.com/office/powerpoint/2010/main" val="3331877511"/>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586B75A-687E-405C-8A0B-8D00578BA2C3}" type="datetimeFigureOut">
              <a:rPr lang="en-US" smtClean="0"/>
              <a:pPr/>
              <a:t>7/2/2015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303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40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401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6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258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095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solidFill>
                  <a:prstClr val="black">
                    <a:tint val="75000"/>
                  </a:prstClr>
                </a:solidFill>
              </a:rPr>
              <a:pPr/>
              <a:t>7/2/2015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71CAF9-4461-454A-B702-D536C37757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452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7.emf"/><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F1FA7AC5-6045-4418-8E60-F48788734473}" type="datetimeFigureOut">
              <a:rPr lang="en-US" smtClean="0">
                <a:solidFill>
                  <a:prstClr val="black">
                    <a:tint val="75000"/>
                  </a:prstClr>
                </a:solidFill>
              </a:rPr>
              <a:pPr defTabSz="914400"/>
              <a:t>7/2/2015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8C71CAF9-4461-454A-B702-D536C377575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817357028"/>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2203289"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569155" y="915338"/>
            <a:ext cx="9064979"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9154" y="2490136"/>
            <a:ext cx="9064981"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475561" y="5960533"/>
            <a:ext cx="1531044"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F1FA7AC5-6045-4418-8E60-F48788734473}" type="datetimeFigureOut">
              <a:rPr lang="en-US" smtClean="0">
                <a:solidFill>
                  <a:prstClr val="black"/>
                </a:solidFill>
              </a:rPr>
              <a:pPr defTabSz="914400"/>
              <a:t>7/2/2015</a:t>
            </a:fld>
            <a:endParaRPr lang="en-US">
              <a:solidFill>
                <a:prstClr val="black"/>
              </a:solidFill>
            </a:endParaRPr>
          </a:p>
        </p:txBody>
      </p:sp>
      <p:sp>
        <p:nvSpPr>
          <p:cNvPr id="5" name="Footer Placeholder 4"/>
          <p:cNvSpPr>
            <a:spLocks noGrp="1"/>
          </p:cNvSpPr>
          <p:nvPr>
            <p:ph type="ftr" sz="quarter" idx="3"/>
          </p:nvPr>
        </p:nvSpPr>
        <p:spPr>
          <a:xfrm>
            <a:off x="1569154" y="5960533"/>
            <a:ext cx="6806223"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106788" y="5960533"/>
            <a:ext cx="52734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8C71CAF9-4461-454A-B702-D536C3775752}"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1682124970"/>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Csoportba foglalás 16"/>
          <p:cNvGrpSpPr/>
          <p:nvPr/>
        </p:nvGrpSpPr>
        <p:grpSpPr>
          <a:xfrm>
            <a:off x="-7408" y="6335002"/>
            <a:ext cx="12199408" cy="522998"/>
            <a:chOff x="-5556" y="6335002"/>
            <a:chExt cx="9144000" cy="550382"/>
          </a:xfrm>
        </p:grpSpPr>
        <p:sp>
          <p:nvSpPr>
            <p:cNvPr id="18" name="Téglalap 17"/>
            <p:cNvSpPr/>
            <p:nvPr userDrawn="1"/>
          </p:nvSpPr>
          <p:spPr bwMode="auto">
            <a:xfrm>
              <a:off x="-5556" y="6335002"/>
              <a:ext cx="9144000" cy="550382"/>
            </a:xfrm>
            <a:prstGeom prst="rect">
              <a:avLst/>
            </a:prstGeom>
            <a:gradFill>
              <a:gsLst>
                <a:gs pos="0">
                  <a:srgbClr val="C81426"/>
                </a:gs>
                <a:gs pos="100000">
                  <a:srgbClr val="910B26"/>
                </a:gs>
              </a:gsLst>
              <a:lin ang="0" scaled="0"/>
            </a:gradFill>
            <a:ln>
              <a:noFill/>
            </a:ln>
            <a:effectLst/>
            <a:extLst/>
          </p:spPr>
          <p:txBody>
            <a:bodyPr vert="horz" wrap="square" lIns="91440" tIns="45720" rIns="91440" bIns="45720" numCol="1" rtlCol="0" anchor="t" anchorCtr="0" compatLnSpc="1">
              <a:prstTxWarp prst="textNoShape">
                <a:avLst/>
              </a:prstTxWarp>
              <a:normAutofit fontScale="92500" lnSpcReduction="10000"/>
            </a:bodyPr>
            <a:lstStyle/>
            <a:p>
              <a:pPr marL="0" marR="0" indent="0" algn="ctr" defTabSz="914400" rtl="0" eaLnBrk="1" fontAlgn="base" latinLnBrk="0" hangingPunct="1">
                <a:lnSpc>
                  <a:spcPct val="100000"/>
                </a:lnSpc>
                <a:spcBef>
                  <a:spcPct val="40000"/>
                </a:spcBef>
                <a:spcAft>
                  <a:spcPct val="0"/>
                </a:spcAft>
                <a:buClr>
                  <a:schemeClr val="bg2"/>
                </a:buClr>
                <a:buSzPct val="70000"/>
                <a:buFontTx/>
                <a:buNone/>
                <a:tabLst/>
              </a:pPr>
              <a:endParaRPr kumimoji="0" lang="hu-HU" sz="3200" b="0" i="0" u="none" strike="noStrike" cap="none" normalizeH="0" baseline="0" dirty="0" smtClean="0">
                <a:ln>
                  <a:noFill/>
                </a:ln>
                <a:solidFill>
                  <a:schemeClr val="tx1"/>
                </a:solidFill>
                <a:effectLst/>
                <a:latin typeface="Bariol Regular" panose="02000506040000020003" pitchFamily="2" charset="0"/>
              </a:endParaRPr>
            </a:p>
          </p:txBody>
        </p:sp>
        <p:pic>
          <p:nvPicPr>
            <p:cNvPr id="19" name="Picture 8"/>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51520" y="6482093"/>
              <a:ext cx="860703" cy="29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 Placeholder 2"/>
          <p:cNvSpPr>
            <a:spLocks noGrp="1"/>
          </p:cNvSpPr>
          <p:nvPr>
            <p:ph type="body" idx="1"/>
          </p:nvPr>
        </p:nvSpPr>
        <p:spPr>
          <a:xfrm>
            <a:off x="609600" y="1052514"/>
            <a:ext cx="10972800" cy="5158800"/>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Footer Placeholder 4"/>
          <p:cNvSpPr>
            <a:spLocks noGrp="1"/>
          </p:cNvSpPr>
          <p:nvPr>
            <p:ph type="ftr" sz="quarter" idx="3"/>
          </p:nvPr>
        </p:nvSpPr>
        <p:spPr>
          <a:xfrm>
            <a:off x="6603187" y="6430339"/>
            <a:ext cx="4979213" cy="313361"/>
          </a:xfrm>
          <a:prstGeom prst="rect">
            <a:avLst/>
          </a:prstGeom>
        </p:spPr>
        <p:txBody>
          <a:bodyPr vert="horz" lIns="91440" tIns="45720" rIns="0" bIns="45720" rtlCol="0" anchor="ctr"/>
          <a:lstStyle>
            <a:lvl1pPr algn="r">
              <a:defRPr sz="1400">
                <a:solidFill>
                  <a:schemeClr val="bg1"/>
                </a:solidFill>
                <a:latin typeface="Bariol Regular" panose="02000506040000020003" pitchFamily="2" charset="0"/>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5736000" y="6430339"/>
            <a:ext cx="720000" cy="313361"/>
          </a:xfrm>
          <a:prstGeom prst="rect">
            <a:avLst/>
          </a:prstGeom>
        </p:spPr>
        <p:txBody>
          <a:bodyPr vert="horz" lIns="36000" tIns="45720" rIns="36000" bIns="45720" rtlCol="0" anchor="ctr" anchorCtr="0"/>
          <a:lstStyle>
            <a:lvl1pPr algn="ctr">
              <a:defRPr sz="1400">
                <a:solidFill>
                  <a:schemeClr val="bg1"/>
                </a:solidFill>
                <a:latin typeface="Bariol Regular" panose="02000506040000020003" pitchFamily="2" charset="0"/>
              </a:defRPr>
            </a:lvl1pPr>
          </a:lstStyle>
          <a:p>
            <a:pPr defTabSz="914400"/>
            <a:fld id="{8C71CAF9-4461-454A-B702-D536C3775752}" type="slidenum">
              <a:rPr lang="en-US" smtClean="0">
                <a:solidFill>
                  <a:prstClr val="black">
                    <a:tint val="75000"/>
                  </a:prstClr>
                </a:solidFill>
              </a:rPr>
              <a:pPr defTabSz="914400"/>
              <a:t>‹#›</a:t>
            </a:fld>
            <a:endParaRPr lang="en-US">
              <a:solidFill>
                <a:prstClr val="black">
                  <a:tint val="75000"/>
                </a:prstClr>
              </a:solidFill>
            </a:endParaRPr>
          </a:p>
        </p:txBody>
      </p:sp>
      <p:sp>
        <p:nvSpPr>
          <p:cNvPr id="21" name="Cím helye 20"/>
          <p:cNvSpPr>
            <a:spLocks noGrp="1"/>
          </p:cNvSpPr>
          <p:nvPr>
            <p:ph type="title"/>
          </p:nvPr>
        </p:nvSpPr>
        <p:spPr>
          <a:xfrm>
            <a:off x="609600" y="115200"/>
            <a:ext cx="10972800" cy="792000"/>
          </a:xfrm>
          <a:prstGeom prst="rect">
            <a:avLst/>
          </a:prstGeom>
        </p:spPr>
        <p:txBody>
          <a:bodyPr vert="horz" lIns="91440" tIns="45720" rIns="91440" bIns="45720" rtlCol="0" anchor="ctr">
            <a:normAutofit/>
          </a:bodyPr>
          <a:lstStyle/>
          <a:p>
            <a:endParaRPr lang="hu-HU" dirty="0"/>
          </a:p>
        </p:txBody>
      </p:sp>
    </p:spTree>
    <p:extLst>
      <p:ext uri="{BB962C8B-B14F-4D97-AF65-F5344CB8AC3E}">
        <p14:creationId xmlns:p14="http://schemas.microsoft.com/office/powerpoint/2010/main" val="1213165701"/>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3200" kern="1200">
          <a:solidFill>
            <a:schemeClr val="tx1"/>
          </a:solidFill>
          <a:latin typeface="Bariol Regular" panose="02000506040000020003" pitchFamily="2" charset="0"/>
          <a:ea typeface="+mn-ea"/>
          <a:cs typeface="+mn-cs"/>
        </a:defRPr>
      </a:lvl1pPr>
      <a:lvl2pPr marL="685800" indent="-216000" algn="l" defTabSz="914400" rtl="0" eaLnBrk="1" latinLnBrk="0" hangingPunct="1">
        <a:lnSpc>
          <a:spcPct val="100000"/>
        </a:lnSpc>
        <a:spcBef>
          <a:spcPts val="400"/>
        </a:spcBef>
        <a:buClr>
          <a:schemeClr val="tx2"/>
        </a:buClr>
        <a:buSzPct val="100000"/>
        <a:buFont typeface="Bariol Regular" panose="02000506040000020003" pitchFamily="2" charset="0"/>
        <a:buChar char="&gt;"/>
        <a:defRPr lang="hu-HU" sz="2800" kern="1200" dirty="0" smtClean="0">
          <a:solidFill>
            <a:schemeClr val="tx1"/>
          </a:solidFill>
          <a:latin typeface="Bariol Regular" panose="02000506040000020003" pitchFamily="2" charset="0"/>
          <a:ea typeface="+mn-ea"/>
          <a:cs typeface="+mn-cs"/>
        </a:defRPr>
      </a:lvl2pPr>
      <a:lvl3pPr marL="1180800" indent="-216000" algn="l" defTabSz="914400" rtl="0" eaLnBrk="1" latinLnBrk="0" hangingPunct="1">
        <a:lnSpc>
          <a:spcPct val="100000"/>
        </a:lnSpc>
        <a:spcBef>
          <a:spcPts val="400"/>
        </a:spcBef>
        <a:buClr>
          <a:schemeClr val="tx2"/>
        </a:buClr>
        <a:buFont typeface="Bariol Regular" panose="02000506040000020003" pitchFamily="2" charset="0"/>
        <a:buChar char="–"/>
        <a:defRPr sz="2400" kern="1200">
          <a:solidFill>
            <a:schemeClr val="tx1"/>
          </a:solidFill>
          <a:latin typeface="Bariol Regular" panose="02000506040000020003" pitchFamily="2" charset="0"/>
          <a:ea typeface="+mn-ea"/>
          <a:cs typeface="+mn-cs"/>
        </a:defRPr>
      </a:lvl3pPr>
      <a:lvl4pPr marL="1566000" indent="-158400" algn="l" defTabSz="914400" rtl="0" eaLnBrk="1" latinLnBrk="0" hangingPunct="1">
        <a:lnSpc>
          <a:spcPct val="100000"/>
        </a:lnSpc>
        <a:spcBef>
          <a:spcPts val="350"/>
        </a:spcBef>
        <a:buClr>
          <a:schemeClr val="tx2"/>
        </a:buClr>
        <a:buFont typeface="Arial" panose="020B0604020202020204" pitchFamily="34" charset="0"/>
        <a:buChar char="•"/>
        <a:defRPr sz="2000" kern="1200">
          <a:solidFill>
            <a:schemeClr val="tx1"/>
          </a:solidFill>
          <a:latin typeface="Bariol Regular" panose="02000506040000020003" pitchFamily="2" charset="0"/>
          <a:ea typeface="+mn-ea"/>
          <a:cs typeface="+mn-cs"/>
        </a:defRPr>
      </a:lvl4pPr>
      <a:lvl5pPr marL="2023200" indent="-158400" algn="l" defTabSz="914400" rtl="0" eaLnBrk="1" latinLnBrk="0" hangingPunct="1">
        <a:lnSpc>
          <a:spcPct val="100000"/>
        </a:lnSpc>
        <a:spcBef>
          <a:spcPts val="350"/>
        </a:spcBef>
        <a:buClr>
          <a:schemeClr val="tx2"/>
        </a:buClr>
        <a:buFont typeface="Arial" panose="020B0604020202020204" pitchFamily="34" charset="0"/>
        <a:buChar char="•"/>
        <a:defRPr sz="2000" kern="1200">
          <a:solidFill>
            <a:schemeClr val="tx1"/>
          </a:solidFill>
          <a:latin typeface="Bariol Regular" panose="0200050604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err="1" smtClean="0"/>
              <a:t>Powerpoint</a:t>
            </a:r>
            <a:r>
              <a:rPr lang="hu-HU" dirty="0" smtClean="0"/>
              <a:t> prezentáció készítése</a:t>
            </a:r>
            <a:endParaRPr lang="en-US" dirty="0"/>
          </a:p>
        </p:txBody>
      </p:sp>
      <p:sp>
        <p:nvSpPr>
          <p:cNvPr id="3" name="Subtitle 2"/>
          <p:cNvSpPr>
            <a:spLocks noGrp="1"/>
          </p:cNvSpPr>
          <p:nvPr>
            <p:ph type="subTitle" idx="1"/>
          </p:nvPr>
        </p:nvSpPr>
        <p:spPr/>
        <p:txBody>
          <a:bodyPr/>
          <a:lstStyle/>
          <a:p>
            <a:r>
              <a:rPr lang="hu-HU" dirty="0" smtClean="0"/>
              <a:t>Tippek, hogyan, és hogyan ne</a:t>
            </a:r>
            <a:endParaRPr lang="en-US" dirty="0"/>
          </a:p>
        </p:txBody>
      </p:sp>
      <p:sp>
        <p:nvSpPr>
          <p:cNvPr id="4" name="TextBox 3"/>
          <p:cNvSpPr txBox="1"/>
          <p:nvPr/>
        </p:nvSpPr>
        <p:spPr>
          <a:xfrm>
            <a:off x="2831637" y="4567594"/>
            <a:ext cx="6979628" cy="507831"/>
          </a:xfrm>
          <a:prstGeom prst="rect">
            <a:avLst/>
          </a:prstGeom>
          <a:noFill/>
        </p:spPr>
        <p:txBody>
          <a:bodyPr wrap="square" rtlCol="0">
            <a:spAutoFit/>
          </a:bodyPr>
          <a:lstStyle/>
          <a:p>
            <a:pPr algn="just"/>
            <a:r>
              <a:rPr lang="hu-HU" sz="900" i="1" dirty="0"/>
              <a:t>Az itt található információk nem általános érvényűek. A </a:t>
            </a:r>
            <a:r>
              <a:rPr lang="hu-HU" sz="900" i="1" dirty="0" smtClean="0"/>
              <a:t>példák és leírtak célja </a:t>
            </a:r>
            <a:r>
              <a:rPr lang="hu-HU" sz="900" i="1" dirty="0"/>
              <a:t>hasznos tanácsok összegyűjtése a BME AUT </a:t>
            </a:r>
            <a:r>
              <a:rPr lang="hu-HU" sz="900" i="1" dirty="0" smtClean="0"/>
              <a:t>tanszékének hallgatói számára a </a:t>
            </a:r>
            <a:r>
              <a:rPr lang="hu-HU" sz="900" i="1" dirty="0"/>
              <a:t>tanulmányi követelmények során </a:t>
            </a:r>
            <a:r>
              <a:rPr lang="hu-HU" sz="900" i="1" dirty="0" smtClean="0"/>
              <a:t>készített </a:t>
            </a:r>
            <a:r>
              <a:rPr lang="hu-HU" sz="900" i="1" dirty="0"/>
              <a:t>prezentációkhoz. A tanácsok használata nem elvárt, csupán gondolkodtatónak szánt.</a:t>
            </a:r>
          </a:p>
        </p:txBody>
      </p:sp>
    </p:spTree>
    <p:extLst>
      <p:ext uri="{BB962C8B-B14F-4D97-AF65-F5344CB8AC3E}">
        <p14:creationId xmlns:p14="http://schemas.microsoft.com/office/powerpoint/2010/main" val="392193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Szöveg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a:xfrm>
            <a:off x="1097280" y="1466792"/>
            <a:ext cx="10058400" cy="3764234"/>
          </a:xfrm>
        </p:spPr>
        <p:txBody>
          <a:bodyPr>
            <a:normAutofit fontScale="70000" lnSpcReduction="20000"/>
          </a:bodyPr>
          <a:lstStyle/>
          <a:p>
            <a:r>
              <a:rPr lang="hu-HU" noProof="1" smtClean="0"/>
              <a:t>Lorem ipsum dolor sit amet</a:t>
            </a:r>
          </a:p>
          <a:p>
            <a:r>
              <a:rPr lang="hu-HU" noProof="1" smtClean="0"/>
              <a:t>Consectetur adipiscing elit.</a:t>
            </a:r>
          </a:p>
          <a:p>
            <a:r>
              <a:rPr lang="hu-HU" noProof="1" smtClean="0"/>
              <a:t>Morbi ullamcorper nunc enim.</a:t>
            </a:r>
          </a:p>
          <a:p>
            <a:r>
              <a:rPr lang="hu-HU" noProof="1" smtClean="0"/>
              <a:t>Non scelerisque orci scelerisque sit amet.</a:t>
            </a:r>
          </a:p>
          <a:p>
            <a:r>
              <a:rPr lang="hu-HU" noProof="1" smtClean="0"/>
              <a:t>Nam semper ante et ante egestas imperdiet sit amet et lectus.</a:t>
            </a:r>
          </a:p>
          <a:p>
            <a:r>
              <a:rPr lang="hu-HU" noProof="1" smtClean="0"/>
              <a:t>Integer at pellentesque est.</a:t>
            </a:r>
          </a:p>
          <a:p>
            <a:r>
              <a:rPr lang="hu-HU" noProof="1" smtClean="0"/>
              <a:t>Donec nec nunc urna.</a:t>
            </a:r>
          </a:p>
          <a:p>
            <a:r>
              <a:rPr lang="hu-HU" noProof="1" smtClean="0"/>
              <a:t>Etiam auctor elit ut sagittis fermentum.</a:t>
            </a:r>
          </a:p>
          <a:p>
            <a:r>
              <a:rPr lang="hu-HU" noProof="1" smtClean="0"/>
              <a:t>Nam ac suscipit metus. Aliquam convallis pulvinar libero non condimentum.</a:t>
            </a: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5" name="TextBox 4"/>
          <p:cNvSpPr txBox="1"/>
          <p:nvPr/>
        </p:nvSpPr>
        <p:spPr>
          <a:xfrm>
            <a:off x="3940149" y="5656859"/>
            <a:ext cx="4311701" cy="525886"/>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noProof="1" smtClean="0"/>
              <a:t>Túl sok szöveg, fárasztó, felesleges.</a:t>
            </a:r>
            <a:endParaRPr lang="hu-HU" sz="2000" noProof="1"/>
          </a:p>
        </p:txBody>
      </p:sp>
    </p:spTree>
    <p:extLst>
      <p:ext uri="{BB962C8B-B14F-4D97-AF65-F5344CB8AC3E}">
        <p14:creationId xmlns:p14="http://schemas.microsoft.com/office/powerpoint/2010/main" val="352993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Szöveg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noAutofit/>
          </a:bodyPr>
          <a:lstStyle/>
          <a:p>
            <a:r>
              <a:rPr lang="hu-HU" sz="2400" dirty="0" smtClean="0"/>
              <a:t>A félév során elérendő </a:t>
            </a:r>
            <a:r>
              <a:rPr lang="hu-HU" sz="2400" dirty="0" smtClean="0">
                <a:solidFill>
                  <a:schemeClr val="accent6">
                    <a:lumMod val="60000"/>
                    <a:lumOff val="40000"/>
                  </a:schemeClr>
                </a:solidFill>
              </a:rPr>
              <a:t>cél</a:t>
            </a:r>
            <a:r>
              <a:rPr lang="hu-HU" sz="2400" dirty="0" smtClean="0"/>
              <a:t>jaim az alábbiak voltak.</a:t>
            </a:r>
          </a:p>
          <a:p>
            <a:pPr lvl="1"/>
            <a:r>
              <a:rPr lang="hu-HU" sz="2000" dirty="0" smtClean="0"/>
              <a:t>Egy </a:t>
            </a:r>
            <a:r>
              <a:rPr lang="hu-HU" sz="2000" dirty="0" smtClean="0">
                <a:solidFill>
                  <a:schemeClr val="accent6">
                    <a:lumMod val="60000"/>
                    <a:lumOff val="40000"/>
                  </a:schemeClr>
                </a:solidFill>
              </a:rPr>
              <a:t>platform független</a:t>
            </a:r>
            <a:r>
              <a:rPr lang="hu-HU" sz="2000" dirty="0" smtClean="0">
                <a:solidFill>
                  <a:schemeClr val="accent2"/>
                </a:solidFill>
              </a:rPr>
              <a:t> </a:t>
            </a:r>
            <a:r>
              <a:rPr lang="hu-HU" sz="2000" dirty="0" smtClean="0"/>
              <a:t>implementáció elkészítése.</a:t>
            </a:r>
          </a:p>
          <a:p>
            <a:pPr lvl="1"/>
            <a:r>
              <a:rPr lang="hu-HU" sz="2000" dirty="0" smtClean="0"/>
              <a:t>Olyan felhasználói felület, amely </a:t>
            </a:r>
            <a:r>
              <a:rPr lang="hu-HU" sz="2000" dirty="0" smtClean="0">
                <a:solidFill>
                  <a:schemeClr val="accent6">
                    <a:lumMod val="60000"/>
                    <a:lumOff val="40000"/>
                  </a:schemeClr>
                </a:solidFill>
              </a:rPr>
              <a:t>ergonomikus</a:t>
            </a:r>
            <a:r>
              <a:rPr lang="hu-HU" sz="2000" dirty="0" smtClean="0"/>
              <a:t> és megfelel a modern tervezési elveknek.</a:t>
            </a:r>
          </a:p>
          <a:p>
            <a:pPr lvl="1"/>
            <a:r>
              <a:rPr lang="hu-HU" sz="2000" dirty="0" smtClean="0"/>
              <a:t>A megvalósítás teljesítményét megvizsgálni, és jól működő, de egyben </a:t>
            </a:r>
            <a:r>
              <a:rPr lang="hu-HU" sz="2000" dirty="0" smtClean="0">
                <a:solidFill>
                  <a:schemeClr val="accent6">
                    <a:lumMod val="60000"/>
                    <a:lumOff val="40000"/>
                  </a:schemeClr>
                </a:solidFill>
              </a:rPr>
              <a:t>hatékony</a:t>
            </a:r>
            <a:r>
              <a:rPr lang="hu-HU" sz="2000" dirty="0" smtClean="0"/>
              <a:t> megvalósítást szem előtt tartva optimalizálni az algoritmusokat.</a:t>
            </a:r>
          </a:p>
          <a:p>
            <a:r>
              <a:rPr lang="hu-HU" sz="2400" dirty="0" smtClean="0"/>
              <a:t>A megvalósítás az alábbi </a:t>
            </a:r>
            <a:r>
              <a:rPr lang="hu-HU" sz="2400" dirty="0" smtClean="0">
                <a:solidFill>
                  <a:schemeClr val="accent6">
                    <a:lumMod val="60000"/>
                    <a:lumOff val="40000"/>
                  </a:schemeClr>
                </a:solidFill>
              </a:rPr>
              <a:t>terv</a:t>
            </a:r>
            <a:r>
              <a:rPr lang="hu-HU" sz="2400" dirty="0" smtClean="0"/>
              <a:t> szerint történt.</a:t>
            </a:r>
          </a:p>
          <a:p>
            <a:pPr marL="914400" lvl="1" indent="-457200">
              <a:buFont typeface="+mj-lt"/>
              <a:buAutoNum type="arabicPeriod"/>
            </a:pPr>
            <a:r>
              <a:rPr lang="hu-HU" sz="2000" dirty="0" smtClean="0"/>
              <a:t>Elkészítettem az </a:t>
            </a:r>
            <a:r>
              <a:rPr lang="hu-HU" sz="2000" dirty="0" smtClean="0">
                <a:solidFill>
                  <a:schemeClr val="accent6">
                    <a:lumMod val="60000"/>
                    <a:lumOff val="40000"/>
                  </a:schemeClr>
                </a:solidFill>
              </a:rPr>
              <a:t>adatbázis terv</a:t>
            </a:r>
            <a:r>
              <a:rPr lang="hu-HU" sz="2000" dirty="0" smtClean="0"/>
              <a:t>ét Microsoft SQL Server Management </a:t>
            </a:r>
            <a:r>
              <a:rPr lang="hu-HU" sz="2000" dirty="0" err="1" smtClean="0"/>
              <a:t>Studio</a:t>
            </a:r>
            <a:r>
              <a:rPr lang="hu-HU" sz="2000" dirty="0" smtClean="0"/>
              <a:t> segítségével.</a:t>
            </a:r>
          </a:p>
          <a:p>
            <a:pPr marL="914400" lvl="1" indent="-457200">
              <a:buFont typeface="+mj-lt"/>
              <a:buAutoNum type="arabicPeriod"/>
            </a:pPr>
            <a:r>
              <a:rPr lang="hu-HU" sz="2000" dirty="0" smtClean="0"/>
              <a:t>Az </a:t>
            </a:r>
            <a:r>
              <a:rPr lang="hu-HU" sz="2000" dirty="0" smtClean="0">
                <a:solidFill>
                  <a:schemeClr val="accent6">
                    <a:lumMod val="60000"/>
                    <a:lumOff val="40000"/>
                  </a:schemeClr>
                </a:solidFill>
              </a:rPr>
              <a:t>üzleti logiká</a:t>
            </a:r>
            <a:r>
              <a:rPr lang="hu-HU" sz="2000" dirty="0" smtClean="0"/>
              <a:t>t </a:t>
            </a:r>
            <a:r>
              <a:rPr lang="hu-HU" sz="2000" dirty="0" err="1" smtClean="0"/>
              <a:t>Azure-ban</a:t>
            </a:r>
            <a:r>
              <a:rPr lang="hu-HU" sz="2000" dirty="0" smtClean="0"/>
              <a:t> futó </a:t>
            </a:r>
            <a:r>
              <a:rPr lang="hu-HU" sz="2000" dirty="0" err="1" smtClean="0"/>
              <a:t>worker</a:t>
            </a:r>
            <a:r>
              <a:rPr lang="hu-HU" sz="2000" dirty="0" smtClean="0"/>
              <a:t> </a:t>
            </a:r>
            <a:r>
              <a:rPr lang="hu-HU" sz="2000" dirty="0" err="1" smtClean="0"/>
              <a:t>role-okkal</a:t>
            </a:r>
            <a:r>
              <a:rPr lang="hu-HU" sz="2000" dirty="0" smtClean="0"/>
              <a:t> valósítottam meg.</a:t>
            </a:r>
          </a:p>
          <a:p>
            <a:pPr marL="914400" lvl="1" indent="-457200">
              <a:buFont typeface="+mj-lt"/>
              <a:buAutoNum type="arabicPeriod"/>
            </a:pPr>
            <a:r>
              <a:rPr lang="hu-HU" sz="2000" dirty="0" smtClean="0"/>
              <a:t>WPF technológia használatával egy </a:t>
            </a:r>
            <a:r>
              <a:rPr lang="hu-HU" sz="2000" dirty="0" smtClean="0">
                <a:solidFill>
                  <a:schemeClr val="accent6">
                    <a:lumMod val="60000"/>
                    <a:lumOff val="40000"/>
                  </a:schemeClr>
                </a:solidFill>
              </a:rPr>
              <a:t>felhasználói felület</a:t>
            </a:r>
            <a:r>
              <a:rPr lang="hu-HU" sz="2000" dirty="0" smtClean="0"/>
              <a:t>et terveztem készíteni, de erre már nem maradt idő.</a:t>
            </a:r>
          </a:p>
        </p:txBody>
      </p:sp>
      <p:sp>
        <p:nvSpPr>
          <p:cNvPr id="6" name="TextBox 5"/>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5" name="TextBox 4"/>
          <p:cNvSpPr txBox="1"/>
          <p:nvPr/>
        </p:nvSpPr>
        <p:spPr>
          <a:xfrm>
            <a:off x="3641124" y="5614961"/>
            <a:ext cx="4909751" cy="525886"/>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a:t>Felesleges körmondatok a </a:t>
            </a:r>
            <a:r>
              <a:rPr lang="hu-HU" sz="2000" dirty="0">
                <a:solidFill>
                  <a:schemeClr val="accent6">
                    <a:lumMod val="60000"/>
                    <a:lumOff val="40000"/>
                  </a:schemeClr>
                </a:solidFill>
              </a:rPr>
              <a:t>lényeg</a:t>
            </a:r>
            <a:r>
              <a:rPr lang="hu-HU" sz="2000" dirty="0"/>
              <a:t> helyett.</a:t>
            </a:r>
          </a:p>
        </p:txBody>
      </p:sp>
    </p:spTree>
    <p:extLst>
      <p:ext uri="{BB962C8B-B14F-4D97-AF65-F5344CB8AC3E}">
        <p14:creationId xmlns:p14="http://schemas.microsoft.com/office/powerpoint/2010/main" val="55651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881907" y="1318054"/>
            <a:ext cx="5000279" cy="28750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3200" kern="1200">
                <a:solidFill>
                  <a:schemeClr val="tx1"/>
                </a:solidFill>
                <a:latin typeface="Bariol Regular" panose="02000506040000020003" pitchFamily="2" charset="0"/>
                <a:ea typeface="+mn-ea"/>
                <a:cs typeface="+mn-cs"/>
              </a:defRPr>
            </a:lvl1pPr>
            <a:lvl2pPr marL="685800" indent="-216000" algn="l" defTabSz="914400" rtl="0" eaLnBrk="1" latinLnBrk="0" hangingPunct="1">
              <a:lnSpc>
                <a:spcPct val="100000"/>
              </a:lnSpc>
              <a:spcBef>
                <a:spcPts val="400"/>
              </a:spcBef>
              <a:buClr>
                <a:schemeClr val="tx2"/>
              </a:buClr>
              <a:buSzPct val="100000"/>
              <a:buFont typeface="Bariol Regular" panose="02000506040000020003" pitchFamily="2" charset="0"/>
              <a:buChar char="&gt;"/>
              <a:defRPr lang="hu-HU" sz="2800" kern="1200" dirty="0" smtClean="0">
                <a:solidFill>
                  <a:schemeClr val="tx1"/>
                </a:solidFill>
                <a:latin typeface="Bariol Regular" panose="02000506040000020003" pitchFamily="2" charset="0"/>
                <a:ea typeface="+mn-ea"/>
                <a:cs typeface="+mn-cs"/>
              </a:defRPr>
            </a:lvl2pPr>
            <a:lvl3pPr marL="1180800" indent="-216000" algn="l" defTabSz="914400" rtl="0" eaLnBrk="1" latinLnBrk="0" hangingPunct="1">
              <a:lnSpc>
                <a:spcPct val="100000"/>
              </a:lnSpc>
              <a:spcBef>
                <a:spcPts val="400"/>
              </a:spcBef>
              <a:buClr>
                <a:schemeClr val="tx2"/>
              </a:buClr>
              <a:buFont typeface="Bariol Regular" panose="02000506040000020003" pitchFamily="2" charset="0"/>
              <a:buChar char="–"/>
              <a:defRPr sz="2400" kern="1200">
                <a:solidFill>
                  <a:schemeClr val="tx1"/>
                </a:solidFill>
                <a:latin typeface="Bariol Regular" panose="02000506040000020003" pitchFamily="2" charset="0"/>
                <a:ea typeface="+mn-ea"/>
                <a:cs typeface="+mn-cs"/>
              </a:defRPr>
            </a:lvl3pPr>
            <a:lvl4pPr marL="1566000" indent="-158400" algn="l" defTabSz="914400" rtl="0" eaLnBrk="1" latinLnBrk="0" hangingPunct="1">
              <a:lnSpc>
                <a:spcPct val="100000"/>
              </a:lnSpc>
              <a:spcBef>
                <a:spcPts val="350"/>
              </a:spcBef>
              <a:buClr>
                <a:schemeClr val="tx2"/>
              </a:buClr>
              <a:buFont typeface="Arial" panose="020B0604020202020204" pitchFamily="34" charset="0"/>
              <a:buChar char="•"/>
              <a:defRPr sz="2000" kern="1200">
                <a:solidFill>
                  <a:schemeClr val="tx1"/>
                </a:solidFill>
                <a:latin typeface="Bariol Regular" panose="02000506040000020003" pitchFamily="2" charset="0"/>
                <a:ea typeface="+mn-ea"/>
                <a:cs typeface="+mn-cs"/>
              </a:defRPr>
            </a:lvl4pPr>
            <a:lvl5pPr marL="2023200" indent="-158400" algn="l" defTabSz="914400" rtl="0" eaLnBrk="1" latinLnBrk="0" hangingPunct="1">
              <a:lnSpc>
                <a:spcPct val="100000"/>
              </a:lnSpc>
              <a:spcBef>
                <a:spcPts val="350"/>
              </a:spcBef>
              <a:buClr>
                <a:schemeClr val="tx2"/>
              </a:buClr>
              <a:buFont typeface="Arial" panose="020B0604020202020204" pitchFamily="34" charset="0"/>
              <a:buChar char="•"/>
              <a:defRPr sz="2000" kern="1200">
                <a:solidFill>
                  <a:schemeClr val="tx1"/>
                </a:solidFill>
                <a:latin typeface="Bariol Regular" panose="0200050604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3600" dirty="0" smtClean="0"/>
              <a:t>Terv</a:t>
            </a:r>
          </a:p>
          <a:p>
            <a:pPr marL="457200" lvl="1" indent="0">
              <a:buFont typeface="Bariol Regular" panose="02000506040000020003" pitchFamily="2" charset="0"/>
              <a:buNone/>
            </a:pPr>
            <a:r>
              <a:rPr lang="hu-HU" sz="3200" dirty="0" smtClean="0"/>
              <a:t>	Adatbázisterv</a:t>
            </a:r>
          </a:p>
          <a:p>
            <a:pPr marL="457200" lvl="1" indent="0">
              <a:buFont typeface="Bariol Regular" panose="02000506040000020003" pitchFamily="2" charset="0"/>
              <a:buNone/>
            </a:pPr>
            <a:r>
              <a:rPr lang="hu-HU" sz="3200" dirty="0" smtClean="0"/>
              <a:t>	Üzleti logika</a:t>
            </a:r>
            <a:endParaRPr lang="hu-HU" sz="2400" dirty="0" smtClean="0"/>
          </a:p>
          <a:p>
            <a:pPr marL="457200" lvl="1" indent="0">
              <a:buFont typeface="Bariol Regular" panose="02000506040000020003" pitchFamily="2" charset="0"/>
              <a:buNone/>
            </a:pPr>
            <a:r>
              <a:rPr lang="hu-HU" sz="3200" dirty="0" smtClean="0"/>
              <a:t>	Felhasználó felület</a:t>
            </a:r>
          </a:p>
          <a:p>
            <a:endParaRPr lang="hu-HU" sz="3600" dirty="0" smtClean="0"/>
          </a:p>
        </p:txBody>
      </p:sp>
      <p:sp>
        <p:nvSpPr>
          <p:cNvPr id="2" name="Title 1"/>
          <p:cNvSpPr>
            <a:spLocks noGrp="1"/>
          </p:cNvSpPr>
          <p:nvPr>
            <p:ph type="title"/>
          </p:nvPr>
        </p:nvSpPr>
        <p:spPr/>
        <p:txBody>
          <a:bodyPr/>
          <a:lstStyle/>
          <a:p>
            <a:r>
              <a:rPr lang="hu-HU" dirty="0" smtClean="0"/>
              <a:t>Szöveg - </a:t>
            </a:r>
            <a:r>
              <a:rPr lang="hu-HU" dirty="0" smtClean="0">
                <a:solidFill>
                  <a:srgbClr val="009900"/>
                </a:solidFill>
              </a:rPr>
              <a:t>ajánlott</a:t>
            </a:r>
            <a:endParaRPr lang="hu-HU" dirty="0">
              <a:solidFill>
                <a:srgbClr val="009900"/>
              </a:solidFill>
            </a:endParaRPr>
          </a:p>
        </p:txBody>
      </p:sp>
      <p:sp>
        <p:nvSpPr>
          <p:cNvPr id="3" name="Content Placeholder 2"/>
          <p:cNvSpPr>
            <a:spLocks noGrp="1"/>
          </p:cNvSpPr>
          <p:nvPr>
            <p:ph idx="1"/>
          </p:nvPr>
        </p:nvSpPr>
        <p:spPr>
          <a:xfrm>
            <a:off x="609600" y="1326292"/>
            <a:ext cx="4646141" cy="2866768"/>
          </a:xfrm>
        </p:spPr>
        <p:txBody>
          <a:bodyPr>
            <a:normAutofit/>
          </a:bodyPr>
          <a:lstStyle/>
          <a:p>
            <a:r>
              <a:rPr lang="hu-HU" sz="3600" dirty="0" smtClean="0"/>
              <a:t>Célok</a:t>
            </a:r>
          </a:p>
          <a:p>
            <a:pPr lvl="1"/>
            <a:r>
              <a:rPr lang="hu-HU" sz="3200" dirty="0" smtClean="0"/>
              <a:t>Platform független</a:t>
            </a:r>
          </a:p>
          <a:p>
            <a:pPr lvl="1"/>
            <a:r>
              <a:rPr lang="hu-HU" sz="3200" dirty="0" smtClean="0"/>
              <a:t>Ergonomikus</a:t>
            </a:r>
          </a:p>
          <a:p>
            <a:pPr lvl="1"/>
            <a:r>
              <a:rPr lang="hu-HU" sz="3200" dirty="0" smtClean="0"/>
              <a:t>Hatékony</a:t>
            </a: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574" y="2520050"/>
            <a:ext cx="481372" cy="46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51669"/>
            <a:ext cx="630000" cy="5400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574" y="2052049"/>
            <a:ext cx="481372" cy="468000"/>
          </a:xfrm>
          <a:prstGeom prst="rect">
            <a:avLst/>
          </a:prstGeom>
        </p:spPr>
      </p:pic>
      <p:sp>
        <p:nvSpPr>
          <p:cNvPr id="11" name="TextBox 10"/>
          <p:cNvSpPr txBox="1"/>
          <p:nvPr/>
        </p:nvSpPr>
        <p:spPr>
          <a:xfrm>
            <a:off x="2201060" y="5093012"/>
            <a:ext cx="7789879"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a:t>Lényegre törő. A körmondatokat szóban elég </a:t>
            </a:r>
            <a:r>
              <a:rPr lang="hu-HU" sz="2000" dirty="0" smtClean="0"/>
              <a:t>elmondani. Szöveges </a:t>
            </a:r>
            <a:r>
              <a:rPr lang="hu-HU" sz="2000" dirty="0"/>
              <a:t>magyarázat helyett apró </a:t>
            </a:r>
            <a:r>
              <a:rPr lang="hu-HU" sz="2000" dirty="0" smtClean="0"/>
              <a:t>ábrákkal vagy színekkel szemléltetve.</a:t>
            </a:r>
            <a:endParaRPr lang="hu-HU" sz="2000" dirty="0"/>
          </a:p>
        </p:txBody>
      </p:sp>
    </p:spTree>
    <p:extLst>
      <p:ext uri="{BB962C8B-B14F-4D97-AF65-F5344CB8AC3E}">
        <p14:creationId xmlns:p14="http://schemas.microsoft.com/office/powerpoint/2010/main" val="326951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Magyarázat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normAutofit/>
          </a:bodyPr>
          <a:lstStyle/>
          <a:p>
            <a:r>
              <a:rPr lang="hu-HU" dirty="0" smtClean="0"/>
              <a:t>Két mátrix összeszorzása három </a:t>
            </a:r>
            <a:r>
              <a:rPr lang="hu-HU" dirty="0" err="1" smtClean="0"/>
              <a:t>for</a:t>
            </a:r>
            <a:r>
              <a:rPr lang="hu-HU" dirty="0" smtClean="0"/>
              <a:t> ciklus.</a:t>
            </a:r>
          </a:p>
          <a:p>
            <a:r>
              <a:rPr lang="hu-HU" dirty="0" smtClean="0"/>
              <a:t>A külső </a:t>
            </a:r>
            <a:r>
              <a:rPr lang="hu-HU" dirty="0" err="1" smtClean="0"/>
              <a:t>for</a:t>
            </a:r>
            <a:r>
              <a:rPr lang="hu-HU" dirty="0" smtClean="0"/>
              <a:t> ciklus az egyik mátrix sorain megy végig 1-től n-ig.</a:t>
            </a:r>
          </a:p>
          <a:p>
            <a:r>
              <a:rPr lang="hu-HU" dirty="0" smtClean="0"/>
              <a:t>A második </a:t>
            </a:r>
            <a:r>
              <a:rPr lang="hu-HU" dirty="0" err="1" smtClean="0"/>
              <a:t>for</a:t>
            </a:r>
            <a:r>
              <a:rPr lang="hu-HU" dirty="0" smtClean="0"/>
              <a:t> ciklus…</a:t>
            </a: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6" name="TextBox 5"/>
          <p:cNvSpPr txBox="1"/>
          <p:nvPr/>
        </p:nvSpPr>
        <p:spPr>
          <a:xfrm>
            <a:off x="1755028" y="5307417"/>
            <a:ext cx="8681944"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a:t>Algoritmust, ötletet általában nehéz írásban magyarázni. Helyette jobb </a:t>
            </a:r>
            <a:r>
              <a:rPr lang="hu-HU" sz="2000" dirty="0" smtClean="0"/>
              <a:t>egy szemléltető </a:t>
            </a:r>
            <a:r>
              <a:rPr lang="hu-HU" sz="2000" dirty="0"/>
              <a:t>ábra segítségével szóban elmagyarázni. (Lásd következő dia.)</a:t>
            </a:r>
          </a:p>
        </p:txBody>
      </p:sp>
    </p:spTree>
    <p:extLst>
      <p:ext uri="{BB962C8B-B14F-4D97-AF65-F5344CB8AC3E}">
        <p14:creationId xmlns:p14="http://schemas.microsoft.com/office/powerpoint/2010/main" val="321904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Magyarázat - </a:t>
            </a:r>
            <a:r>
              <a:rPr lang="hu-HU" dirty="0" smtClean="0">
                <a:solidFill>
                  <a:srgbClr val="009900"/>
                </a:solidFill>
              </a:rPr>
              <a:t>ajánlott</a:t>
            </a:r>
            <a:endParaRPr lang="hu-HU" dirty="0">
              <a:solidFill>
                <a:srgbClr val="009900"/>
              </a:solidFill>
            </a:endParaRPr>
          </a:p>
        </p:txBody>
      </p:sp>
      <p:sp>
        <p:nvSpPr>
          <p:cNvPr id="3" name="Content Placeholder 2"/>
          <p:cNvSpPr>
            <a:spLocks noGrp="1"/>
          </p:cNvSpPr>
          <p:nvPr>
            <p:ph idx="1"/>
          </p:nvPr>
        </p:nvSpPr>
        <p:spPr/>
        <p:txBody>
          <a:bodyPr>
            <a:normAutofit/>
          </a:bodyPr>
          <a:lstStyle/>
          <a:p>
            <a:r>
              <a:rPr lang="hu-HU" sz="2800" dirty="0" smtClean="0"/>
              <a:t>Mátrix szorzás</a:t>
            </a: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pic>
        <p:nvPicPr>
          <p:cNvPr id="13" name="Kép 6"/>
          <p:cNvPicPr>
            <a:picLocks noChangeAspect="1"/>
          </p:cNvPicPr>
          <p:nvPr/>
        </p:nvPicPr>
        <p:blipFill>
          <a:blip r:embed="rId2"/>
          <a:stretch>
            <a:fillRect/>
          </a:stretch>
        </p:blipFill>
        <p:spPr>
          <a:xfrm>
            <a:off x="2413687" y="1517908"/>
            <a:ext cx="4061254" cy="4063253"/>
          </a:xfrm>
          <a:prstGeom prst="rect">
            <a:avLst/>
          </a:prstGeom>
        </p:spPr>
      </p:pic>
      <p:sp>
        <p:nvSpPr>
          <p:cNvPr id="7" name="TextBox 6"/>
          <p:cNvSpPr txBox="1"/>
          <p:nvPr/>
        </p:nvSpPr>
        <p:spPr>
          <a:xfrm>
            <a:off x="7331676" y="2753418"/>
            <a:ext cx="4250724" cy="1756992"/>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a:t>Az ábra csak segíti a magyarázatot, </a:t>
            </a:r>
            <a:r>
              <a:rPr lang="hu-HU" sz="2000" dirty="0" smtClean="0"/>
              <a:t>megértést. Egy dia nem kell </a:t>
            </a:r>
            <a:r>
              <a:rPr lang="hu-HU" sz="2000" i="1" dirty="0" smtClean="0"/>
              <a:t>mindent</a:t>
            </a:r>
            <a:r>
              <a:rPr lang="hu-HU" sz="2000" dirty="0" smtClean="0"/>
              <a:t> leírjon, amit tudni kell. Az előadó elmondja, a dia csak segít, szemléltet.</a:t>
            </a:r>
            <a:endParaRPr lang="hu-HU" sz="2000" dirty="0"/>
          </a:p>
        </p:txBody>
      </p:sp>
    </p:spTree>
    <p:extLst>
      <p:ext uri="{BB962C8B-B14F-4D97-AF65-F5344CB8AC3E}">
        <p14:creationId xmlns:p14="http://schemas.microsoft.com/office/powerpoint/2010/main" val="91996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Diagram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a:xfrm>
            <a:off x="2592924" y="1825625"/>
            <a:ext cx="7446425" cy="4657553"/>
          </a:xfrm>
        </p:spPr>
        <p:txBody>
          <a:bodyPr>
            <a:normAutofit/>
          </a:bodyPr>
          <a:lstStyle/>
          <a:p>
            <a:endParaRPr lang="hu-HU" dirty="0" smtClean="0"/>
          </a:p>
          <a:p>
            <a:endParaRPr lang="hu-HU" dirty="0"/>
          </a:p>
          <a:p>
            <a:endParaRPr lang="hu-HU" dirty="0" smtClean="0"/>
          </a:p>
          <a:p>
            <a:endParaRPr lang="hu-HU" dirty="0"/>
          </a:p>
          <a:p>
            <a:endParaRPr lang="hu-HU" dirty="0" smtClean="0"/>
          </a:p>
          <a:p>
            <a:endParaRPr lang="hu-HU" dirty="0" smtClean="0"/>
          </a:p>
          <a:p>
            <a:endParaRPr lang="hu-HU" dirty="0" smtClean="0"/>
          </a:p>
          <a:p>
            <a:endParaRPr lang="hu-HU" dirty="0"/>
          </a:p>
          <a:p>
            <a:endParaRPr lang="hu-HU" dirty="0" smtClean="0"/>
          </a:p>
          <a:p>
            <a:pPr marL="0" indent="0">
              <a:buNone/>
            </a:pPr>
            <a:endParaRPr lang="hu-HU" dirty="0"/>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6" name="TextBox 5"/>
          <p:cNvSpPr txBox="1"/>
          <p:nvPr/>
        </p:nvSpPr>
        <p:spPr>
          <a:xfrm>
            <a:off x="2040246" y="5381557"/>
            <a:ext cx="8111508"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Túl sok az alternatíva. Nem különböznek lényegesen egymástól, nem látható egyértelműen, melyik a jobb. Nincs tengely, mértékegység.</a:t>
            </a:r>
            <a:endParaRPr lang="hu-HU" sz="2000" dirty="0"/>
          </a:p>
        </p:txBody>
      </p:sp>
      <p:graphicFrame>
        <p:nvGraphicFramePr>
          <p:cNvPr id="8" name="Chart 7"/>
          <p:cNvGraphicFramePr>
            <a:graphicFrameLocks/>
          </p:cNvGraphicFramePr>
          <p:nvPr>
            <p:extLst>
              <p:ext uri="{D42A27DB-BD31-4B8C-83A1-F6EECF244321}">
                <p14:modId xmlns:p14="http://schemas.microsoft.com/office/powerpoint/2010/main" val="263132264"/>
              </p:ext>
            </p:extLst>
          </p:nvPr>
        </p:nvGraphicFramePr>
        <p:xfrm>
          <a:off x="2592924" y="1358419"/>
          <a:ext cx="6643817" cy="3615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27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Diagram - </a:t>
            </a:r>
            <a:r>
              <a:rPr lang="hu-HU" dirty="0" smtClean="0">
                <a:solidFill>
                  <a:srgbClr val="009900"/>
                </a:solidFill>
              </a:rPr>
              <a:t>ajánlott</a:t>
            </a:r>
            <a:endParaRPr lang="hu-HU" dirty="0">
              <a:solidFill>
                <a:srgbClr val="009900"/>
              </a:solidFill>
            </a:endParaRPr>
          </a:p>
        </p:txBody>
      </p:sp>
      <p:sp>
        <p:nvSpPr>
          <p:cNvPr id="3" name="Content Placeholder 2"/>
          <p:cNvSpPr>
            <a:spLocks noGrp="1"/>
          </p:cNvSpPr>
          <p:nvPr>
            <p:ph idx="1"/>
          </p:nvPr>
        </p:nvSpPr>
        <p:spPr>
          <a:xfrm>
            <a:off x="2592924" y="1825625"/>
            <a:ext cx="7446425" cy="4657553"/>
          </a:xfrm>
        </p:spPr>
        <p:txBody>
          <a:bodyPr>
            <a:normAutofit/>
          </a:bodyPr>
          <a:lstStyle/>
          <a:p>
            <a:endParaRPr lang="hu-HU" dirty="0" smtClean="0"/>
          </a:p>
          <a:p>
            <a:endParaRPr lang="hu-HU" dirty="0"/>
          </a:p>
          <a:p>
            <a:endParaRPr lang="hu-HU" dirty="0" smtClean="0"/>
          </a:p>
          <a:p>
            <a:endParaRPr lang="hu-HU" dirty="0"/>
          </a:p>
          <a:p>
            <a:endParaRPr lang="hu-HU" dirty="0" smtClean="0"/>
          </a:p>
          <a:p>
            <a:endParaRPr lang="hu-HU" dirty="0" smtClean="0"/>
          </a:p>
          <a:p>
            <a:endParaRPr lang="hu-HU" dirty="0" smtClean="0"/>
          </a:p>
          <a:p>
            <a:endParaRPr lang="hu-HU" dirty="0"/>
          </a:p>
          <a:p>
            <a:endParaRPr lang="hu-HU" dirty="0" smtClean="0"/>
          </a:p>
          <a:p>
            <a:pPr marL="0" indent="0">
              <a:buNone/>
            </a:pPr>
            <a:endParaRPr lang="hu-HU" dirty="0"/>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graphicFrame>
        <p:nvGraphicFramePr>
          <p:cNvPr id="11" name="Diagram 3"/>
          <p:cNvGraphicFramePr>
            <a:graphicFrameLocks/>
          </p:cNvGraphicFramePr>
          <p:nvPr>
            <p:extLst>
              <p:ext uri="{D42A27DB-BD31-4B8C-83A1-F6EECF244321}">
                <p14:modId xmlns:p14="http://schemas.microsoft.com/office/powerpoint/2010/main" val="4172672431"/>
              </p:ext>
            </p:extLst>
          </p:nvPr>
        </p:nvGraphicFramePr>
        <p:xfrm>
          <a:off x="2592924" y="1427802"/>
          <a:ext cx="6339494" cy="36479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209685" y="5683270"/>
            <a:ext cx="6212902" cy="525886"/>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Látványos, külön magyarázat nélkül is értelmezhető.</a:t>
            </a:r>
            <a:endParaRPr lang="hu-HU" sz="2000" dirty="0"/>
          </a:p>
        </p:txBody>
      </p:sp>
    </p:spTree>
    <p:extLst>
      <p:ext uri="{BB962C8B-B14F-4D97-AF65-F5344CB8AC3E}">
        <p14:creationId xmlns:p14="http://schemas.microsoft.com/office/powerpoint/2010/main" val="287667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Ábra – </a:t>
            </a:r>
            <a:r>
              <a:rPr lang="hu-HU" dirty="0" smtClean="0">
                <a:solidFill>
                  <a:srgbClr val="FF0000"/>
                </a:solidFill>
              </a:rPr>
              <a:t>nem ajánlott</a:t>
            </a:r>
            <a:endParaRPr lang="hu-HU" dirty="0">
              <a:solidFill>
                <a:srgbClr val="FF0000"/>
              </a:solidFill>
            </a:endParaRP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pic>
        <p:nvPicPr>
          <p:cNvPr id="5" name="Picture 4"/>
          <p:cNvPicPr>
            <a:picLocks noChangeAspect="1"/>
          </p:cNvPicPr>
          <p:nvPr/>
        </p:nvPicPr>
        <p:blipFill>
          <a:blip r:embed="rId3"/>
          <a:stretch>
            <a:fillRect/>
          </a:stretch>
        </p:blipFill>
        <p:spPr>
          <a:xfrm>
            <a:off x="1751287" y="1364936"/>
            <a:ext cx="7079515" cy="4376837"/>
          </a:xfrm>
          <a:prstGeom prst="rect">
            <a:avLst/>
          </a:prstGeom>
        </p:spPr>
      </p:pic>
      <p:sp>
        <p:nvSpPr>
          <p:cNvPr id="6" name="TextBox 5"/>
          <p:cNvSpPr txBox="1"/>
          <p:nvPr/>
        </p:nvSpPr>
        <p:spPr>
          <a:xfrm>
            <a:off x="9325231" y="3066274"/>
            <a:ext cx="2388973"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Nem olvasható. Túl sok információ.</a:t>
            </a:r>
            <a:endParaRPr lang="hu-HU" sz="2000" dirty="0"/>
          </a:p>
        </p:txBody>
      </p:sp>
    </p:spTree>
    <p:extLst>
      <p:ext uri="{BB962C8B-B14F-4D97-AF65-F5344CB8AC3E}">
        <p14:creationId xmlns:p14="http://schemas.microsoft.com/office/powerpoint/2010/main" val="282814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Ábra - </a:t>
            </a:r>
            <a:r>
              <a:rPr lang="hu-HU" dirty="0" smtClean="0">
                <a:solidFill>
                  <a:srgbClr val="009900"/>
                </a:solidFill>
              </a:rPr>
              <a:t>ajánlott</a:t>
            </a:r>
            <a:endParaRPr lang="hu-HU" dirty="0">
              <a:solidFill>
                <a:srgbClr val="009900"/>
              </a:solidFill>
            </a:endParaRP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9" name="Ellipszis 3"/>
          <p:cNvSpPr/>
          <p:nvPr/>
        </p:nvSpPr>
        <p:spPr>
          <a:xfrm>
            <a:off x="2594210" y="1633156"/>
            <a:ext cx="1980000" cy="1980000"/>
          </a:xfrm>
          <a:prstGeom prst="ellipse">
            <a:avLst/>
          </a:prstGeom>
          <a:solidFill>
            <a:srgbClr val="7030A0"/>
          </a:solidFill>
          <a:ln>
            <a:solidFill>
              <a:srgbClr val="66006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Ellipszis 4"/>
          <p:cNvSpPr/>
          <p:nvPr/>
        </p:nvSpPr>
        <p:spPr>
          <a:xfrm>
            <a:off x="3674530" y="3428858"/>
            <a:ext cx="1980000" cy="1980000"/>
          </a:xfrm>
          <a:prstGeom prst="ellipse">
            <a:avLst/>
          </a:prstGeom>
          <a:solidFill>
            <a:schemeClr val="accen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Ellipszis 5"/>
          <p:cNvSpPr/>
          <p:nvPr/>
        </p:nvSpPr>
        <p:spPr>
          <a:xfrm>
            <a:off x="4760179" y="1633155"/>
            <a:ext cx="1980000" cy="1980000"/>
          </a:xfrm>
          <a:prstGeom prst="ellipse">
            <a:avLst/>
          </a:prstGeom>
          <a:solidFill>
            <a:srgbClr val="005EA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Szövegdoboz 6"/>
          <p:cNvSpPr txBox="1"/>
          <p:nvPr/>
        </p:nvSpPr>
        <p:spPr>
          <a:xfrm>
            <a:off x="2749795" y="2433768"/>
            <a:ext cx="1668829" cy="461665"/>
          </a:xfrm>
          <a:prstGeom prst="rect">
            <a:avLst/>
          </a:prstGeom>
          <a:noFill/>
        </p:spPr>
        <p:txBody>
          <a:bodyPr wrap="square" rtlCol="0">
            <a:spAutoFit/>
          </a:bodyPr>
          <a:lstStyle/>
          <a:p>
            <a:r>
              <a:rPr lang="en-US" sz="2400" b="1" dirty="0">
                <a:solidFill>
                  <a:schemeClr val="bg1"/>
                </a:solidFill>
              </a:rPr>
              <a:t>Threading</a:t>
            </a:r>
            <a:endParaRPr lang="hu-HU" sz="2400" b="1" dirty="0">
              <a:solidFill>
                <a:schemeClr val="bg1"/>
              </a:solidFill>
            </a:endParaRPr>
          </a:p>
        </p:txBody>
      </p:sp>
      <p:sp>
        <p:nvSpPr>
          <p:cNvPr id="13" name="Szövegdoboz 7"/>
          <p:cNvSpPr txBox="1"/>
          <p:nvPr/>
        </p:nvSpPr>
        <p:spPr>
          <a:xfrm>
            <a:off x="4231560" y="4214883"/>
            <a:ext cx="915368" cy="461665"/>
          </a:xfrm>
          <a:prstGeom prst="rect">
            <a:avLst/>
          </a:prstGeom>
          <a:noFill/>
        </p:spPr>
        <p:txBody>
          <a:bodyPr wrap="square" rtlCol="0">
            <a:spAutoFit/>
          </a:bodyPr>
          <a:lstStyle/>
          <a:p>
            <a:r>
              <a:rPr lang="en-US" sz="2400" b="1" dirty="0">
                <a:solidFill>
                  <a:schemeClr val="bg1"/>
                </a:solidFill>
              </a:rPr>
              <a:t>Math</a:t>
            </a:r>
            <a:endParaRPr lang="hu-HU" sz="2400" b="1" dirty="0">
              <a:solidFill>
                <a:schemeClr val="bg1"/>
              </a:solidFill>
            </a:endParaRPr>
          </a:p>
        </p:txBody>
      </p:sp>
      <p:sp>
        <p:nvSpPr>
          <p:cNvPr id="14" name="Szövegdoboz 8"/>
          <p:cNvSpPr txBox="1"/>
          <p:nvPr/>
        </p:nvSpPr>
        <p:spPr>
          <a:xfrm>
            <a:off x="5018169" y="2234883"/>
            <a:ext cx="1542004" cy="830997"/>
          </a:xfrm>
          <a:prstGeom prst="rect">
            <a:avLst/>
          </a:prstGeom>
          <a:noFill/>
        </p:spPr>
        <p:txBody>
          <a:bodyPr wrap="square" rtlCol="0">
            <a:spAutoFit/>
          </a:bodyPr>
          <a:lstStyle/>
          <a:p>
            <a:r>
              <a:rPr lang="en-US" sz="2400" b="1" dirty="0">
                <a:solidFill>
                  <a:schemeClr val="bg1"/>
                </a:solidFill>
              </a:rPr>
              <a:t>(Pseudo)</a:t>
            </a:r>
          </a:p>
          <a:p>
            <a:r>
              <a:rPr lang="en-US" sz="2400" b="1" dirty="0">
                <a:solidFill>
                  <a:schemeClr val="bg1"/>
                </a:solidFill>
              </a:rPr>
              <a:t>Random</a:t>
            </a:r>
            <a:endParaRPr lang="hu-HU" sz="2400" b="1" dirty="0">
              <a:solidFill>
                <a:schemeClr val="bg1"/>
              </a:solidFill>
            </a:endParaRPr>
          </a:p>
        </p:txBody>
      </p:sp>
      <p:sp>
        <p:nvSpPr>
          <p:cNvPr id="15" name="TextBox 14"/>
          <p:cNvSpPr txBox="1"/>
          <p:nvPr/>
        </p:nvSpPr>
        <p:spPr>
          <a:xfrm>
            <a:off x="7824764" y="2819475"/>
            <a:ext cx="3617592" cy="1756992"/>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Lényegre törő, szemléltető. A körítés elég szóban. Egy ilyen dián akár 2 percet is el lehet tölteni, ha a fő mondanivalót jól leírja, szemlélteti.</a:t>
            </a:r>
            <a:endParaRPr lang="hu-HU" sz="2000" dirty="0"/>
          </a:p>
        </p:txBody>
      </p:sp>
    </p:spTree>
    <p:extLst>
      <p:ext uri="{BB962C8B-B14F-4D97-AF65-F5344CB8AC3E}">
        <p14:creationId xmlns:p14="http://schemas.microsoft.com/office/powerpoint/2010/main" val="79931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hu-HU" dirty="0" smtClean="0"/>
              <a:t>„</a:t>
            </a:r>
            <a:r>
              <a:rPr lang="en-US" dirty="0" err="1" smtClean="0"/>
              <a:t>Tartalom</a:t>
            </a:r>
            <a:r>
              <a:rPr lang="hu-HU" dirty="0" smtClean="0"/>
              <a:t>”</a:t>
            </a:r>
            <a:r>
              <a:rPr lang="en-US" dirty="0" smtClean="0"/>
              <a:t> slide</a:t>
            </a:r>
            <a:r>
              <a:rPr lang="hu-HU" dirty="0" smtClean="0"/>
              <a:t> – </a:t>
            </a:r>
            <a:r>
              <a:rPr lang="hu-HU" dirty="0" smtClean="0">
                <a:solidFill>
                  <a:srgbClr val="FF0000"/>
                </a:solidFill>
              </a:rPr>
              <a:t>nem ajánlott</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sz="2800" dirty="0" err="1"/>
              <a:t>Bevezető</a:t>
            </a:r>
            <a:endParaRPr lang="en-US" sz="2800" dirty="0"/>
          </a:p>
          <a:p>
            <a:pPr marL="457200" indent="-457200">
              <a:buFont typeface="+mj-lt"/>
              <a:buAutoNum type="arabicPeriod"/>
            </a:pPr>
            <a:r>
              <a:rPr lang="en-US" sz="2800" dirty="0"/>
              <a:t>A </a:t>
            </a:r>
            <a:r>
              <a:rPr lang="en-US" sz="2800" dirty="0" err="1"/>
              <a:t>probléma</a:t>
            </a:r>
            <a:r>
              <a:rPr lang="en-US" sz="2800" dirty="0"/>
              <a:t> </a:t>
            </a:r>
            <a:r>
              <a:rPr lang="en-US" sz="2800" dirty="0" err="1"/>
              <a:t>bemutatása</a:t>
            </a:r>
            <a:endParaRPr lang="en-US" sz="2800" dirty="0"/>
          </a:p>
          <a:p>
            <a:pPr marL="457200" indent="-457200">
              <a:buFont typeface="+mj-lt"/>
              <a:buAutoNum type="arabicPeriod"/>
            </a:pPr>
            <a:r>
              <a:rPr lang="en-US" sz="2800" dirty="0" err="1"/>
              <a:t>Elmélet</a:t>
            </a:r>
            <a:endParaRPr lang="en-US" sz="2800" dirty="0"/>
          </a:p>
          <a:p>
            <a:pPr marL="457200" indent="-457200">
              <a:buFont typeface="+mj-lt"/>
              <a:buAutoNum type="arabicPeriod"/>
            </a:pPr>
            <a:r>
              <a:rPr lang="en-US" sz="2800" dirty="0"/>
              <a:t>A </a:t>
            </a:r>
            <a:r>
              <a:rPr lang="en-US" sz="2800" dirty="0" err="1"/>
              <a:t>megoldás</a:t>
            </a:r>
            <a:endParaRPr lang="en-US" sz="2800" dirty="0"/>
          </a:p>
          <a:p>
            <a:pPr marL="457200" indent="-457200">
              <a:buFont typeface="+mj-lt"/>
              <a:buAutoNum type="arabicPeriod"/>
            </a:pPr>
            <a:r>
              <a:rPr lang="en-US" sz="2800" dirty="0" err="1" smtClean="0"/>
              <a:t>Összefoglalás</a:t>
            </a:r>
            <a:endParaRPr lang="en-US" sz="2800" dirty="0"/>
          </a:p>
        </p:txBody>
      </p:sp>
      <p:sp>
        <p:nvSpPr>
          <p:cNvPr id="5" name="Rectangle 4"/>
          <p:cNvSpPr/>
          <p:nvPr/>
        </p:nvSpPr>
        <p:spPr>
          <a:xfrm rot="2340000" flipV="1">
            <a:off x="446888" y="2476469"/>
            <a:ext cx="3815862" cy="8787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340000" flipV="1">
            <a:off x="468337" y="2476469"/>
            <a:ext cx="3815862" cy="8787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71519" y="5221837"/>
            <a:ext cx="6448962"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Csak </a:t>
            </a:r>
            <a:r>
              <a:rPr lang="hu-HU" sz="2000" dirty="0"/>
              <a:t>akkor legyen ilyen </a:t>
            </a:r>
            <a:r>
              <a:rPr lang="hu-HU" sz="2000" dirty="0" err="1"/>
              <a:t>slide</a:t>
            </a:r>
            <a:r>
              <a:rPr lang="hu-HU" sz="2000" dirty="0"/>
              <a:t>, ha információt is hordoz, mert a felépítés nem triviális.</a:t>
            </a:r>
          </a:p>
        </p:txBody>
      </p:sp>
    </p:spTree>
    <p:extLst>
      <p:ext uri="{BB962C8B-B14F-4D97-AF65-F5344CB8AC3E}">
        <p14:creationId xmlns:p14="http://schemas.microsoft.com/office/powerpoint/2010/main" val="204429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solidFill>
                  <a:schemeClr val="bg1"/>
                </a:solidFill>
              </a:rPr>
              <a:t>Szín választás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lstStyle/>
          <a:p>
            <a:r>
              <a:rPr lang="hu-HU" dirty="0" smtClean="0">
                <a:solidFill>
                  <a:schemeClr val="bg1"/>
                </a:solidFill>
              </a:rPr>
              <a:t>Sötét háttéren világos betűk</a:t>
            </a:r>
          </a:p>
          <a:p>
            <a:r>
              <a:rPr lang="hu-HU" dirty="0" smtClean="0">
                <a:solidFill>
                  <a:schemeClr val="bg1"/>
                </a:solidFill>
              </a:rPr>
              <a:t>Képernyőn jól néz ki, de projektoron általában nem olvasható</a:t>
            </a:r>
          </a:p>
          <a:p>
            <a:r>
              <a:rPr lang="hu-HU" dirty="0" smtClean="0">
                <a:solidFill>
                  <a:schemeClr val="bg1"/>
                </a:solidFill>
              </a:rPr>
              <a:t>Napsütésben, gyenge projektor fényerő mellett nem olvasható</a:t>
            </a:r>
            <a:endParaRPr lang="hu-HU" dirty="0">
              <a:solidFill>
                <a:schemeClr val="bg1"/>
              </a:solidFill>
            </a:endParaRPr>
          </a:p>
        </p:txBody>
      </p:sp>
    </p:spTree>
    <p:extLst>
      <p:ext uri="{BB962C8B-B14F-4D97-AF65-F5344CB8AC3E}">
        <p14:creationId xmlns:p14="http://schemas.microsoft.com/office/powerpoint/2010/main" val="383952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A </a:t>
            </a:r>
            <a:r>
              <a:rPr lang="en-US" dirty="0" smtClean="0"/>
              <a:t>„</a:t>
            </a:r>
            <a:r>
              <a:rPr lang="hu-HU" dirty="0" smtClean="0"/>
              <a:t>Kérdések</a:t>
            </a:r>
            <a:r>
              <a:rPr lang="en-US" dirty="0" smtClean="0"/>
              <a:t>" slide</a:t>
            </a:r>
            <a:r>
              <a:rPr lang="hu-HU" dirty="0" smtClean="0"/>
              <a:t> – </a:t>
            </a:r>
            <a:r>
              <a:rPr lang="hu-HU" dirty="0" smtClean="0">
                <a:solidFill>
                  <a:srgbClr val="FF0000"/>
                </a:solidFill>
              </a:rPr>
              <a:t>nem ajánlott</a:t>
            </a:r>
            <a:endParaRPr lang="en-US" dirty="0">
              <a:solidFill>
                <a:srgbClr val="FF0000"/>
              </a:solidFill>
            </a:endParaRPr>
          </a:p>
        </p:txBody>
      </p:sp>
      <p:sp>
        <p:nvSpPr>
          <p:cNvPr id="3" name="Content Placeholder 2"/>
          <p:cNvSpPr>
            <a:spLocks noGrp="1"/>
          </p:cNvSpPr>
          <p:nvPr>
            <p:ph idx="1"/>
          </p:nvPr>
        </p:nvSpPr>
        <p:spPr>
          <a:xfrm>
            <a:off x="4383291" y="1067193"/>
            <a:ext cx="3241959" cy="832023"/>
          </a:xfrm>
        </p:spPr>
        <p:txBody>
          <a:bodyPr vert="horz" lIns="91440" tIns="45720" rIns="91440" bIns="45720" rtlCol="0" anchor="t">
            <a:normAutofit fontScale="92500" lnSpcReduction="10000"/>
          </a:bodyPr>
          <a:lstStyle/>
          <a:p>
            <a:pPr marL="0" indent="0">
              <a:buNone/>
            </a:pPr>
            <a:r>
              <a:rPr lang="hu-HU" sz="5400" dirty="0" smtClean="0"/>
              <a:t>Kérdések?</a:t>
            </a:r>
            <a:endParaRPr lang="en-US" sz="5400" dirty="0"/>
          </a:p>
        </p:txBody>
      </p:sp>
      <p:sp>
        <p:nvSpPr>
          <p:cNvPr id="4" name="TextBox 3"/>
          <p:cNvSpPr txBox="1"/>
          <p:nvPr/>
        </p:nvSpPr>
        <p:spPr>
          <a:xfrm>
            <a:off x="856322" y="2546309"/>
            <a:ext cx="10479355" cy="3603652"/>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A prezentáció végére ne tegyél egy csak "Kérdések?" feliratot tartalmazó </a:t>
            </a:r>
            <a:r>
              <a:rPr lang="hu-HU" sz="2000" dirty="0" err="1" smtClean="0"/>
              <a:t>slideot</a:t>
            </a:r>
            <a:r>
              <a:rPr lang="hu-HU" sz="2000" dirty="0" smtClean="0"/>
              <a:t>, mert haszontalan. (Mindenki tudja, hogy most a kérdések jönnek.)</a:t>
            </a:r>
          </a:p>
          <a:p>
            <a:endParaRPr lang="hu-HU" sz="2000" dirty="0" smtClean="0"/>
          </a:p>
          <a:p>
            <a:r>
              <a:rPr lang="hu-HU" sz="2000" dirty="0" smtClean="0"/>
              <a:t>Sokkal hasznosabb, ha a "Köszönöm a figyelmet" vagy "Kérdések" felirat a fejlécben van és alatta egy, az előadás fő mondanivalójára vonatkozó ábra van. Valami, ami összefoglalja a lényeget, mert akkor arról akár beszélni is lehet: ötleteket ad kérdésekre, azon keresztül lehet magyarázni, stb.</a:t>
            </a:r>
          </a:p>
          <a:p>
            <a:endParaRPr lang="hu-HU" sz="2000" dirty="0" smtClean="0"/>
          </a:p>
          <a:p>
            <a:r>
              <a:rPr lang="hu-HU" sz="2000" dirty="0" smtClean="0"/>
              <a:t>(Semmiképpen ne félj a kérdésektől! Valószínűtlen, hogy olyat kérdezzenek, amire nem tudsz válaszolni. Ha meg végképp nem gondoltál rá, akkor az egy hasznos információ, amit illik megköszönni a kérdezőnek. Nem azt kell bebizonyítani, hogy mindenre gondoltál.)</a:t>
            </a:r>
            <a:endParaRPr lang="hu-HU" sz="2000" dirty="0"/>
          </a:p>
        </p:txBody>
      </p:sp>
      <p:sp>
        <p:nvSpPr>
          <p:cNvPr id="5" name="Rectangle 4"/>
          <p:cNvSpPr/>
          <p:nvPr/>
        </p:nvSpPr>
        <p:spPr>
          <a:xfrm rot="900000" flipV="1">
            <a:off x="4336806" y="1373644"/>
            <a:ext cx="3240000" cy="7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900000" flipV="1">
            <a:off x="4336807" y="1373645"/>
            <a:ext cx="3240000" cy="7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50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Demó – </a:t>
            </a:r>
            <a:r>
              <a:rPr lang="hu-HU" dirty="0">
                <a:solidFill>
                  <a:srgbClr val="FF0000"/>
                </a:solidFill>
              </a:rPr>
              <a:t>nem ajánlott</a:t>
            </a:r>
            <a:endParaRPr lang="hu-HU" dirty="0"/>
          </a:p>
        </p:txBody>
      </p:sp>
      <p:sp>
        <p:nvSpPr>
          <p:cNvPr id="3" name="Content Placeholder 2"/>
          <p:cNvSpPr>
            <a:spLocks noGrp="1"/>
          </p:cNvSpPr>
          <p:nvPr>
            <p:ph idx="1"/>
          </p:nvPr>
        </p:nvSpPr>
        <p:spPr>
          <a:xfrm>
            <a:off x="4193058" y="1917485"/>
            <a:ext cx="3756454" cy="1542405"/>
          </a:xfrm>
        </p:spPr>
        <p:txBody>
          <a:bodyPr>
            <a:noAutofit/>
          </a:bodyPr>
          <a:lstStyle/>
          <a:p>
            <a:pPr marL="0" indent="0">
              <a:buNone/>
            </a:pPr>
            <a:r>
              <a:rPr lang="hu-HU" sz="7200" dirty="0" smtClean="0"/>
              <a:t>DEMÓ</a:t>
            </a:r>
            <a:endParaRPr lang="hu-HU" sz="7200" dirty="0"/>
          </a:p>
        </p:txBody>
      </p:sp>
      <p:sp>
        <p:nvSpPr>
          <p:cNvPr id="6" name="Rectangle 5"/>
          <p:cNvSpPr/>
          <p:nvPr/>
        </p:nvSpPr>
        <p:spPr>
          <a:xfrm rot="900000" flipV="1">
            <a:off x="4147174" y="2485750"/>
            <a:ext cx="3240000" cy="7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900000" flipV="1">
            <a:off x="4147175" y="2485751"/>
            <a:ext cx="3240000" cy="7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70882" y="4803476"/>
            <a:ext cx="6021859"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Ne demózz. </a:t>
            </a:r>
            <a:r>
              <a:rPr lang="hu-HU" sz="2000" dirty="0"/>
              <a:t>Készíthetsz </a:t>
            </a:r>
            <a:r>
              <a:rPr lang="hu-HU" sz="2000" dirty="0" err="1"/>
              <a:t>screen-shotokat</a:t>
            </a:r>
            <a:r>
              <a:rPr lang="hu-HU" sz="2000" dirty="0"/>
              <a:t>, videókat, animációkat, de élő demóra nincs </a:t>
            </a:r>
            <a:r>
              <a:rPr lang="hu-HU" sz="2000" dirty="0" smtClean="0"/>
              <a:t>idő.</a:t>
            </a:r>
            <a:endParaRPr lang="hu-HU" sz="2000" dirty="0"/>
          </a:p>
        </p:txBody>
      </p:sp>
    </p:spTree>
    <p:extLst>
      <p:ext uri="{BB962C8B-B14F-4D97-AF65-F5344CB8AC3E}">
        <p14:creationId xmlns:p14="http://schemas.microsoft.com/office/powerpoint/2010/main" val="332320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prezentáció hossza</a:t>
            </a:r>
            <a:endParaRPr lang="hu-HU" dirty="0"/>
          </a:p>
        </p:txBody>
      </p:sp>
      <p:sp>
        <p:nvSpPr>
          <p:cNvPr id="3" name="Content Placeholder 2"/>
          <p:cNvSpPr>
            <a:spLocks noGrp="1"/>
          </p:cNvSpPr>
          <p:nvPr>
            <p:ph idx="1"/>
          </p:nvPr>
        </p:nvSpPr>
        <p:spPr/>
        <p:txBody>
          <a:bodyPr>
            <a:normAutofit/>
          </a:bodyPr>
          <a:lstStyle/>
          <a:p>
            <a:r>
              <a:rPr lang="hu-HU" sz="2800" dirty="0" smtClean="0"/>
              <a:t>Ökölszabály: 1 perc 1 dia</a:t>
            </a:r>
          </a:p>
          <a:p>
            <a:r>
              <a:rPr lang="hu-HU" sz="2800" dirty="0" smtClean="0"/>
              <a:t>DE! próbáld el, hangosan előadva</a:t>
            </a:r>
          </a:p>
          <a:p>
            <a:r>
              <a:rPr lang="hu-HU" sz="2800" dirty="0" smtClean="0"/>
              <a:t>Ideális esetben a 10 percre tervezett előadás</a:t>
            </a:r>
          </a:p>
          <a:p>
            <a:pPr lvl="1"/>
            <a:r>
              <a:rPr lang="hu-HU" sz="2400" dirty="0" smtClean="0"/>
              <a:t>elmondható 8 perc alatt is, ha szükséges,</a:t>
            </a:r>
          </a:p>
          <a:p>
            <a:pPr lvl="1"/>
            <a:r>
              <a:rPr lang="hu-HU" sz="2400" dirty="0" smtClean="0"/>
              <a:t>és kifejhető 12-14 percben is.</a:t>
            </a:r>
          </a:p>
          <a:p>
            <a:r>
              <a:rPr lang="hu-HU" sz="2800" dirty="0" smtClean="0"/>
              <a:t>Önálló labor: 9-10 perc</a:t>
            </a:r>
          </a:p>
          <a:p>
            <a:r>
              <a:rPr lang="hu-HU" sz="2800" dirty="0" smtClean="0"/>
              <a:t>Szakdolgozat, diploma védés: 10-12 perc</a:t>
            </a:r>
            <a:endParaRPr lang="hu-HU" sz="2800" dirty="0"/>
          </a:p>
        </p:txBody>
      </p:sp>
    </p:spTree>
    <p:extLst>
      <p:ext uri="{BB962C8B-B14F-4D97-AF65-F5344CB8AC3E}">
        <p14:creationId xmlns:p14="http://schemas.microsoft.com/office/powerpoint/2010/main" val="838344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prezentáció tartalma</a:t>
            </a:r>
            <a:endParaRPr lang="hu-HU" dirty="0"/>
          </a:p>
        </p:txBody>
      </p:sp>
      <p:sp>
        <p:nvSpPr>
          <p:cNvPr id="3" name="Content Placeholder 2"/>
          <p:cNvSpPr>
            <a:spLocks noGrp="1"/>
          </p:cNvSpPr>
          <p:nvPr>
            <p:ph idx="1"/>
          </p:nvPr>
        </p:nvSpPr>
        <p:spPr/>
        <p:txBody>
          <a:bodyPr>
            <a:normAutofit/>
          </a:bodyPr>
          <a:lstStyle/>
          <a:p>
            <a:r>
              <a:rPr lang="hu-HU" sz="2800" dirty="0"/>
              <a:t>1 </a:t>
            </a:r>
            <a:r>
              <a:rPr lang="hu-HU" sz="2800" dirty="0" smtClean="0"/>
              <a:t>dia címoldal </a:t>
            </a:r>
            <a:r>
              <a:rPr lang="hu-HU" sz="2800" dirty="0"/>
              <a:t>(cím, saját neved, képzésed, tárgy neve, konzulensed)</a:t>
            </a:r>
          </a:p>
          <a:p>
            <a:r>
              <a:rPr lang="hu-HU" sz="2800" dirty="0"/>
              <a:t>1 </a:t>
            </a:r>
            <a:r>
              <a:rPr lang="hu-HU" sz="2800" dirty="0" smtClean="0"/>
              <a:t>dia téma </a:t>
            </a:r>
            <a:r>
              <a:rPr lang="hu-HU" sz="2800" dirty="0"/>
              <a:t>rövid bemutatása</a:t>
            </a:r>
          </a:p>
          <a:p>
            <a:r>
              <a:rPr lang="hu-HU" sz="2800" dirty="0"/>
              <a:t>1-2 </a:t>
            </a:r>
            <a:r>
              <a:rPr lang="hu-HU" sz="2800" dirty="0" smtClean="0"/>
              <a:t>háttér technológiák </a:t>
            </a:r>
            <a:r>
              <a:rPr lang="hu-HU" sz="2800" dirty="0"/>
              <a:t>bemutatása (</a:t>
            </a:r>
            <a:r>
              <a:rPr lang="hu-HU" sz="2800" dirty="0" err="1" smtClean="0"/>
              <a:t>max</a:t>
            </a:r>
            <a:r>
              <a:rPr lang="hu-HU" sz="2800" dirty="0" smtClean="0"/>
              <a:t> </a:t>
            </a:r>
            <a:r>
              <a:rPr lang="hu-HU" sz="2800" dirty="0"/>
              <a:t>2 </a:t>
            </a:r>
            <a:r>
              <a:rPr lang="hu-HU" sz="2800" dirty="0" smtClean="0"/>
              <a:t>dia)</a:t>
            </a:r>
            <a:endParaRPr lang="hu-HU" sz="2800" dirty="0"/>
          </a:p>
          <a:p>
            <a:r>
              <a:rPr lang="hu-HU" sz="2800" dirty="0"/>
              <a:t>5-6 önálló munka bemutatása (architektúra, elvégzett feladatok, néhány érdekesebb </a:t>
            </a:r>
            <a:r>
              <a:rPr lang="hu-HU" sz="2800" dirty="0" smtClean="0"/>
              <a:t>probléma, stb.)</a:t>
            </a:r>
            <a:endParaRPr lang="hu-HU" sz="2800" dirty="0"/>
          </a:p>
          <a:p>
            <a:r>
              <a:rPr lang="hu-HU" sz="2800" dirty="0"/>
              <a:t>0-1 tervek, kérdések</a:t>
            </a:r>
          </a:p>
          <a:p>
            <a:endParaRPr lang="hu-HU" sz="2800" dirty="0"/>
          </a:p>
        </p:txBody>
      </p:sp>
      <p:sp>
        <p:nvSpPr>
          <p:cNvPr id="4" name="TextBox 3"/>
          <p:cNvSpPr txBox="1"/>
          <p:nvPr/>
        </p:nvSpPr>
        <p:spPr>
          <a:xfrm>
            <a:off x="2642284" y="5305984"/>
            <a:ext cx="6907432" cy="833663"/>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Téma függő. A prezentáció tükrözze a témát és a feladatot. A fenti számok csak ökölszabályok.</a:t>
            </a:r>
            <a:endParaRPr lang="hu-HU" sz="2000" dirty="0"/>
          </a:p>
        </p:txBody>
      </p:sp>
    </p:spTree>
    <p:extLst>
      <p:ext uri="{BB962C8B-B14F-4D97-AF65-F5344CB8AC3E}">
        <p14:creationId xmlns:p14="http://schemas.microsoft.com/office/powerpoint/2010/main" val="1933055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Dokumentum - súgógép - dia</a:t>
            </a:r>
          </a:p>
        </p:txBody>
      </p:sp>
      <p:sp>
        <p:nvSpPr>
          <p:cNvPr id="3" name="Content Placeholder 2"/>
          <p:cNvSpPr>
            <a:spLocks noGrp="1"/>
          </p:cNvSpPr>
          <p:nvPr>
            <p:ph idx="1"/>
          </p:nvPr>
        </p:nvSpPr>
        <p:spPr/>
        <p:txBody>
          <a:bodyPr>
            <a:normAutofit fontScale="70000" lnSpcReduction="20000"/>
          </a:bodyPr>
          <a:lstStyle/>
          <a:p>
            <a:r>
              <a:rPr lang="hu-HU" dirty="0"/>
              <a:t>Ha egy dián nagyon sok a szöveg, akkor az egy </a:t>
            </a:r>
            <a:r>
              <a:rPr lang="hu-HU" dirty="0">
                <a:solidFill>
                  <a:schemeClr val="accent6">
                    <a:lumMod val="60000"/>
                    <a:lumOff val="40000"/>
                  </a:schemeClr>
                </a:solidFill>
              </a:rPr>
              <a:t>dokumentum</a:t>
            </a:r>
            <a:r>
              <a:rPr lang="hu-HU" dirty="0"/>
              <a:t>.</a:t>
            </a:r>
          </a:p>
          <a:p>
            <a:r>
              <a:rPr lang="hu-HU" dirty="0"/>
              <a:t>Ha kevesebb a szöveg, de még mindig bőven van mit olvasni, az a </a:t>
            </a:r>
            <a:r>
              <a:rPr lang="hu-HU" dirty="0">
                <a:solidFill>
                  <a:schemeClr val="accent6">
                    <a:lumMod val="60000"/>
                    <a:lumOff val="40000"/>
                  </a:schemeClr>
                </a:solidFill>
              </a:rPr>
              <a:t>súgógép</a:t>
            </a:r>
            <a:r>
              <a:rPr lang="hu-HU" dirty="0"/>
              <a:t>.</a:t>
            </a:r>
          </a:p>
          <a:p>
            <a:r>
              <a:rPr lang="hu-HU" dirty="0"/>
              <a:t>Ha a dia csak támogatja az elmondottakat, az egy </a:t>
            </a:r>
            <a:r>
              <a:rPr lang="hu-HU" dirty="0">
                <a:solidFill>
                  <a:schemeClr val="accent6">
                    <a:lumMod val="60000"/>
                    <a:lumOff val="40000"/>
                  </a:schemeClr>
                </a:solidFill>
              </a:rPr>
              <a:t>prezentáció</a:t>
            </a:r>
            <a:r>
              <a:rPr lang="hu-HU" dirty="0"/>
              <a:t> </a:t>
            </a:r>
            <a:r>
              <a:rPr lang="hu-HU" dirty="0" smtClean="0"/>
              <a:t>diája.</a:t>
            </a:r>
          </a:p>
          <a:p>
            <a:endParaRPr lang="hu-HU" dirty="0"/>
          </a:p>
          <a:p>
            <a:r>
              <a:rPr lang="hu-HU" dirty="0"/>
              <a:t>A közönség gyorsabban olvas, mint ahogy te beszélni tudsz. Ha sok a szöveg, azt olvassák, ráadásul közben nem figyelnek rád (egyszerre nem megy). Utána pedig arra várnak, hogy utolérd őket. Így készülnek a borzalmasan unalmas előadások</a:t>
            </a:r>
            <a:r>
              <a:rPr lang="hu-HU" dirty="0" smtClean="0"/>
              <a:t>.</a:t>
            </a:r>
            <a:endParaRPr lang="hu-HU" dirty="0" smtClean="0"/>
          </a:p>
          <a:p>
            <a:endParaRPr lang="hu-HU" dirty="0"/>
          </a:p>
          <a:p>
            <a:r>
              <a:rPr lang="hu-HU" dirty="0"/>
              <a:t>Lehet, hogy egyszerűbb felírni a diára azt, amiről majd beszélni akarsz, mert akkor nem kell megjegyezni. De ettől lesz olyan sok előadás rossz. Sokkal jobb, ha szinte csak ábrák vannak és azokról mesélsz. (Nyilván több felkészülést igényel, de nagyon-nagyon megéri</a:t>
            </a:r>
            <a:r>
              <a:rPr lang="hu-HU" dirty="0" smtClean="0"/>
              <a:t>!)</a:t>
            </a:r>
            <a:endParaRPr lang="hu-HU" dirty="0"/>
          </a:p>
        </p:txBody>
      </p:sp>
    </p:spTree>
    <p:extLst>
      <p:ext uri="{BB962C8B-B14F-4D97-AF65-F5344CB8AC3E}">
        <p14:creationId xmlns:p14="http://schemas.microsoft.com/office/powerpoint/2010/main" val="260014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közönség célja és tudása</a:t>
            </a:r>
          </a:p>
        </p:txBody>
      </p:sp>
      <p:sp>
        <p:nvSpPr>
          <p:cNvPr id="3" name="Content Placeholder 2"/>
          <p:cNvSpPr>
            <a:spLocks noGrp="1"/>
          </p:cNvSpPr>
          <p:nvPr>
            <p:ph idx="1"/>
          </p:nvPr>
        </p:nvSpPr>
        <p:spPr/>
        <p:txBody>
          <a:bodyPr>
            <a:noAutofit/>
          </a:bodyPr>
          <a:lstStyle/>
          <a:p>
            <a:r>
              <a:rPr lang="hu-HU" sz="2400" dirty="0"/>
              <a:t>Gondold át, milyen ismereteket vársz el a közönségtől. Mindenki tudni fogja, mi az a </a:t>
            </a:r>
            <a:r>
              <a:rPr lang="hu-HU" sz="2400" dirty="0" err="1"/>
              <a:t>boost-konverter</a:t>
            </a:r>
            <a:r>
              <a:rPr lang="hu-HU" sz="2400" dirty="0"/>
              <a:t>? A </a:t>
            </a:r>
            <a:r>
              <a:rPr lang="hu-HU" sz="2400" dirty="0" err="1"/>
              <a:t>dead-reckoning</a:t>
            </a:r>
            <a:r>
              <a:rPr lang="hu-HU" sz="2400" dirty="0"/>
              <a:t>? Az </a:t>
            </a:r>
            <a:r>
              <a:rPr lang="hu-HU" sz="2400" dirty="0" err="1"/>
              <a:t>Entity</a:t>
            </a:r>
            <a:r>
              <a:rPr lang="hu-HU" sz="2400" dirty="0"/>
              <a:t> Framework? A </a:t>
            </a:r>
            <a:r>
              <a:rPr lang="hu-HU" sz="2400" dirty="0" err="1"/>
              <a:t>weak</a:t>
            </a:r>
            <a:r>
              <a:rPr lang="hu-HU" sz="2400" dirty="0"/>
              <a:t>_</a:t>
            </a:r>
            <a:r>
              <a:rPr lang="hu-HU" sz="2400" dirty="0" err="1"/>
              <a:t>ptr</a:t>
            </a:r>
            <a:r>
              <a:rPr lang="hu-HU" sz="2400" dirty="0"/>
              <a:t>? A Maximum </a:t>
            </a:r>
            <a:r>
              <a:rPr lang="hu-HU" sz="2400" dirty="0" err="1"/>
              <a:t>Likelihood</a:t>
            </a:r>
            <a:r>
              <a:rPr lang="hu-HU" sz="2400" dirty="0"/>
              <a:t> döntés? A </a:t>
            </a:r>
            <a:r>
              <a:rPr lang="hu-HU" sz="2400" dirty="0" err="1"/>
              <a:t>Thread</a:t>
            </a:r>
            <a:r>
              <a:rPr lang="hu-HU" sz="2400" dirty="0"/>
              <a:t> </a:t>
            </a:r>
            <a:r>
              <a:rPr lang="hu-HU" sz="2400" dirty="0" err="1"/>
              <a:t>pool</a:t>
            </a:r>
            <a:r>
              <a:rPr lang="hu-HU" sz="2400" dirty="0"/>
              <a:t>? Ha nem biztos, akkor ne említsd meg legalább egy nagyon rövid (1 mondatos) magyarázat nélkül, különben elveszítik a fonalat</a:t>
            </a:r>
            <a:r>
              <a:rPr lang="hu-HU" sz="2400" dirty="0" smtClean="0"/>
              <a:t>!</a:t>
            </a:r>
          </a:p>
          <a:p>
            <a:pPr marL="0" indent="0">
              <a:buNone/>
            </a:pPr>
            <a:endParaRPr lang="hu-HU" sz="2400" dirty="0"/>
          </a:p>
          <a:p>
            <a:r>
              <a:rPr lang="hu-HU" sz="2400" dirty="0"/>
              <a:t>Gondold át, mi a közönséged célja! Ha azt eléred, tetszeni fog nekik az előadásod! Fel akarják mérni, mennyit dolgoztál a félév során? Amúgy is ott ülnek és hallani akarnak valami érdekeset? Nem akarnak unatkozni és misztikus és érthetetlen dolgokat hallani? Ezekre koncentrálj</a:t>
            </a:r>
            <a:r>
              <a:rPr lang="hu-HU" sz="2400" dirty="0" smtClean="0"/>
              <a:t>!</a:t>
            </a:r>
          </a:p>
        </p:txBody>
      </p:sp>
    </p:spTree>
    <p:extLst>
      <p:ext uri="{BB962C8B-B14F-4D97-AF65-F5344CB8AC3E}">
        <p14:creationId xmlns:p14="http://schemas.microsoft.com/office/powerpoint/2010/main" val="28883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solidFill>
                  <a:schemeClr val="accent1">
                    <a:lumMod val="40000"/>
                    <a:lumOff val="60000"/>
                  </a:schemeClr>
                </a:solidFill>
              </a:rPr>
              <a:t>Szín választás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lstStyle/>
          <a:p>
            <a:r>
              <a:rPr lang="hu-HU" dirty="0" smtClean="0">
                <a:solidFill>
                  <a:schemeClr val="accent1">
                    <a:lumMod val="40000"/>
                    <a:lumOff val="60000"/>
                  </a:schemeClr>
                </a:solidFill>
              </a:rPr>
              <a:t>Azonos </a:t>
            </a:r>
            <a:r>
              <a:rPr lang="hu-HU" dirty="0" smtClean="0">
                <a:solidFill>
                  <a:schemeClr val="accent1">
                    <a:lumMod val="40000"/>
                    <a:lumOff val="60000"/>
                  </a:schemeClr>
                </a:solidFill>
              </a:rPr>
              <a:t>színű háttér </a:t>
            </a:r>
            <a:r>
              <a:rPr lang="hu-HU" dirty="0" smtClean="0">
                <a:solidFill>
                  <a:schemeClr val="accent1">
                    <a:lumMod val="40000"/>
                    <a:lumOff val="60000"/>
                  </a:schemeClr>
                </a:solidFill>
              </a:rPr>
              <a:t>és a </a:t>
            </a:r>
            <a:r>
              <a:rPr lang="hu-HU" dirty="0" smtClean="0">
                <a:solidFill>
                  <a:schemeClr val="accent1">
                    <a:lumMod val="40000"/>
                    <a:lumOff val="60000"/>
                  </a:schemeClr>
                </a:solidFill>
              </a:rPr>
              <a:t>betű </a:t>
            </a:r>
            <a:r>
              <a:rPr lang="hu-HU" dirty="0" smtClean="0">
                <a:solidFill>
                  <a:schemeClr val="accent1">
                    <a:lumMod val="40000"/>
                    <a:lumOff val="60000"/>
                  </a:schemeClr>
                </a:solidFill>
              </a:rPr>
              <a:t>eltérő árnyalatban</a:t>
            </a:r>
          </a:p>
          <a:p>
            <a:r>
              <a:rPr lang="hu-HU" dirty="0" smtClean="0">
                <a:solidFill>
                  <a:schemeClr val="accent1">
                    <a:lumMod val="40000"/>
                    <a:lumOff val="60000"/>
                  </a:schemeClr>
                </a:solidFill>
              </a:rPr>
              <a:t>Képernyőn jól néz ki, de projektoron általában nem olvasható, mert nem elég </a:t>
            </a:r>
            <a:r>
              <a:rPr lang="hu-HU" dirty="0" smtClean="0">
                <a:solidFill>
                  <a:schemeClr val="accent1">
                    <a:lumMod val="40000"/>
                    <a:lumOff val="60000"/>
                  </a:schemeClr>
                </a:solidFill>
              </a:rPr>
              <a:t>nagy a kontraszt</a:t>
            </a:r>
            <a:endParaRPr lang="hu-HU" dirty="0">
              <a:solidFill>
                <a:schemeClr val="accent1">
                  <a:lumMod val="40000"/>
                  <a:lumOff val="60000"/>
                </a:schemeClr>
              </a:solidFill>
            </a:endParaRPr>
          </a:p>
        </p:txBody>
      </p:sp>
    </p:spTree>
    <p:extLst>
      <p:ext uri="{BB962C8B-B14F-4D97-AF65-F5344CB8AC3E}">
        <p14:creationId xmlns:p14="http://schemas.microsoft.com/office/powerpoint/2010/main" val="233850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solidFill>
                  <a:schemeClr val="tx2">
                    <a:lumMod val="50000"/>
                  </a:schemeClr>
                </a:solidFill>
              </a:rPr>
              <a:t>Szín választás - </a:t>
            </a:r>
            <a:r>
              <a:rPr lang="hu-HU" dirty="0" smtClean="0">
                <a:solidFill>
                  <a:srgbClr val="009900"/>
                </a:solidFill>
              </a:rPr>
              <a:t>ajánlott</a:t>
            </a:r>
            <a:endParaRPr lang="hu-HU" dirty="0">
              <a:solidFill>
                <a:srgbClr val="009900"/>
              </a:solidFill>
            </a:endParaRPr>
          </a:p>
        </p:txBody>
      </p:sp>
      <p:sp>
        <p:nvSpPr>
          <p:cNvPr id="3" name="Content Placeholder 2"/>
          <p:cNvSpPr>
            <a:spLocks noGrp="1"/>
          </p:cNvSpPr>
          <p:nvPr>
            <p:ph idx="1"/>
          </p:nvPr>
        </p:nvSpPr>
        <p:spPr/>
        <p:txBody>
          <a:bodyPr/>
          <a:lstStyle/>
          <a:p>
            <a:r>
              <a:rPr lang="hu-HU" dirty="0" smtClean="0">
                <a:solidFill>
                  <a:schemeClr val="tx2">
                    <a:lumMod val="50000"/>
                  </a:schemeClr>
                </a:solidFill>
              </a:rPr>
              <a:t>Világos háttéren sötét betűk</a:t>
            </a:r>
          </a:p>
          <a:p>
            <a:r>
              <a:rPr lang="hu-HU" dirty="0" smtClean="0">
                <a:solidFill>
                  <a:schemeClr val="tx2">
                    <a:lumMod val="50000"/>
                  </a:schemeClr>
                </a:solidFill>
              </a:rPr>
              <a:t>Bármilyen fényviszony mellett olvasható</a:t>
            </a:r>
            <a:endParaRPr lang="hu-HU" dirty="0">
              <a:solidFill>
                <a:schemeClr val="tx2">
                  <a:lumMod val="50000"/>
                </a:schemeClr>
              </a:solidFill>
            </a:endParaRPr>
          </a:p>
        </p:txBody>
      </p:sp>
    </p:spTree>
    <p:extLst>
      <p:ext uri="{BB962C8B-B14F-4D97-AF65-F5344CB8AC3E}">
        <p14:creationId xmlns:p14="http://schemas.microsoft.com/office/powerpoint/2010/main" val="274124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Háttér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lstStyle/>
          <a:p>
            <a:r>
              <a:rPr lang="hu-HU" dirty="0" smtClean="0"/>
              <a:t>Túl erős háttérkép</a:t>
            </a:r>
          </a:p>
          <a:p>
            <a:r>
              <a:rPr lang="hu-HU" dirty="0" smtClean="0"/>
              <a:t>Elvonja a figyelmet, nem lesz olvasható a szöveg</a:t>
            </a:r>
            <a:endParaRPr lang="hu-HU" dirty="0"/>
          </a:p>
          <a:p>
            <a:r>
              <a:rPr lang="hu-HU" dirty="0"/>
              <a:t>Nehéz betűszínt találni, </a:t>
            </a:r>
            <a:r>
              <a:rPr lang="hu-HU" dirty="0" smtClean="0"/>
              <a:t>ami </a:t>
            </a:r>
            <a:r>
              <a:rPr lang="hu-HU" dirty="0"/>
              <a:t>a háttér </a:t>
            </a:r>
            <a:r>
              <a:rPr lang="hu-HU" dirty="0" smtClean="0"/>
              <a:t>minden </a:t>
            </a:r>
            <a:r>
              <a:rPr lang="hu-HU" dirty="0"/>
              <a:t>része </a:t>
            </a:r>
            <a:r>
              <a:rPr lang="hu-HU" dirty="0" smtClean="0"/>
              <a:t>előtt </a:t>
            </a:r>
            <a:r>
              <a:rPr lang="hu-HU" dirty="0"/>
              <a:t>jól mutat</a:t>
            </a:r>
          </a:p>
          <a:p>
            <a:r>
              <a:rPr lang="hu-HU" dirty="0" smtClean="0"/>
              <a:t>„Belelóg” a háttér a szövegbe ---------------------------&gt; például itt</a:t>
            </a:r>
            <a:endParaRPr lang="hu-HU" dirty="0"/>
          </a:p>
        </p:txBody>
      </p:sp>
    </p:spTree>
    <p:extLst>
      <p:ext uri="{BB962C8B-B14F-4D97-AF65-F5344CB8AC3E}">
        <p14:creationId xmlns:p14="http://schemas.microsoft.com/office/powerpoint/2010/main" val="19613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Háttér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lstStyle/>
          <a:p>
            <a:r>
              <a:rPr lang="hu-HU" dirty="0" smtClean="0"/>
              <a:t>Túl díszes</a:t>
            </a:r>
          </a:p>
          <a:p>
            <a:r>
              <a:rPr lang="hu-HU" dirty="0" smtClean="0"/>
              <a:t>Elvonja a figyelmet</a:t>
            </a:r>
          </a:p>
          <a:p>
            <a:r>
              <a:rPr lang="hu-HU" dirty="0" smtClean="0"/>
              <a:t>A prezentáció nem kell, hogy emlékeztessen a fizikai világra, pl. egy papírlapra</a:t>
            </a:r>
            <a:endParaRPr lang="hu-HU" dirty="0"/>
          </a:p>
        </p:txBody>
      </p:sp>
    </p:spTree>
    <p:extLst>
      <p:ext uri="{BB962C8B-B14F-4D97-AF65-F5344CB8AC3E}">
        <p14:creationId xmlns:p14="http://schemas.microsoft.com/office/powerpoint/2010/main" val="232520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Stílus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lstStyle/>
          <a:p>
            <a:r>
              <a:rPr lang="hu-HU" dirty="0" smtClean="0"/>
              <a:t>Fehér háttér, fekete </a:t>
            </a:r>
            <a:r>
              <a:rPr lang="hu-HU" dirty="0" smtClean="0"/>
              <a:t>betűk</a:t>
            </a:r>
          </a:p>
          <a:p>
            <a:r>
              <a:rPr lang="hu-HU" dirty="0"/>
              <a:t>Igénytelenségre vall</a:t>
            </a:r>
          </a:p>
          <a:p>
            <a:r>
              <a:rPr lang="hu-HU" dirty="0"/>
              <a:t>Használjunk valamennyi formázást, testre szabott </a:t>
            </a:r>
            <a:r>
              <a:rPr lang="hu-HU" dirty="0" smtClean="0"/>
              <a:t>kinézetet</a:t>
            </a:r>
            <a:endParaRPr lang="hu-HU" dirty="0"/>
          </a:p>
        </p:txBody>
      </p:sp>
    </p:spTree>
    <p:extLst>
      <p:ext uri="{BB962C8B-B14F-4D97-AF65-F5344CB8AC3E}">
        <p14:creationId xmlns:p14="http://schemas.microsoft.com/office/powerpoint/2010/main" val="16636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Stílus - </a:t>
            </a:r>
            <a:r>
              <a:rPr lang="hu-HU" dirty="0" smtClean="0">
                <a:solidFill>
                  <a:srgbClr val="009900"/>
                </a:solidFill>
              </a:rPr>
              <a:t>ajánlott</a:t>
            </a:r>
            <a:endParaRPr lang="hu-HU" dirty="0">
              <a:solidFill>
                <a:srgbClr val="009900"/>
              </a:solidFill>
            </a:endParaRPr>
          </a:p>
        </p:txBody>
      </p:sp>
      <p:sp>
        <p:nvSpPr>
          <p:cNvPr id="3" name="Content Placeholder 2"/>
          <p:cNvSpPr>
            <a:spLocks noGrp="1"/>
          </p:cNvSpPr>
          <p:nvPr>
            <p:ph idx="1"/>
          </p:nvPr>
        </p:nvSpPr>
        <p:spPr/>
        <p:txBody>
          <a:bodyPr>
            <a:normAutofit/>
          </a:bodyPr>
          <a:lstStyle/>
          <a:p>
            <a:r>
              <a:rPr lang="hu-HU" sz="2400" dirty="0" smtClean="0"/>
              <a:t>Szolid háttér, kevés dísz</a:t>
            </a:r>
          </a:p>
          <a:p>
            <a:r>
              <a:rPr lang="hu-HU" sz="2400" dirty="0" smtClean="0"/>
              <a:t>Nem vonja el a figyelmet</a:t>
            </a:r>
          </a:p>
          <a:p>
            <a:r>
              <a:rPr lang="hu-HU" sz="2400" dirty="0" smtClean="0"/>
              <a:t>Mégse puritán</a:t>
            </a:r>
            <a:endParaRPr lang="hu-HU" sz="2400" dirty="0"/>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5" name="TextBox 4"/>
          <p:cNvSpPr txBox="1"/>
          <p:nvPr/>
        </p:nvSpPr>
        <p:spPr>
          <a:xfrm>
            <a:off x="1622251" y="4592079"/>
            <a:ext cx="8947498" cy="1141439"/>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dirty="0" smtClean="0"/>
              <a:t>A PowerPoint beépített sablonjai használhatóak. Azonban megfontolandó egy kicsit testre szabni egyiket-másikat. Ha ugyanaz a sablon, mint amit az elmúlt egy órában már kétszer látott a hallgatóság, nem kelt jó benyomást.</a:t>
            </a:r>
            <a:endParaRPr lang="hu-HU" sz="2000" dirty="0"/>
          </a:p>
        </p:txBody>
      </p:sp>
    </p:spTree>
    <p:extLst>
      <p:ext uri="{BB962C8B-B14F-4D97-AF65-F5344CB8AC3E}">
        <p14:creationId xmlns:p14="http://schemas.microsoft.com/office/powerpoint/2010/main" val="418533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Szöveg – </a:t>
            </a:r>
            <a:r>
              <a:rPr lang="hu-HU" dirty="0" smtClean="0">
                <a:solidFill>
                  <a:srgbClr val="FF0000"/>
                </a:solidFill>
              </a:rPr>
              <a:t>nem ajánlott</a:t>
            </a:r>
            <a:endParaRPr lang="hu-HU" dirty="0">
              <a:solidFill>
                <a:srgbClr val="FF0000"/>
              </a:solidFill>
            </a:endParaRPr>
          </a:p>
        </p:txBody>
      </p:sp>
      <p:sp>
        <p:nvSpPr>
          <p:cNvPr id="3" name="Content Placeholder 2"/>
          <p:cNvSpPr>
            <a:spLocks noGrp="1"/>
          </p:cNvSpPr>
          <p:nvPr>
            <p:ph idx="1"/>
          </p:nvPr>
        </p:nvSpPr>
        <p:spPr/>
        <p:txBody>
          <a:bodyPr>
            <a:normAutofit/>
          </a:bodyPr>
          <a:lstStyle/>
          <a:p>
            <a:r>
              <a:rPr lang="hu-HU" sz="2400" noProof="1" smtClean="0"/>
              <a:t>Lorem ipsum dolor sit amet, consectetur adipiscing elit. Morbi ullamcorper nunc enim, non scelerisque orci scelerisque sit amet. Nam semper ante et ante egestas imperdiet sit amet et lectus. Integer at pellentesque est. Vestibulum lacus justo, interdum in vulputate a, dignissim vitae magna. Quisque commodo, odio sit amet dapibus sollicitudin, dolor sem finibus sem, vestibulum condimentum justo enim quis massa. Vivamus venenatis ligula sem. Donec nec nunc urna. Etiam auctor elit ut sagittis fermentum. Nam ac suscipit metus. Nullam vel arcu convallis, aliquet ante id, aliquet nisi. Aliquam convallis pulvinar libero non condimentum.</a:t>
            </a:r>
          </a:p>
        </p:txBody>
      </p:sp>
      <p:sp>
        <p:nvSpPr>
          <p:cNvPr id="4" name="TextBox 3"/>
          <p:cNvSpPr txBox="1"/>
          <p:nvPr/>
        </p:nvSpPr>
        <p:spPr>
          <a:xfrm>
            <a:off x="10223158" y="0"/>
            <a:ext cx="230659" cy="369332"/>
          </a:xfrm>
          <a:prstGeom prst="rect">
            <a:avLst/>
          </a:prstGeom>
          <a:solidFill>
            <a:schemeClr val="accent1"/>
          </a:solidFill>
        </p:spPr>
        <p:txBody>
          <a:bodyPr wrap="square" rtlCol="0">
            <a:spAutoFit/>
          </a:bodyPr>
          <a:lstStyle/>
          <a:p>
            <a:endParaRPr lang="hu-HU" dirty="0"/>
          </a:p>
        </p:txBody>
      </p:sp>
      <p:sp>
        <p:nvSpPr>
          <p:cNvPr id="5" name="TextBox 4"/>
          <p:cNvSpPr txBox="1"/>
          <p:nvPr/>
        </p:nvSpPr>
        <p:spPr>
          <a:xfrm>
            <a:off x="2827004" y="5475625"/>
            <a:ext cx="6537992" cy="525886"/>
          </a:xfrm>
          <a:prstGeom prst="rect">
            <a:avLst/>
          </a:prstGeom>
          <a:solidFill>
            <a:srgbClr val="FFFFCC"/>
          </a:solidFill>
          <a:ln w="15875" cmpd="sng">
            <a:solidFill>
              <a:srgbClr val="FFC000"/>
            </a:solidFill>
            <a:prstDash val="sysDash"/>
          </a:ln>
        </p:spPr>
        <p:txBody>
          <a:bodyPr wrap="square" lIns="108000" tIns="108000" rIns="108000" bIns="108000" rtlCol="0">
            <a:spAutoFit/>
          </a:bodyPr>
          <a:lstStyle/>
          <a:p>
            <a:r>
              <a:rPr lang="hu-HU" sz="2000" noProof="1"/>
              <a:t>Folyó szöveg, </a:t>
            </a:r>
            <a:r>
              <a:rPr lang="hu-HU" sz="2000" noProof="1" smtClean="0"/>
              <a:t>nehezen olvasható, fárasztó, felesleges.</a:t>
            </a:r>
            <a:endParaRPr lang="hu-HU" sz="2000" noProof="1"/>
          </a:p>
        </p:txBody>
      </p:sp>
    </p:spTree>
    <p:extLst>
      <p:ext uri="{BB962C8B-B14F-4D97-AF65-F5344CB8AC3E}">
        <p14:creationId xmlns:p14="http://schemas.microsoft.com/office/powerpoint/2010/main" val="2909180114"/>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téma">
  <a:themeElements>
    <a:clrScheme name="BME AUT">
      <a:dk1>
        <a:srgbClr val="000000"/>
      </a:dk1>
      <a:lt1>
        <a:srgbClr val="FFFFFF"/>
      </a:lt1>
      <a:dk2>
        <a:srgbClr val="910A26"/>
      </a:dk2>
      <a:lt2>
        <a:srgbClr val="FFFFFF"/>
      </a:lt2>
      <a:accent1>
        <a:srgbClr val="000000"/>
      </a:accent1>
      <a:accent2>
        <a:srgbClr val="910A26"/>
      </a:accent2>
      <a:accent3>
        <a:srgbClr val="0079A4"/>
      </a:accent3>
      <a:accent4>
        <a:srgbClr val="000000"/>
      </a:accent4>
      <a:accent5>
        <a:srgbClr val="92D050"/>
      </a:accent5>
      <a:accent6>
        <a:srgbClr val="E47400"/>
      </a:accent6>
      <a:hlink>
        <a:srgbClr val="0079A4"/>
      </a:hlink>
      <a:folHlink>
        <a:srgbClr val="993300"/>
      </a:folHlink>
    </a:clrScheme>
    <a:fontScheme name="1. egyéni séma">
      <a:majorFont>
        <a:latin typeface="Bariol Regular"/>
        <a:ea typeface=""/>
        <a:cs typeface=""/>
      </a:majorFont>
      <a:minorFont>
        <a:latin typeface="Bariol Regular"/>
        <a:ea typeface=""/>
        <a:cs typeface=""/>
      </a:minorFont>
    </a:fontScheme>
    <a:fmtScheme name="Egyszerű síkidomok">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364</TotalTime>
  <Words>1343</Words>
  <Application>Microsoft Office PowerPoint</Application>
  <PresentationFormat>Widescreen</PresentationFormat>
  <Paragraphs>152</Paragraphs>
  <Slides>25</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Bariol Light</vt:lpstr>
      <vt:lpstr>Bariol Regular</vt:lpstr>
      <vt:lpstr>Calibri</vt:lpstr>
      <vt:lpstr>Calibri Light</vt:lpstr>
      <vt:lpstr>Garamond</vt:lpstr>
      <vt:lpstr>Office Theme</vt:lpstr>
      <vt:lpstr>Organic</vt:lpstr>
      <vt:lpstr>Office-téma</vt:lpstr>
      <vt:lpstr>Powerpoint prezentáció készítése</vt:lpstr>
      <vt:lpstr>Szín választás – nem ajánlott</vt:lpstr>
      <vt:lpstr>Szín választás – nem ajánlott</vt:lpstr>
      <vt:lpstr>Szín választás - ajánlott</vt:lpstr>
      <vt:lpstr>Háttér – nem ajánlott</vt:lpstr>
      <vt:lpstr>Háttér – nem ajánlott</vt:lpstr>
      <vt:lpstr>Stílus – nem ajánlott</vt:lpstr>
      <vt:lpstr>Stílus - ajánlott</vt:lpstr>
      <vt:lpstr>Szöveg – nem ajánlott</vt:lpstr>
      <vt:lpstr>Szöveg – nem ajánlott</vt:lpstr>
      <vt:lpstr>Szöveg – nem ajánlott</vt:lpstr>
      <vt:lpstr>Szöveg - ajánlott</vt:lpstr>
      <vt:lpstr>Magyarázat – nem ajánlott</vt:lpstr>
      <vt:lpstr>Magyarázat - ajánlott</vt:lpstr>
      <vt:lpstr>Diagram – nem ajánlott</vt:lpstr>
      <vt:lpstr>Diagram - ajánlott</vt:lpstr>
      <vt:lpstr>Ábra – nem ajánlott</vt:lpstr>
      <vt:lpstr>Ábra - ajánlott</vt:lpstr>
      <vt:lpstr>A „Tartalom” slide – nem ajánlott</vt:lpstr>
      <vt:lpstr>A „Kérdések" slide – nem ajánlott</vt:lpstr>
      <vt:lpstr>Demó – nem ajánlott</vt:lpstr>
      <vt:lpstr>A prezentáció hossza</vt:lpstr>
      <vt:lpstr>A prezentáció tartalma</vt:lpstr>
      <vt:lpstr>Dokumentum - súgógép - dia</vt:lpstr>
      <vt:lpstr>A közönség célja és tudása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prezentáció készítése</dc:title>
  <dc:creator>Ákos Dudás</dc:creator>
  <cp:lastModifiedBy>Ákos Dudás</cp:lastModifiedBy>
  <cp:revision>41</cp:revision>
  <dcterms:created xsi:type="dcterms:W3CDTF">2015-06-24T10:40:22Z</dcterms:created>
  <dcterms:modified xsi:type="dcterms:W3CDTF">2015-07-02T07:56:38Z</dcterms:modified>
</cp:coreProperties>
</file>