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8" r:id="rId1"/>
  </p:sldMasterIdLst>
  <p:notesMasterIdLst>
    <p:notesMasterId r:id="rId18"/>
  </p:notesMasterIdLst>
  <p:sldIdLst>
    <p:sldId id="268" r:id="rId2"/>
    <p:sldId id="257" r:id="rId3"/>
    <p:sldId id="280" r:id="rId4"/>
    <p:sldId id="282" r:id="rId5"/>
    <p:sldId id="283" r:id="rId6"/>
    <p:sldId id="284" r:id="rId7"/>
    <p:sldId id="285" r:id="rId8"/>
    <p:sldId id="277" r:id="rId9"/>
    <p:sldId id="272" r:id="rId10"/>
    <p:sldId id="271" r:id="rId11"/>
    <p:sldId id="273" r:id="rId12"/>
    <p:sldId id="270" r:id="rId13"/>
    <p:sldId id="275" r:id="rId14"/>
    <p:sldId id="279" r:id="rId15"/>
    <p:sldId id="286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4"/>
    <p:restoredTop sz="91294" autoAdjust="0"/>
  </p:normalViewPr>
  <p:slideViewPr>
    <p:cSldViewPr snapToGrid="0" snapToObjects="1">
      <p:cViewPr varScale="1">
        <p:scale>
          <a:sx n="204" d="100"/>
          <a:sy n="204" d="100"/>
        </p:scale>
        <p:origin x="20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C2C67-45D0-664C-B1BB-7C3E9B7BE251}" type="datetimeFigureOut">
              <a:rPr lang="en-US" smtClean="0"/>
              <a:t>4/8/21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C2037-3226-1340-B7D2-17ED0838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02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Emmanuel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C2037-3226-1340-B7D2-17ED0838CE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91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C2037-3226-1340-B7D2-17ED0838CE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4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MENTION: do not focus on R-sq or the numbers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C2037-3226-1340-B7D2-17ED0838CE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04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 unique to leisure!</a:t>
            </a:r>
          </a:p>
          <a:p>
            <a:r>
              <a:rPr lang="en-US" dirty="0"/>
              <a:t>Stringency plot will show the same thing!!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C2037-3226-1340-B7D2-17ED0838CE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93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C2037-3226-1340-B7D2-17ED0838CE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85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Emmanuel</a:t>
            </a:r>
          </a:p>
          <a:p>
            <a:r>
              <a:rPr lang="en-US" dirty="0"/>
              <a:t>Add plot from last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C2037-3226-1340-B7D2-17ED0838CE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47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Emmanuel</a:t>
            </a:r>
          </a:p>
          <a:p>
            <a:r>
              <a:rPr lang="en-US" dirty="0"/>
              <a:t>Add plot from last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C2037-3226-1340-B7D2-17ED0838CE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52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Emmanuel</a:t>
            </a:r>
          </a:p>
          <a:p>
            <a:r>
              <a:rPr lang="en-US" dirty="0"/>
              <a:t>Add plot from last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C2037-3226-1340-B7D2-17ED0838CE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35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Emmanuel</a:t>
            </a:r>
          </a:p>
          <a:p>
            <a:r>
              <a:rPr lang="en-US" dirty="0"/>
              <a:t>Add plot from last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C2037-3226-1340-B7D2-17ED0838CE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23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Emmanuel</a:t>
            </a:r>
          </a:p>
          <a:p>
            <a:r>
              <a:rPr lang="en-US" dirty="0"/>
              <a:t>Add plot from last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C2037-3226-1340-B7D2-17ED0838CE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99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</a:t>
            </a:r>
            <a:r>
              <a:rPr lang="en-US" dirty="0" err="1"/>
              <a:t>wanna</a:t>
            </a:r>
            <a:r>
              <a:rPr lang="en-US" dirty="0"/>
              <a:t> show sinusoidal, we should have emp v. mobility here (not mobility squared).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C2037-3226-1340-B7D2-17ED0838CE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to mobility (not mobility squared)</a:t>
            </a:r>
          </a:p>
          <a:p>
            <a:r>
              <a:rPr lang="en-US" dirty="0"/>
              <a:t>Add non-leisure</a:t>
            </a:r>
          </a:p>
          <a:p>
            <a:r>
              <a:rPr lang="en-US" dirty="0"/>
              <a:t>Also show just the leisure (to make a point that </a:t>
            </a:r>
            <a:r>
              <a:rPr lang="en-US"/>
              <a:t>it sticks out)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C2037-3226-1340-B7D2-17ED0838CE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14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C2037-3226-1340-B7D2-17ED0838CE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37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8EF0FC7-1EC9-764B-86B0-E9729B631939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E3AE-2D87-1E4F-8123-B548295AA40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66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0FC7-1EC9-764B-86B0-E9729B631939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E3AE-2D87-1E4F-8123-B548295A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2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0FC7-1EC9-764B-86B0-E9729B631939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E3AE-2D87-1E4F-8123-B548295AA40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87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0FC7-1EC9-764B-86B0-E9729B631939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E3AE-2D87-1E4F-8123-B548295A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0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0FC7-1EC9-764B-86B0-E9729B631939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E3AE-2D87-1E4F-8123-B548295AA40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72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0FC7-1EC9-764B-86B0-E9729B631939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E3AE-2D87-1E4F-8123-B548295A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8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0FC7-1EC9-764B-86B0-E9729B631939}" type="datetimeFigureOut">
              <a:rPr lang="en-US" smtClean="0"/>
              <a:t>4/8/21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E3AE-2D87-1E4F-8123-B548295A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0FC7-1EC9-764B-86B0-E9729B631939}" type="datetimeFigureOut">
              <a:rPr lang="en-US" smtClean="0"/>
              <a:t>4/8/21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E3AE-2D87-1E4F-8123-B548295A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8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0FC7-1EC9-764B-86B0-E9729B631939}" type="datetimeFigureOut">
              <a:rPr lang="en-US" smtClean="0"/>
              <a:t>4/8/21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E3AE-2D87-1E4F-8123-B548295A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3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0FC7-1EC9-764B-86B0-E9729B631939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E3AE-2D87-1E4F-8123-B548295A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4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0FC7-1EC9-764B-86B0-E9729B631939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E3AE-2D87-1E4F-8123-B548295AA40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54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8EF0FC7-1EC9-764B-86B0-E9729B631939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A55E3AE-2D87-1E4F-8123-B548295AA40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81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bls.gov/pub/time.series/sm/sm.seri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1B3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50FC9-26A5-4481-AFCF-4B2D0C87F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COVID-19 and the U.S. Economy</a:t>
            </a:r>
          </a:p>
        </p:txBody>
      </p:sp>
      <p:pic>
        <p:nvPicPr>
          <p:cNvPr id="4" name="Picture 2" descr="Covid Economy: How Damaged Are We? | EE Times">
            <a:extLst>
              <a:ext uri="{FF2B5EF4-FFF2-40B4-BE49-F238E27FC236}">
                <a16:creationId xmlns:a16="http://schemas.microsoft.com/office/drawing/2014/main" id="{0903E5ED-115F-4298-9010-AA1F869E88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" r="1" b="12591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36C1C-5C89-4D12-BC6A-EF7D16BD5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Benjamin Chang</a:t>
            </a:r>
          </a:p>
          <a:p>
            <a:r>
              <a:rPr lang="en-US" dirty="0">
                <a:solidFill>
                  <a:srgbClr val="FFFFFF"/>
                </a:solidFill>
              </a:rPr>
              <a:t>Nicolas Min</a:t>
            </a:r>
          </a:p>
          <a:p>
            <a:r>
              <a:rPr lang="en-US" dirty="0">
                <a:solidFill>
                  <a:srgbClr val="FFFFFF"/>
                </a:solidFill>
              </a:rPr>
              <a:t>Emmanuel Rodriguez</a:t>
            </a:r>
          </a:p>
        </p:txBody>
      </p:sp>
    </p:spTree>
    <p:extLst>
      <p:ext uri="{BB962C8B-B14F-4D97-AF65-F5344CB8AC3E}">
        <p14:creationId xmlns:p14="http://schemas.microsoft.com/office/powerpoint/2010/main" val="232630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3B64-1445-440C-B259-B53F15FA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81913"/>
            <a:ext cx="9720072" cy="1499616"/>
          </a:xfrm>
        </p:spPr>
        <p:txBody>
          <a:bodyPr/>
          <a:lstStyle/>
          <a:p>
            <a:r>
              <a:rPr lang="en-US" dirty="0"/>
              <a:t>Change in employment (sector)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4D093-6CDB-440C-A9AE-A77E1CBD4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6572" y="4709160"/>
            <a:ext cx="9489300" cy="1856232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/>
              <a:t>Different sectors have different employments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/>
              <a:t>Leisure &amp; Hospitality had the largest change over time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/>
              <a:t>Different sectors have different patterns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/>
              <a:t>Use different functions to model change in employment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E3DCB6-1AFA-4814-8C84-94B2E75596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916572" y="1716947"/>
            <a:ext cx="5283478" cy="299221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9F3A55-151F-4F99-92B3-BA35945487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65685" y="1568605"/>
            <a:ext cx="5795098" cy="328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51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112E3F-6EA2-4205-810B-50B2C97F0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615784"/>
            <a:ext cx="9720072" cy="1499616"/>
          </a:xfrm>
        </p:spPr>
        <p:txBody>
          <a:bodyPr/>
          <a:lstStyle/>
          <a:p>
            <a:r>
              <a:rPr lang="en-US" dirty="0"/>
              <a:t>Change in employment (stringency)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CA76D0-B24B-4172-8BB2-8187D88C9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19" y="4736592"/>
            <a:ext cx="10168129" cy="1719072"/>
          </a:xfrm>
        </p:spPr>
        <p:txBody>
          <a:bodyPr>
            <a:normAutofit fontScale="77500" lnSpcReduction="2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/>
              <a:t>Fairly linear relationship between stringency and change in employment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/>
              <a:t>Tried using polynomial terms for stringency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/>
              <a:t>Linear correlation between stringency and mobility (ρ= 0.67)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/>
              <a:t>Different sectors have different trends</a:t>
            </a:r>
          </a:p>
          <a:p>
            <a:pPr marL="801688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/>
              <a:t>Interaction term between sector and stringency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dirty="0"/>
          </a:p>
          <a:p>
            <a:pPr marL="516636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080E166-D48D-4611-A936-46A7ED7FD4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847345" y="1709747"/>
            <a:ext cx="4956047" cy="280677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B18CE9-9FA9-4BFC-B74C-7302BA3B65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96459" y="1819782"/>
            <a:ext cx="4956045" cy="280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0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99AAB-5042-1840-AB2A-09CE8B7E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CF7B4D-C153-3E42-9CF5-3F322CDA72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978269"/>
                <a:ext cx="9904710" cy="433109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%</m:t>
                      </m:r>
                      <m:r>
                        <a:rPr lang="en-US" sz="1900" b="0" i="1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𝛥</m:t>
                      </m:r>
                      <m:r>
                        <a:rPr lang="en-US" sz="1900" b="0" i="1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𝐸𝑚</m:t>
                      </m:r>
                      <m:sSub>
                        <m:sSub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900" b="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900" b="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900" b="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900" b="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900" b="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900" b="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𝑠𝑒𝑐</m:t>
                          </m:r>
                        </m:sub>
                      </m:sSub>
                      <m:r>
                        <a:rPr lang="en-US" sz="1900" b="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900" b="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sz="1900" b="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9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9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𝑆𝑒𝑐</m:t>
                              </m:r>
                            </m:sub>
                          </m:sSub>
                          <m:r>
                            <a:rPr lang="en-US" sz="19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 </m:t>
                          </m:r>
                          <m:r>
                            <a:rPr lang="en-US" sz="1900" b="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900" b="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900" b="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9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9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𝑠𝑒𝑐</m:t>
                          </m:r>
                        </m:sub>
                      </m:sSub>
                      <m:d>
                        <m:dPr>
                          <m:ctrlPr>
                            <a:rPr lang="en-US" sz="1900" b="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%</m:t>
                          </m:r>
                          <m:r>
                            <a:rPr lang="en-US" sz="1900" b="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𝛥</m:t>
                          </m:r>
                          <m:r>
                            <a:rPr lang="en-US" sz="1900" b="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𝑀𝑜𝑏𝑖𝑙𝑖𝑡</m:t>
                          </m:r>
                          <m:sSub>
                            <m:sSub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900" b="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1900" b="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900" b="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900" b="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900" b="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900" b="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900" b="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1900" b="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𝛥</m:t>
                      </m:r>
                      <m:r>
                        <a:rPr lang="en-US" sz="1900" b="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𝑆𝑡𝑟𝑖𝑛𝑔𝑒𝑛𝑐</m:t>
                      </m:r>
                      <m:sSub>
                        <m:sSub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900" b="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900" b="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900" b="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900" b="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b="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900" b="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900" b="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900" b="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19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𝑆𝑒𝑐𝑡𝑜</m:t>
                      </m:r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9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900" b="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9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𝑠𝑒𝑐</m:t>
                          </m:r>
                        </m:sub>
                      </m:sSub>
                      <m:d>
                        <m:dPr>
                          <m:ctrlPr>
                            <a:rPr lang="en-US" sz="1900" b="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%</m:t>
                          </m:r>
                          <m:r>
                            <a:rPr lang="en-US" sz="1900" b="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𝛥</m:t>
                          </m:r>
                          <m:r>
                            <a:rPr lang="en-US" sz="1900" b="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𝑀𝑜𝑏𝑖𝑙𝑖𝑡</m:t>
                          </m:r>
                          <m:sSub>
                            <m:sSub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900" b="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1900" b="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900" b="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900" b="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900" b="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900" b="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900" b="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1900" b="0" i="1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sz="1900" b="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𝑒𝑐𝑡𝑜</m:t>
                      </m:r>
                      <m:sSub>
                        <m:sSub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900" b="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9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9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900" b="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b="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1900" b="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𝛥</m:t>
                      </m:r>
                      <m:r>
                        <a:rPr lang="en-US" sz="1900" b="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𝑆𝑡𝑟𝑖𝑛𝑔𝑒𝑛𝑐</m:t>
                      </m:r>
                      <m:sSub>
                        <m:sSub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900" b="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900" b="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900" b="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900" b="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b="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900" b="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900" b="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900" b="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900" b="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b="0" i="1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1900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n-US" sz="19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900" b="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9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900" b="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900" b="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900" b="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900" b="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900" b="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900" b="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𝑠𝑒𝑐</m:t>
                          </m:r>
                        </m:sub>
                      </m:sSub>
                    </m:oMath>
                  </m:oMathPara>
                </a14:m>
                <a:endParaRPr lang="en-US" sz="2600" dirty="0">
                  <a:latin typeface="Cambria Math" panose="020405030504060302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%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% Change in employment for a given state, at a given time (limited 02/01/2020-06/01/2021), for a given sector (one of 12)</a:t>
                </a: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endParaRPr lang="en-US" dirty="0"/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sec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%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𝑀𝑜𝑏𝑖𝑙𝑖𝑡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): A sector-dependent function of: seasonally-adjusted residential mobility of a given state at a given time</a:t>
                </a:r>
              </a:p>
              <a:p>
                <a:pPr marL="0" marR="0" lv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 </a:t>
                </a: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dirty="0"/>
                  <a:t>Tried the following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ec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%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𝑀𝑜𝑏𝑖𝑙𝑖𝑡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): </a:t>
                </a:r>
              </a:p>
              <a:p>
                <a:pPr marL="1143000" marR="0" lvl="2" indent="-2286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"/>
                </a:pPr>
                <a14:m>
                  <m:oMath xmlns:m="http://schemas.openxmlformats.org/officeDocument/2006/math"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%</m:t>
                    </m:r>
                    <m:r>
                      <m:rPr>
                        <m:sty m:val="p"/>
                      </m:rPr>
                      <a:rPr lang="en-US" sz="19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𝑀𝑜𝑏𝑖𝑙𝑖𝑡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9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dirty="0"/>
                  <a:t>for all Sectors</a:t>
                </a:r>
              </a:p>
              <a:p>
                <a:pPr marL="1143000" marR="0" lvl="2" indent="-2286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0" smtClean="0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𝑀𝑜𝑏𝑖𝑙𝑖𝑡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900" dirty="0"/>
                  <a:t> for all Sectors</a:t>
                </a:r>
              </a:p>
              <a:p>
                <a:pPr marL="1143000" marR="0" lvl="2" indent="-2286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𝑀𝑜𝑏𝑖𝑙𝑖𝑡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  <m:r>
                      <a:rPr lang="en-US" sz="19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dirty="0"/>
                  <a:t>for all Sectors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CF7B4D-C153-3E42-9CF5-3F322CDA72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978269"/>
                <a:ext cx="9904710" cy="4331091"/>
              </a:xfrm>
              <a:blipFill>
                <a:blip r:embed="rId3"/>
                <a:stretch>
                  <a:fillRect l="-1108" b="-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56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0DE0-7528-4E6B-ADB0-89CB2B55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Residual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6285D7-1F99-44D3-8D17-84C0C25451A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24128" y="2286000"/>
                <a:ext cx="6066818" cy="4023360"/>
              </a:xfrm>
            </p:spPr>
            <p:txBody>
              <a:bodyPr vert="horz" lIns="45720" tIns="45720" rIns="45720" bIns="45720" rtlCol="0">
                <a:normAutofit fontScale="92500" lnSpcReduction="20000"/>
              </a:bodyPr>
              <a:lstStyle/>
              <a:p>
                <a:pPr marL="457200" marR="0" lvl="0" indent="-457200"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US" dirty="0"/>
                  <a:t>Decreasing trend in residuals (as opposed to it being random). Our models systematically underestimate high positive (or negative) change in employment values</a:t>
                </a:r>
              </a:p>
              <a:p>
                <a:pPr marL="630936" lvl="1" indent="-457200">
                  <a:spcBef>
                    <a:spcPts val="0"/>
                  </a:spcBef>
                  <a:spcAft>
                    <a:spcPts val="800"/>
                  </a:spcAft>
                  <a:tabLst>
                    <a:tab pos="457200" algn="l"/>
                  </a:tabLst>
                </a:pPr>
                <a:r>
                  <a:rPr lang="en-US" dirty="0"/>
                  <a:t>Again, suggests that our f(mobility) should be sinusoidal.</a:t>
                </a:r>
                <a:endParaRPr lang="en-US" i="1" dirty="0"/>
              </a:p>
              <a:p>
                <a:pPr marL="457200" marR="0" lvl="0" indent="-457200"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  <a:tabLst>
                    <a:tab pos="457200" algn="l"/>
                  </a:tabLst>
                </a:pPr>
                <a:endParaRPr lang="en-US" dirty="0"/>
              </a:p>
              <a:p>
                <a:pPr marL="457200" marR="0" lvl="0" indent="-457200"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US" dirty="0"/>
                  <a:t>The outliers at the bottom are Leisure &amp; Hospitality on April-2020 </a:t>
                </a:r>
              </a:p>
              <a:p>
                <a:pPr marL="630936" lvl="1" indent="-457200">
                  <a:spcBef>
                    <a:spcPts val="0"/>
                  </a:spcBef>
                  <a:spcAft>
                    <a:spcPts val="800"/>
                  </a:spcAft>
                  <a:tabLst>
                    <a:tab pos="457200" algn="l"/>
                  </a:tabLst>
                </a:pPr>
                <a:r>
                  <a:rPr lang="en-US" dirty="0"/>
                  <a:t>Again, suggests that our f(mobility) should be sector dependent. </a:t>
                </a:r>
              </a:p>
              <a:p>
                <a:pPr marL="630936" lvl="1" indent="-457200"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  <a:tabLst>
                    <a:tab pos="457200" algn="l"/>
                  </a:tabLst>
                </a:pPr>
                <a:endParaRPr lang="en-US" dirty="0"/>
              </a:p>
              <a:p>
                <a:pPr marL="0" marR="0" lvl="0" indent="0">
                  <a:spcBef>
                    <a:spcPts val="0"/>
                  </a:spcBef>
                  <a:spcAft>
                    <a:spcPts val="800"/>
                  </a:spcAft>
                  <a:buNone/>
                  <a:tabLst>
                    <a:tab pos="457200" algn="l"/>
                  </a:tabLst>
                </a:pPr>
                <a:r>
                  <a:rPr lang="en-US" dirty="0"/>
                  <a:t>Note: </a:t>
                </a:r>
              </a:p>
              <a:p>
                <a:pPr marL="0" marR="0" lv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dirty="0"/>
                  <a:t>we see the same trend for </a:t>
                </a:r>
              </a:p>
              <a:p>
                <a:pPr marL="0" marR="0" lv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𝑠𝑒𝑐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(%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𝑀𝑜𝑏𝑖𝑙𝑖𝑡𝑦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𝑀𝑜𝑏𝑖𝑙𝑖𝑡𝑦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457200" indent="-457200">
                  <a:spcBef>
                    <a:spcPts val="0"/>
                  </a:spcBef>
                  <a:spcAft>
                    <a:spcPts val="800"/>
                  </a:spcAft>
                  <a:tabLst>
                    <a:tab pos="457200" algn="l"/>
                  </a:tabLst>
                </a:pPr>
                <a:endParaRPr lang="en-US" i="1" dirty="0"/>
              </a:p>
              <a:p>
                <a:pPr marL="630936" lvl="1" indent="-457200">
                  <a:spcBef>
                    <a:spcPts val="0"/>
                  </a:spcBef>
                  <a:spcAft>
                    <a:spcPts val="800"/>
                  </a:spcAft>
                  <a:tabLst>
                    <a:tab pos="457200" algn="l"/>
                  </a:tabLst>
                </a:pPr>
                <a:endParaRPr lang="en-US" i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6285D7-1F99-44D3-8D17-84C0C2545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24128" y="2286000"/>
                <a:ext cx="6066818" cy="4023360"/>
              </a:xfrm>
              <a:blipFill>
                <a:blip r:embed="rId3"/>
                <a:stretch>
                  <a:fillRect l="-1809" t="-2727" r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29119357-6D25-F942-B390-FD3D1DD6C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066" y="3681307"/>
            <a:ext cx="2628053" cy="2628053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2C21337-3BEC-A34C-9C6D-1846B43050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8066" y="826324"/>
            <a:ext cx="2628053" cy="26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86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00CD-1E79-4EB3-A72E-84FF7F33B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Coefficients (DRAFT)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6A0AB3-A0CD-47C5-ACB7-A0232A9293A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24127" y="2249424"/>
                <a:ext cx="4754880" cy="4023360"/>
              </a:xfrm>
            </p:spPr>
            <p:txBody>
              <a:bodyPr>
                <a:normAutofit fontScale="62500" lnSpcReduction="20000"/>
              </a:bodyPr>
              <a:lstStyle/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𝑠𝑒𝑐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(%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𝑀𝑜𝑏𝑖𝑙𝑖𝑡𝑦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was statistically significant</a:t>
                </a: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endParaRPr lang="en-US" dirty="0"/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𝑆𝑡𝑟𝑖𝑛𝑔𝑒𝑛𝑐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was statistically significant</a:t>
                </a:r>
              </a:p>
              <a:p>
                <a:pPr marL="699516" lvl="2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1800" dirty="0"/>
                  <a:t>Stringency itself cannot well predict change in employment.</a:t>
                </a: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endParaRPr lang="en-US" dirty="0"/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dirty="0"/>
                  <a:t>Local intercept for the Leisure &amp; Hospitality sector showed statistical significance</a:t>
                </a:r>
              </a:p>
              <a:p>
                <a:pPr marL="742950" marR="0" lvl="1" indent="-28575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dirty="0"/>
                  <a:t>Depends heavily on person-to-person contact</a:t>
                </a:r>
              </a:p>
              <a:p>
                <a:pPr marL="742950" marR="0" lvl="1" indent="-28575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dirty="0"/>
                  <a:t>Most of the coefficients for the interaction term,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𝑐𝑡𝑜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𝑠𝑒𝑐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𝑀𝑜𝑏𝑖𝑙𝑖𝑡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were statistically significant</a:t>
                </a: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endParaRPr lang="en-US" dirty="0"/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en-US" dirty="0"/>
                  <a:t>A Handful of the coefficients for the interaction term,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𝑒𝑐𝑡𝑜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𝑆𝑡𝑟𝑖𝑛𝑔𝑒𝑛𝑐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were statistically significant.</a:t>
                </a: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endParaRPr lang="en-US" dirty="0"/>
              </a:p>
              <a:p>
                <a:pPr marL="0" marR="0" lv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dirty="0"/>
                  <a:t>Note: </a:t>
                </a:r>
              </a:p>
              <a:p>
                <a:pPr marL="0" marR="0" lv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dirty="0"/>
                  <a:t>The table on the right is when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marR="0" lv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𝑠𝑒𝑐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(%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𝑀𝑜𝑏𝑖𝑙𝑖𝑡𝑦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𝑀𝑜𝑏𝑖𝑙𝑖𝑡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6A0AB3-A0CD-47C5-ACB7-A0232A9293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24127" y="2249424"/>
                <a:ext cx="4754880" cy="4023360"/>
              </a:xfrm>
              <a:blipFill>
                <a:blip r:embed="rId3"/>
                <a:stretch>
                  <a:fillRect l="-1282" t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41CEB93-221A-0748-AC3A-D224B6E8B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995" y="1335024"/>
            <a:ext cx="5347858" cy="524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45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0DE0-7528-4E6B-ADB0-89CB2B55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 Challenge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BE5719-BC12-7A45-88D3-0E8338AA35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549"/>
          <a:stretch/>
        </p:blipFill>
        <p:spPr>
          <a:xfrm>
            <a:off x="9188080" y="585216"/>
            <a:ext cx="2722639" cy="2375994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D3DD28BA-277D-344F-B33E-311A9C8BC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8081" y="3291813"/>
            <a:ext cx="2722639" cy="3102723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FAA617C4-692D-574E-9DD8-8FF660D63B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4164" y="2084832"/>
            <a:ext cx="3162912" cy="316291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285D7-1F99-44D3-8D17-84C0C2545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008316"/>
            <a:ext cx="4815077" cy="4023360"/>
          </a:xfrm>
        </p:spPr>
        <p:txBody>
          <a:bodyPr vert="horz" lIns="45720" tIns="45720" rIns="45720" bIns="45720" rtlCol="0">
            <a:normAutofit/>
          </a:bodyPr>
          <a:lstStyle/>
          <a:p>
            <a:pPr marL="457200" marR="0" lvl="0" indent="-4572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dirty="0"/>
              <a:t>If we apply the model to “April 2020” only, the performance of our model increases dramatically. (R-sq = 0.8651)</a:t>
            </a:r>
          </a:p>
          <a:p>
            <a:pPr marL="630936" lvl="1" indent="-457200"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600" dirty="0"/>
              <a:t>The performance does not dramatically increase if we apply the model to “March 2020” only (R-sq = 0.4173)</a:t>
            </a:r>
          </a:p>
          <a:p>
            <a:pPr marL="457200" marR="0" lvl="0" indent="-4572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dirty="0"/>
              <a:t>So, we need date interactions too.</a:t>
            </a:r>
          </a:p>
          <a:p>
            <a:pPr marL="457200" marR="0" lvl="0" indent="-4572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dirty="0"/>
              <a:t>However, our numbers are seasonally adjusted and we are contriving a predictive model, so including date in our model is impertinent.</a:t>
            </a:r>
          </a:p>
          <a:p>
            <a:pPr marL="457200" marR="0" lvl="0" indent="-4572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dirty="0"/>
              <a:t>Two options: </a:t>
            </a:r>
          </a:p>
          <a:p>
            <a:pPr marL="630936" lvl="1" indent="-4572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dirty="0"/>
              <a:t>Drop April 2020 Data.</a:t>
            </a:r>
          </a:p>
          <a:p>
            <a:pPr marL="630936" lvl="1" indent="-4572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i="1" u="sng" dirty="0"/>
              <a:t>Include New COVID-19 cases data as control variable.</a:t>
            </a:r>
          </a:p>
          <a:p>
            <a:pPr marL="457200" indent="-457200"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endParaRPr lang="en-US" sz="1600" i="1" dirty="0"/>
          </a:p>
          <a:p>
            <a:pPr marL="630936" lvl="1" indent="-457200"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572410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99AAB-5042-1840-AB2A-09CE8B7EC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634472" cy="1499616"/>
          </a:xfrm>
        </p:spPr>
        <p:txBody>
          <a:bodyPr/>
          <a:lstStyle/>
          <a:p>
            <a:r>
              <a:rPr lang="en-US" dirty="0"/>
              <a:t>Future Work &amp; Final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F7B4D-C153-3E42-9CF5-3F322CDA7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/>
              <a:t>Enhance our model: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/>
              <a:t>Fix the date-interaction issue.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/>
              <a:t>Find the sector-dependent f(%change in mobility) to capture the deep fluctuation in change in employment.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/>
              <a:t>Investigate possible effects of lead/lag of </a:t>
            </a:r>
            <a:r>
              <a:rPr lang="en-US"/>
              <a:t>f(%change in mobility</a:t>
            </a:r>
            <a:r>
              <a:rPr lang="en-US" dirty="0"/>
              <a:t>) on change in employment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/>
              <a:t>Add more control variables to our model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dirty="0"/>
              <a:t>New COVID cases, share of elderly people, 2016 Trump Vote share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/>
              <a:t>Prediction: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/>
              <a:t>Using Cross-Validation (stratified, so that Leisure &amp; Hospitality samples are included in both the training &amp; validation set) , find the optimal coefficients. Then, predict April/May 2021 change in employment data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/>
              <a:t>Finally, evaluate our prediction by computing the RMSE between the predicted and the real values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346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42CBE-D019-A244-A0F1-C04532021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026" y="824900"/>
            <a:ext cx="9687535" cy="968732"/>
          </a:xfrm>
        </p:spPr>
        <p:txBody>
          <a:bodyPr/>
          <a:lstStyle/>
          <a:p>
            <a:r>
              <a:rPr lang="en-US" dirty="0"/>
              <a:t>Where did we stay last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564399-CCFE-9B47-9D54-E778337C0A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2026" y="2186353"/>
                <a:ext cx="10862774" cy="3977122"/>
              </a:xfrm>
            </p:spPr>
            <p:txBody>
              <a:bodyPr>
                <a:norm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Objective</a:t>
                </a:r>
                <a:r>
                  <a:rPr lang="en-US" sz="2000" dirty="0"/>
                  <a:t>: </a:t>
                </a:r>
                <a:r>
                  <a:rPr lang="en-US" sz="1900" dirty="0"/>
                  <a:t>Fit a model to explain the change of the unemployment rate (by State and by Economic Sector) during the COVID-19 pandemic, using mobility and stringency indexes.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900" b="1" dirty="0"/>
                  <a:t>Initial data sources: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sz="1900" dirty="0"/>
                  <a:t>Unemployment Data, from US Bureau of Labor Statistics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sz="1900" dirty="0"/>
                  <a:t>Mobility Data, from Google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sz="1900" dirty="0"/>
                  <a:t>US State Stringency Index, from University of Oxford School of Government</a:t>
                </a:r>
                <a:endParaRPr lang="en-US" sz="1900" b="1" dirty="0"/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Our initial model:</a:t>
                </a:r>
              </a:p>
              <a:p>
                <a:pPr lvl="0" algn="ctr">
                  <a:buClr>
                    <a:srgbClr val="1CADE4"/>
                  </a:buClr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𝑈𝑛𝑒𝑚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𝑀𝑜𝑏𝑖𝑙𝑖𝑡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𝑆𝑡𝑟𝑖𝑛𝑔𝑒𝑛𝑐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𝑠𝑒𝑐𝑡𝑜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algn="ctr"/>
                <a:r>
                  <a:rPr lang="en-US" i="1" dirty="0"/>
                  <a:t>(where,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i="1" dirty="0"/>
                  <a:t>: state fixed effect;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i="1" dirty="0"/>
                  <a:t>: time fixed effect)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564399-CCFE-9B47-9D54-E778337C0A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026" y="2186353"/>
                <a:ext cx="10862774" cy="3977122"/>
              </a:xfrm>
              <a:blipFill>
                <a:blip r:embed="rId3"/>
                <a:stretch>
                  <a:fillRect l="-898" t="-1687" r="-95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49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AB05-8D1F-9645-8BE3-4EDEC0E10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Construction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91188F9-EB5F-4011-BE7B-DF1F5BACE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938" y="2084832"/>
            <a:ext cx="9720262" cy="42238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u="sng" dirty="0"/>
              <a:t>First step</a:t>
            </a:r>
            <a:r>
              <a:rPr lang="en-US" sz="2400" b="1" dirty="0"/>
              <a:t>.</a:t>
            </a:r>
            <a:r>
              <a:rPr lang="en-US" sz="1900" b="1" dirty="0"/>
              <a:t> </a:t>
            </a:r>
            <a:r>
              <a:rPr lang="it-IT" sz="2000" dirty="0"/>
              <a:t>Consolidate all data in a single database.</a:t>
            </a:r>
          </a:p>
          <a:p>
            <a:pPr marL="0" indent="0" algn="just">
              <a:buNone/>
            </a:pPr>
            <a:endParaRPr lang="it-IT" sz="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it-IT" sz="2000" b="1" dirty="0"/>
              <a:t>Employment data</a:t>
            </a:r>
          </a:p>
          <a:p>
            <a:pPr marL="0" indent="0" algn="just">
              <a:buNone/>
            </a:pPr>
            <a:endParaRPr lang="it-IT" sz="1200" b="1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0000"/>
                </a:solidFill>
              </a:rPr>
              <a:t>Update</a:t>
            </a:r>
            <a:r>
              <a:rPr lang="it-IT" dirty="0"/>
              <a:t>: Number of employees per state and per sector (thousands, SA), instead of unemployment rate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it-IT" sz="1800" u="sng" dirty="0"/>
              <a:t>Source</a:t>
            </a:r>
            <a:r>
              <a:rPr lang="it-IT" sz="1800" dirty="0"/>
              <a:t>: US Bureau of Labor Statistics (</a:t>
            </a:r>
            <a:r>
              <a:rPr lang="it-IT" sz="1800" dirty="0">
                <a:hlinkClick r:id="rId3"/>
              </a:rPr>
              <a:t>https://download.bls.gov/pub/time.series/sm/sm.series</a:t>
            </a:r>
            <a:r>
              <a:rPr lang="it-IT" sz="1800" dirty="0"/>
              <a:t>)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it-IT" sz="1800" u="sng" dirty="0"/>
              <a:t>Periodicity</a:t>
            </a:r>
            <a:r>
              <a:rPr lang="it-IT" sz="1800" dirty="0"/>
              <a:t>: Monthly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it-IT" sz="1800" u="sng" dirty="0"/>
              <a:t>Rationale</a:t>
            </a:r>
            <a:r>
              <a:rPr lang="it-IT" sz="1800" dirty="0"/>
              <a:t>: </a:t>
            </a:r>
            <a:r>
              <a:rPr lang="en-US" sz="1800" dirty="0"/>
              <a:t>There was no data on the unemployment rate by state and economic sector</a:t>
            </a:r>
            <a:endParaRPr lang="it-IT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AF0A1B0-7B16-4728-9CAB-8B7291FBC881}"/>
                  </a:ext>
                </a:extLst>
              </p:cNvPr>
              <p:cNvSpPr txBox="1"/>
              <p:nvPr/>
            </p:nvSpPr>
            <p:spPr>
              <a:xfrm>
                <a:off x="1344726" y="5406683"/>
                <a:ext cx="9078686" cy="5939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𝛥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𝑡𝑎𝑡𝑒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𝑠𝑒𝑐𝑡𝑜𝑟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𝐸𝑚𝑝𝑙𝑜𝑦𝑒𝑒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𝑠𝑡𝑎𝑡𝑒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𝑠𝑒𝑐𝑡𝑜𝑟</m:t>
                              </m:r>
                            </m:sub>
                          </m:sSub>
                        </m:num>
                        <m:den>
                          <m:r>
                            <a:rPr lang="es-MX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𝐸𝑚𝑝𝑙𝑜𝑦𝑒𝑒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𝑠𝑡𝑎𝑡𝑒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𝑠𝑒𝑐𝑡𝑜𝑟</m:t>
                              </m:r>
                            </m:sub>
                          </m:sSub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AF0A1B0-7B16-4728-9CAB-8B7291FBC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26" y="5406683"/>
                <a:ext cx="9078686" cy="5939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92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AB05-8D1F-9645-8BE3-4EDEC0E10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Construction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91188F9-EB5F-4011-BE7B-DF1F5BACE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939" y="1787860"/>
            <a:ext cx="2786062" cy="4520866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it-IT" sz="2000" b="1" dirty="0"/>
              <a:t>Mobility Data</a:t>
            </a:r>
            <a:endParaRPr lang="it-IT" sz="3200" dirty="0"/>
          </a:p>
          <a:p>
            <a:pPr marL="0" indent="0" algn="just">
              <a:buNone/>
            </a:pPr>
            <a:endParaRPr lang="it-IT" sz="18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The Residential Mobility index is taken as the Mobility index</a:t>
            </a:r>
            <a:endParaRPr lang="it-IT" sz="1200" dirty="0"/>
          </a:p>
          <a:p>
            <a:pPr lvl="1" algn="just">
              <a:buFont typeface="Arial" panose="020B0604020202020204" pitchFamily="34" charset="0"/>
              <a:buChar char="•"/>
            </a:pPr>
            <a:endParaRPr lang="it-IT" sz="12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11B07B7-821C-4FAB-AAAF-91E0381CA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315" y="1887101"/>
            <a:ext cx="7437946" cy="461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2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AB05-8D1F-9645-8BE3-4EDEC0E10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Construction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91188F9-EB5F-4011-BE7B-DF1F5BACE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938" y="1787860"/>
            <a:ext cx="9720262" cy="4520866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it-IT" sz="2000" b="1" dirty="0"/>
              <a:t>Mobility Data</a:t>
            </a:r>
            <a:endParaRPr lang="it-IT" sz="3200" dirty="0"/>
          </a:p>
          <a:p>
            <a:pPr marL="0" indent="0" algn="just">
              <a:buNone/>
            </a:pPr>
            <a:endParaRPr lang="it-IT" sz="18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dirty="0"/>
              <a:t>Weekly seasonality adjustment, using additive model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it-IT" sz="1200" dirty="0"/>
          </a:p>
          <a:p>
            <a:pPr lvl="1" algn="just">
              <a:buFont typeface="Arial" panose="020B0604020202020204" pitchFamily="34" charset="0"/>
              <a:buChar char="•"/>
            </a:pPr>
            <a:endParaRPr lang="it-IT" sz="1200" dirty="0"/>
          </a:p>
          <a:p>
            <a:pPr lvl="1" algn="just">
              <a:buFont typeface="Arial" panose="020B0604020202020204" pitchFamily="34" charset="0"/>
              <a:buChar char="•"/>
            </a:pPr>
            <a:endParaRPr lang="it-IT" sz="1200" dirty="0"/>
          </a:p>
          <a:p>
            <a:pPr lvl="1" algn="just">
              <a:buFont typeface="Arial" panose="020B0604020202020204" pitchFamily="34" charset="0"/>
              <a:buChar char="•"/>
            </a:pPr>
            <a:endParaRPr lang="it-IT" sz="1200" dirty="0"/>
          </a:p>
          <a:p>
            <a:pPr lvl="1" algn="just">
              <a:buFont typeface="Arial" panose="020B0604020202020204" pitchFamily="34" charset="0"/>
              <a:buChar char="•"/>
            </a:pPr>
            <a:endParaRPr lang="it-IT" sz="1200" dirty="0"/>
          </a:p>
          <a:p>
            <a:pPr lvl="1" algn="just">
              <a:buFont typeface="Arial" panose="020B0604020202020204" pitchFamily="34" charset="0"/>
              <a:buChar char="•"/>
            </a:pPr>
            <a:endParaRPr lang="it-IT" sz="1200" dirty="0"/>
          </a:p>
          <a:p>
            <a:pPr lvl="1" algn="just">
              <a:buFont typeface="Arial" panose="020B0604020202020204" pitchFamily="34" charset="0"/>
              <a:buChar char="•"/>
            </a:pPr>
            <a:endParaRPr lang="it-IT" sz="1200" dirty="0"/>
          </a:p>
          <a:p>
            <a:pPr lvl="1" algn="just">
              <a:buFont typeface="Arial" panose="020B0604020202020204" pitchFamily="34" charset="0"/>
              <a:buChar char="•"/>
            </a:pPr>
            <a:endParaRPr lang="it-IT" sz="12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dirty="0"/>
              <a:t>Computation of the covariate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it-IT" sz="1200" dirty="0"/>
          </a:p>
          <a:p>
            <a:pPr lvl="1" algn="just">
              <a:buFont typeface="Arial" panose="020B0604020202020204" pitchFamily="34" charset="0"/>
              <a:buChar char="•"/>
            </a:pPr>
            <a:endParaRPr lang="it-IT" sz="1200" dirty="0"/>
          </a:p>
          <a:p>
            <a:pPr lvl="1" algn="just">
              <a:buFont typeface="Arial" panose="020B0604020202020204" pitchFamily="34" charset="0"/>
              <a:buChar char="•"/>
            </a:pPr>
            <a:endParaRPr lang="it-IT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AF0A1B0-7B16-4728-9CAB-8B7291FBC881}"/>
                  </a:ext>
                </a:extLst>
              </p:cNvPr>
              <p:cNvSpPr txBox="1"/>
              <p:nvPr/>
            </p:nvSpPr>
            <p:spPr>
              <a:xfrm>
                <a:off x="783770" y="5421369"/>
                <a:ext cx="5625363" cy="5939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𝛥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𝑀𝑜𝑏𝑖𝑙𝑖𝑡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𝑠𝑡𝑎𝑡𝑒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𝑆𝐴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𝑅𝑒𝑠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𝑀𝑜𝑏𝑖𝑙𝑖𝑡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𝑠𝑡𝑎𝑡𝑒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s-MX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𝑆𝐴</m:t>
                          </m:r>
                          <m:r>
                            <a:rPr lang="es-MX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𝑅𝑒𝑠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𝑀𝑜𝑏𝑖𝑙𝑖𝑡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𝑠𝑡𝑎𝑡𝑒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AF0A1B0-7B16-4728-9CAB-8B7291FBC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0" y="5421369"/>
                <a:ext cx="5625363" cy="5939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73DDC88C-1F28-4F57-B168-8ED863711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470" y="685356"/>
            <a:ext cx="4984787" cy="272183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8090F7F-0C3D-43B1-B6CA-5379CF7B77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3555" y="3429000"/>
            <a:ext cx="5267816" cy="27082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D26DBBC1-EAE4-4A8B-A002-EB54B29D0040}"/>
                  </a:ext>
                </a:extLst>
              </p:cNvPr>
              <p:cNvSpPr txBox="1"/>
              <p:nvPr/>
            </p:nvSpPr>
            <p:spPr>
              <a:xfrm>
                <a:off x="961023" y="3190017"/>
                <a:ext cx="562536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𝑂𝑟𝑖𝑔𝑖𝑛𝑎𝑙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MX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𝑇𝑟𝑒𝑛𝑑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𝑆𝑒𝑎𝑠𝑜𝑛𝑎𝑙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𝑅𝑎𝑛𝑑𝑜𝑚</m:t>
                      </m:r>
                    </m:oMath>
                  </m:oMathPara>
                </a14:m>
                <a:endParaRPr lang="es-MX" b="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D26DBBC1-EAE4-4A8B-A002-EB54B29D0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3190017"/>
                <a:ext cx="5625363" cy="276999"/>
              </a:xfrm>
              <a:prstGeom prst="rect">
                <a:avLst/>
              </a:prstGeom>
              <a:blipFill>
                <a:blip r:embed="rId6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7011BC5-CF4E-41EC-93AF-233CD589C96B}"/>
                  </a:ext>
                </a:extLst>
              </p:cNvPr>
              <p:cNvSpPr txBox="1"/>
              <p:nvPr/>
            </p:nvSpPr>
            <p:spPr>
              <a:xfrm>
                <a:off x="651478" y="3674143"/>
                <a:ext cx="61106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𝑆𝑒𝑎𝑠𝑜𝑛𝑎𝑙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𝐴𝑑𝑗𝑢𝑠𝑡𝑒𝑑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𝑇𝑆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𝑂𝑟𝑖𝑔𝑖𝑛𝑎𝑙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𝑇𝑆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𝑆𝑒𝑎𝑠𝑜𝑛𝑎𝑙</m:t>
                      </m:r>
                    </m:oMath>
                  </m:oMathPara>
                </a14:m>
                <a:endParaRPr lang="es-MX" b="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7011BC5-CF4E-41EC-93AF-233CD589C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78" y="3674143"/>
                <a:ext cx="6110619" cy="276999"/>
              </a:xfrm>
              <a:prstGeom prst="rect">
                <a:avLst/>
              </a:prstGeom>
              <a:blipFill>
                <a:blip r:embed="rId7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03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AB05-8D1F-9645-8BE3-4EDEC0E10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Construction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91188F9-EB5F-4011-BE7B-DF1F5BACE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938" y="1787860"/>
            <a:ext cx="9720262" cy="4520866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it-IT" sz="2000" b="1" dirty="0"/>
              <a:t>Stringency Data</a:t>
            </a:r>
            <a:endParaRPr lang="it-IT" sz="3200" dirty="0"/>
          </a:p>
          <a:p>
            <a:pPr lvl="1" algn="just">
              <a:buFont typeface="Arial" panose="020B0604020202020204" pitchFamily="34" charset="0"/>
              <a:buChar char="•"/>
            </a:pPr>
            <a:endParaRPr lang="it-IT" sz="12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dirty="0"/>
              <a:t>Range of the Stringency Index: 0-100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it-IT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dirty="0"/>
              <a:t>Computation of the covariate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it-IT" sz="1200" dirty="0"/>
          </a:p>
          <a:p>
            <a:pPr lvl="1" algn="just">
              <a:buFont typeface="Arial" panose="020B0604020202020204" pitchFamily="34" charset="0"/>
              <a:buChar char="•"/>
            </a:pPr>
            <a:endParaRPr lang="it-IT" sz="1200" dirty="0"/>
          </a:p>
          <a:p>
            <a:pPr lvl="1" algn="just">
              <a:buFont typeface="Arial" panose="020B0604020202020204" pitchFamily="34" charset="0"/>
              <a:buChar char="•"/>
            </a:pPr>
            <a:endParaRPr lang="it-IT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AF0A1B0-7B16-4728-9CAB-8B7291FBC881}"/>
                  </a:ext>
                </a:extLst>
              </p:cNvPr>
              <p:cNvSpPr txBox="1"/>
              <p:nvPr/>
            </p:nvSpPr>
            <p:spPr>
              <a:xfrm>
                <a:off x="801669" y="3579625"/>
                <a:ext cx="5071514" cy="289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𝛥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𝑆𝑡𝑟𝑖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𝑠𝑡𝑎𝑡𝑒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MX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𝑡𝑟𝑖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𝑠𝑡𝑎𝑡𝑒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MX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𝑆𝑡𝑟𝑖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𝑠𝑡𝑎𝑡𝑒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AF0A1B0-7B16-4728-9CAB-8B7291FBC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69" y="3579625"/>
                <a:ext cx="5071514" cy="289182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856845A4-9C66-4EA8-83D4-26ABEE60B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073" y="1872580"/>
            <a:ext cx="6271995" cy="399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9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AB05-8D1F-9645-8BE3-4EDEC0E10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Construction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91188F9-EB5F-4011-BE7B-DF1F5BACE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938" y="1787860"/>
            <a:ext cx="9720262" cy="4520866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it-IT" sz="2000" b="1" dirty="0"/>
              <a:t>Output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it-IT" sz="2800" b="1" dirty="0"/>
          </a:p>
          <a:p>
            <a:pPr lvl="1" algn="just">
              <a:buFont typeface="Arial" panose="020B0604020202020204" pitchFamily="34" charset="0"/>
              <a:buChar char="•"/>
            </a:pPr>
            <a:endParaRPr lang="it-IT" sz="2800" b="1" dirty="0"/>
          </a:p>
          <a:p>
            <a:pPr lvl="1" algn="just">
              <a:buFont typeface="Arial" panose="020B0604020202020204" pitchFamily="34" charset="0"/>
              <a:buChar char="•"/>
            </a:pPr>
            <a:endParaRPr lang="it-IT" sz="2800" b="1" dirty="0"/>
          </a:p>
          <a:p>
            <a:pPr lvl="1" algn="just">
              <a:buFont typeface="Arial" panose="020B0604020202020204" pitchFamily="34" charset="0"/>
              <a:buChar char="•"/>
            </a:pPr>
            <a:endParaRPr lang="it-IT" sz="2800" b="1" dirty="0"/>
          </a:p>
          <a:p>
            <a:pPr lvl="1" algn="just">
              <a:buFont typeface="Arial" panose="020B0604020202020204" pitchFamily="34" charset="0"/>
              <a:buChar char="•"/>
            </a:pPr>
            <a:endParaRPr lang="it-IT" sz="2800" b="1" dirty="0"/>
          </a:p>
          <a:p>
            <a:pPr lvl="1" algn="just">
              <a:buFont typeface="Arial" panose="020B0604020202020204" pitchFamily="34" charset="0"/>
              <a:buChar char="•"/>
            </a:pPr>
            <a:endParaRPr lang="it-IT" sz="2800" b="1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sz="2000" b="1" dirty="0"/>
              <a:t>12 months: </a:t>
            </a:r>
            <a:r>
              <a:rPr lang="it-IT" sz="2000" dirty="0"/>
              <a:t>March 2020 – February 2021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sz="2000" b="1" dirty="0"/>
              <a:t>50 states + Washington DC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sz="2000" b="1" dirty="0"/>
              <a:t>12 economic sectors: </a:t>
            </a:r>
            <a:r>
              <a:rPr lang="it-IT" sz="2000" dirty="0"/>
              <a:t>Manufacturing, Mining and Logging, Construction, Education and Health Services, Retail Trade, Financial Acitivities, Wholesale Trade, Information, Professional and Business Services, Leisure and Hospitality, Transportation and Utilities, and Government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it-IT" sz="1200" dirty="0"/>
          </a:p>
          <a:p>
            <a:pPr lvl="1" algn="just">
              <a:buFont typeface="Arial" panose="020B0604020202020204" pitchFamily="34" charset="0"/>
              <a:buChar char="•"/>
            </a:pPr>
            <a:endParaRPr lang="it-IT" sz="1200" dirty="0"/>
          </a:p>
          <a:p>
            <a:pPr lvl="1" algn="just">
              <a:buFont typeface="Arial" panose="020B0604020202020204" pitchFamily="34" charset="0"/>
              <a:buChar char="•"/>
            </a:pPr>
            <a:endParaRPr lang="it-IT" sz="1200" dirty="0"/>
          </a:p>
          <a:p>
            <a:pPr lvl="1" algn="just">
              <a:buFont typeface="Arial" panose="020B0604020202020204" pitchFamily="34" charset="0"/>
              <a:buChar char="•"/>
            </a:pPr>
            <a:endParaRPr lang="it-IT" sz="1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6F8E3E-248E-4F17-9BA8-627214E85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964" y="2165929"/>
            <a:ext cx="9720072" cy="22430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873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99F1-F0F3-4C79-8762-A6084853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188859"/>
            <a:ext cx="9720072" cy="1499616"/>
          </a:xfrm>
        </p:spPr>
        <p:txBody>
          <a:bodyPr/>
          <a:lstStyle/>
          <a:p>
            <a:r>
              <a:rPr lang="en-US" dirty="0"/>
              <a:t>Change in employment (mobility)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4EF78-87F3-4B11-9B9D-8CB01589C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6" y="4599432"/>
            <a:ext cx="9930385" cy="1709928"/>
          </a:xfrm>
        </p:spPr>
        <p:txBody>
          <a:bodyPr>
            <a:normAutofit fontScale="85000" lnSpcReduction="2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/>
              <a:t>Depicts the best fitting curve from all sectors and dates combined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Trend a bit sinusoidal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/>
              <a:t>Different sectors have different trends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/>
              <a:t>Leisure &amp; Hospitality has a sinusoidal curve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/>
              <a:t>Other sectors have a flat line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BDCFFB-2E4E-4016-AA90-7574C74DEE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1162803" y="1342842"/>
            <a:ext cx="5249777" cy="297312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9A00DB-73B9-47EA-870C-DCA61DEF029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412581" y="1343411"/>
            <a:ext cx="5388453" cy="304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98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C4D5-7A83-4461-9FB4-7117B6AC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18482"/>
            <a:ext cx="9720072" cy="1499616"/>
          </a:xfrm>
        </p:spPr>
        <p:txBody>
          <a:bodyPr/>
          <a:lstStyle/>
          <a:p>
            <a:r>
              <a:rPr lang="en-US" dirty="0"/>
              <a:t>Change in employment (mobility)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C517B-A2BF-4970-A12B-7F51968B3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5139" y="4802123"/>
            <a:ext cx="10497313" cy="1926068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/>
              <a:t>For our model:</a:t>
            </a:r>
          </a:p>
          <a:p>
            <a:pPr marL="516636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/>
              <a:t>Create function to model for different sectors in our model</a:t>
            </a:r>
          </a:p>
          <a:p>
            <a:pPr marL="516636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/>
              <a:t>Interaction term between sector and mobility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0BF3C59-B379-4EAA-97BB-A259313B54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814561" y="1462908"/>
            <a:ext cx="5559233" cy="314838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D08DEC-8B00-4FC6-AF0F-429B1FA88B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79640" y="1445566"/>
            <a:ext cx="5589856" cy="316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12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2674</TotalTime>
  <Words>1135</Words>
  <Application>Microsoft Macintosh PowerPoint</Application>
  <PresentationFormat>Widescreen</PresentationFormat>
  <Paragraphs>172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Cambria Math</vt:lpstr>
      <vt:lpstr>Courier New</vt:lpstr>
      <vt:lpstr>Symbol</vt:lpstr>
      <vt:lpstr>Tw Cen MT</vt:lpstr>
      <vt:lpstr>Tw Cen MT Condensed</vt:lpstr>
      <vt:lpstr>Wingdings</vt:lpstr>
      <vt:lpstr>Wingdings 3</vt:lpstr>
      <vt:lpstr>Integral</vt:lpstr>
      <vt:lpstr>COVID-19 and the U.S. Economy</vt:lpstr>
      <vt:lpstr>Where did we stay last time?</vt:lpstr>
      <vt:lpstr>Database Construction</vt:lpstr>
      <vt:lpstr>Database Construction</vt:lpstr>
      <vt:lpstr>Database Construction</vt:lpstr>
      <vt:lpstr>Database Construction</vt:lpstr>
      <vt:lpstr>Database Construction</vt:lpstr>
      <vt:lpstr>Change in employment (mobility)</vt:lpstr>
      <vt:lpstr>Change in employment (mobility)</vt:lpstr>
      <vt:lpstr>Change in employment (sector)</vt:lpstr>
      <vt:lpstr>Change in employment (stringency)</vt:lpstr>
      <vt:lpstr>Our Model</vt:lpstr>
      <vt:lpstr>Residual Analysis</vt:lpstr>
      <vt:lpstr>Coefficients (DRAFT)</vt:lpstr>
      <vt:lpstr>A Challenge</vt:lpstr>
      <vt:lpstr>Future Work &amp; Final Direction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and the  U.S. Economy</dc:title>
  <dc:creator>Min Nicolas</dc:creator>
  <cp:lastModifiedBy>Min Nicolas</cp:lastModifiedBy>
  <cp:revision>146</cp:revision>
  <dcterms:created xsi:type="dcterms:W3CDTF">2021-02-26T04:15:07Z</dcterms:created>
  <dcterms:modified xsi:type="dcterms:W3CDTF">2021-04-09T00:02:56Z</dcterms:modified>
</cp:coreProperties>
</file>