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4x3"/>
  <p:notesSz cx="51435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theme" Target="theme/theme2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/Relationships>
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6EBAA8-ADDE-4290-A9BE-D64DC1002B1F}" type="datetimeFigureOut">
              <a:rPr lang="en-US" smtClean="0"/>
              <a:t>2/3/2017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65F6F6-A11E-4DE0-B2DB-03E2E9A5946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
</file>

<file path=ppt/notesSlides/_rels/notesSlide3.xml.rels><?xml version="1.0" encoding="UTF-8" standalone="yes"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
</file>

<file path=ppt/notesSlides/_rels/notesSlide4.xml.rels><?xml version="1.0" encoding="UTF-8" standalone="yes"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
</file>

<file path=ppt/notesSlides/_rels/notesSlide5.xml.rels><?xml version="1.0" encoding="UTF-8" standalone="yes"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
</file>

<file path=ppt/notesSlides/_rels/notesSlide6.xml.rels><?xml version="1.0" encoding="UTF-8" standalone="yes"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
</file>

<file path=ppt/notesSlides/_rels/notesSlide7.xml.rels><?xml version="1.0" encoding="UTF-8" standalone="yes"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
</file>

<file path=ppt/notesSlides/_rels/notesSlide8.xml.rels><?xml version="1.0" encoding="UTF-8" standalone="yes"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We've been insisting that React is a powerful library, but given what we have learned up until this point, you may be thinking: </a:t>
            </a:r>
          </a:p>
          <a:p>
            <a:r>
              <a:rPr lang="en-US" dirty="0" smtClean="0"/>
              <a:t>"Why are we doing this?" or "This just seems like more steps to build a webpage. I can already write HTML."</a:t>
            </a:r>
          </a:p>
          <a:p>
            <a:r>
              <a:rPr lang="en-US" dirty="0" smtClean="0"/>
              <a:t/>
            </a:r>
          </a:p>
          <a:p>
            <a:r>
              <a:rPr lang="en-US" dirty="0" smtClean="0"/>
              <a:t>And that's fair! Right now, it may look like React pages are just harder-to-write HTML webpages.</a:t>
            </a:r>
          </a:p>
          <a:p>
            <a:r>
              <a:rPr lang="en-US" dirty="0" smtClean="0"/>
              <a:t>But React can be more than just organized code rendering standard user interfaces.</a:t>
            </a:r>
          </a:p>
          <a:p>
            <a:r>
              <a:rPr lang="en-US" dirty="0" smtClean="0"/>
              <a:t>This lesson shines a light on how we can easily capture events and respond to them with React.</a:t>
            </a:r>
          </a:p>
          <a:p>
            <a:r>
              <a:rPr lang="en-US" dirty="0" smtClean="0"/>
              <a:t>Ultimately, we will be able to build organic, responsive web apps!</a:t>
            </a:r>
          </a:p>
          <a:p>
            <a:r>
              <a:rPr lang="en-US" dirty="0" smtClean="0"/>
              <a:t>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5F6F6-A11E-4DE0-B2DB-03E2E9A5946D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 capture all the power of React, it is important to understand how React handles the life cycle of components.</a:t>
            </a:r>
          </a:p>
          <a:p>
            <a:r>
              <a:rPr lang="en-US" dirty="0" smtClean="0"/>
              <a:t>This is where the concept of "hooks" becomes more apparent.</a:t>
            </a:r>
          </a:p>
          <a:p>
            <a:r>
              <a:rPr lang="en-US" dirty="0" smtClean="0"/>
              <a:t>Many "moments" in the life cycle of a React component can be scoped to perform a specific behavior.</a:t>
            </a:r>
          </a:p>
          <a:p>
            <a:r>
              <a:rPr lang="en-US" dirty="0" smtClean="0"/>
              <a:t>This is where the term "hook" comes from. As the life cycle is "passing by," a hook may interrupt and </a:t>
            </a:r>
          </a:p>
          <a:p>
            <a:r>
              <a:rPr lang="en-US" dirty="0" smtClean="0"/>
              <a:t>perform an action.</a:t>
            </a:r>
          </a:p>
          <a:p>
            <a:r>
              <a:rPr lang="en-US" dirty="0" smtClean="0"/>
              <a:t>The following slides will touch on each of these life cycle events in more detail.</a:t>
            </a:r>
          </a:p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5F6F6-A11E-4DE0-B2DB-03E2E9A5946D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is likely the life cycle stage that learners are familiar with, whether they have been using the term</a:t>
            </a:r>
          </a:p>
          <a:p>
            <a:r>
              <a:rPr lang="en-US" dirty="0" smtClean="0"/>
              <a:t>"mount" or not.</a:t>
            </a:r>
          </a:p>
          <a:p>
            <a:r>
              <a:rPr lang="en-US" dirty="0" smtClean="0"/>
              <a:t/>
            </a:r>
          </a:p>
          <a:p>
            <a:r>
              <a:rPr lang="en-US" dirty="0" smtClean="0"/>
              <a:t>&lt;&lt; Exercise 1 in the Lesson Companion.&gt;&gt; </a:t>
            </a:r>
          </a:p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5F6F6-A11E-4DE0-B2DB-03E2E9A5946D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 may notice the update stage contains the same steps as the mount stage. While this is true, the update stage </a:t>
            </a:r>
          </a:p>
          <a:p>
            <a:r>
              <a:rPr lang="en-US" dirty="0" smtClean="0"/>
              <a:t>can also handle any cleanup effects, such as unsubscribing from a subscription, resetting or stopping timers, etc.</a:t>
            </a:r>
          </a:p>
          <a:p>
            <a:r>
              <a:rPr lang="en-US" dirty="0" smtClean="0"/>
              <a:t/>
            </a:r>
          </a:p>
          <a:p>
            <a:r>
              <a:rPr lang="en-US" dirty="0" smtClean="0"/>
              <a:t>&lt;&lt; Exercise 2 in the Lesson Companion.&gt;&gt;</a:t>
            </a:r>
          </a:p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5F6F6-A11E-4DE0-B2DB-03E2E9A5946D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Only cleanup is run during unmount.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5F6F6-A11E-4DE0-B2DB-03E2E9A5946D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 what is cleanup?</a:t>
            </a:r>
          </a:p>
          <a:p>
            <a:r>
              <a:rPr lang="en-US" dirty="0" smtClean="0"/>
              <a:t>&lt;&lt; next slide &gt;&gt;</a:t>
            </a:r>
          </a:p>
          <a:p>
            <a:r>
              <a:rPr lang="en-US" dirty="0" smtClean="0"/>
              <a:t/>
            </a:r>
          </a:p>
          <a:p>
            <a:r>
              <a:rPr lang="en-US" dirty="0" smtClean="0"/>
              <a:t>&lt;&lt; Exercise 3 in the Lesson Companion. &gt;&gt;</a:t>
            </a:r>
          </a:p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5F6F6-A11E-4DE0-B2DB-03E2E9A5946D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happens to this interval when the component is unmounted? What happens if the component is re-rendered or updated?</a:t>
            </a:r>
          </a:p>
          <a:p>
            <a:r>
              <a:rPr lang="en-US" dirty="0" smtClean="0"/>
              <a:t>Because we do not have cleanup, this timer will never stop ticking.</a:t>
            </a:r>
          </a:p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5F6F6-A11E-4DE0-B2DB-03E2E9A5946D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 clean up this interval, we just need to feed a function to our 'useEffect' return value.</a:t>
            </a:r>
          </a:p>
          <a:p>
            <a:r>
              <a:rPr lang="en-US" dirty="0" smtClean="0"/>
              <a:t>It may be helpful to think of this event as triggering when the component has "resolved."</a:t>
            </a:r>
          </a:p>
          <a:p>
            <a:r>
              <a:rPr lang="en-US" dirty="0" smtClean="0"/>
              <a:t>This is the unmounting action occurring in real time.</a:t>
            </a:r>
          </a:p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5F6F6-A11E-4DE0-B2DB-03E2E9A5946D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18.png"/><Relationship Id="rId6" Type="http://schemas.openxmlformats.org/officeDocument/2006/relationships/image" Target="../media/image20.png"/><Relationship Id="rId7" Type="http://schemas.openxmlformats.org/officeDocument/2006/relationships/notesSlide" Target="../notesSlides/notesSlide8.xm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21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10.png"/><Relationship Id="rId6" Type="http://schemas.openxmlformats.org/officeDocument/2006/relationships/notesSlide" Target="../notesSlides/notesSlide1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11.png"/><Relationship Id="rId7" Type="http://schemas.openxmlformats.org/officeDocument/2006/relationships/notesSlide" Target="../notesSlides/notesSlide2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notesSlide" Target="../notesSlides/notesSlide3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5.png"/><Relationship Id="rId8" Type="http://schemas.openxmlformats.org/officeDocument/2006/relationships/notesSlide" Target="../notesSlides/notesSlide4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16.png"/><Relationship Id="rId6" Type="http://schemas.openxmlformats.org/officeDocument/2006/relationships/image" Target="../media/image13.png"/><Relationship Id="rId7" Type="http://schemas.openxmlformats.org/officeDocument/2006/relationships/image" Target="../media/image17.png"/><Relationship Id="rId8" Type="http://schemas.openxmlformats.org/officeDocument/2006/relationships/notesSlide" Target="../notesSlides/notesSlide5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10.png"/><Relationship Id="rId6" Type="http://schemas.openxmlformats.org/officeDocument/2006/relationships/notesSlide" Target="../notesSlides/notesSlide6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7" Type="http://schemas.openxmlformats.org/officeDocument/2006/relationships/notesSlide" Target="../notesSlides/notesSlide7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098280" cy="512064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611112" y="0"/>
            <a:ext cx="2468880" cy="176348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77240" y="1307592"/>
            <a:ext cx="3653790" cy="4155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000" dirty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SOFTWARE DEVELOPMENT PROFESSIONAL PROGRAM</a:t>
            </a:r>
            <a:endParaRPr lang="en-US" sz="1000" dirty="0"/>
          </a:p>
        </p:txBody>
      </p:sp>
      <p:sp>
        <p:nvSpPr>
          <p:cNvPr id="5" name="Object 5"/>
          <p:cNvSpPr txBox="1"/>
          <p:nvPr/>
        </p:nvSpPr>
        <p:spPr>
          <a:xfrm>
            <a:off x="777240" y="1600200"/>
            <a:ext cx="5120640" cy="13766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3600" dirty="0" smtClean="0">
                <a:solidFill>
                  <a:srgbClr val="FFFFFF"/>
                </a:solidFill>
                <a:latin typeface="Open Sans" pitchFamily="34" charset="0"/>
                <a:cs typeface="Open Sans" pitchFamily="34" charset="0"/>
              </a:rPr>
              <a:t>The Component Lifecycle</a:t>
            </a:r>
            <a:endParaRPr lang="en-US" sz="3600" dirty="0"/>
          </a:p>
        </p:txBody>
      </p:sp>
      <p:sp>
        <p:nvSpPr>
          <p:cNvPr id="6" name="Object 6"/>
          <p:cNvSpPr txBox="1"/>
          <p:nvPr/>
        </p:nvSpPr>
        <p:spPr>
          <a:xfrm>
            <a:off x="777240" y="3063240"/>
            <a:ext cx="5120640" cy="576580"/>
          </a:xfrm>
          <a:prstGeom prst="rect">
            <a:avLst/>
          </a:prstGeom>
          <a:noFill/>
        </p:spPr>
        <p:txBody>
          <a:bodyPr wrap="square" rtlCol="0"/>
          <a:lstStyle/>
          <a:p>
            <a:endParaRPr lang="en-US" sz="1800" dirty="0"/>
          </a:p>
        </p:txBody>
      </p:sp>
      <p:pic>
        <p:nvPicPr>
          <p:cNvPr id="7" name="Object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394960" y="3081528"/>
            <a:ext cx="3703320" cy="201531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8680" y="228600"/>
            <a:ext cx="1959864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 smtClean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The Component Lifecycle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655" y="320040"/>
            <a:ext cx="8412480" cy="690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Cleanup</a:t>
            </a:r>
            <a:endParaRPr lang="en-US" sz="2700" dirty="0"/>
          </a:p>
        </p:txBody>
      </p:sp>
      <p:sp>
        <p:nvSpPr>
          <p:cNvPr id="8" name="Object 8"/>
          <p:cNvSpPr txBox="1"/>
          <p:nvPr/>
        </p:nvSpPr>
        <p:spPr>
          <a:xfrm>
            <a:off x="557784" y="2788666"/>
            <a:ext cx="4005072" cy="5765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8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Luckily, using cleanup is very simple.</a:t>
            </a:r>
            <a:endParaRPr lang="en-US" sz="1800" dirty="0"/>
          </a:p>
        </p:txBody>
      </p:sp>
      <p:pic>
        <p:nvPicPr>
          <p:cNvPr id="9" name="Object 8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572000" y="2221878"/>
            <a:ext cx="3337560" cy="161871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8680" y="228600"/>
            <a:ext cx="1959864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 smtClean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The Component Lifecycle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655" y="320040"/>
            <a:ext cx="8412480" cy="690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Try It</a:t>
            </a:r>
            <a:endParaRPr lang="en-US" sz="2700" dirty="0"/>
          </a:p>
        </p:txBody>
      </p:sp>
      <p:sp>
        <p:nvSpPr>
          <p:cNvPr id="8" name="Object 8"/>
          <p:cNvSpPr txBox="1"/>
          <p:nvPr/>
        </p:nvSpPr>
        <p:spPr>
          <a:xfrm>
            <a:off x="457200" y="2298700"/>
            <a:ext cx="8176768" cy="15290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800" dirty="0" smtClean="0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Now that we have seen how to prevent memory leaks with cleanup, we will explore the component lifecycle ourselves!</a:t>
            </a:r>
            <a:endParaRPr lang="en-US" sz="2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8680" y="228600"/>
            <a:ext cx="1959864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 smtClean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The Component Lifecycle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655" y="320040"/>
            <a:ext cx="8412480" cy="690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Learning Objectives</a:t>
            </a:r>
            <a:endParaRPr lang="en-US" sz="2700" dirty="0"/>
          </a:p>
        </p:txBody>
      </p:sp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68680" y="1517142"/>
            <a:ext cx="4572000" cy="425196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868680" y="1942338"/>
            <a:ext cx="4442816" cy="457200"/>
          </a:xfrm>
          <a:prstGeom prst="rect">
            <a:avLst/>
          </a:prstGeom>
          <a:noFill/>
        </p:spPr>
        <p:txBody>
          <a:bodyPr wrap="square" rtlCol="0"/>
          <a:lstStyle>
            <a:lvl1pPr>
              <a:buChar char="•"/>
              <a:spcBef>
                <a:spcPct val="20000"/>
              </a:spcBef>
            </a:lvl1pPr>
            <a:lvl2pPr>
              <a:buChar char="•"/>
            </a:lvl2pPr>
            <a:lvl3pPr>
              <a:buChar char="•"/>
            </a:lvl3pPr>
            <a:lvl4pPr>
              <a:buChar char="•"/>
            </a:lvl4pPr>
            <a:lvl5pPr>
              <a:buChar char="•"/>
            </a:lvl5pPr>
          </a:lstStyle>
          <a:p>
            <a:r>
              <a:rPr lang="en-US" sz="1800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Define and explore the component life cycle.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1800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Contextualize React hooks within the component life cycle.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1800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Identify the use of cleanup with the "useEffect" hook.</a:t>
            </a:r>
            <a:endParaRPr lang="en-US" sz="1800" dirty="0"/>
          </a:p>
        </p:txBody>
      </p:sp>
      <p:pic>
        <p:nvPicPr>
          <p:cNvPr id="10" name="Object 9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093208" y="1202436"/>
            <a:ext cx="27432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8680" y="228600"/>
            <a:ext cx="1959864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 smtClean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The Component Lifecycle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655" y="320040"/>
            <a:ext cx="8412480" cy="690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The Component Lifecycle</a:t>
            </a:r>
            <a:endParaRPr lang="en-US" sz="2700" dirty="0"/>
          </a:p>
        </p:txBody>
      </p:sp>
      <p:sp>
        <p:nvSpPr>
          <p:cNvPr id="8" name="Object 8"/>
          <p:cNvSpPr txBox="1"/>
          <p:nvPr/>
        </p:nvSpPr>
        <p:spPr>
          <a:xfrm>
            <a:off x="1478280" y="2425700"/>
            <a:ext cx="6370320" cy="12750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800" dirty="0" smtClean="0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All said... React feels like a lot of work!</a:t>
            </a:r>
            <a:r>
              <a:rPr lang="en-US" sz="2800" dirty="0" smtClean="0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/>
            </a:r>
          </a:p>
          <a:p>
            <a:r>
              <a:rPr lang="en-US" sz="2800" dirty="0" smtClean="0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/>
            </a:r>
            <a:r>
              <a:rPr lang="en-US" sz="2800" dirty="0" smtClean="0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 Why are we doing this?</a:t>
            </a:r>
            <a:endParaRPr lang="en-US" sz="2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8680" y="228600"/>
            <a:ext cx="1959864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 smtClean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The Component Lifecycle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655" y="320040"/>
            <a:ext cx="8412480" cy="690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The Basic Component Lifecycle</a:t>
            </a:r>
            <a:endParaRPr lang="en-US" sz="2700" dirty="0"/>
          </a:p>
        </p:txBody>
      </p:sp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66837" y="1036193"/>
            <a:ext cx="6410325" cy="363855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366837" y="4674743"/>
            <a:ext cx="1223010" cy="4155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000" u="sng" dirty="0" smtClean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Source: ThriveDX</a:t>
            </a:r>
            <a:endParaRPr lang="en-US" sz="1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8680" y="228600"/>
            <a:ext cx="1959864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 smtClean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The Component Lifecycle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655" y="320040"/>
            <a:ext cx="8412480" cy="690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Mount</a:t>
            </a:r>
            <a:endParaRPr lang="en-US" sz="2700" dirty="0"/>
          </a:p>
        </p:txBody>
      </p:sp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909560" y="457200"/>
            <a:ext cx="457200" cy="4572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457200" y="2313940"/>
            <a:ext cx="4529684" cy="457200"/>
          </a:xfrm>
          <a:prstGeom prst="rect">
            <a:avLst/>
          </a:prstGeom>
          <a:noFill/>
        </p:spPr>
        <p:txBody>
          <a:bodyPr wrap="square" rtlCol="0"/>
          <a:lstStyle>
            <a:lvl1pPr>
              <a:buChar char="•"/>
              <a:spcBef>
                <a:spcPct val="20000"/>
              </a:spcBef>
            </a:lvl1pPr>
            <a:lvl2pPr>
              <a:buChar char="•"/>
            </a:lvl2pPr>
            <a:lvl3pPr>
              <a:buChar char="•"/>
            </a:lvl3pPr>
            <a:lvl4pPr>
              <a:buChar char="•"/>
            </a:lvl4pPr>
            <a:lvl5pPr>
              <a:buChar char="•"/>
            </a:lvl5pPr>
          </a:lstStyle>
          <a:p>
            <a:r>
              <a:rPr lang="en-US" sz="1800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Renders the component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1800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Runs all </a:t>
            </a:r>
            <a:r>
              <a:rPr lang="en-US" sz="1800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useState()</a:t>
            </a:r>
            <a:r>
              <a:rPr lang="en-US" sz="1600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 hooks, typically initializing default values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1800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Runs </a:t>
            </a:r>
            <a:r>
              <a:rPr lang="en-US" sz="1800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useEffect()</a:t>
            </a:r>
            <a:r>
              <a:rPr lang="en-US" sz="1600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 hooks</a:t>
            </a:r>
            <a:endParaRPr lang="en-US" sz="1800" dirty="0"/>
          </a:p>
        </p:txBody>
      </p:sp>
      <p:pic>
        <p:nvPicPr>
          <p:cNvPr id="10" name="Object 9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257800" y="1190715"/>
            <a:ext cx="3337560" cy="3448377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5257800" y="4639092"/>
            <a:ext cx="1223010" cy="4155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000" u="sng" dirty="0" smtClean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Source: ThriveDX</a:t>
            </a:r>
            <a:endParaRPr lang="en-US" sz="1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8680" y="228600"/>
            <a:ext cx="1959864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 smtClean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The Component Lifecycle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655" y="320040"/>
            <a:ext cx="8412480" cy="690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Update</a:t>
            </a:r>
            <a:endParaRPr lang="en-US" sz="2700" dirty="0"/>
          </a:p>
        </p:txBody>
      </p:sp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909560" y="457200"/>
            <a:ext cx="457200" cy="4572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457200" y="2313940"/>
            <a:ext cx="4451960" cy="457200"/>
          </a:xfrm>
          <a:prstGeom prst="rect">
            <a:avLst/>
          </a:prstGeom>
          <a:noFill/>
        </p:spPr>
        <p:txBody>
          <a:bodyPr wrap="square" rtlCol="0"/>
          <a:lstStyle>
            <a:lvl1pPr>
              <a:buChar char="•"/>
              <a:spcBef>
                <a:spcPct val="20000"/>
              </a:spcBef>
            </a:lvl1pPr>
            <a:lvl2pPr>
              <a:buChar char="•"/>
            </a:lvl2pPr>
            <a:lvl3pPr>
              <a:buChar char="•"/>
            </a:lvl3pPr>
            <a:lvl4pPr>
              <a:buChar char="•"/>
            </a:lvl4pPr>
            <a:lvl5pPr>
              <a:buChar char="•"/>
            </a:lvl5pPr>
          </a:lstStyle>
          <a:p>
            <a:r>
              <a:rPr lang="en-US" sz="1800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Renders the component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1800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Runs </a:t>
            </a:r>
            <a:r>
              <a:rPr lang="en-US" sz="1800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useState()</a:t>
            </a:r>
            <a:r>
              <a:rPr lang="en-US" sz="1600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 and </a:t>
            </a:r>
            <a:r>
              <a:rPr lang="en-US" sz="1600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useEffect()</a:t>
            </a:r>
            <a:r>
              <a:rPr lang="en-US" sz="1600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 hooks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1800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Runs cleanup effects</a:t>
            </a:r>
            <a:endParaRPr lang="en-US" sz="1800" dirty="0"/>
          </a:p>
        </p:txBody>
      </p:sp>
      <p:pic>
        <p:nvPicPr>
          <p:cNvPr id="10" name="Object 9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257800" y="1190715"/>
            <a:ext cx="3337560" cy="3448377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5257800" y="4639092"/>
            <a:ext cx="1223010" cy="4155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000" u="sng" dirty="0" smtClean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Source: ThriveDX</a:t>
            </a:r>
            <a:endParaRPr lang="en-US" sz="1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8680" y="228600"/>
            <a:ext cx="1959864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 smtClean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The Component Lifecycle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655" y="320040"/>
            <a:ext cx="8412480" cy="690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Unmount</a:t>
            </a:r>
            <a:endParaRPr lang="en-US" sz="2700" dirty="0"/>
          </a:p>
        </p:txBody>
      </p:sp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909560" y="457200"/>
            <a:ext cx="457200" cy="4572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457200" y="2468372"/>
            <a:ext cx="3994760" cy="457200"/>
          </a:xfrm>
          <a:prstGeom prst="rect">
            <a:avLst/>
          </a:prstGeom>
          <a:noFill/>
        </p:spPr>
        <p:txBody>
          <a:bodyPr wrap="square" rtlCol="0"/>
          <a:lstStyle>
            <a:lvl1pPr>
              <a:buChar char="•"/>
              <a:spcBef>
                <a:spcPct val="20000"/>
              </a:spcBef>
            </a:lvl1pPr>
            <a:lvl2pPr>
              <a:buChar char="•"/>
            </a:lvl2pPr>
            <a:lvl3pPr>
              <a:buChar char="•"/>
            </a:lvl3pPr>
            <a:lvl4pPr>
              <a:buChar char="•"/>
            </a:lvl4pPr>
            <a:lvl5pPr>
              <a:buChar char="•"/>
            </a:lvl5pPr>
          </a:lstStyle>
          <a:p>
            <a:r>
              <a:rPr lang="en-US" sz="1800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Cleans up any effects that need a cleanup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1800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The component is removed from the page.</a:t>
            </a:r>
            <a:endParaRPr lang="en-US" sz="1800" dirty="0"/>
          </a:p>
        </p:txBody>
      </p:sp>
      <p:pic>
        <p:nvPicPr>
          <p:cNvPr id="10" name="Object 9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257800" y="1190715"/>
            <a:ext cx="3337560" cy="3448377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5257800" y="4639092"/>
            <a:ext cx="1223010" cy="4155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000" u="sng" dirty="0" smtClean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Source: ThriveDX</a:t>
            </a:r>
            <a:endParaRPr lang="en-US" sz="1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8680" y="228600"/>
            <a:ext cx="1959864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 smtClean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The Component Lifecycle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655" y="320040"/>
            <a:ext cx="8412480" cy="690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Cleanup?</a:t>
            </a:r>
            <a:endParaRPr lang="en-US" sz="2700" dirty="0"/>
          </a:p>
        </p:txBody>
      </p:sp>
      <p:sp>
        <p:nvSpPr>
          <p:cNvPr id="8" name="Object 8"/>
          <p:cNvSpPr txBox="1"/>
          <p:nvPr/>
        </p:nvSpPr>
        <p:spPr>
          <a:xfrm>
            <a:off x="1385824" y="2603500"/>
            <a:ext cx="6555232" cy="9194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800" dirty="0" smtClean="0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We are hearing the term </a:t>
            </a:r>
            <a:r>
              <a:rPr lang="en-US" sz="2800" i="1" dirty="0" smtClean="0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cleanup</a:t>
            </a:r>
            <a:r>
              <a:rPr lang="en-US" sz="2800" dirty="0" smtClean="0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 a lot.</a:t>
            </a:r>
            <a:endParaRPr lang="en-US" sz="2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8680" y="228600"/>
            <a:ext cx="1959864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 smtClean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The Component Lifecycle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655" y="320040"/>
            <a:ext cx="8412480" cy="690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Cleanup</a:t>
            </a:r>
            <a:endParaRPr lang="en-US" sz="2700" dirty="0"/>
          </a:p>
        </p:txBody>
      </p:sp>
      <p:sp>
        <p:nvSpPr>
          <p:cNvPr id="8" name="Object 8"/>
          <p:cNvSpPr txBox="1"/>
          <p:nvPr/>
        </p:nvSpPr>
        <p:spPr>
          <a:xfrm>
            <a:off x="478917" y="2737866"/>
            <a:ext cx="4162806" cy="6781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8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What if we set a timer in a </a:t>
            </a:r>
            <a:r>
              <a:rPr lang="en-US" sz="18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useEffect</a:t>
            </a:r>
            <a:r>
              <a:rPr lang="en-US" sz="18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?</a:t>
            </a:r>
            <a:endParaRPr lang="en-US" sz="1800" dirty="0"/>
          </a:p>
        </p:txBody>
      </p:sp>
      <p:pic>
        <p:nvPicPr>
          <p:cNvPr id="9" name="Object 8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572000" y="2537277"/>
            <a:ext cx="3337560" cy="98791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2023-05-09T08:59:45Z</dcterms:created>
  <dcterms:modified xsi:type="dcterms:W3CDTF">2023-05-09T08:59:45Z</dcterms:modified>
</cp:coreProperties>
</file>