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28A4B3-5511-44F0-8189-F3A5FB28A3AB}">
          <p14:sldIdLst>
            <p14:sldId id="256"/>
            <p14:sldId id="257"/>
            <p14:sldId id="258"/>
            <p14:sldId id="259"/>
            <p14:sldId id="261"/>
            <p14:sldId id="263"/>
            <p14:sldId id="260"/>
            <p14:sldId id="262"/>
          </p14:sldIdLst>
        </p14:section>
        <p14:section name="Untitled Section" id="{0C8B9B9F-83CE-4275-B965-13B3649C187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485C-52CE-4CD3-AB2C-344CE2FC7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A92F-A530-4CEC-84B5-D0130E46F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C226-95AF-4697-B202-BE35451A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CF6E-562F-4779-9757-9E105D09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9D31-EEC6-4748-8BA3-800BD5D0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9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1E81-4D53-4CD4-A95A-207FBE6C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6F8F2-5B98-4BAC-BDFC-42092D1FC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1747-0332-45B8-B4DE-EB2B3220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74F0-7512-41CF-BB21-60B54B6A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9387E-5D7F-4AD8-B6F8-58E3925A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8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266B2-C53A-4090-8077-E5A07DD2A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1FC78-EB59-4189-A40F-7B9460705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5C87-B0EF-4816-A7E2-F7ABD9A8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3B4F-7527-4608-B25C-C6179DDD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2EA8-A994-4A71-BFE0-DF925C6B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24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D9EB-5E7D-4246-91B8-2BE5AB57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C222-43B4-4B1A-8DA7-5772A543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ECDB-C054-4D54-90C7-72643F6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B21F-BEF8-41B7-AE75-47F0609A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2180-1B6F-40F9-AB07-06D596FA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02B9-4D0B-4CE4-A26E-D20E78C6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60996-0493-4028-B2D4-A67AAA482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EF72-BE3F-406D-BEDE-39B1231B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432D-68A4-45C0-8BE9-2E2F9D5D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B533-F36C-4C83-BC75-7EB8745A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7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0BB1-A65A-4503-9C05-0CD324A3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2050-1199-4A18-A205-E2D556969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DBF1A-9CA0-4E2C-AAD6-4F30BFBA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BA4EA-5666-45E7-B5C1-F1C58B74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5E39-F0BB-48A1-B5BB-0F9277C0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19D2B-E5D1-4344-8CAA-CC23FADA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9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6C1A-78A9-43C0-B12F-131E7CDA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D4BC-F160-4341-BA57-7565E27B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A3D7-F799-4AA5-8EC4-918A6B4DB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99FCB-FA18-4D50-B029-F8BCD0B7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95960-C226-41DB-96E8-180C918C2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A1C03-F886-4A5B-966B-9DF6F616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67EE7-144A-4FCA-B4C2-15085440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559D7-761B-4D49-B837-55BE372A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1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DDDD-3269-44E8-ACDE-02729AB6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610D9-6DE0-4E2D-8636-A30EB48E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77F10-2EAD-4B9F-A798-DCC1A972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CF895-A31B-4FCE-9546-E7B06EB4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69491-EEA7-47C7-80A4-37189400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B122B-B35D-48C6-ABEF-B12962A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F2F9-6BCD-4336-AFB1-18D32EFE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96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A8F3-95BF-4F3C-8A37-46B40FBE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CEC7-8EC6-4499-99EC-2C19A6A6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8CE7-1651-4651-A642-DC6D8D1AE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EAECB-2648-4D93-A023-2F14BEA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75BCD-3433-42AB-A414-1B3E617D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627EA-3C51-4A55-AC89-1569BD4D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F69F-7B5B-44AA-AC3D-82232D19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34268-EB7A-4396-8EB6-B6A4982E6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2DADE-B7FB-45C7-A114-96ED283E2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28F60-DFD7-4F05-A134-146B1B8B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78299-FE47-46C0-A6FC-3FBBF4BF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DAD5-1DEC-44EA-9E8B-A3F57E96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5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3BABB-9BF0-46FC-95E5-116B310A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F30A8-7B3B-4201-B4CC-1A8F5265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C8517-CBB2-4313-9ECF-44DB0FC60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B96F-2570-44A3-B17A-B4913CEDAD1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3E6E-2701-4AE7-82DA-646928C96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AEDBA-6308-4FC1-BD55-858886EC0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BA1A-A15A-4222-87BF-3851FD1D3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1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1926-CA4D-4775-80A7-B68D62EF3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35A8-821C-47D3-BD89-094DE9210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1358FA0E-96C9-4ADA-ADE3-26806928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9" y="2956360"/>
            <a:ext cx="4077053" cy="2027096"/>
          </a:xfrm>
          <a:prstGeom prst="rect">
            <a:avLst/>
          </a:prstGeom>
        </p:spPr>
      </p:pic>
      <p:pic>
        <p:nvPicPr>
          <p:cNvPr id="7" name="Picture 6" descr="A close up of a wire fence&#10;&#10;Description automatically generated">
            <a:extLst>
              <a:ext uri="{FF2B5EF4-FFF2-40B4-BE49-F238E27FC236}">
                <a16:creationId xmlns:a16="http://schemas.microsoft.com/office/drawing/2014/main" id="{C8035A06-5A8C-4D11-B65D-116E9C3B0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3" y="4907111"/>
            <a:ext cx="3535986" cy="1950889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5D321E-DA71-4D13-867F-063C1DC20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3" y="0"/>
            <a:ext cx="3535986" cy="3261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E2B7CA-C6E5-4270-A967-005F22784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45" y="182377"/>
            <a:ext cx="4051275" cy="507542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1E3B83-3E5A-4623-8801-DEEF5938E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96" y="1884074"/>
            <a:ext cx="5349704" cy="2408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F2754-68D6-4233-8E33-3EEAE85456C5}"/>
              </a:ext>
            </a:extLst>
          </p:cNvPr>
          <p:cNvSpPr txBox="1"/>
          <p:nvPr/>
        </p:nvSpPr>
        <p:spPr>
          <a:xfrm>
            <a:off x="5997841" y="4595984"/>
            <a:ext cx="61480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is the power of single ray</a:t>
            </a:r>
          </a:p>
          <a:p>
            <a:r>
              <a:rPr lang="en-US" sz="2400" dirty="0"/>
              <a:t>Theta and r are angle of incident and refraction,</a:t>
            </a:r>
          </a:p>
          <a:p>
            <a:r>
              <a:rPr lang="en-US" sz="2400" dirty="0"/>
              <a:t>R and T are </a:t>
            </a:r>
            <a:r>
              <a:rPr lang="en-GB" sz="2400" dirty="0"/>
              <a:t>Fresnel reflection and</a:t>
            </a:r>
          </a:p>
          <a:p>
            <a:r>
              <a:rPr lang="en-GB" sz="2400" dirty="0"/>
              <a:t> transmission coefficients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B89FC-DEC8-4B33-99E2-3DFFB82DCC06}"/>
              </a:ext>
            </a:extLst>
          </p:cNvPr>
          <p:cNvSpPr txBox="1"/>
          <p:nvPr/>
        </p:nvSpPr>
        <p:spPr>
          <a:xfrm>
            <a:off x="7828946" y="422231"/>
            <a:ext cx="3860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Forces of a single-beam gradient laser trap on a dielectric sphere</a:t>
            </a:r>
          </a:p>
          <a:p>
            <a:r>
              <a:rPr lang="en-GB" b="1" dirty="0"/>
              <a:t>in the ray optics regime (by </a:t>
            </a:r>
            <a:r>
              <a:rPr lang="en-GB" b="1" dirty="0" err="1"/>
              <a:t>Ashkin</a:t>
            </a:r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432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FFA-BCF7-4805-8888-AEB2FB76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A picture containing table, person, large, flying&#10;&#10;Description automatically generated">
            <a:extLst>
              <a:ext uri="{FF2B5EF4-FFF2-40B4-BE49-F238E27FC236}">
                <a16:creationId xmlns:a16="http://schemas.microsoft.com/office/drawing/2014/main" id="{9ECBF385-2815-4832-8C26-7409A74BF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55" y="0"/>
            <a:ext cx="8188542" cy="3953531"/>
          </a:xfr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129964A-E6F5-4F18-991E-2DECBE142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06" y="-197850"/>
            <a:ext cx="4511044" cy="416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9E696-6463-4443-BF77-3C564ECBD92A}"/>
              </a:ext>
            </a:extLst>
          </p:cNvPr>
          <p:cNvSpPr txBox="1"/>
          <p:nvPr/>
        </p:nvSpPr>
        <p:spPr>
          <a:xfrm>
            <a:off x="5201587" y="3768865"/>
            <a:ext cx="486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Droplet=(355,0,10) </a:t>
            </a:r>
            <a:r>
              <a:rPr lang="en-US" dirty="0">
                <a:sym typeface="Wingdings" panose="05000000000000000000" pitchFamily="2" charset="2"/>
              </a:rPr>
              <a:t>(</a:t>
            </a:r>
            <a:r>
              <a:rPr lang="en-US" dirty="0" err="1">
                <a:sym typeface="Wingdings" panose="05000000000000000000" pitchFamily="2" charset="2"/>
              </a:rPr>
              <a:t>x,y,r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GB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813075B-37D2-4590-BC7D-CE58EEA37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74" y="4562272"/>
            <a:ext cx="7844837" cy="16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7C1A-007D-48AD-BC84-72E8DF05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32D83C0B-9840-4D2F-BE78-AE556E987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7679" y="819095"/>
            <a:ext cx="5546018" cy="2757460"/>
          </a:xfrm>
          <a:prstGeom prst="rect">
            <a:avLst/>
          </a:prstGeom>
        </p:spPr>
      </p:pic>
      <p:pic>
        <p:nvPicPr>
          <p:cNvPr id="10" name="Content Placeholder 9" descr="A picture containing large, flying, table, air&#10;&#10;Description automatically generated">
            <a:extLst>
              <a:ext uri="{FF2B5EF4-FFF2-40B4-BE49-F238E27FC236}">
                <a16:creationId xmlns:a16="http://schemas.microsoft.com/office/drawing/2014/main" id="{DE1A802F-F025-41EB-BEA0-7F83DB743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48" y="79448"/>
            <a:ext cx="9012479" cy="43513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FC4638-773E-4078-B8A8-0227A1CE37D6}"/>
              </a:ext>
            </a:extLst>
          </p:cNvPr>
          <p:cNvSpPr/>
          <p:nvPr/>
        </p:nvSpPr>
        <p:spPr>
          <a:xfrm>
            <a:off x="6209995" y="4246120"/>
            <a:ext cx="2768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Droplet=(345,0,10) </a:t>
            </a:r>
            <a:r>
              <a:rPr lang="en-US" dirty="0">
                <a:sym typeface="Wingdings" panose="05000000000000000000" pitchFamily="2" charset="2"/>
              </a:rPr>
              <a:t>(</a:t>
            </a:r>
            <a:r>
              <a:rPr lang="en-US" dirty="0" err="1">
                <a:sym typeface="Wingdings" panose="05000000000000000000" pitchFamily="2" charset="2"/>
              </a:rPr>
              <a:t>x,y,r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GB" dirty="0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6D6C08-2304-47BD-938F-313C2D318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6" y="4970834"/>
            <a:ext cx="9023448" cy="16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E289-85C3-4863-8618-2FCEEE74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A picture containing clock, flying, person, table&#10;&#10;Description automatically generated">
            <a:extLst>
              <a:ext uri="{FF2B5EF4-FFF2-40B4-BE49-F238E27FC236}">
                <a16:creationId xmlns:a16="http://schemas.microsoft.com/office/drawing/2014/main" id="{4FB4C526-28E7-4ABC-9542-DD0F9BA3A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82" y="-90724"/>
            <a:ext cx="9012479" cy="4351338"/>
          </a:xfrm>
        </p:spPr>
      </p:pic>
      <p:pic>
        <p:nvPicPr>
          <p:cNvPr id="4" name="Picture 3" descr="A close up of a wire fence&#10;&#10;Description automatically generated">
            <a:extLst>
              <a:ext uri="{FF2B5EF4-FFF2-40B4-BE49-F238E27FC236}">
                <a16:creationId xmlns:a16="http://schemas.microsoft.com/office/drawing/2014/main" id="{CCEBFAD8-B260-4375-811C-D27BDF121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09559" y="545112"/>
            <a:ext cx="5082637" cy="28042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B9A4A0-9D88-4BF5-BB23-ED61C430EA35}"/>
              </a:ext>
            </a:extLst>
          </p:cNvPr>
          <p:cNvSpPr/>
          <p:nvPr/>
        </p:nvSpPr>
        <p:spPr>
          <a:xfrm>
            <a:off x="5422054" y="4075948"/>
            <a:ext cx="2768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Droplet=(345,0,10) </a:t>
            </a:r>
            <a:r>
              <a:rPr lang="en-US" dirty="0">
                <a:sym typeface="Wingdings" panose="05000000000000000000" pitchFamily="2" charset="2"/>
              </a:rPr>
              <a:t>(</a:t>
            </a:r>
            <a:r>
              <a:rPr lang="en-US" dirty="0" err="1">
                <a:sym typeface="Wingdings" panose="05000000000000000000" pitchFamily="2" charset="2"/>
              </a:rPr>
              <a:t>x,y,r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GB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90EF726-03D8-4C31-BE60-C605BB10C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92" y="4716463"/>
            <a:ext cx="7827866" cy="16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2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0EB2-8166-4A88-9158-ABBDBCB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C0CA1-18FF-4FFE-8FF9-173DF1DD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y direction forces looks correct, but the in the first case: (345,0,10), the total force point backwards in </a:t>
            </a:r>
            <a:r>
              <a:rPr lang="en-US" dirty="0" err="1"/>
              <a:t>Ashkin</a:t>
            </a:r>
            <a:r>
              <a:rPr lang="en-US" dirty="0"/>
              <a:t>’ theory, but in my simulation, the force is still forwards.</a:t>
            </a:r>
          </a:p>
          <a:p>
            <a:r>
              <a:rPr lang="en-US" dirty="0"/>
              <a:t>Based on the assumption: the droplet has no absorption.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28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7534-44C0-4C6B-BA8B-E4573ABB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3274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Radiation forces on spheres in loosely focused Gaussian beam: ray-optics regime (by Kim)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0DCB-7A76-4BDD-85D9-08F21E4B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Kim’s paper, he mentioned that we could calculate how many photons reflected and how many photons refracted, so that the forces can be calculated.</a:t>
            </a:r>
          </a:p>
          <a:p>
            <a:r>
              <a:rPr lang="en-GB" dirty="0"/>
              <a:t>Will try this method next week.</a:t>
            </a:r>
          </a:p>
        </p:txBody>
      </p:sp>
    </p:spTree>
    <p:extLst>
      <p:ext uri="{BB962C8B-B14F-4D97-AF65-F5344CB8AC3E}">
        <p14:creationId xmlns:p14="http://schemas.microsoft.com/office/powerpoint/2010/main" val="32649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BC1-99C0-4898-8F00-E557B5B9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8E76-807D-49A4-B012-F3740DF9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function ‘</a:t>
            </a:r>
            <a:r>
              <a:rPr lang="en-US" dirty="0" err="1"/>
              <a:t>jit</a:t>
            </a:r>
            <a:r>
              <a:rPr lang="en-US" dirty="0"/>
              <a:t> ’ in </a:t>
            </a:r>
            <a:r>
              <a:rPr lang="en-US" dirty="0" err="1"/>
              <a:t>numba</a:t>
            </a:r>
            <a:r>
              <a:rPr lang="en-US" dirty="0"/>
              <a:t> library, </a:t>
            </a:r>
          </a:p>
          <a:p>
            <a:pPr marL="0" indent="0">
              <a:buNone/>
            </a:pPr>
            <a:r>
              <a:rPr lang="en-US" dirty="0"/>
              <a:t>	the time used without GPU is 255s 10,000 rays</a:t>
            </a:r>
          </a:p>
          <a:p>
            <a:pPr marL="0" indent="0">
              <a:buNone/>
            </a:pPr>
            <a:r>
              <a:rPr lang="en-US" dirty="0"/>
              <a:t>	the time used with GPU is 260s</a:t>
            </a:r>
          </a:p>
          <a:p>
            <a:pPr marL="0" indent="0">
              <a:buNone/>
            </a:pPr>
            <a:r>
              <a:rPr lang="en-US" dirty="0"/>
              <a:t>Possible Reason : GPU is fast in pure calculation like +-*/, but too many logical judgement in this code, so this GPU is not that useful.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try </a:t>
            </a:r>
            <a:r>
              <a:rPr lang="en-US" dirty="0" err="1"/>
              <a:t>multiprocesses</a:t>
            </a:r>
            <a:r>
              <a:rPr lang="en-US" dirty="0"/>
              <a:t>, which run iteration parallelly, it could speed up the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94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82D-8EC2-4A91-B649-2FDD1CF8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picture containing person, water, table, computer&#10;&#10;Description automatically generated">
            <a:extLst>
              <a:ext uri="{FF2B5EF4-FFF2-40B4-BE49-F238E27FC236}">
                <a16:creationId xmlns:a16="http://schemas.microsoft.com/office/drawing/2014/main" id="{A4D86D39-16BA-48B8-A8CD-9B7AA51DC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14" y="365125"/>
            <a:ext cx="9688592" cy="3109608"/>
          </a:xfrm>
        </p:spPr>
      </p:pic>
      <p:pic>
        <p:nvPicPr>
          <p:cNvPr id="7" name="Picture 6" descr="A picture containing large, flying, table, air&#10;&#10;Description automatically generated">
            <a:extLst>
              <a:ext uri="{FF2B5EF4-FFF2-40B4-BE49-F238E27FC236}">
                <a16:creationId xmlns:a16="http://schemas.microsoft.com/office/drawing/2014/main" id="{5967911E-47C1-4435-AB98-ACC174FC4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14" y="3244547"/>
            <a:ext cx="9541449" cy="3405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BF803-D804-4D63-80AC-C366D106876D}"/>
              </a:ext>
            </a:extLst>
          </p:cNvPr>
          <p:cNvSpPr txBox="1"/>
          <p:nvPr/>
        </p:nvSpPr>
        <p:spPr>
          <a:xfrm>
            <a:off x="280184" y="1511925"/>
            <a:ext cx="29592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Cross-section</a:t>
            </a:r>
          </a:p>
          <a:p>
            <a:r>
              <a:rPr lang="en-GB" sz="4000" dirty="0"/>
              <a:t> Intensity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9363E-EE1C-42F6-8BF1-3F9164822980}"/>
              </a:ext>
            </a:extLst>
          </p:cNvPr>
          <p:cNvSpPr txBox="1"/>
          <p:nvPr/>
        </p:nvSpPr>
        <p:spPr>
          <a:xfrm>
            <a:off x="193841" y="3883916"/>
            <a:ext cx="23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use Bin method to replot the figure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92EEA3-1B5E-4E94-9E82-7AA635FCBC40}"/>
              </a:ext>
            </a:extLst>
          </p:cNvPr>
          <p:cNvCxnSpPr/>
          <p:nvPr/>
        </p:nvCxnSpPr>
        <p:spPr>
          <a:xfrm flipV="1">
            <a:off x="2224726" y="3244547"/>
            <a:ext cx="1244338" cy="78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8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204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Radiation forces on spheres in loosely focused Gaussian beam: ray-optics regime (by Kim) </vt:lpstr>
      <vt:lpstr>GPU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Benchi Zhao</dc:creator>
  <cp:lastModifiedBy>Benchi Zhao</cp:lastModifiedBy>
  <cp:revision>14</cp:revision>
  <dcterms:created xsi:type="dcterms:W3CDTF">2020-07-06T03:38:02Z</dcterms:created>
  <dcterms:modified xsi:type="dcterms:W3CDTF">2020-07-06T10:59:28Z</dcterms:modified>
</cp:coreProperties>
</file>