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2B4B-BFE7-4B2C-AC0F-3F15B74FC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D943C-0CAA-4EE1-8FFF-38E42A3DF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9F8C-C9D4-4924-BC8A-7F6F99B0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ED355-4730-494C-BB48-D7F78481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D70D-D5D2-446C-B1DA-A4044410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9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69E9-EF27-4177-A0C7-F586E45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2E3FB-D0A5-445F-8B0E-8745B447B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2340-B49C-45D3-8283-E0E22CEB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12F26-13B7-4A0B-B4B2-9A10E26F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6425-CFCC-4999-B7ED-D90486CF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1466A-4FBA-4E7A-A2E3-2B679E0F9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97BD9-2E08-45A2-AB37-BD4C4FAD1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5633-B394-4D1A-8705-2E27BFA0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5A8E8-C903-4A0B-8592-C687334C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2E0D-F80F-42F4-A11D-19CD628F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2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F1C3-9473-49AE-A6D6-2FCE19A4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BA68-BD0A-4BE2-8F3B-A59DAE15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F7324-87C5-4150-AD73-E5C6D751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D7B9-A74C-4451-BF0B-AEDC5A78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20EF-9D90-47E3-B4D8-ECCD67BA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97EA-46C9-426E-948B-05717A53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A2959-06DF-4CC1-A980-9BE225BB9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24ED-6018-434B-A148-912D6053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5A46-57BB-491A-A375-F84AE7B6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6705-B683-479D-BAA1-12913897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6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1972-9D55-4037-9F13-2FDD7630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7350-F7E0-488E-BD2C-50DED948E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83F5D-1F26-47B9-8751-8D404107F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1CD5-E0B1-4493-A978-AA0619C8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440F5-F7BD-44AB-90FD-FFAD3E86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A1E78-41EE-426F-9F69-C3AD871D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1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4A7-6E4F-4642-AE9D-40250D2A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4C4B-CC1A-4DDB-8585-F81125EF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B7FF3-14D3-4A4D-A14D-6BE393D5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E8134-9279-4868-8437-9FC822F2F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23C67-DD72-4031-A674-2CAA0F880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1B7FE-A8B6-45CD-8FC5-C4B3E4AE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2740E-9DDE-468D-B0D9-9202C8ED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DC9BE-A86D-491B-9397-12CE6CC8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2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CDE2-2D48-4C25-9304-5C048CE2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F9836-704D-494E-B02E-E30FADBE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230FD-6B98-4F03-954F-396BCAEC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43403-C1BD-498C-9DC8-21167AEC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CA94F-9C6C-45DD-89CA-D2ED7249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04F9F-65DE-43A4-9A31-94CFFDF3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CE94-31A5-44E9-8229-A45972F6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375A-6B0D-4880-9EE5-155242BF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0F69-B1AB-41CB-990E-7A08E190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D7306-E607-4EFE-BF35-B4A900303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6E1FC-6062-4993-9343-B3E888C2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3A16D-9C8A-496F-9E57-1D15979E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BBF9-7812-4521-A6F2-8AFE2706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41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EDA1-AE2B-47E4-AF96-1DCF7F29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45814-6011-402B-BB8D-A5A8E3DDE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CBD5C-84FC-460F-92E3-53AC23AA5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11AE-23E1-4816-9A59-6B1DDE5C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5BF7F-FDC6-495A-B9EF-B461614A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5A1D6-8675-4EEB-BD29-1B8757DC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2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2053A-FFCD-444B-8295-97E9C93A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F5EC5-F573-4885-8E48-D82131A7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3147-9CC0-4AC5-8557-E3DB185E5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EE99-EB54-4AE9-8A8E-168D0455923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F72C-E6CA-470C-9342-5D4DED465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96E-02A9-4481-86F4-CD6E34AF0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593C-259F-47F1-AC80-4DB72087B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10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A15B6A-CCB4-4CAC-8B28-BB05E61A7801}"/>
              </a:ext>
            </a:extLst>
          </p:cNvPr>
          <p:cNvSpPr txBox="1"/>
          <p:nvPr/>
        </p:nvSpPr>
        <p:spPr>
          <a:xfrm>
            <a:off x="532137" y="6069225"/>
            <a:ext cx="303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https://commons.wikimedia.org/wiki/File:Absorption_spectrum_of_liquid_water.png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D930CBD-0846-40B9-836D-D8DA6572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50" y="327110"/>
            <a:ext cx="8422324" cy="3486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B0A7A-B27A-430A-8261-4B2625AFA046}"/>
              </a:ext>
            </a:extLst>
          </p:cNvPr>
          <p:cNvSpPr txBox="1"/>
          <p:nvPr/>
        </p:nvSpPr>
        <p:spPr>
          <a:xfrm>
            <a:off x="5542002" y="3818266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Absorption of Water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326BF-D0CE-406D-8501-D9783D421193}"/>
              </a:ext>
            </a:extLst>
          </p:cNvPr>
          <p:cNvSpPr txBox="1"/>
          <p:nvPr/>
        </p:nvSpPr>
        <p:spPr>
          <a:xfrm>
            <a:off x="2350533" y="4314899"/>
            <a:ext cx="67494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The minimum absorption exist at about 500nm</a:t>
            </a:r>
          </a:p>
          <a:p>
            <a:pPr marL="342900" indent="-342900">
              <a:buAutoNum type="arabicPeriod"/>
            </a:pPr>
            <a:r>
              <a:rPr lang="en-GB" dirty="0" err="1"/>
              <a:t>Ashkin’s</a:t>
            </a:r>
            <a:r>
              <a:rPr lang="en-GB" dirty="0"/>
              <a:t> choice was 514.5nm </a:t>
            </a:r>
            <a:r>
              <a:rPr lang="en-GB" dirty="0" err="1"/>
              <a:t>Ar</a:t>
            </a:r>
            <a:r>
              <a:rPr lang="en-GB" dirty="0"/>
              <a:t> ion laser (gas laser)</a:t>
            </a:r>
          </a:p>
          <a:p>
            <a:pPr marL="342900" indent="-342900">
              <a:buAutoNum type="arabicPeriod"/>
            </a:pPr>
            <a:r>
              <a:rPr lang="en-GB" dirty="0"/>
              <a:t>The semiconductor laser was invented in 1970, and </a:t>
            </a:r>
            <a:r>
              <a:rPr lang="en-GB" dirty="0" err="1"/>
              <a:t>Ashkin’s</a:t>
            </a:r>
            <a:r>
              <a:rPr lang="en-GB" dirty="0"/>
              <a:t> paper</a:t>
            </a:r>
          </a:p>
          <a:p>
            <a:r>
              <a:rPr lang="en-GB" dirty="0"/>
              <a:t>      was published at 1970 so he can only chose </a:t>
            </a:r>
            <a:r>
              <a:rPr lang="en-US" altLang="zh-CN" dirty="0" err="1"/>
              <a:t>Ar</a:t>
            </a:r>
            <a:r>
              <a:rPr lang="en-US" altLang="zh-CN" dirty="0"/>
              <a:t> ion laser to </a:t>
            </a:r>
          </a:p>
          <a:p>
            <a:r>
              <a:rPr lang="en-US" altLang="zh-CN" dirty="0"/>
              <a:t>      generate CW laser.</a:t>
            </a:r>
          </a:p>
          <a:p>
            <a:r>
              <a:rPr lang="en-US" dirty="0"/>
              <a:t>4. 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9F329-6B96-426A-BF3F-C876180B101D}"/>
              </a:ext>
            </a:extLst>
          </p:cNvPr>
          <p:cNvSpPr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激光选择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0F10B-BEB4-48B3-9952-1BC5C92A02C1}"/>
              </a:ext>
            </a:extLst>
          </p:cNvPr>
          <p:cNvSpPr txBox="1"/>
          <p:nvPr/>
        </p:nvSpPr>
        <p:spPr>
          <a:xfrm>
            <a:off x="81394" y="725864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Laser</a:t>
            </a:r>
            <a:r>
              <a:rPr lang="ja-JP" altLang="en-US" sz="4000" dirty="0"/>
              <a:t> </a:t>
            </a:r>
            <a:r>
              <a:rPr lang="en-GB" altLang="ja-JP" sz="4000" dirty="0"/>
              <a:t>choice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8339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2028-6F94-45B7-90BE-673999A6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Bug on y axis</a:t>
            </a:r>
          </a:p>
        </p:txBody>
      </p:sp>
      <p:pic>
        <p:nvPicPr>
          <p:cNvPr id="5" name="Content Placeholder 4" descr="A picture containing photo, table, different, display&#10;&#10;Description automatically generated">
            <a:extLst>
              <a:ext uri="{FF2B5EF4-FFF2-40B4-BE49-F238E27FC236}">
                <a16:creationId xmlns:a16="http://schemas.microsoft.com/office/drawing/2014/main" id="{5BB903D3-3517-4F9C-A770-1612F79AE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370"/>
            <a:ext cx="4760626" cy="354071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33523-583E-4D90-A720-0A2B50C7C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9" y="3293344"/>
            <a:ext cx="4760626" cy="354071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14F437-EAC7-49AB-983D-108C703B9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97" y="-13627"/>
            <a:ext cx="4583031" cy="3408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F5FD3F-DB8A-4050-8027-013C651E6812}"/>
              </a:ext>
            </a:extLst>
          </p:cNvPr>
          <p:cNvSpPr txBox="1"/>
          <p:nvPr/>
        </p:nvSpPr>
        <p:spPr>
          <a:xfrm>
            <a:off x="1595336" y="5573949"/>
            <a:ext cx="8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= 20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0B58CF-8081-48C9-AEE2-EA2A6E54AF3F}"/>
              </a:ext>
            </a:extLst>
          </p:cNvPr>
          <p:cNvCxnSpPr>
            <a:stCxn id="10" idx="0"/>
          </p:cNvCxnSpPr>
          <p:nvPr/>
        </p:nvCxnSpPr>
        <p:spPr>
          <a:xfrm flipV="1">
            <a:off x="2008762" y="4396902"/>
            <a:ext cx="131323" cy="117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7F268B-862F-4B55-B191-BD78A62A6F79}"/>
              </a:ext>
            </a:extLst>
          </p:cNvPr>
          <p:cNvSpPr txBox="1"/>
          <p:nvPr/>
        </p:nvSpPr>
        <p:spPr>
          <a:xfrm>
            <a:off x="10437525" y="538928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=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C088C-4ED0-42D1-9157-95A73A691724}"/>
              </a:ext>
            </a:extLst>
          </p:cNvPr>
          <p:cNvSpPr txBox="1"/>
          <p:nvPr/>
        </p:nvSpPr>
        <p:spPr>
          <a:xfrm>
            <a:off x="10348728" y="117835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= 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CE8500-7FCE-479F-802C-8BECA6CEDF33}"/>
              </a:ext>
            </a:extLst>
          </p:cNvPr>
          <p:cNvCxnSpPr/>
          <p:nvPr/>
        </p:nvCxnSpPr>
        <p:spPr>
          <a:xfrm flipH="1">
            <a:off x="9549353" y="1487370"/>
            <a:ext cx="799375" cy="6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BA5228-9E83-4694-8B3E-0FF91310ED40}"/>
              </a:ext>
            </a:extLst>
          </p:cNvPr>
          <p:cNvCxnSpPr/>
          <p:nvPr/>
        </p:nvCxnSpPr>
        <p:spPr>
          <a:xfrm flipH="1" flipV="1">
            <a:off x="9530499" y="5573949"/>
            <a:ext cx="818229" cy="1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75CBE3-2186-4210-A44E-35910A190088}"/>
              </a:ext>
            </a:extLst>
          </p:cNvPr>
          <p:cNvSpPr txBox="1"/>
          <p:nvPr/>
        </p:nvSpPr>
        <p:spPr>
          <a:xfrm rot="16200000">
            <a:off x="-56561" y="2926098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2FB87-C781-4E78-82EE-3067BFEF5309}"/>
              </a:ext>
            </a:extLst>
          </p:cNvPr>
          <p:cNvSpPr txBox="1"/>
          <p:nvPr/>
        </p:nvSpPr>
        <p:spPr>
          <a:xfrm rot="16200000">
            <a:off x="5345847" y="1363017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7262C-E728-4824-94F6-1871D6FC9AD6}"/>
              </a:ext>
            </a:extLst>
          </p:cNvPr>
          <p:cNvSpPr txBox="1"/>
          <p:nvPr/>
        </p:nvSpPr>
        <p:spPr>
          <a:xfrm rot="16200000">
            <a:off x="5340990" y="4624946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B2F2A-047E-4E67-998A-F9F682036266}"/>
              </a:ext>
            </a:extLst>
          </p:cNvPr>
          <p:cNvSpPr txBox="1"/>
          <p:nvPr/>
        </p:nvSpPr>
        <p:spPr>
          <a:xfrm>
            <a:off x="1399896" y="4977852"/>
            <a:ext cx="16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displacement</a:t>
            </a:r>
          </a:p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40422-59A8-4AAD-B652-ECD0E7DB1B6C}"/>
              </a:ext>
            </a:extLst>
          </p:cNvPr>
          <p:cNvSpPr txBox="1"/>
          <p:nvPr/>
        </p:nvSpPr>
        <p:spPr>
          <a:xfrm>
            <a:off x="7252600" y="3293344"/>
            <a:ext cx="16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displacement</a:t>
            </a:r>
          </a:p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BE07D-44A3-42FA-A3CA-040030C21133}"/>
              </a:ext>
            </a:extLst>
          </p:cNvPr>
          <p:cNvSpPr txBox="1"/>
          <p:nvPr/>
        </p:nvSpPr>
        <p:spPr>
          <a:xfrm>
            <a:off x="7313486" y="6534834"/>
            <a:ext cx="16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displacement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96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40783-108D-4913-B8C1-53D02FAF2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54" y="413061"/>
            <a:ext cx="6019800" cy="4448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484F8-D364-436E-BFFA-1AA31B3D8822}"/>
              </a:ext>
            </a:extLst>
          </p:cNvPr>
          <p:cNvSpPr txBox="1"/>
          <p:nvPr/>
        </p:nvSpPr>
        <p:spPr>
          <a:xfrm>
            <a:off x="3073138" y="5684363"/>
            <a:ext cx="279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Spectrum of Argon ion laser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19A94-E21A-4026-ACF4-C3CE6ED7422E}"/>
              </a:ext>
            </a:extLst>
          </p:cNvPr>
          <p:cNvSpPr txBox="1"/>
          <p:nvPr/>
        </p:nvSpPr>
        <p:spPr>
          <a:xfrm>
            <a:off x="8191893" y="1140644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choices:488nm or 514.5nm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86DC2-E594-4E48-B8C1-CA8DB29310BE}"/>
              </a:ext>
            </a:extLst>
          </p:cNvPr>
          <p:cNvSpPr txBox="1"/>
          <p:nvPr/>
        </p:nvSpPr>
        <p:spPr>
          <a:xfrm>
            <a:off x="8927183" y="2625364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Why 514??</a:t>
            </a:r>
          </a:p>
        </p:txBody>
      </p:sp>
    </p:spTree>
    <p:extLst>
      <p:ext uri="{BB962C8B-B14F-4D97-AF65-F5344CB8AC3E}">
        <p14:creationId xmlns:p14="http://schemas.microsoft.com/office/powerpoint/2010/main" val="110271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28B4-CDD4-4B9E-90C7-9BC468AD7218}"/>
              </a:ext>
            </a:extLst>
          </p:cNvPr>
          <p:cNvSpPr txBox="1"/>
          <p:nvPr/>
        </p:nvSpPr>
        <p:spPr>
          <a:xfrm>
            <a:off x="859946" y="4898026"/>
            <a:ext cx="541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Infrared Optical Switch Using a Movable Liquid Droplet</a:t>
            </a:r>
          </a:p>
          <a:p>
            <a:r>
              <a:rPr lang="en-GB" dirty="0"/>
              <a:t>(Miao XU)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80FE403-7359-4FB8-AD4E-C00689A3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4" y="680936"/>
            <a:ext cx="5993286" cy="3551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127856-0514-4A59-90C4-2A550BC15873}"/>
              </a:ext>
            </a:extLst>
          </p:cNvPr>
          <p:cNvSpPr txBox="1"/>
          <p:nvPr/>
        </p:nvSpPr>
        <p:spPr>
          <a:xfrm>
            <a:off x="6564670" y="1659117"/>
            <a:ext cx="5230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Green laser is suitable for water, </a:t>
            </a:r>
          </a:p>
          <a:p>
            <a:r>
              <a:rPr lang="en-GB" dirty="0"/>
              <a:t>silicon oil and glycerol</a:t>
            </a:r>
          </a:p>
          <a:p>
            <a:r>
              <a:rPr lang="en-GB" dirty="0"/>
              <a:t>2. Since the development of laser, the semiconductor </a:t>
            </a:r>
          </a:p>
          <a:p>
            <a:r>
              <a:rPr lang="en-GB" dirty="0"/>
              <a:t>Can be chosen as the source of stable </a:t>
            </a:r>
            <a:r>
              <a:rPr lang="en-GB" dirty="0" err="1"/>
              <a:t>continuos</a:t>
            </a:r>
            <a:r>
              <a:rPr lang="en-GB" dirty="0"/>
              <a:t> laser.</a:t>
            </a:r>
          </a:p>
          <a:p>
            <a:r>
              <a:rPr lang="en-GB" dirty="0"/>
              <a:t> Compered with </a:t>
            </a:r>
            <a:r>
              <a:rPr lang="en-GB" dirty="0" err="1"/>
              <a:t>Ar</a:t>
            </a:r>
            <a:r>
              <a:rPr lang="en-GB" dirty="0"/>
              <a:t> ion laser, semiconductor laser </a:t>
            </a:r>
          </a:p>
          <a:p>
            <a:r>
              <a:rPr lang="en-GB" dirty="0"/>
              <a:t>is more efficient.</a:t>
            </a:r>
          </a:p>
          <a:p>
            <a:endParaRPr lang="en-GB" dirty="0"/>
          </a:p>
          <a:p>
            <a:r>
              <a:rPr lang="en-GB" dirty="0"/>
              <a:t>There are two kinds of green lasers.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9FF29-2AB5-4798-BA7F-A376EFB16BD0}"/>
              </a:ext>
            </a:extLst>
          </p:cNvPr>
          <p:cNvSpPr txBox="1"/>
          <p:nvPr/>
        </p:nvSpPr>
        <p:spPr>
          <a:xfrm>
            <a:off x="6674177" y="680936"/>
            <a:ext cx="459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 Roland’s experiment, 532nm laser was used</a:t>
            </a:r>
          </a:p>
        </p:txBody>
      </p:sp>
    </p:spTree>
    <p:extLst>
      <p:ext uri="{BB962C8B-B14F-4D97-AF65-F5344CB8AC3E}">
        <p14:creationId xmlns:p14="http://schemas.microsoft.com/office/powerpoint/2010/main" val="188596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A9291B-CC26-4843-8DFE-0AA938F8D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93039"/>
              </p:ext>
            </p:extLst>
          </p:nvPr>
        </p:nvGraphicFramePr>
        <p:xfrm>
          <a:off x="1555423" y="719666"/>
          <a:ext cx="86045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95">
                  <a:extLst>
                    <a:ext uri="{9D8B030D-6E8A-4147-A177-3AD203B41FA5}">
                      <a16:colId xmlns:a16="http://schemas.microsoft.com/office/drawing/2014/main" val="1178161950"/>
                    </a:ext>
                  </a:extLst>
                </a:gridCol>
                <a:gridCol w="3010494">
                  <a:extLst>
                    <a:ext uri="{9D8B030D-6E8A-4147-A177-3AD203B41FA5}">
                      <a16:colId xmlns:a16="http://schemas.microsoft.com/office/drawing/2014/main" val="3985252616"/>
                    </a:ext>
                  </a:extLst>
                </a:gridCol>
                <a:gridCol w="4302289">
                  <a:extLst>
                    <a:ext uri="{9D8B030D-6E8A-4147-A177-3AD203B41FA5}">
                      <a16:colId xmlns:a16="http://schemas.microsoft.com/office/drawing/2014/main" val="384285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Diode Laser 520nm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Diode-pumped solid-state laser 532nm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Max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~80mW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 several Watt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5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 (hop between modes)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0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effciency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20%-35% (48% in theory)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7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4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7B81-1FB5-4D80-BD28-AED42F16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Cross-section intensity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EC681-6978-47EF-A0BB-A5E04A00A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07" y="2083709"/>
            <a:ext cx="5850538" cy="4367018"/>
          </a:xfrm>
        </p:spPr>
      </p:pic>
      <p:pic>
        <p:nvPicPr>
          <p:cNvPr id="7" name="Picture 6" descr="A picture containing person, water, table, computer&#10;&#10;Description automatically generated">
            <a:extLst>
              <a:ext uri="{FF2B5EF4-FFF2-40B4-BE49-F238E27FC236}">
                <a16:creationId xmlns:a16="http://schemas.microsoft.com/office/drawing/2014/main" id="{A2508C05-70F8-4F6E-B7C9-29DAE2227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199"/>
            <a:ext cx="6666296" cy="387160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AFE647-0BC9-4C72-870B-2D9CA832B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18" y="-27896"/>
            <a:ext cx="5852172" cy="2546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4B1E43-DC24-44E6-B0DB-5CC593E56F87}"/>
              </a:ext>
            </a:extLst>
          </p:cNvPr>
          <p:cNvSpPr txBox="1"/>
          <p:nvPr/>
        </p:nvSpPr>
        <p:spPr>
          <a:xfrm>
            <a:off x="2997724" y="5364800"/>
            <a:ext cx="80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50468-D716-4DBA-A549-F7C0A21FE6CE}"/>
              </a:ext>
            </a:extLst>
          </p:cNvPr>
          <p:cNvSpPr txBox="1"/>
          <p:nvPr/>
        </p:nvSpPr>
        <p:spPr>
          <a:xfrm>
            <a:off x="8981411" y="6383779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39555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70A3-362E-4D36-9D6D-C3DAC994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F8AD66-FCB0-4324-A2F3-E8B5A8C71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95" y="1253938"/>
            <a:ext cx="5850538" cy="4351338"/>
          </a:xfrm>
        </p:spPr>
      </p:pic>
      <p:pic>
        <p:nvPicPr>
          <p:cNvPr id="7" name="Picture 6" descr="A picture containing photo, table, different, display&#10;&#10;Description automatically generated">
            <a:extLst>
              <a:ext uri="{FF2B5EF4-FFF2-40B4-BE49-F238E27FC236}">
                <a16:creationId xmlns:a16="http://schemas.microsoft.com/office/drawing/2014/main" id="{27AB8CBE-EA4F-40C6-BDCA-68C390BC2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2" y="1252724"/>
            <a:ext cx="5852172" cy="4352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DF0AE-67CE-41A0-99B3-0CABD902A66A}"/>
              </a:ext>
            </a:extLst>
          </p:cNvPr>
          <p:cNvSpPr txBox="1"/>
          <p:nvPr/>
        </p:nvSpPr>
        <p:spPr>
          <a:xfrm>
            <a:off x="385196" y="3059668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A3B0B-164F-4673-8335-B163FB614100}"/>
              </a:ext>
            </a:extLst>
          </p:cNvPr>
          <p:cNvSpPr txBox="1"/>
          <p:nvPr/>
        </p:nvSpPr>
        <p:spPr>
          <a:xfrm>
            <a:off x="2383201" y="5605276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Y-displacement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CDC73-5DFB-43A7-B339-A2B6EBCDA28D}"/>
              </a:ext>
            </a:extLst>
          </p:cNvPr>
          <p:cNvSpPr txBox="1"/>
          <p:nvPr/>
        </p:nvSpPr>
        <p:spPr>
          <a:xfrm>
            <a:off x="8173928" y="5605276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X-displacement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6269B-F775-4B12-B051-BA8E5C09D4F8}"/>
              </a:ext>
            </a:extLst>
          </p:cNvPr>
          <p:cNvSpPr txBox="1"/>
          <p:nvPr/>
        </p:nvSpPr>
        <p:spPr>
          <a:xfrm>
            <a:off x="7120647" y="749030"/>
            <a:ext cx="2355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 rays hit the droplet,</a:t>
            </a:r>
          </a:p>
          <a:p>
            <a:r>
              <a:rPr lang="en-GB" dirty="0"/>
              <a:t>The force stay constant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F8067-8483-46AB-AD91-94E60F941564}"/>
              </a:ext>
            </a:extLst>
          </p:cNvPr>
          <p:cNvCxnSpPr/>
          <p:nvPr/>
        </p:nvCxnSpPr>
        <p:spPr>
          <a:xfrm flipH="1">
            <a:off x="7960631" y="1410738"/>
            <a:ext cx="337774" cy="55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65AB8D-D944-4CF3-B919-AADD3D8C2845}"/>
              </a:ext>
            </a:extLst>
          </p:cNvPr>
          <p:cNvSpPr txBox="1"/>
          <p:nvPr/>
        </p:nvSpPr>
        <p:spPr>
          <a:xfrm>
            <a:off x="6724183" y="4106670"/>
            <a:ext cx="3148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Droplet move away from the focal point, less rays hit the droplet, so the force decrease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AF2239-D5B3-45D7-A02C-80D2E6F10DD8}"/>
              </a:ext>
            </a:extLst>
          </p:cNvPr>
          <p:cNvCxnSpPr/>
          <p:nvPr/>
        </p:nvCxnSpPr>
        <p:spPr>
          <a:xfrm flipV="1">
            <a:off x="8715983" y="3326291"/>
            <a:ext cx="622570" cy="64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0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4684-873F-409A-B389-D16E8869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 respect to time</a:t>
            </a:r>
          </a:p>
        </p:txBody>
      </p:sp>
      <p:pic>
        <p:nvPicPr>
          <p:cNvPr id="5" name="Content Placeholder 4" descr="A close up of a person&#10;&#10;Description automatically generated">
            <a:extLst>
              <a:ext uri="{FF2B5EF4-FFF2-40B4-BE49-F238E27FC236}">
                <a16:creationId xmlns:a16="http://schemas.microsoft.com/office/drawing/2014/main" id="{77628DF4-E3BE-41CD-9B5C-A256BE1E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0" y="1368425"/>
            <a:ext cx="5850538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8F1CC6-B8BC-422D-8CA8-EE0A5F81DF30}"/>
              </a:ext>
            </a:extLst>
          </p:cNvPr>
          <p:cNvSpPr txBox="1"/>
          <p:nvPr/>
        </p:nvSpPr>
        <p:spPr>
          <a:xfrm>
            <a:off x="2826078" y="571976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843C2-1562-4170-A29B-F50C020CB522}"/>
              </a:ext>
            </a:extLst>
          </p:cNvPr>
          <p:cNvSpPr txBox="1"/>
          <p:nvPr/>
        </p:nvSpPr>
        <p:spPr>
          <a:xfrm rot="16200000">
            <a:off x="175098" y="328794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4FED7-CCD4-48A6-ABD6-F9DDA19947D1}"/>
              </a:ext>
            </a:extLst>
          </p:cNvPr>
          <p:cNvSpPr txBox="1"/>
          <p:nvPr/>
        </p:nvSpPr>
        <p:spPr>
          <a:xfrm>
            <a:off x="7645940" y="476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D467C-42E1-4CD3-85D7-FC3E398A813C}"/>
              </a:ext>
            </a:extLst>
          </p:cNvPr>
          <p:cNvSpPr txBox="1"/>
          <p:nvPr/>
        </p:nvSpPr>
        <p:spPr>
          <a:xfrm>
            <a:off x="6874934" y="1802218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Delta t = 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20D60-8980-40CE-A8E7-55973B0FE197}"/>
              </a:ext>
            </a:extLst>
          </p:cNvPr>
          <p:cNvSpPr txBox="1"/>
          <p:nvPr/>
        </p:nvSpPr>
        <p:spPr>
          <a:xfrm>
            <a:off x="6258449" y="2509322"/>
            <a:ext cx="5666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oscillation diverges,</a:t>
            </a:r>
          </a:p>
          <a:p>
            <a:r>
              <a:rPr lang="en-GB" dirty="0"/>
              <a:t>tried to solve this problem by  adjusting the power of laser</a:t>
            </a:r>
          </a:p>
          <a:p>
            <a:r>
              <a:rPr lang="en-GB" dirty="0"/>
              <a:t>When the acceleration is negative, increase the power;</a:t>
            </a:r>
          </a:p>
          <a:p>
            <a:r>
              <a:rPr lang="en-GB" dirty="0"/>
              <a:t>When the acceleration is positive, decrease the power;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47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C74D-6FB4-4182-8CC3-042734F0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92C2-493E-4FD9-9849-7D2B01011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C17636A-BBF8-4319-B148-CB1EA418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86" y="1594668"/>
            <a:ext cx="5852172" cy="4352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CEAB4D-1C0C-4F7D-BD77-46C3E82D8274}"/>
              </a:ext>
            </a:extLst>
          </p:cNvPr>
          <p:cNvSpPr txBox="1"/>
          <p:nvPr/>
        </p:nvSpPr>
        <p:spPr>
          <a:xfrm>
            <a:off x="6001736" y="589749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167FA-6B99-4FC6-86C9-E6A8FD5A5912}"/>
              </a:ext>
            </a:extLst>
          </p:cNvPr>
          <p:cNvSpPr txBox="1"/>
          <p:nvPr/>
        </p:nvSpPr>
        <p:spPr>
          <a:xfrm rot="16200000">
            <a:off x="2823979" y="33674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position</a:t>
            </a:r>
          </a:p>
        </p:txBody>
      </p:sp>
    </p:spTree>
    <p:extLst>
      <p:ext uri="{BB962C8B-B14F-4D97-AF65-F5344CB8AC3E}">
        <p14:creationId xmlns:p14="http://schemas.microsoft.com/office/powerpoint/2010/main" val="405788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E5C2-5969-4060-AB38-13EDEBA4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E84B4B-3521-4722-84AB-632538118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3" y="664488"/>
            <a:ext cx="58505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0358A-CEDE-4272-8620-C0C028124D10}"/>
              </a:ext>
            </a:extLst>
          </p:cNvPr>
          <p:cNvSpPr txBox="1"/>
          <p:nvPr/>
        </p:nvSpPr>
        <p:spPr>
          <a:xfrm rot="16200000">
            <a:off x="256251" y="2689534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9C4B0-C97F-43AB-BF93-86FDA1D2C40D}"/>
              </a:ext>
            </a:extLst>
          </p:cNvPr>
          <p:cNvSpPr txBox="1"/>
          <p:nvPr/>
        </p:nvSpPr>
        <p:spPr>
          <a:xfrm>
            <a:off x="2602242" y="501582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51273-3E15-413F-A618-A9EF1F17D383}"/>
              </a:ext>
            </a:extLst>
          </p:cNvPr>
          <p:cNvSpPr txBox="1"/>
          <p:nvPr/>
        </p:nvSpPr>
        <p:spPr>
          <a:xfrm>
            <a:off x="6521547" y="1108953"/>
            <a:ext cx="467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Y position of the droplet will diverge as well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1A6E4-9303-43F6-ACF4-70CB56511F78}"/>
              </a:ext>
            </a:extLst>
          </p:cNvPr>
          <p:cNvSpPr txBox="1"/>
          <p:nvPr/>
        </p:nvSpPr>
        <p:spPr>
          <a:xfrm>
            <a:off x="6255706" y="2024873"/>
            <a:ext cx="5711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Tried the same logic by  adjusting the position of laser</a:t>
            </a:r>
          </a:p>
          <a:p>
            <a:r>
              <a:rPr lang="en-GB" dirty="0"/>
              <a:t>When the acceleration is upward, move up the laser;</a:t>
            </a:r>
          </a:p>
          <a:p>
            <a:r>
              <a:rPr lang="en-GB" dirty="0"/>
              <a:t>When the acceleration is downward, move down the laser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7D0AE-BF61-44C5-B657-E2C185EC827B}"/>
              </a:ext>
            </a:extLst>
          </p:cNvPr>
          <p:cNvSpPr txBox="1"/>
          <p:nvPr/>
        </p:nvSpPr>
        <p:spPr>
          <a:xfrm>
            <a:off x="6526813" y="3107572"/>
            <a:ext cx="3083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y direction, there exist bugs: when the radius is 20, it </a:t>
            </a:r>
            <a:r>
              <a:rPr lang="en-GB" dirty="0" err="1"/>
              <a:t>wroks</a:t>
            </a:r>
            <a:r>
              <a:rPr lang="en-GB" dirty="0"/>
              <a:t>, but if the radius is 5, this does not work.</a:t>
            </a:r>
          </a:p>
        </p:txBody>
      </p:sp>
    </p:spTree>
    <p:extLst>
      <p:ext uri="{BB962C8B-B14F-4D97-AF65-F5344CB8AC3E}">
        <p14:creationId xmlns:p14="http://schemas.microsoft.com/office/powerpoint/2010/main" val="205888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382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Cross-section intensity </vt:lpstr>
      <vt:lpstr>Forces</vt:lpstr>
      <vt:lpstr>Position respect to time</vt:lpstr>
      <vt:lpstr>PowerPoint Presentation</vt:lpstr>
      <vt:lpstr>PowerPoint Presentation</vt:lpstr>
      <vt:lpstr>Bug on y 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Benchi Zhao</dc:creator>
  <cp:lastModifiedBy>Benchi Zhao</cp:lastModifiedBy>
  <cp:revision>15</cp:revision>
  <dcterms:created xsi:type="dcterms:W3CDTF">2020-07-13T02:29:25Z</dcterms:created>
  <dcterms:modified xsi:type="dcterms:W3CDTF">2020-07-13T08:53:32Z</dcterms:modified>
</cp:coreProperties>
</file>