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D56E8-0361-4719-8580-0628733E2D64}">
          <p14:sldIdLst>
            <p14:sldId id="256"/>
            <p14:sldId id="258"/>
            <p14:sldId id="257"/>
            <p14:sldId id="260"/>
            <p14:sldId id="261"/>
            <p14:sldId id="262"/>
            <p14:sldId id="263"/>
            <p14:sldId id="259"/>
            <p14:sldId id="264"/>
            <p14:sldId id="265"/>
            <p14:sldId id="268"/>
            <p14:sldId id="266"/>
            <p14:sldId id="267"/>
          </p14:sldIdLst>
        </p14:section>
        <p14:section name="Untitled Section" id="{1137B2A4-88FE-46AE-8075-E630D3E8AD6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499B-DD65-497D-B093-EDE342CA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30D9-656D-4400-BB8B-38099EB4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8AB6-A410-4012-B6DD-FD98517A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16B4-39B2-44CE-93EC-424E3884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ED9F-B968-4337-ADEC-A09F394F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0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E2D1-585B-4441-8406-7C799301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F58E-A5FA-40DA-B6ED-562021CF3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4CC7-1E35-4B46-A38F-9D2C4E51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B371-AF68-4EBA-9A63-D75C6AE8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559B-AF7F-4696-AC4A-62B90E23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9E689-F226-4EA5-9EFA-720A412F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5E460-D30D-44DC-A90B-CCC3C00B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C436-0F35-451B-8CDF-32245AF7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151B-DD3F-4EFD-8D2B-63B52DDD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8B56-3710-4F88-8EEC-DD21BD4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79B-2A37-4BE6-87F6-BC294D55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5413-650B-4390-98C5-C3FEE56F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9E0C-8319-4BC3-8BC0-E400FE8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082D-E3E7-4C22-9A22-2BD4E60D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D516-9A77-408C-9DBC-EB25834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C69-EC6B-4E2E-9AEA-7D960085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4B92-3A4C-4DEC-BA69-E2906D0E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1136-BC1A-4A89-ACB8-E6DDB156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088D-62AB-44F8-B059-9FFF8C62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CFD2-0614-49AB-AD3D-FAC5B55D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9FCD-85B9-441F-811B-4E6486FB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F3FE-6E21-4127-86B6-F7D3FC837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495E2-AE1E-4951-BC92-81697891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B6EB-88F6-4B03-9A0F-3F2ED605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A090-9DF7-4679-9333-8E3DDA16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63C2E-85E4-4EF7-95F1-B7A14C1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2C4-5580-4652-9D5D-455856C2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FC229-D297-4D2A-96B7-63237FF9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AB0A4-B578-4C73-A89D-F6D7F0AF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EC09A-CD02-4C8E-9B57-4D026BFE2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0A285-B0B3-48EA-A416-18819F1FF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E56E1-3731-4F46-A40C-31DF913C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91C0-340E-47AA-B28F-6EBF524A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509C4-6B27-46F8-8C3E-66484BD1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58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7581-8CAD-4876-BA3B-E6A09C42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84810-5F91-44D2-BEE4-F438347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9FE10-5E04-4C1E-9ABF-01354D70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5EB7-D80D-4ECD-A3FB-397FDCE7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1723-A50B-4C9B-BDB4-A5BCF96C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3CAC4-BE4B-4440-BE7A-63B44BC4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9AF4A-18E8-4898-82D3-C818D80D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7A9B-119D-44D5-BFE3-361A0A0D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0216-FB99-416C-B4F2-DD4DE191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2A4B-DC7E-4CB6-AFD9-197D9009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AFE3-169C-46AB-A179-C00B588B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C50F-604D-4E4E-819A-35970B1F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BE72-6458-4A6E-BF23-7745B600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05EF-3918-4DB0-9FD4-051C9A63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633ED-CC1B-4E80-BCB2-8AEDC270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52D4B-B333-4B68-8C80-D13ABF81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E272-A430-4A01-9205-27943768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B539-3946-4141-8AC9-D73D17CD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30855-383D-496B-AD75-084DF6E2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1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EE61-F1F6-4A20-8AD9-300416CB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7BFB-4F51-4F40-8DA4-C28292EA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1641-83B0-4F74-A3AD-7D730F4CE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AA85-D34D-4EC7-BB78-F4FDF4E9BCB6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1327-DFAA-44EB-9B55-DD9D18B30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FFF8-9199-4168-A462-8A7494034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BCF2-03CC-4914-A0A2-A6D02285A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41B5-5D8D-4666-AF2A-439E44DA7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4A3AFC6-1583-4657-BED2-43875F76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86"/>
            <a:ext cx="5852172" cy="4352553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5FE50D-4FFE-466F-8ED7-F3FD2FCC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70" y="139886"/>
            <a:ext cx="5852172" cy="435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DF97AA-1DAC-4C1F-BE43-C92B1E0C9D13}"/>
              </a:ext>
            </a:extLst>
          </p:cNvPr>
          <p:cNvSpPr txBox="1"/>
          <p:nvPr/>
        </p:nvSpPr>
        <p:spPr>
          <a:xfrm>
            <a:off x="875489" y="4514664"/>
            <a:ext cx="431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Cross section Intensity by tracing </a:t>
            </a:r>
            <a:r>
              <a:rPr lang="en-US" altLang="zh-CN" dirty="0">
                <a:highlight>
                  <a:srgbClr val="00FF00"/>
                </a:highlight>
              </a:rPr>
              <a:t>2,000</a:t>
            </a:r>
            <a:r>
              <a:rPr lang="en-US" altLang="zh-CN" dirty="0"/>
              <a:t> rays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FEB99-F2C0-4780-B8A6-D59F1F4FD662}"/>
              </a:ext>
            </a:extLst>
          </p:cNvPr>
          <p:cNvSpPr txBox="1"/>
          <p:nvPr/>
        </p:nvSpPr>
        <p:spPr>
          <a:xfrm>
            <a:off x="6713747" y="4514664"/>
            <a:ext cx="443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Cross section Intensity by tracing </a:t>
            </a:r>
            <a:r>
              <a:rPr lang="en-US" altLang="zh-CN" dirty="0">
                <a:highlight>
                  <a:srgbClr val="00FF00"/>
                </a:highlight>
              </a:rPr>
              <a:t>10,000</a:t>
            </a:r>
            <a:r>
              <a:rPr lang="en-US" altLang="zh-CN" dirty="0"/>
              <a:t> rays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AD85D-84CF-475E-A654-68039A6CBFEB}"/>
              </a:ext>
            </a:extLst>
          </p:cNvPr>
          <p:cNvSpPr txBox="1"/>
          <p:nvPr/>
        </p:nvSpPr>
        <p:spPr>
          <a:xfrm>
            <a:off x="1780162" y="4910693"/>
            <a:ext cx="177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 time:18s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C5A26-4056-4D0B-9F76-EE2AC749784E}"/>
              </a:ext>
            </a:extLst>
          </p:cNvPr>
          <p:cNvSpPr txBox="1"/>
          <p:nvPr/>
        </p:nvSpPr>
        <p:spPr>
          <a:xfrm>
            <a:off x="7843409" y="4906221"/>
            <a:ext cx="19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 time:300s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E2808-50E1-441A-9D55-CBE0EA151F60}"/>
              </a:ext>
            </a:extLst>
          </p:cNvPr>
          <p:cNvSpPr txBox="1"/>
          <p:nvPr/>
        </p:nvSpPr>
        <p:spPr>
          <a:xfrm>
            <a:off x="602859" y="5306722"/>
            <a:ext cx="689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The more rays we trace, the more smooth intensity curve we will get.</a:t>
            </a:r>
          </a:p>
          <a:p>
            <a:r>
              <a:rPr lang="en-GB" dirty="0"/>
              <a:t>2. This is because we divide the x-axis into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53921-115D-4CE9-8D3F-110367388516}"/>
              </a:ext>
            </a:extLst>
          </p:cNvPr>
          <p:cNvSpPr txBox="1"/>
          <p:nvPr/>
        </p:nvSpPr>
        <p:spPr>
          <a:xfrm>
            <a:off x="466927" y="113189"/>
            <a:ext cx="22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Cross-section Intensity</a:t>
            </a:r>
          </a:p>
        </p:txBody>
      </p:sp>
    </p:spTree>
    <p:extLst>
      <p:ext uri="{BB962C8B-B14F-4D97-AF65-F5344CB8AC3E}">
        <p14:creationId xmlns:p14="http://schemas.microsoft.com/office/powerpoint/2010/main" val="29807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2C57-08F9-4B31-BFCA-FF8CE0D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ODE integrate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B0DDB9-F43B-4A68-889F-7111619D6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0" y="1304983"/>
            <a:ext cx="5711640" cy="42480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AD968D-E484-459A-92B8-44591C654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2723"/>
            <a:ext cx="5852172" cy="435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189124-F1CC-4159-9126-5A26DCB3DFCC}"/>
              </a:ext>
            </a:extLst>
          </p:cNvPr>
          <p:cNvSpPr txBox="1"/>
          <p:nvPr/>
        </p:nvSpPr>
        <p:spPr>
          <a:xfrm>
            <a:off x="1048158" y="5657536"/>
            <a:ext cx="103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method supposed to be work, I only simulate </a:t>
            </a:r>
            <a:r>
              <a:rPr lang="en-GB" dirty="0">
                <a:highlight>
                  <a:srgbClr val="00FF00"/>
                </a:highlight>
              </a:rPr>
              <a:t>15 s </a:t>
            </a:r>
            <a:r>
              <a:rPr lang="en-GB" dirty="0"/>
              <a:t> by  </a:t>
            </a:r>
            <a:r>
              <a:rPr lang="en-GB" dirty="0" err="1"/>
              <a:t>scipy.odeint</a:t>
            </a:r>
            <a:r>
              <a:rPr lang="en-GB" dirty="0"/>
              <a:t> method, which takes about </a:t>
            </a:r>
            <a:r>
              <a:rPr lang="en-GB" dirty="0">
                <a:highlight>
                  <a:srgbClr val="00FF00"/>
                </a:highlight>
              </a:rPr>
              <a:t>4 hours. </a:t>
            </a:r>
          </a:p>
        </p:txBody>
      </p:sp>
    </p:spTree>
    <p:extLst>
      <p:ext uri="{BB962C8B-B14F-4D97-AF65-F5344CB8AC3E}">
        <p14:creationId xmlns:p14="http://schemas.microsoft.com/office/powerpoint/2010/main" val="323310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B3B8-D841-4187-9196-3E81FC87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3FF23-EF3A-46FD-B41F-4BEF776A4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76" y="365125"/>
            <a:ext cx="7372647" cy="54834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B6714A-DAD0-4220-8195-BA2142BE826C}"/>
              </a:ext>
            </a:extLst>
          </p:cNvPr>
          <p:cNvSpPr txBox="1"/>
          <p:nvPr/>
        </p:nvSpPr>
        <p:spPr>
          <a:xfrm>
            <a:off x="2215299" y="6123543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this figure, we can judge that the equilibrium position is about 800</a:t>
            </a:r>
          </a:p>
        </p:txBody>
      </p:sp>
    </p:spTree>
    <p:extLst>
      <p:ext uri="{BB962C8B-B14F-4D97-AF65-F5344CB8AC3E}">
        <p14:creationId xmlns:p14="http://schemas.microsoft.com/office/powerpoint/2010/main" val="233824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EB9-7A4E-4846-9F2B-AEC9F9D3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Drag force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33F2A-1F3D-40D1-B49C-9A2E62691A08}"/>
                  </a:ext>
                </a:extLst>
              </p:cNvPr>
              <p:cNvSpPr txBox="1"/>
              <p:nvPr/>
            </p:nvSpPr>
            <p:spPr>
              <a:xfrm>
                <a:off x="2126564" y="1868019"/>
                <a:ext cx="3525329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33F2A-1F3D-40D1-B49C-9A2E62691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4" y="1868019"/>
                <a:ext cx="3525329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AE209A-15FE-4A72-BAB6-D81AB9B2A476}"/>
                  </a:ext>
                </a:extLst>
              </p:cNvPr>
              <p:cNvSpPr txBox="1"/>
              <p:nvPr/>
            </p:nvSpPr>
            <p:spPr>
              <a:xfrm>
                <a:off x="1611984" y="2967335"/>
                <a:ext cx="551657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dirty="0"/>
                  <a:t> is the drag force,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density of the fluid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is the speed of the object relative to the fluid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the cross sectional area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dirty="0"/>
                  <a:t> is the drag coefficient. (0.47 for sphere)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AE209A-15FE-4A72-BAB6-D81AB9B2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4" y="2967335"/>
                <a:ext cx="5516575" cy="1477328"/>
              </a:xfrm>
              <a:prstGeom prst="rect">
                <a:avLst/>
              </a:prstGeom>
              <a:blipFill>
                <a:blip r:embed="rId3"/>
                <a:stretch>
                  <a:fillRect l="-884" t="-2479" r="-221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8E7CC9-069B-4D33-9FC7-E38AE0BADFA5}"/>
              </a:ext>
            </a:extLst>
          </p:cNvPr>
          <p:cNvSpPr txBox="1"/>
          <p:nvPr/>
        </p:nvSpPr>
        <p:spPr>
          <a:xfrm>
            <a:off x="1136750" y="5043339"/>
            <a:ext cx="884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have wrote the block of drag force but have not test it yet for the speed of </a:t>
            </a:r>
            <a:r>
              <a:rPr lang="en-GB" dirty="0" err="1"/>
              <a:t>odeint</a:t>
            </a:r>
            <a:r>
              <a:rPr lang="en-GB" dirty="0"/>
              <a:t> is so slow.</a:t>
            </a:r>
          </a:p>
        </p:txBody>
      </p:sp>
    </p:spTree>
    <p:extLst>
      <p:ext uri="{BB962C8B-B14F-4D97-AF65-F5344CB8AC3E}">
        <p14:creationId xmlns:p14="http://schemas.microsoft.com/office/powerpoint/2010/main" val="94443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5E73-A488-4056-ADAA-88CC60CF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24FC-B2B9-4D3C-9173-18B843C8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Multiprocesses</a:t>
            </a:r>
            <a:r>
              <a:rPr lang="en-GB" dirty="0"/>
              <a:t>  (doesn’t speed up)</a:t>
            </a:r>
          </a:p>
          <a:p>
            <a:r>
              <a:rPr lang="en-GB" dirty="0"/>
              <a:t>Multithreading  (Python do not support this, or we could say multithreading is pseudo multithreading)</a:t>
            </a:r>
          </a:p>
          <a:p>
            <a:r>
              <a:rPr lang="en-GB" dirty="0"/>
              <a:t>GPU (doesn’t speed up)</a:t>
            </a:r>
          </a:p>
          <a:p>
            <a:endParaRPr lang="en-GB" dirty="0"/>
          </a:p>
          <a:p>
            <a:r>
              <a:rPr lang="en-GB" dirty="0"/>
              <a:t>Proposal: the data is saved by list, if save them in </a:t>
            </a:r>
            <a:r>
              <a:rPr lang="en-GB" dirty="0" err="1"/>
              <a:t>dic</a:t>
            </a:r>
            <a:r>
              <a:rPr lang="en-GB" dirty="0"/>
              <a:t>, may speed up. </a:t>
            </a:r>
          </a:p>
          <a:p>
            <a:pPr marL="457200" lvl="1" indent="0">
              <a:buNone/>
            </a:pPr>
            <a:r>
              <a:rPr lang="en-GB" dirty="0"/>
              <a:t>		because </a:t>
            </a:r>
            <a:r>
              <a:rPr lang="en-GB" dirty="0" err="1"/>
              <a:t>dic</a:t>
            </a:r>
            <a:r>
              <a:rPr lang="en-GB" dirty="0"/>
              <a:t> won’t slow down while the number of data increase.  </a:t>
            </a:r>
          </a:p>
        </p:txBody>
      </p:sp>
    </p:spTree>
    <p:extLst>
      <p:ext uri="{BB962C8B-B14F-4D97-AF65-F5344CB8AC3E}">
        <p14:creationId xmlns:p14="http://schemas.microsoft.com/office/powerpoint/2010/main" val="135587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65FE50D-4FFE-466F-8ED7-F3FD2FCC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70" y="139886"/>
            <a:ext cx="5852172" cy="4352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FEB99-F2C0-4780-B8A6-D59F1F4FD662}"/>
              </a:ext>
            </a:extLst>
          </p:cNvPr>
          <p:cNvSpPr txBox="1"/>
          <p:nvPr/>
        </p:nvSpPr>
        <p:spPr>
          <a:xfrm>
            <a:off x="6713747" y="4514664"/>
            <a:ext cx="443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Cross section Intensity by tracing </a:t>
            </a:r>
            <a:r>
              <a:rPr lang="en-US" altLang="zh-CN" dirty="0">
                <a:highlight>
                  <a:srgbClr val="00FF00"/>
                </a:highlight>
              </a:rPr>
              <a:t>10,000</a:t>
            </a:r>
            <a:r>
              <a:rPr lang="en-US" altLang="zh-CN" dirty="0"/>
              <a:t> rays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C5A26-4056-4D0B-9F76-EE2AC749784E}"/>
              </a:ext>
            </a:extLst>
          </p:cNvPr>
          <p:cNvSpPr txBox="1"/>
          <p:nvPr/>
        </p:nvSpPr>
        <p:spPr>
          <a:xfrm>
            <a:off x="7843409" y="4906221"/>
            <a:ext cx="19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Execute time:300s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E2808-50E1-441A-9D55-CBE0EA151F60}"/>
              </a:ext>
            </a:extLst>
          </p:cNvPr>
          <p:cNvSpPr txBox="1"/>
          <p:nvPr/>
        </p:nvSpPr>
        <p:spPr>
          <a:xfrm>
            <a:off x="602859" y="5306722"/>
            <a:ext cx="11049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The more rays we trace, the more smooth intensity curve we will get.</a:t>
            </a:r>
          </a:p>
          <a:p>
            <a:r>
              <a:rPr lang="en-GB" dirty="0"/>
              <a:t>2. This is because we divide the x-axis into several intervals, like [0,1],[1,2],[2,3],etc</a:t>
            </a:r>
          </a:p>
          <a:p>
            <a:r>
              <a:rPr lang="en-GB" dirty="0"/>
              <a:t> and add up the intensity of all rays that in each interval, for example in range [0,1], there are 4 rays, add these four, </a:t>
            </a:r>
          </a:p>
          <a:p>
            <a:r>
              <a:rPr lang="en-GB" dirty="0"/>
              <a:t>If in range [10,11], there are only 2 rays, just add these two. The saw tooth exist because the case that in range</a:t>
            </a:r>
          </a:p>
          <a:p>
            <a:r>
              <a:rPr lang="en-GB" dirty="0"/>
              <a:t> [0,1], there 5rays, and in range [1,2] there are 4 rays, in range [2,3 ] there are 5 rays again.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8BA2554-5246-45CB-AF75-DB2BEFC54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346777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9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F70F-A3D4-4A11-84BB-2A84E71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the force respect to the position of droplet</a:t>
            </a:r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B6DAA18-093B-4FED-9591-2585E437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7112"/>
            <a:ext cx="5852172" cy="435255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32B708-9EC0-4AEC-8A8F-EF0CF89B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1" y="1867524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CABB-8EFF-47AC-B79D-FD497546EC10}"/>
              </a:ext>
            </a:extLst>
          </p:cNvPr>
          <p:cNvSpPr txBox="1"/>
          <p:nvPr/>
        </p:nvSpPr>
        <p:spPr>
          <a:xfrm>
            <a:off x="2882555" y="620440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-position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8051B-15AA-43DC-976A-3816583B7548}"/>
              </a:ext>
            </a:extLst>
          </p:cNvPr>
          <p:cNvSpPr txBox="1"/>
          <p:nvPr/>
        </p:nvSpPr>
        <p:spPr>
          <a:xfrm>
            <a:off x="507148" y="3858527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A5BA29-9127-44D5-AFF2-72D4471C6382}"/>
              </a:ext>
            </a:extLst>
          </p:cNvPr>
          <p:cNvCxnSpPr>
            <a:cxnSpLocks/>
          </p:cNvCxnSpPr>
          <p:nvPr/>
        </p:nvCxnSpPr>
        <p:spPr>
          <a:xfrm>
            <a:off x="1678465" y="1966222"/>
            <a:ext cx="282804" cy="7352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A62AFC-547B-4C02-9101-36329E2E19DF}"/>
              </a:ext>
            </a:extLst>
          </p:cNvPr>
          <p:cNvSpPr/>
          <p:nvPr/>
        </p:nvSpPr>
        <p:spPr>
          <a:xfrm>
            <a:off x="1282539" y="1608003"/>
            <a:ext cx="556181" cy="35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C342FC-84FC-44EE-AC83-C0C768743BFA}"/>
              </a:ext>
            </a:extLst>
          </p:cNvPr>
          <p:cNvCxnSpPr>
            <a:cxnSpLocks/>
          </p:cNvCxnSpPr>
          <p:nvPr/>
        </p:nvCxnSpPr>
        <p:spPr>
          <a:xfrm flipH="1">
            <a:off x="3423327" y="3213167"/>
            <a:ext cx="787939" cy="807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BDDC-D285-4691-AA9E-3E9E2974F356}"/>
              </a:ext>
            </a:extLst>
          </p:cNvPr>
          <p:cNvSpPr/>
          <p:nvPr/>
        </p:nvSpPr>
        <p:spPr>
          <a:xfrm>
            <a:off x="4003743" y="2858293"/>
            <a:ext cx="580417" cy="35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0D0E19-65CA-458F-B9D3-EB111653E689}"/>
              </a:ext>
            </a:extLst>
          </p:cNvPr>
          <p:cNvCxnSpPr/>
          <p:nvPr/>
        </p:nvCxnSpPr>
        <p:spPr>
          <a:xfrm>
            <a:off x="5086756" y="4127567"/>
            <a:ext cx="155642" cy="1108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C4B0C-D3C2-40BB-8899-8729F85DB5FD}"/>
              </a:ext>
            </a:extLst>
          </p:cNvPr>
          <p:cNvSpPr/>
          <p:nvPr/>
        </p:nvSpPr>
        <p:spPr>
          <a:xfrm>
            <a:off x="4731696" y="3772693"/>
            <a:ext cx="710119" cy="43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D32F5-91D8-4E8B-B538-BE7B1D63EB61}"/>
              </a:ext>
            </a:extLst>
          </p:cNvPr>
          <p:cNvSpPr txBox="1"/>
          <p:nvPr/>
        </p:nvSpPr>
        <p:spPr>
          <a:xfrm>
            <a:off x="8297618" y="620440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-position</a:t>
            </a:r>
          </a:p>
        </p:txBody>
      </p:sp>
    </p:spTree>
    <p:extLst>
      <p:ext uri="{BB962C8B-B14F-4D97-AF65-F5344CB8AC3E}">
        <p14:creationId xmlns:p14="http://schemas.microsoft.com/office/powerpoint/2010/main" val="4097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F70F-A3D4-4A11-84BB-2A84E71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the force respect to the position of droplet-x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32B708-9EC0-4AEC-8A8F-EF0CF89B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" y="1916078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CABB-8EFF-47AC-B79D-FD497546EC10}"/>
              </a:ext>
            </a:extLst>
          </p:cNvPr>
          <p:cNvSpPr txBox="1"/>
          <p:nvPr/>
        </p:nvSpPr>
        <p:spPr>
          <a:xfrm>
            <a:off x="2266545" y="612347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-position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8051B-15AA-43DC-976A-3816583B7548}"/>
              </a:ext>
            </a:extLst>
          </p:cNvPr>
          <p:cNvSpPr txBox="1"/>
          <p:nvPr/>
        </p:nvSpPr>
        <p:spPr>
          <a:xfrm>
            <a:off x="176096" y="3722415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DD36-97E8-42C5-8B8E-D6917564CE22}"/>
              </a:ext>
            </a:extLst>
          </p:cNvPr>
          <p:cNvCxnSpPr>
            <a:cxnSpLocks/>
          </p:cNvCxnSpPr>
          <p:nvPr/>
        </p:nvCxnSpPr>
        <p:spPr>
          <a:xfrm>
            <a:off x="838200" y="2285410"/>
            <a:ext cx="747409" cy="573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E14231-77F8-46A7-8DC5-C810756D95A8}"/>
              </a:ext>
            </a:extLst>
          </p:cNvPr>
          <p:cNvSpPr/>
          <p:nvPr/>
        </p:nvSpPr>
        <p:spPr>
          <a:xfrm>
            <a:off x="397778" y="1875354"/>
            <a:ext cx="6155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" name="Picture 9" descr="A picture containing person, skiing, pair, kite&#10;&#10;Description automatically generated">
            <a:extLst>
              <a:ext uri="{FF2B5EF4-FFF2-40B4-BE49-F238E27FC236}">
                <a16:creationId xmlns:a16="http://schemas.microsoft.com/office/drawing/2014/main" id="{F65661E3-F3DD-4102-AEBF-3348D2E58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16" y="929216"/>
            <a:ext cx="3946009" cy="2712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9F0DFF-A984-4A07-84A9-6F8AED4ACFA7}"/>
              </a:ext>
            </a:extLst>
          </p:cNvPr>
          <p:cNvSpPr txBox="1"/>
          <p:nvPr/>
        </p:nvSpPr>
        <p:spPr>
          <a:xfrm>
            <a:off x="5924230" y="3399249"/>
            <a:ext cx="580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increasement corresponding to the case that all </a:t>
            </a:r>
          </a:p>
          <a:p>
            <a:r>
              <a:rPr lang="en-GB" dirty="0"/>
              <a:t>rays pass the droplet. When the droplet goes towards right, </a:t>
            </a:r>
          </a:p>
          <a:p>
            <a:r>
              <a:rPr lang="en-GB" dirty="0"/>
              <a:t>The force will increase for the incident angle increase.</a:t>
            </a:r>
          </a:p>
        </p:txBody>
      </p:sp>
    </p:spTree>
    <p:extLst>
      <p:ext uri="{BB962C8B-B14F-4D97-AF65-F5344CB8AC3E}">
        <p14:creationId xmlns:p14="http://schemas.microsoft.com/office/powerpoint/2010/main" val="80860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F70F-A3D4-4A11-84BB-2A84E71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the force respect to the position of droplet-x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32B708-9EC0-4AEC-8A8F-EF0CF89B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" y="1916078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CABB-8EFF-47AC-B79D-FD497546EC10}"/>
              </a:ext>
            </a:extLst>
          </p:cNvPr>
          <p:cNvSpPr txBox="1"/>
          <p:nvPr/>
        </p:nvSpPr>
        <p:spPr>
          <a:xfrm>
            <a:off x="2266545" y="612347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-position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8051B-15AA-43DC-976A-3816583B7548}"/>
              </a:ext>
            </a:extLst>
          </p:cNvPr>
          <p:cNvSpPr txBox="1"/>
          <p:nvPr/>
        </p:nvSpPr>
        <p:spPr>
          <a:xfrm>
            <a:off x="176096" y="3722415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DD36-97E8-42C5-8B8E-D6917564CE22}"/>
              </a:ext>
            </a:extLst>
          </p:cNvPr>
          <p:cNvCxnSpPr>
            <a:cxnSpLocks/>
          </p:cNvCxnSpPr>
          <p:nvPr/>
        </p:nvCxnSpPr>
        <p:spPr>
          <a:xfrm>
            <a:off x="838200" y="2285410"/>
            <a:ext cx="747409" cy="573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E14231-77F8-46A7-8DC5-C810756D95A8}"/>
              </a:ext>
            </a:extLst>
          </p:cNvPr>
          <p:cNvSpPr/>
          <p:nvPr/>
        </p:nvSpPr>
        <p:spPr>
          <a:xfrm>
            <a:off x="397778" y="1875354"/>
            <a:ext cx="6155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F0DFF-A984-4A07-84A9-6F8AED4ACFA7}"/>
              </a:ext>
            </a:extLst>
          </p:cNvPr>
          <p:cNvSpPr txBox="1"/>
          <p:nvPr/>
        </p:nvSpPr>
        <p:spPr>
          <a:xfrm>
            <a:off x="6032320" y="5456781"/>
            <a:ext cx="6078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increasement corresponding to the case that all </a:t>
            </a:r>
          </a:p>
          <a:p>
            <a:r>
              <a:rPr lang="en-GB" dirty="0"/>
              <a:t>rays pass the droplet. When the droplet goes towards right, </a:t>
            </a:r>
          </a:p>
          <a:p>
            <a:r>
              <a:rPr lang="en-GB" dirty="0"/>
              <a:t>The force will increase for the incident angle increase. And the </a:t>
            </a:r>
          </a:p>
          <a:p>
            <a:r>
              <a:rPr lang="en-GB" dirty="0"/>
              <a:t>Maximum value exist at about 1.2 rad (69 degree)for </a:t>
            </a:r>
            <a:r>
              <a:rPr lang="en-GB" dirty="0" err="1"/>
              <a:t>Q_g</a:t>
            </a:r>
            <a:r>
              <a:rPr lang="en-GB" dirty="0"/>
              <a:t> </a:t>
            </a:r>
          </a:p>
          <a:p>
            <a:r>
              <a:rPr lang="en-GB" dirty="0"/>
              <a:t>and 1.4 (80 degree) for Q_s.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1CD40-08DA-4CF5-8458-CBDF2D40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20" y="87883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1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F70F-A3D4-4A11-84BB-2A84E71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the force respect to the position of droplet-x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32B708-9EC0-4AEC-8A8F-EF0CF89B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" y="1916078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CABB-8EFF-47AC-B79D-FD497546EC10}"/>
              </a:ext>
            </a:extLst>
          </p:cNvPr>
          <p:cNvSpPr txBox="1"/>
          <p:nvPr/>
        </p:nvSpPr>
        <p:spPr>
          <a:xfrm>
            <a:off x="2266545" y="612347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-position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8051B-15AA-43DC-976A-3816583B7548}"/>
              </a:ext>
            </a:extLst>
          </p:cNvPr>
          <p:cNvSpPr txBox="1"/>
          <p:nvPr/>
        </p:nvSpPr>
        <p:spPr>
          <a:xfrm>
            <a:off x="176096" y="3722415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DD36-97E8-42C5-8B8E-D6917564CE22}"/>
              </a:ext>
            </a:extLst>
          </p:cNvPr>
          <p:cNvCxnSpPr>
            <a:cxnSpLocks/>
          </p:cNvCxnSpPr>
          <p:nvPr/>
        </p:nvCxnSpPr>
        <p:spPr>
          <a:xfrm flipH="1">
            <a:off x="3032814" y="3200385"/>
            <a:ext cx="669838" cy="891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E14231-77F8-46A7-8DC5-C810756D95A8}"/>
              </a:ext>
            </a:extLst>
          </p:cNvPr>
          <p:cNvSpPr/>
          <p:nvPr/>
        </p:nvSpPr>
        <p:spPr>
          <a:xfrm>
            <a:off x="3454691" y="3015719"/>
            <a:ext cx="6155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15" name="Picture 14" descr="A picture containing necklace&#10;&#10;Description automatically generated">
            <a:extLst>
              <a:ext uri="{FF2B5EF4-FFF2-40B4-BE49-F238E27FC236}">
                <a16:creationId xmlns:a16="http://schemas.microsoft.com/office/drawing/2014/main" id="{55B065D3-3562-4F67-BC19-10AE201D0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28" y="1188828"/>
            <a:ext cx="4214108" cy="25138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6A5732-A10E-49B1-B53E-5A1686C4BB3D}"/>
              </a:ext>
            </a:extLst>
          </p:cNvPr>
          <p:cNvSpPr txBox="1"/>
          <p:nvPr/>
        </p:nvSpPr>
        <p:spPr>
          <a:xfrm>
            <a:off x="6187581" y="4091747"/>
            <a:ext cx="566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force decreases for the droplet interact with less rays .</a:t>
            </a:r>
          </a:p>
          <a:p>
            <a:r>
              <a:rPr lang="en-GB" dirty="0"/>
              <a:t>This is easy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104717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F70F-A3D4-4A11-84BB-2A84E71B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the force respect to the position of droplet-x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32B708-9EC0-4AEC-8A8F-EF0CF89B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3" y="1916078"/>
            <a:ext cx="58505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4CABB-8EFF-47AC-B79D-FD497546EC10}"/>
              </a:ext>
            </a:extLst>
          </p:cNvPr>
          <p:cNvSpPr txBox="1"/>
          <p:nvPr/>
        </p:nvSpPr>
        <p:spPr>
          <a:xfrm>
            <a:off x="2266545" y="612347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-position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8051B-15AA-43DC-976A-3816583B7548}"/>
              </a:ext>
            </a:extLst>
          </p:cNvPr>
          <p:cNvSpPr txBox="1"/>
          <p:nvPr/>
        </p:nvSpPr>
        <p:spPr>
          <a:xfrm>
            <a:off x="176096" y="3722415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DD36-97E8-42C5-8B8E-D6917564CE22}"/>
              </a:ext>
            </a:extLst>
          </p:cNvPr>
          <p:cNvCxnSpPr>
            <a:cxnSpLocks/>
          </p:cNvCxnSpPr>
          <p:nvPr/>
        </p:nvCxnSpPr>
        <p:spPr>
          <a:xfrm flipH="1">
            <a:off x="4453052" y="4091747"/>
            <a:ext cx="264863" cy="1092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E14231-77F8-46A7-8DC5-C810756D95A8}"/>
              </a:ext>
            </a:extLst>
          </p:cNvPr>
          <p:cNvSpPr/>
          <p:nvPr/>
        </p:nvSpPr>
        <p:spPr>
          <a:xfrm>
            <a:off x="4410157" y="3654036"/>
            <a:ext cx="6155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A5732-A10E-49B1-B53E-5A1686C4BB3D}"/>
              </a:ext>
            </a:extLst>
          </p:cNvPr>
          <p:cNvSpPr txBox="1"/>
          <p:nvPr/>
        </p:nvSpPr>
        <p:spPr>
          <a:xfrm>
            <a:off x="5849815" y="5380672"/>
            <a:ext cx="63421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period force caused by the same reason at condition 1. </a:t>
            </a:r>
          </a:p>
          <a:p>
            <a:r>
              <a:rPr lang="en-GB" dirty="0"/>
              <a:t>More rays will fall on the large incident angle area, so the force</a:t>
            </a:r>
          </a:p>
          <a:p>
            <a:r>
              <a:rPr lang="en-GB" dirty="0"/>
              <a:t> will increase and keep increasing, the side ray will go off the </a:t>
            </a:r>
          </a:p>
          <a:p>
            <a:r>
              <a:rPr lang="en-GB" dirty="0"/>
              <a:t>Droplet, so  the for force drop quickly, that why there is a periodic</a:t>
            </a:r>
          </a:p>
          <a:p>
            <a:r>
              <a:rPr lang="en-GB" dirty="0"/>
              <a:t> force.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82DEC4F-35FB-4DEA-BB55-C6DC813EF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68" y="994426"/>
            <a:ext cx="3406435" cy="2659610"/>
          </a:xfrm>
          <a:prstGeom prst="rect">
            <a:avLst/>
          </a:prstGeom>
        </p:spPr>
      </p:pic>
      <p:pic>
        <p:nvPicPr>
          <p:cNvPr id="12" name="Picture 11" descr="A picture containing kite, outdoor, water, person&#10;&#10;Description automatically generated">
            <a:extLst>
              <a:ext uri="{FF2B5EF4-FFF2-40B4-BE49-F238E27FC236}">
                <a16:creationId xmlns:a16="http://schemas.microsoft.com/office/drawing/2014/main" id="{B2F1800D-6201-4AC0-878F-314C04031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72" y="2927922"/>
            <a:ext cx="3238781" cy="25605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D926EB-9ED0-41B3-A901-476958E366F1}"/>
              </a:ext>
            </a:extLst>
          </p:cNvPr>
          <p:cNvSpPr/>
          <p:nvPr/>
        </p:nvSpPr>
        <p:spPr>
          <a:xfrm>
            <a:off x="6877455" y="2927922"/>
            <a:ext cx="700392" cy="794493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C11667-C10E-4643-9233-EAFA558A4D3A}"/>
              </a:ext>
            </a:extLst>
          </p:cNvPr>
          <p:cNvCxnSpPr/>
          <p:nvPr/>
        </p:nvCxnSpPr>
        <p:spPr>
          <a:xfrm>
            <a:off x="7577847" y="3654036"/>
            <a:ext cx="1274323" cy="369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0AB4-B719-48C2-896F-773524D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the force respect to the position of droplet-y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92D9F4D-C56E-42BE-9E4E-5BA4CECF0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3" y="1565417"/>
            <a:ext cx="5011314" cy="37271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C99D2C-BE85-4DD6-A96A-19ECF9F68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5866"/>
            <a:ext cx="5257800" cy="3910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DFE08-EA7E-449A-B6D6-68CF23112115}"/>
              </a:ext>
            </a:extLst>
          </p:cNvPr>
          <p:cNvSpPr txBox="1"/>
          <p:nvPr/>
        </p:nvSpPr>
        <p:spPr>
          <a:xfrm>
            <a:off x="2383277" y="5336355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displacement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C6337-94FB-4DA8-A33F-FDBFF2AC4B1D}"/>
              </a:ext>
            </a:extLst>
          </p:cNvPr>
          <p:cNvSpPr txBox="1"/>
          <p:nvPr/>
        </p:nvSpPr>
        <p:spPr>
          <a:xfrm>
            <a:off x="7477328" y="5341793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displacement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4EAE1-21FF-4037-9C2E-9F3D61E0A915}"/>
              </a:ext>
            </a:extLst>
          </p:cNvPr>
          <p:cNvSpPr txBox="1"/>
          <p:nvPr/>
        </p:nvSpPr>
        <p:spPr>
          <a:xfrm rot="16200000">
            <a:off x="279777" y="3173529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D198B-8AD3-4F9B-A18D-7326C24E475C}"/>
              </a:ext>
            </a:extLst>
          </p:cNvPr>
          <p:cNvSpPr txBox="1"/>
          <p:nvPr/>
        </p:nvSpPr>
        <p:spPr>
          <a:xfrm>
            <a:off x="1060315" y="5894962"/>
            <a:ext cx="953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Last time I only calculate the force from -10 to 10,  if we zoom out , we can see the potential barrier.</a:t>
            </a:r>
          </a:p>
          <a:p>
            <a:r>
              <a:rPr lang="en-US" altLang="zh-CN" dirty="0"/>
              <a:t>Also last time I made some mistake about direction.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6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952E-00A9-4E84-AECF-35274887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0B0C7-A34E-4CD6-B067-BD9268928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6" y="0"/>
            <a:ext cx="4888978" cy="3636178"/>
          </a:xfr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051C2F9-590F-4C27-B0A3-A70668BCD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94" y="0"/>
            <a:ext cx="4888979" cy="3636178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9605A3C-A48C-4B2F-A8E5-7ACB5FFD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7" y="3560765"/>
            <a:ext cx="4433257" cy="3297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98880-5E6B-4067-A064-F0E5B361FA84}"/>
              </a:ext>
            </a:extLst>
          </p:cNvPr>
          <p:cNvSpPr txBox="1"/>
          <p:nvPr/>
        </p:nvSpPr>
        <p:spPr>
          <a:xfrm>
            <a:off x="7362042" y="3560765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Delt</a:t>
            </a:r>
            <a:r>
              <a:rPr lang="en-GB" dirty="0"/>
              <a:t> t = 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0496F-1B92-462F-8330-EBF9BAFB9300}"/>
              </a:ext>
            </a:extLst>
          </p:cNvPr>
          <p:cNvSpPr txBox="1"/>
          <p:nvPr/>
        </p:nvSpPr>
        <p:spPr>
          <a:xfrm>
            <a:off x="2473063" y="3537329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Delt</a:t>
            </a:r>
            <a:r>
              <a:rPr lang="en-GB" dirty="0"/>
              <a:t> t =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BF0FC-8F45-4443-9E80-B9AF8C9B7CB5}"/>
              </a:ext>
            </a:extLst>
          </p:cNvPr>
          <p:cNvSpPr txBox="1"/>
          <p:nvPr/>
        </p:nvSpPr>
        <p:spPr>
          <a:xfrm>
            <a:off x="4867519" y="6509536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Delt</a:t>
            </a:r>
            <a:r>
              <a:rPr lang="en-GB" dirty="0"/>
              <a:t> t = 0.05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2EE1E-BACD-4CD9-96F1-4436593BC78E}"/>
              </a:ext>
            </a:extLst>
          </p:cNvPr>
          <p:cNvSpPr txBox="1"/>
          <p:nvPr/>
        </p:nvSpPr>
        <p:spPr>
          <a:xfrm>
            <a:off x="5976594" y="4326903"/>
            <a:ext cx="351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obvious that smaller </a:t>
            </a:r>
            <a:r>
              <a:rPr lang="en-GB" dirty="0" err="1"/>
              <a:t>delt</a:t>
            </a:r>
            <a:r>
              <a:rPr lang="en-GB" dirty="0"/>
              <a:t> time will due less divergence.</a:t>
            </a:r>
          </a:p>
        </p:txBody>
      </p:sp>
    </p:spTree>
    <p:extLst>
      <p:ext uri="{BB962C8B-B14F-4D97-AF65-F5344CB8AC3E}">
        <p14:creationId xmlns:p14="http://schemas.microsoft.com/office/powerpoint/2010/main" val="295070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626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Analyse the force respect to the position of droplet</vt:lpstr>
      <vt:lpstr>Analyse the force respect to the position of droplet-x</vt:lpstr>
      <vt:lpstr>Analyse the force respect to the position of droplet-x</vt:lpstr>
      <vt:lpstr>Analyse the force respect to the position of droplet-x</vt:lpstr>
      <vt:lpstr>Analyse the force respect to the position of droplet-x</vt:lpstr>
      <vt:lpstr>Analyse the force respect to the position of droplet-y</vt:lpstr>
      <vt:lpstr>PowerPoint Presentation</vt:lpstr>
      <vt:lpstr>ODE integrate</vt:lpstr>
      <vt:lpstr>PowerPoint Presentation</vt:lpstr>
      <vt:lpstr>Drag force</vt:lpstr>
      <vt:lpstr>Speed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Benchi Zhao</dc:creator>
  <cp:lastModifiedBy>Benchi Zhao</cp:lastModifiedBy>
  <cp:revision>15</cp:revision>
  <dcterms:created xsi:type="dcterms:W3CDTF">2020-07-20T06:47:12Z</dcterms:created>
  <dcterms:modified xsi:type="dcterms:W3CDTF">2020-07-20T11:45:25Z</dcterms:modified>
</cp:coreProperties>
</file>