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chi Zhao" initials="BZ" lastIdx="1" clrIdx="0">
    <p:extLst>
      <p:ext uri="{19B8F6BF-5375-455C-9EA6-DF929625EA0E}">
        <p15:presenceInfo xmlns:p15="http://schemas.microsoft.com/office/powerpoint/2012/main" userId="Benchi Zha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CD05-BB6A-4E82-B431-5A784496BE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FDA4B4A-72FB-4CD2-9CEE-89C21DA233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D0DD4F3-DCA1-4218-98F3-0D02E24783EF}"/>
              </a:ext>
            </a:extLst>
          </p:cNvPr>
          <p:cNvSpPr>
            <a:spLocks noGrp="1"/>
          </p:cNvSpPr>
          <p:nvPr>
            <p:ph type="dt" sz="half" idx="10"/>
          </p:nvPr>
        </p:nvSpPr>
        <p:spPr/>
        <p:txBody>
          <a:bodyPr/>
          <a:lstStyle/>
          <a:p>
            <a:fld id="{64540898-F917-4110-80C9-35D15D5AD870}" type="datetimeFigureOut">
              <a:rPr lang="en-GB" smtClean="0"/>
              <a:t>27/07/2020</a:t>
            </a:fld>
            <a:endParaRPr lang="en-GB"/>
          </a:p>
        </p:txBody>
      </p:sp>
      <p:sp>
        <p:nvSpPr>
          <p:cNvPr id="5" name="Footer Placeholder 4">
            <a:extLst>
              <a:ext uri="{FF2B5EF4-FFF2-40B4-BE49-F238E27FC236}">
                <a16:creationId xmlns:a16="http://schemas.microsoft.com/office/drawing/2014/main" id="{DE9FFE46-20BD-47F3-8815-2FE811F1C1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F911CF-8353-4C98-B9F8-5D71A05E1CB6}"/>
              </a:ext>
            </a:extLst>
          </p:cNvPr>
          <p:cNvSpPr>
            <a:spLocks noGrp="1"/>
          </p:cNvSpPr>
          <p:nvPr>
            <p:ph type="sldNum" sz="quarter" idx="12"/>
          </p:nvPr>
        </p:nvSpPr>
        <p:spPr/>
        <p:txBody>
          <a:bodyPr/>
          <a:lstStyle/>
          <a:p>
            <a:fld id="{126AE61E-9377-405F-AEA3-1FC2BA95FF4D}" type="slidenum">
              <a:rPr lang="en-GB" smtClean="0"/>
              <a:t>‹#›</a:t>
            </a:fld>
            <a:endParaRPr lang="en-GB"/>
          </a:p>
        </p:txBody>
      </p:sp>
    </p:spTree>
    <p:extLst>
      <p:ext uri="{BB962C8B-B14F-4D97-AF65-F5344CB8AC3E}">
        <p14:creationId xmlns:p14="http://schemas.microsoft.com/office/powerpoint/2010/main" val="2678251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8C65E-4D3B-46AA-A601-3E0656A3099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96F41A0-E9E4-44B4-9C40-F9FA8E9263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B6E481-35E0-4D2B-83D2-0ACEF02F9741}"/>
              </a:ext>
            </a:extLst>
          </p:cNvPr>
          <p:cNvSpPr>
            <a:spLocks noGrp="1"/>
          </p:cNvSpPr>
          <p:nvPr>
            <p:ph type="dt" sz="half" idx="10"/>
          </p:nvPr>
        </p:nvSpPr>
        <p:spPr/>
        <p:txBody>
          <a:bodyPr/>
          <a:lstStyle/>
          <a:p>
            <a:fld id="{64540898-F917-4110-80C9-35D15D5AD870}" type="datetimeFigureOut">
              <a:rPr lang="en-GB" smtClean="0"/>
              <a:t>27/07/2020</a:t>
            </a:fld>
            <a:endParaRPr lang="en-GB"/>
          </a:p>
        </p:txBody>
      </p:sp>
      <p:sp>
        <p:nvSpPr>
          <p:cNvPr id="5" name="Footer Placeholder 4">
            <a:extLst>
              <a:ext uri="{FF2B5EF4-FFF2-40B4-BE49-F238E27FC236}">
                <a16:creationId xmlns:a16="http://schemas.microsoft.com/office/drawing/2014/main" id="{90CA39C4-F818-4102-B5A7-E79CAF11CDC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FF9D73B-8B37-4B9B-A6B2-E63FD39E156A}"/>
              </a:ext>
            </a:extLst>
          </p:cNvPr>
          <p:cNvSpPr>
            <a:spLocks noGrp="1"/>
          </p:cNvSpPr>
          <p:nvPr>
            <p:ph type="sldNum" sz="quarter" idx="12"/>
          </p:nvPr>
        </p:nvSpPr>
        <p:spPr/>
        <p:txBody>
          <a:bodyPr/>
          <a:lstStyle/>
          <a:p>
            <a:fld id="{126AE61E-9377-405F-AEA3-1FC2BA95FF4D}" type="slidenum">
              <a:rPr lang="en-GB" smtClean="0"/>
              <a:t>‹#›</a:t>
            </a:fld>
            <a:endParaRPr lang="en-GB"/>
          </a:p>
        </p:txBody>
      </p:sp>
    </p:spTree>
    <p:extLst>
      <p:ext uri="{BB962C8B-B14F-4D97-AF65-F5344CB8AC3E}">
        <p14:creationId xmlns:p14="http://schemas.microsoft.com/office/powerpoint/2010/main" val="1261874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3963B9-10E1-4F80-8723-CBCA2DCDAB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C17CB6A-DDA3-4776-B633-1B374F4635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E29ED6-326B-4978-B184-CD2D73ED90B9}"/>
              </a:ext>
            </a:extLst>
          </p:cNvPr>
          <p:cNvSpPr>
            <a:spLocks noGrp="1"/>
          </p:cNvSpPr>
          <p:nvPr>
            <p:ph type="dt" sz="half" idx="10"/>
          </p:nvPr>
        </p:nvSpPr>
        <p:spPr/>
        <p:txBody>
          <a:bodyPr/>
          <a:lstStyle/>
          <a:p>
            <a:fld id="{64540898-F917-4110-80C9-35D15D5AD870}" type="datetimeFigureOut">
              <a:rPr lang="en-GB" smtClean="0"/>
              <a:t>27/07/2020</a:t>
            </a:fld>
            <a:endParaRPr lang="en-GB"/>
          </a:p>
        </p:txBody>
      </p:sp>
      <p:sp>
        <p:nvSpPr>
          <p:cNvPr id="5" name="Footer Placeholder 4">
            <a:extLst>
              <a:ext uri="{FF2B5EF4-FFF2-40B4-BE49-F238E27FC236}">
                <a16:creationId xmlns:a16="http://schemas.microsoft.com/office/drawing/2014/main" id="{7269B877-BB66-4E53-BC93-1DB5B0302FA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8450D5-2EC3-45DA-82B9-C61DE32E40E4}"/>
              </a:ext>
            </a:extLst>
          </p:cNvPr>
          <p:cNvSpPr>
            <a:spLocks noGrp="1"/>
          </p:cNvSpPr>
          <p:nvPr>
            <p:ph type="sldNum" sz="quarter" idx="12"/>
          </p:nvPr>
        </p:nvSpPr>
        <p:spPr/>
        <p:txBody>
          <a:bodyPr/>
          <a:lstStyle/>
          <a:p>
            <a:fld id="{126AE61E-9377-405F-AEA3-1FC2BA95FF4D}" type="slidenum">
              <a:rPr lang="en-GB" smtClean="0"/>
              <a:t>‹#›</a:t>
            </a:fld>
            <a:endParaRPr lang="en-GB"/>
          </a:p>
        </p:txBody>
      </p:sp>
    </p:spTree>
    <p:extLst>
      <p:ext uri="{BB962C8B-B14F-4D97-AF65-F5344CB8AC3E}">
        <p14:creationId xmlns:p14="http://schemas.microsoft.com/office/powerpoint/2010/main" val="256434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D33ED-2BB8-462F-A59F-28FB879CDA6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BADA4E2-9761-4EE6-8982-96F47C18B6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3C3166-F0DC-4170-B80E-3693FC37685B}"/>
              </a:ext>
            </a:extLst>
          </p:cNvPr>
          <p:cNvSpPr>
            <a:spLocks noGrp="1"/>
          </p:cNvSpPr>
          <p:nvPr>
            <p:ph type="dt" sz="half" idx="10"/>
          </p:nvPr>
        </p:nvSpPr>
        <p:spPr/>
        <p:txBody>
          <a:bodyPr/>
          <a:lstStyle/>
          <a:p>
            <a:fld id="{64540898-F917-4110-80C9-35D15D5AD870}" type="datetimeFigureOut">
              <a:rPr lang="en-GB" smtClean="0"/>
              <a:t>27/07/2020</a:t>
            </a:fld>
            <a:endParaRPr lang="en-GB"/>
          </a:p>
        </p:txBody>
      </p:sp>
      <p:sp>
        <p:nvSpPr>
          <p:cNvPr id="5" name="Footer Placeholder 4">
            <a:extLst>
              <a:ext uri="{FF2B5EF4-FFF2-40B4-BE49-F238E27FC236}">
                <a16:creationId xmlns:a16="http://schemas.microsoft.com/office/drawing/2014/main" id="{8E40834C-0C21-4F28-B714-C7348429222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A99DEB1-E6E3-4DF0-82F6-1A7F6B346A84}"/>
              </a:ext>
            </a:extLst>
          </p:cNvPr>
          <p:cNvSpPr>
            <a:spLocks noGrp="1"/>
          </p:cNvSpPr>
          <p:nvPr>
            <p:ph type="sldNum" sz="quarter" idx="12"/>
          </p:nvPr>
        </p:nvSpPr>
        <p:spPr/>
        <p:txBody>
          <a:bodyPr/>
          <a:lstStyle/>
          <a:p>
            <a:fld id="{126AE61E-9377-405F-AEA3-1FC2BA95FF4D}" type="slidenum">
              <a:rPr lang="en-GB" smtClean="0"/>
              <a:t>‹#›</a:t>
            </a:fld>
            <a:endParaRPr lang="en-GB"/>
          </a:p>
        </p:txBody>
      </p:sp>
    </p:spTree>
    <p:extLst>
      <p:ext uri="{BB962C8B-B14F-4D97-AF65-F5344CB8AC3E}">
        <p14:creationId xmlns:p14="http://schemas.microsoft.com/office/powerpoint/2010/main" val="3312519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2FA12-6892-4C35-9BD6-CB7C65FCFA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8DA71B9-3B6B-48AF-AE45-D16CE71647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1A2659-D5C1-4C03-8279-8BA35AFBD377}"/>
              </a:ext>
            </a:extLst>
          </p:cNvPr>
          <p:cNvSpPr>
            <a:spLocks noGrp="1"/>
          </p:cNvSpPr>
          <p:nvPr>
            <p:ph type="dt" sz="half" idx="10"/>
          </p:nvPr>
        </p:nvSpPr>
        <p:spPr/>
        <p:txBody>
          <a:bodyPr/>
          <a:lstStyle/>
          <a:p>
            <a:fld id="{64540898-F917-4110-80C9-35D15D5AD870}" type="datetimeFigureOut">
              <a:rPr lang="en-GB" smtClean="0"/>
              <a:t>27/07/2020</a:t>
            </a:fld>
            <a:endParaRPr lang="en-GB"/>
          </a:p>
        </p:txBody>
      </p:sp>
      <p:sp>
        <p:nvSpPr>
          <p:cNvPr id="5" name="Footer Placeholder 4">
            <a:extLst>
              <a:ext uri="{FF2B5EF4-FFF2-40B4-BE49-F238E27FC236}">
                <a16:creationId xmlns:a16="http://schemas.microsoft.com/office/drawing/2014/main" id="{28DB9143-C48F-41C2-B74B-EA6F08A2D21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62BB01-9967-4195-9EE3-778B1E9751FF}"/>
              </a:ext>
            </a:extLst>
          </p:cNvPr>
          <p:cNvSpPr>
            <a:spLocks noGrp="1"/>
          </p:cNvSpPr>
          <p:nvPr>
            <p:ph type="sldNum" sz="quarter" idx="12"/>
          </p:nvPr>
        </p:nvSpPr>
        <p:spPr/>
        <p:txBody>
          <a:bodyPr/>
          <a:lstStyle/>
          <a:p>
            <a:fld id="{126AE61E-9377-405F-AEA3-1FC2BA95FF4D}" type="slidenum">
              <a:rPr lang="en-GB" smtClean="0"/>
              <a:t>‹#›</a:t>
            </a:fld>
            <a:endParaRPr lang="en-GB"/>
          </a:p>
        </p:txBody>
      </p:sp>
    </p:spTree>
    <p:extLst>
      <p:ext uri="{BB962C8B-B14F-4D97-AF65-F5344CB8AC3E}">
        <p14:creationId xmlns:p14="http://schemas.microsoft.com/office/powerpoint/2010/main" val="428838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E4684-C703-4A96-A5A9-D99C2ED4818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645AED3-75E6-4950-A59D-0D8DEE5702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804AE49-0F4C-4B08-82F8-CFC3370BE1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37033AA-0F63-4F98-9990-407A1E6C4ED6}"/>
              </a:ext>
            </a:extLst>
          </p:cNvPr>
          <p:cNvSpPr>
            <a:spLocks noGrp="1"/>
          </p:cNvSpPr>
          <p:nvPr>
            <p:ph type="dt" sz="half" idx="10"/>
          </p:nvPr>
        </p:nvSpPr>
        <p:spPr/>
        <p:txBody>
          <a:bodyPr/>
          <a:lstStyle/>
          <a:p>
            <a:fld id="{64540898-F917-4110-80C9-35D15D5AD870}" type="datetimeFigureOut">
              <a:rPr lang="en-GB" smtClean="0"/>
              <a:t>27/07/2020</a:t>
            </a:fld>
            <a:endParaRPr lang="en-GB"/>
          </a:p>
        </p:txBody>
      </p:sp>
      <p:sp>
        <p:nvSpPr>
          <p:cNvPr id="6" name="Footer Placeholder 5">
            <a:extLst>
              <a:ext uri="{FF2B5EF4-FFF2-40B4-BE49-F238E27FC236}">
                <a16:creationId xmlns:a16="http://schemas.microsoft.com/office/drawing/2014/main" id="{5549F216-FA6C-4552-8983-E13B33CF527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6050B50-188B-420A-B262-B807721CE442}"/>
              </a:ext>
            </a:extLst>
          </p:cNvPr>
          <p:cNvSpPr>
            <a:spLocks noGrp="1"/>
          </p:cNvSpPr>
          <p:nvPr>
            <p:ph type="sldNum" sz="quarter" idx="12"/>
          </p:nvPr>
        </p:nvSpPr>
        <p:spPr/>
        <p:txBody>
          <a:bodyPr/>
          <a:lstStyle/>
          <a:p>
            <a:fld id="{126AE61E-9377-405F-AEA3-1FC2BA95FF4D}" type="slidenum">
              <a:rPr lang="en-GB" smtClean="0"/>
              <a:t>‹#›</a:t>
            </a:fld>
            <a:endParaRPr lang="en-GB"/>
          </a:p>
        </p:txBody>
      </p:sp>
    </p:spTree>
    <p:extLst>
      <p:ext uri="{BB962C8B-B14F-4D97-AF65-F5344CB8AC3E}">
        <p14:creationId xmlns:p14="http://schemas.microsoft.com/office/powerpoint/2010/main" val="2440606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5443C-B5B0-4330-836C-D1F9B700CFE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2B3B692-453E-4924-8402-9781483B02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7CE80F-DF6E-489F-895D-C2FA7F0B72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CCC251B-2CFF-4E8A-9219-3609E37B1D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A10EFC-C59C-4394-9885-1CDBDD25E1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62528B0-C5F7-43D5-BF02-22A5E7DAAC0E}"/>
              </a:ext>
            </a:extLst>
          </p:cNvPr>
          <p:cNvSpPr>
            <a:spLocks noGrp="1"/>
          </p:cNvSpPr>
          <p:nvPr>
            <p:ph type="dt" sz="half" idx="10"/>
          </p:nvPr>
        </p:nvSpPr>
        <p:spPr/>
        <p:txBody>
          <a:bodyPr/>
          <a:lstStyle/>
          <a:p>
            <a:fld id="{64540898-F917-4110-80C9-35D15D5AD870}" type="datetimeFigureOut">
              <a:rPr lang="en-GB" smtClean="0"/>
              <a:t>27/07/2020</a:t>
            </a:fld>
            <a:endParaRPr lang="en-GB"/>
          </a:p>
        </p:txBody>
      </p:sp>
      <p:sp>
        <p:nvSpPr>
          <p:cNvPr id="8" name="Footer Placeholder 7">
            <a:extLst>
              <a:ext uri="{FF2B5EF4-FFF2-40B4-BE49-F238E27FC236}">
                <a16:creationId xmlns:a16="http://schemas.microsoft.com/office/drawing/2014/main" id="{F0AB9F06-CFC0-4A16-AF17-48DE0B1CB74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3A93101-960F-476E-B736-134470061E6C}"/>
              </a:ext>
            </a:extLst>
          </p:cNvPr>
          <p:cNvSpPr>
            <a:spLocks noGrp="1"/>
          </p:cNvSpPr>
          <p:nvPr>
            <p:ph type="sldNum" sz="quarter" idx="12"/>
          </p:nvPr>
        </p:nvSpPr>
        <p:spPr/>
        <p:txBody>
          <a:bodyPr/>
          <a:lstStyle/>
          <a:p>
            <a:fld id="{126AE61E-9377-405F-AEA3-1FC2BA95FF4D}" type="slidenum">
              <a:rPr lang="en-GB" smtClean="0"/>
              <a:t>‹#›</a:t>
            </a:fld>
            <a:endParaRPr lang="en-GB"/>
          </a:p>
        </p:txBody>
      </p:sp>
    </p:spTree>
    <p:extLst>
      <p:ext uri="{BB962C8B-B14F-4D97-AF65-F5344CB8AC3E}">
        <p14:creationId xmlns:p14="http://schemas.microsoft.com/office/powerpoint/2010/main" val="2687548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B9E9F-EFBB-4738-BA78-5A504150FCA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EBFDE63-2251-4819-977C-53219E2B544C}"/>
              </a:ext>
            </a:extLst>
          </p:cNvPr>
          <p:cNvSpPr>
            <a:spLocks noGrp="1"/>
          </p:cNvSpPr>
          <p:nvPr>
            <p:ph type="dt" sz="half" idx="10"/>
          </p:nvPr>
        </p:nvSpPr>
        <p:spPr/>
        <p:txBody>
          <a:bodyPr/>
          <a:lstStyle/>
          <a:p>
            <a:fld id="{64540898-F917-4110-80C9-35D15D5AD870}" type="datetimeFigureOut">
              <a:rPr lang="en-GB" smtClean="0"/>
              <a:t>27/07/2020</a:t>
            </a:fld>
            <a:endParaRPr lang="en-GB"/>
          </a:p>
        </p:txBody>
      </p:sp>
      <p:sp>
        <p:nvSpPr>
          <p:cNvPr id="4" name="Footer Placeholder 3">
            <a:extLst>
              <a:ext uri="{FF2B5EF4-FFF2-40B4-BE49-F238E27FC236}">
                <a16:creationId xmlns:a16="http://schemas.microsoft.com/office/drawing/2014/main" id="{F45FAC78-B196-44F7-8CD0-72221D53F04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370539F-E8F4-42F8-8A80-B431BEB8E358}"/>
              </a:ext>
            </a:extLst>
          </p:cNvPr>
          <p:cNvSpPr>
            <a:spLocks noGrp="1"/>
          </p:cNvSpPr>
          <p:nvPr>
            <p:ph type="sldNum" sz="quarter" idx="12"/>
          </p:nvPr>
        </p:nvSpPr>
        <p:spPr/>
        <p:txBody>
          <a:bodyPr/>
          <a:lstStyle/>
          <a:p>
            <a:fld id="{126AE61E-9377-405F-AEA3-1FC2BA95FF4D}" type="slidenum">
              <a:rPr lang="en-GB" smtClean="0"/>
              <a:t>‹#›</a:t>
            </a:fld>
            <a:endParaRPr lang="en-GB"/>
          </a:p>
        </p:txBody>
      </p:sp>
    </p:spTree>
    <p:extLst>
      <p:ext uri="{BB962C8B-B14F-4D97-AF65-F5344CB8AC3E}">
        <p14:creationId xmlns:p14="http://schemas.microsoft.com/office/powerpoint/2010/main" val="1074968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708D2A-FE27-411D-8138-D66C1A5A918C}"/>
              </a:ext>
            </a:extLst>
          </p:cNvPr>
          <p:cNvSpPr>
            <a:spLocks noGrp="1"/>
          </p:cNvSpPr>
          <p:nvPr>
            <p:ph type="dt" sz="half" idx="10"/>
          </p:nvPr>
        </p:nvSpPr>
        <p:spPr/>
        <p:txBody>
          <a:bodyPr/>
          <a:lstStyle/>
          <a:p>
            <a:fld id="{64540898-F917-4110-80C9-35D15D5AD870}" type="datetimeFigureOut">
              <a:rPr lang="en-GB" smtClean="0"/>
              <a:t>27/07/2020</a:t>
            </a:fld>
            <a:endParaRPr lang="en-GB"/>
          </a:p>
        </p:txBody>
      </p:sp>
      <p:sp>
        <p:nvSpPr>
          <p:cNvPr id="3" name="Footer Placeholder 2">
            <a:extLst>
              <a:ext uri="{FF2B5EF4-FFF2-40B4-BE49-F238E27FC236}">
                <a16:creationId xmlns:a16="http://schemas.microsoft.com/office/drawing/2014/main" id="{2AF1CF28-08C2-4749-8560-0AB8C878F02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4D42990-6CDC-47A7-AE5B-FB64962F3311}"/>
              </a:ext>
            </a:extLst>
          </p:cNvPr>
          <p:cNvSpPr>
            <a:spLocks noGrp="1"/>
          </p:cNvSpPr>
          <p:nvPr>
            <p:ph type="sldNum" sz="quarter" idx="12"/>
          </p:nvPr>
        </p:nvSpPr>
        <p:spPr/>
        <p:txBody>
          <a:bodyPr/>
          <a:lstStyle/>
          <a:p>
            <a:fld id="{126AE61E-9377-405F-AEA3-1FC2BA95FF4D}" type="slidenum">
              <a:rPr lang="en-GB" smtClean="0"/>
              <a:t>‹#›</a:t>
            </a:fld>
            <a:endParaRPr lang="en-GB"/>
          </a:p>
        </p:txBody>
      </p:sp>
    </p:spTree>
    <p:extLst>
      <p:ext uri="{BB962C8B-B14F-4D97-AF65-F5344CB8AC3E}">
        <p14:creationId xmlns:p14="http://schemas.microsoft.com/office/powerpoint/2010/main" val="3968652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3528A-68EC-4739-8C60-1108001FD9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FA5AB28-2C22-4583-A9E9-010D3FB9D0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3AB9997-6B36-477C-B106-C68D2048EB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C321E1-06FB-424D-8B86-30C3395FD52E}"/>
              </a:ext>
            </a:extLst>
          </p:cNvPr>
          <p:cNvSpPr>
            <a:spLocks noGrp="1"/>
          </p:cNvSpPr>
          <p:nvPr>
            <p:ph type="dt" sz="half" idx="10"/>
          </p:nvPr>
        </p:nvSpPr>
        <p:spPr/>
        <p:txBody>
          <a:bodyPr/>
          <a:lstStyle/>
          <a:p>
            <a:fld id="{64540898-F917-4110-80C9-35D15D5AD870}" type="datetimeFigureOut">
              <a:rPr lang="en-GB" smtClean="0"/>
              <a:t>27/07/2020</a:t>
            </a:fld>
            <a:endParaRPr lang="en-GB"/>
          </a:p>
        </p:txBody>
      </p:sp>
      <p:sp>
        <p:nvSpPr>
          <p:cNvPr id="6" name="Footer Placeholder 5">
            <a:extLst>
              <a:ext uri="{FF2B5EF4-FFF2-40B4-BE49-F238E27FC236}">
                <a16:creationId xmlns:a16="http://schemas.microsoft.com/office/drawing/2014/main" id="{9C76D14D-511A-43B8-808F-15005005F10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D7E9A7-0EC8-4483-BFC8-4468CCAB9822}"/>
              </a:ext>
            </a:extLst>
          </p:cNvPr>
          <p:cNvSpPr>
            <a:spLocks noGrp="1"/>
          </p:cNvSpPr>
          <p:nvPr>
            <p:ph type="sldNum" sz="quarter" idx="12"/>
          </p:nvPr>
        </p:nvSpPr>
        <p:spPr/>
        <p:txBody>
          <a:bodyPr/>
          <a:lstStyle/>
          <a:p>
            <a:fld id="{126AE61E-9377-405F-AEA3-1FC2BA95FF4D}" type="slidenum">
              <a:rPr lang="en-GB" smtClean="0"/>
              <a:t>‹#›</a:t>
            </a:fld>
            <a:endParaRPr lang="en-GB"/>
          </a:p>
        </p:txBody>
      </p:sp>
    </p:spTree>
    <p:extLst>
      <p:ext uri="{BB962C8B-B14F-4D97-AF65-F5344CB8AC3E}">
        <p14:creationId xmlns:p14="http://schemas.microsoft.com/office/powerpoint/2010/main" val="133841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3B780-362D-414A-A4A1-BB6A9B6977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469E99D-74DF-462D-85D4-8FAAAC4491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51702AA-DCDC-4D33-B7BE-B377CCA2CF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8F8A1B-B347-48A9-970F-41C1CCF02265}"/>
              </a:ext>
            </a:extLst>
          </p:cNvPr>
          <p:cNvSpPr>
            <a:spLocks noGrp="1"/>
          </p:cNvSpPr>
          <p:nvPr>
            <p:ph type="dt" sz="half" idx="10"/>
          </p:nvPr>
        </p:nvSpPr>
        <p:spPr/>
        <p:txBody>
          <a:bodyPr/>
          <a:lstStyle/>
          <a:p>
            <a:fld id="{64540898-F917-4110-80C9-35D15D5AD870}" type="datetimeFigureOut">
              <a:rPr lang="en-GB" smtClean="0"/>
              <a:t>27/07/2020</a:t>
            </a:fld>
            <a:endParaRPr lang="en-GB"/>
          </a:p>
        </p:txBody>
      </p:sp>
      <p:sp>
        <p:nvSpPr>
          <p:cNvPr id="6" name="Footer Placeholder 5">
            <a:extLst>
              <a:ext uri="{FF2B5EF4-FFF2-40B4-BE49-F238E27FC236}">
                <a16:creationId xmlns:a16="http://schemas.microsoft.com/office/drawing/2014/main" id="{1C16D63A-5AA0-419C-96B7-04DE8CD3004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5D05339-8085-4B8E-B842-852ECBF74D31}"/>
              </a:ext>
            </a:extLst>
          </p:cNvPr>
          <p:cNvSpPr>
            <a:spLocks noGrp="1"/>
          </p:cNvSpPr>
          <p:nvPr>
            <p:ph type="sldNum" sz="quarter" idx="12"/>
          </p:nvPr>
        </p:nvSpPr>
        <p:spPr/>
        <p:txBody>
          <a:bodyPr/>
          <a:lstStyle/>
          <a:p>
            <a:fld id="{126AE61E-9377-405F-AEA3-1FC2BA95FF4D}" type="slidenum">
              <a:rPr lang="en-GB" smtClean="0"/>
              <a:t>‹#›</a:t>
            </a:fld>
            <a:endParaRPr lang="en-GB"/>
          </a:p>
        </p:txBody>
      </p:sp>
    </p:spTree>
    <p:extLst>
      <p:ext uri="{BB962C8B-B14F-4D97-AF65-F5344CB8AC3E}">
        <p14:creationId xmlns:p14="http://schemas.microsoft.com/office/powerpoint/2010/main" val="3400669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73326-9672-4FB5-B5FC-D619905B72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5392673-3B6F-488D-A63D-DF3A6A7260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9656903-83B2-4D66-A0E2-EF948D261A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540898-F917-4110-80C9-35D15D5AD870}" type="datetimeFigureOut">
              <a:rPr lang="en-GB" smtClean="0"/>
              <a:t>27/07/2020</a:t>
            </a:fld>
            <a:endParaRPr lang="en-GB"/>
          </a:p>
        </p:txBody>
      </p:sp>
      <p:sp>
        <p:nvSpPr>
          <p:cNvPr id="5" name="Footer Placeholder 4">
            <a:extLst>
              <a:ext uri="{FF2B5EF4-FFF2-40B4-BE49-F238E27FC236}">
                <a16:creationId xmlns:a16="http://schemas.microsoft.com/office/drawing/2014/main" id="{09B53173-B777-4059-B019-F5C3145D7B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DFBA939-DA88-4AAE-A2DC-16551C563B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6AE61E-9377-405F-AEA3-1FC2BA95FF4D}" type="slidenum">
              <a:rPr lang="en-GB" smtClean="0"/>
              <a:t>‹#›</a:t>
            </a:fld>
            <a:endParaRPr lang="en-GB"/>
          </a:p>
        </p:txBody>
      </p:sp>
    </p:spTree>
    <p:extLst>
      <p:ext uri="{BB962C8B-B14F-4D97-AF65-F5344CB8AC3E}">
        <p14:creationId xmlns:p14="http://schemas.microsoft.com/office/powerpoint/2010/main" val="329100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0E2E7-86EB-4CFB-859F-0A4A2F96085B}"/>
              </a:ext>
            </a:extLst>
          </p:cNvPr>
          <p:cNvSpPr>
            <a:spLocks noGrp="1"/>
          </p:cNvSpPr>
          <p:nvPr>
            <p:ph type="ctrTitle"/>
          </p:nvPr>
        </p:nvSpPr>
        <p:spPr/>
        <p:txBody>
          <a:bodyPr/>
          <a:lstStyle/>
          <a:p>
            <a:endParaRPr lang="en-GB" dirty="0"/>
          </a:p>
        </p:txBody>
      </p:sp>
      <p:sp>
        <p:nvSpPr>
          <p:cNvPr id="3" name="Subtitle 2">
            <a:extLst>
              <a:ext uri="{FF2B5EF4-FFF2-40B4-BE49-F238E27FC236}">
                <a16:creationId xmlns:a16="http://schemas.microsoft.com/office/drawing/2014/main" id="{16EE74D4-2CDA-4DC1-AED1-E80472202E5C}"/>
              </a:ext>
            </a:extLst>
          </p:cNvPr>
          <p:cNvSpPr>
            <a:spLocks noGrp="1"/>
          </p:cNvSpPr>
          <p:nvPr>
            <p:ph type="subTitle" idx="1"/>
          </p:nvPr>
        </p:nvSpPr>
        <p:spPr/>
        <p:txBody>
          <a:bodyPr/>
          <a:lstStyle/>
          <a:p>
            <a:endParaRPr lang="en-GB" dirty="0"/>
          </a:p>
        </p:txBody>
      </p:sp>
      <p:sp>
        <p:nvSpPr>
          <p:cNvPr id="4" name="TextBox 3">
            <a:extLst>
              <a:ext uri="{FF2B5EF4-FFF2-40B4-BE49-F238E27FC236}">
                <a16:creationId xmlns:a16="http://schemas.microsoft.com/office/drawing/2014/main" id="{5958CE36-2034-4C30-AFE0-8D486CF6793C}"/>
              </a:ext>
            </a:extLst>
          </p:cNvPr>
          <p:cNvSpPr txBox="1"/>
          <p:nvPr/>
        </p:nvSpPr>
        <p:spPr>
          <a:xfrm>
            <a:off x="5398851" y="6001117"/>
            <a:ext cx="4698459" cy="369332"/>
          </a:xfrm>
          <a:prstGeom prst="rect">
            <a:avLst/>
          </a:prstGeom>
          <a:noFill/>
        </p:spPr>
        <p:txBody>
          <a:bodyPr wrap="square" rtlCol="0">
            <a:spAutoFit/>
          </a:bodyPr>
          <a:lstStyle/>
          <a:p>
            <a:r>
              <a:rPr lang="en-GB" dirty="0">
                <a:highlight>
                  <a:srgbClr val="FFFF00"/>
                </a:highlight>
              </a:rPr>
              <a:t>NOTE: In this PPT, the air pressure is constant </a:t>
            </a:r>
          </a:p>
        </p:txBody>
      </p:sp>
      <p:sp>
        <p:nvSpPr>
          <p:cNvPr id="5" name="TextBox 4">
            <a:extLst>
              <a:ext uri="{FF2B5EF4-FFF2-40B4-BE49-F238E27FC236}">
                <a16:creationId xmlns:a16="http://schemas.microsoft.com/office/drawing/2014/main" id="{39C2D701-3FA7-474D-9B07-0C45F4787280}"/>
              </a:ext>
            </a:extLst>
          </p:cNvPr>
          <p:cNvSpPr txBox="1"/>
          <p:nvPr/>
        </p:nvSpPr>
        <p:spPr>
          <a:xfrm>
            <a:off x="5398851" y="4749710"/>
            <a:ext cx="2816289" cy="1200329"/>
          </a:xfrm>
          <a:prstGeom prst="rect">
            <a:avLst/>
          </a:prstGeom>
          <a:noFill/>
        </p:spPr>
        <p:txBody>
          <a:bodyPr wrap="square" rtlCol="0">
            <a:spAutoFit/>
          </a:bodyPr>
          <a:lstStyle/>
          <a:p>
            <a:r>
              <a:rPr lang="en-US" altLang="zh-CN" dirty="0"/>
              <a:t>No. of rays: 400</a:t>
            </a:r>
          </a:p>
          <a:p>
            <a:r>
              <a:rPr lang="en-US" dirty="0"/>
              <a:t>Lase power: 200mW</a:t>
            </a:r>
          </a:p>
          <a:p>
            <a:r>
              <a:rPr lang="en-US" dirty="0"/>
              <a:t>Beam sigma: 10 E-6</a:t>
            </a:r>
          </a:p>
          <a:p>
            <a:r>
              <a:rPr lang="en-US" dirty="0"/>
              <a:t>Beam radius: 40 um</a:t>
            </a:r>
            <a:endParaRPr lang="en-GB" dirty="0"/>
          </a:p>
        </p:txBody>
      </p:sp>
    </p:spTree>
    <p:extLst>
      <p:ext uri="{BB962C8B-B14F-4D97-AF65-F5344CB8AC3E}">
        <p14:creationId xmlns:p14="http://schemas.microsoft.com/office/powerpoint/2010/main" val="3980369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FDCF6-1C56-4650-9E77-14965A7A558D}"/>
              </a:ext>
            </a:extLst>
          </p:cNvPr>
          <p:cNvSpPr>
            <a:spLocks noGrp="1"/>
          </p:cNvSpPr>
          <p:nvPr>
            <p:ph type="title"/>
          </p:nvPr>
        </p:nvSpPr>
        <p:spPr/>
        <p:txBody>
          <a:bodyPr/>
          <a:lstStyle/>
          <a:p>
            <a:r>
              <a:rPr lang="en-GB" dirty="0"/>
              <a:t>Radiation&amp;gravity&amp;drag-x-state1 </a:t>
            </a:r>
          </a:p>
        </p:txBody>
      </p:sp>
      <p:pic>
        <p:nvPicPr>
          <p:cNvPr id="5" name="Content Placeholder 4" descr="A screenshot of a social media post&#10;&#10;Description automatically generated">
            <a:extLst>
              <a:ext uri="{FF2B5EF4-FFF2-40B4-BE49-F238E27FC236}">
                <a16:creationId xmlns:a16="http://schemas.microsoft.com/office/drawing/2014/main" id="{E9687149-4AC3-4EB7-98AD-8CB715AA2A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41462" y="1385481"/>
            <a:ext cx="5850538" cy="4351338"/>
          </a:xfrm>
        </p:spPr>
      </p:pic>
      <p:pic>
        <p:nvPicPr>
          <p:cNvPr id="7" name="Picture 6" descr="A screenshot of a social media post&#10;&#10;Description automatically generated">
            <a:extLst>
              <a:ext uri="{FF2B5EF4-FFF2-40B4-BE49-F238E27FC236}">
                <a16:creationId xmlns:a16="http://schemas.microsoft.com/office/drawing/2014/main" id="{DD3066F9-A4C6-416F-BF11-35ADC9386C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296" y="1384266"/>
            <a:ext cx="5852172" cy="4352553"/>
          </a:xfrm>
          <a:prstGeom prst="rect">
            <a:avLst/>
          </a:prstGeom>
        </p:spPr>
      </p:pic>
      <p:sp>
        <p:nvSpPr>
          <p:cNvPr id="8" name="TextBox 7">
            <a:extLst>
              <a:ext uri="{FF2B5EF4-FFF2-40B4-BE49-F238E27FC236}">
                <a16:creationId xmlns:a16="http://schemas.microsoft.com/office/drawing/2014/main" id="{6CB67509-0269-4FEC-AA38-F470870BA835}"/>
              </a:ext>
            </a:extLst>
          </p:cNvPr>
          <p:cNvSpPr txBox="1"/>
          <p:nvPr/>
        </p:nvSpPr>
        <p:spPr>
          <a:xfrm>
            <a:off x="1725105" y="6123543"/>
            <a:ext cx="4091233" cy="369332"/>
          </a:xfrm>
          <a:prstGeom prst="rect">
            <a:avLst/>
          </a:prstGeom>
          <a:noFill/>
        </p:spPr>
        <p:txBody>
          <a:bodyPr wrap="square" rtlCol="0">
            <a:spAutoFit/>
          </a:bodyPr>
          <a:lstStyle/>
          <a:p>
            <a:r>
              <a:rPr lang="en-GB" dirty="0" err="1"/>
              <a:t>init_state</a:t>
            </a:r>
            <a:r>
              <a:rPr lang="en-GB" dirty="0"/>
              <a:t>(820,2,0,0) um -&gt; (</a:t>
            </a:r>
            <a:r>
              <a:rPr lang="en-GB" dirty="0" err="1"/>
              <a:t>x,y,vx,vy</a:t>
            </a:r>
            <a:r>
              <a:rPr lang="en-GB" dirty="0"/>
              <a:t>)</a:t>
            </a:r>
          </a:p>
        </p:txBody>
      </p:sp>
    </p:spTree>
    <p:extLst>
      <p:ext uri="{BB962C8B-B14F-4D97-AF65-F5344CB8AC3E}">
        <p14:creationId xmlns:p14="http://schemas.microsoft.com/office/powerpoint/2010/main" val="251771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2348C-17CF-4EB4-B539-9DCFF3E8B93B}"/>
              </a:ext>
            </a:extLst>
          </p:cNvPr>
          <p:cNvSpPr>
            <a:spLocks noGrp="1"/>
          </p:cNvSpPr>
          <p:nvPr>
            <p:ph type="title"/>
          </p:nvPr>
        </p:nvSpPr>
        <p:spPr/>
        <p:txBody>
          <a:bodyPr/>
          <a:lstStyle/>
          <a:p>
            <a:r>
              <a:rPr lang="en-GB" dirty="0"/>
              <a:t>Radiation&amp;gravity&amp;drag-y-state1 </a:t>
            </a:r>
          </a:p>
        </p:txBody>
      </p:sp>
      <p:pic>
        <p:nvPicPr>
          <p:cNvPr id="5" name="Content Placeholder 4" descr="A screenshot of a social media post&#10;&#10;Description automatically generated">
            <a:extLst>
              <a:ext uri="{FF2B5EF4-FFF2-40B4-BE49-F238E27FC236}">
                <a16:creationId xmlns:a16="http://schemas.microsoft.com/office/drawing/2014/main" id="{C74A52F9-F219-4094-B444-1F42BB68DF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610386"/>
            <a:ext cx="5850538" cy="4351338"/>
          </a:xfrm>
        </p:spPr>
      </p:pic>
      <p:pic>
        <p:nvPicPr>
          <p:cNvPr id="7" name="Picture 6" descr="A screenshot of a social media post&#10;&#10;Description automatically generated">
            <a:extLst>
              <a:ext uri="{FF2B5EF4-FFF2-40B4-BE49-F238E27FC236}">
                <a16:creationId xmlns:a16="http://schemas.microsoft.com/office/drawing/2014/main" id="{CD5724AC-0176-4FD3-8355-D00D68A87B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442" y="1690688"/>
            <a:ext cx="5852172" cy="4352553"/>
          </a:xfrm>
          <a:prstGeom prst="rect">
            <a:avLst/>
          </a:prstGeom>
        </p:spPr>
      </p:pic>
      <p:sp>
        <p:nvSpPr>
          <p:cNvPr id="8" name="TextBox 7">
            <a:extLst>
              <a:ext uri="{FF2B5EF4-FFF2-40B4-BE49-F238E27FC236}">
                <a16:creationId xmlns:a16="http://schemas.microsoft.com/office/drawing/2014/main" id="{A948389E-4686-4FCC-A11D-61E057D00337}"/>
              </a:ext>
            </a:extLst>
          </p:cNvPr>
          <p:cNvSpPr txBox="1"/>
          <p:nvPr/>
        </p:nvSpPr>
        <p:spPr>
          <a:xfrm>
            <a:off x="1753385" y="6123543"/>
            <a:ext cx="4091233" cy="369332"/>
          </a:xfrm>
          <a:prstGeom prst="rect">
            <a:avLst/>
          </a:prstGeom>
          <a:noFill/>
        </p:spPr>
        <p:txBody>
          <a:bodyPr wrap="square" rtlCol="0">
            <a:spAutoFit/>
          </a:bodyPr>
          <a:lstStyle/>
          <a:p>
            <a:r>
              <a:rPr lang="en-GB" dirty="0" err="1"/>
              <a:t>init_state</a:t>
            </a:r>
            <a:r>
              <a:rPr lang="en-GB" dirty="0"/>
              <a:t>(820,2,0,0) um -&gt; (</a:t>
            </a:r>
            <a:r>
              <a:rPr lang="en-GB" dirty="0" err="1"/>
              <a:t>x,y,vx,vy</a:t>
            </a:r>
            <a:r>
              <a:rPr lang="en-GB" dirty="0"/>
              <a:t>)</a:t>
            </a:r>
          </a:p>
        </p:txBody>
      </p:sp>
      <p:sp>
        <p:nvSpPr>
          <p:cNvPr id="9" name="Rectangle 8">
            <a:extLst>
              <a:ext uri="{FF2B5EF4-FFF2-40B4-BE49-F238E27FC236}">
                <a16:creationId xmlns:a16="http://schemas.microsoft.com/office/drawing/2014/main" id="{180BE169-CBCF-4CB0-B6C3-CF6F0C902079}"/>
              </a:ext>
            </a:extLst>
          </p:cNvPr>
          <p:cNvSpPr/>
          <p:nvPr/>
        </p:nvSpPr>
        <p:spPr>
          <a:xfrm>
            <a:off x="5753826" y="5961724"/>
            <a:ext cx="6925226" cy="923330"/>
          </a:xfrm>
          <a:prstGeom prst="rect">
            <a:avLst/>
          </a:prstGeom>
        </p:spPr>
        <p:txBody>
          <a:bodyPr wrap="square">
            <a:spAutoFit/>
          </a:bodyPr>
          <a:lstStyle/>
          <a:p>
            <a:r>
              <a:rPr lang="en-GB" dirty="0" err="1"/>
              <a:t>Guess</a:t>
            </a:r>
            <a:r>
              <a:rPr lang="en-GB" dirty="0" err="1">
                <a:highlight>
                  <a:srgbClr val="FFFF00"/>
                </a:highlight>
              </a:rPr>
              <a:t>:If</a:t>
            </a:r>
            <a:r>
              <a:rPr lang="en-GB" dirty="0">
                <a:highlight>
                  <a:srgbClr val="FFFF00"/>
                </a:highlight>
              </a:rPr>
              <a:t> release the droplet far from the stable position e.g.(1000,10,0,0)</a:t>
            </a:r>
          </a:p>
          <a:p>
            <a:r>
              <a:rPr lang="en-GB" dirty="0">
                <a:highlight>
                  <a:srgbClr val="FFFF00"/>
                </a:highlight>
              </a:rPr>
              <a:t>The curvature should be a better decayed . </a:t>
            </a:r>
          </a:p>
        </p:txBody>
      </p:sp>
    </p:spTree>
    <p:extLst>
      <p:ext uri="{BB962C8B-B14F-4D97-AF65-F5344CB8AC3E}">
        <p14:creationId xmlns:p14="http://schemas.microsoft.com/office/powerpoint/2010/main" val="1741268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84FD1-73A3-4AAB-9626-FBE1F5144586}"/>
              </a:ext>
            </a:extLst>
          </p:cNvPr>
          <p:cNvSpPr>
            <a:spLocks noGrp="1"/>
          </p:cNvSpPr>
          <p:nvPr>
            <p:ph type="title"/>
          </p:nvPr>
        </p:nvSpPr>
        <p:spPr/>
        <p:txBody>
          <a:bodyPr/>
          <a:lstStyle/>
          <a:p>
            <a:r>
              <a:rPr lang="en-GB" dirty="0"/>
              <a:t>Radiation&amp;gravity&amp;drag-x-state2</a:t>
            </a:r>
          </a:p>
        </p:txBody>
      </p:sp>
      <p:pic>
        <p:nvPicPr>
          <p:cNvPr id="5" name="Content Placeholder 4" descr="A screenshot of a cell phone&#10;&#10;Description automatically generated">
            <a:extLst>
              <a:ext uri="{FF2B5EF4-FFF2-40B4-BE49-F238E27FC236}">
                <a16:creationId xmlns:a16="http://schemas.microsoft.com/office/drawing/2014/main" id="{62B73F4F-2483-4957-820D-F2032E8D11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0994" y="1387881"/>
            <a:ext cx="5850538" cy="4351338"/>
          </a:xfrm>
        </p:spPr>
      </p:pic>
      <p:pic>
        <p:nvPicPr>
          <p:cNvPr id="7" name="Picture 6" descr="A screenshot of a cell phone&#10;&#10;Description automatically generated">
            <a:extLst>
              <a:ext uri="{FF2B5EF4-FFF2-40B4-BE49-F238E27FC236}">
                <a16:creationId xmlns:a16="http://schemas.microsoft.com/office/drawing/2014/main" id="{01902577-04A5-4CD6-BB22-722EEEEFD1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60856"/>
            <a:ext cx="5852172" cy="4352553"/>
          </a:xfrm>
          <a:prstGeom prst="rect">
            <a:avLst/>
          </a:prstGeom>
        </p:spPr>
      </p:pic>
      <p:sp>
        <p:nvSpPr>
          <p:cNvPr id="8" name="TextBox 7">
            <a:extLst>
              <a:ext uri="{FF2B5EF4-FFF2-40B4-BE49-F238E27FC236}">
                <a16:creationId xmlns:a16="http://schemas.microsoft.com/office/drawing/2014/main" id="{B683F6FC-F333-4082-A00A-A2BF115BA753}"/>
              </a:ext>
            </a:extLst>
          </p:cNvPr>
          <p:cNvSpPr txBox="1"/>
          <p:nvPr/>
        </p:nvSpPr>
        <p:spPr>
          <a:xfrm>
            <a:off x="1753385" y="6123543"/>
            <a:ext cx="4091233" cy="369332"/>
          </a:xfrm>
          <a:prstGeom prst="rect">
            <a:avLst/>
          </a:prstGeom>
          <a:noFill/>
        </p:spPr>
        <p:txBody>
          <a:bodyPr wrap="square" rtlCol="0">
            <a:spAutoFit/>
          </a:bodyPr>
          <a:lstStyle/>
          <a:p>
            <a:r>
              <a:rPr lang="en-GB" dirty="0" err="1"/>
              <a:t>init_state</a:t>
            </a:r>
            <a:r>
              <a:rPr lang="en-GB" dirty="0"/>
              <a:t>(900,2,0,0) um -&gt; (</a:t>
            </a:r>
            <a:r>
              <a:rPr lang="en-GB" dirty="0" err="1"/>
              <a:t>x,y,vx,vy</a:t>
            </a:r>
            <a:r>
              <a:rPr lang="en-GB" dirty="0"/>
              <a:t>)</a:t>
            </a:r>
          </a:p>
        </p:txBody>
      </p:sp>
    </p:spTree>
    <p:extLst>
      <p:ext uri="{BB962C8B-B14F-4D97-AF65-F5344CB8AC3E}">
        <p14:creationId xmlns:p14="http://schemas.microsoft.com/office/powerpoint/2010/main" val="691878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A8AA0-270E-4AAC-A328-A551A10630AE}"/>
              </a:ext>
            </a:extLst>
          </p:cNvPr>
          <p:cNvSpPr>
            <a:spLocks noGrp="1"/>
          </p:cNvSpPr>
          <p:nvPr>
            <p:ph type="title"/>
          </p:nvPr>
        </p:nvSpPr>
        <p:spPr/>
        <p:txBody>
          <a:bodyPr/>
          <a:lstStyle/>
          <a:p>
            <a:r>
              <a:rPr lang="en-GB" dirty="0"/>
              <a:t>Radiation&amp;gravity&amp;drag-x-state2</a:t>
            </a:r>
          </a:p>
        </p:txBody>
      </p:sp>
      <p:pic>
        <p:nvPicPr>
          <p:cNvPr id="5" name="Content Placeholder 4" descr="A screenshot of a cell phone&#10;&#10;Description automatically generated">
            <a:extLst>
              <a:ext uri="{FF2B5EF4-FFF2-40B4-BE49-F238E27FC236}">
                <a16:creationId xmlns:a16="http://schemas.microsoft.com/office/drawing/2014/main" id="{300CB9C0-2B8D-42A0-AB4D-106211DC44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02360" y="1472313"/>
            <a:ext cx="5850538" cy="4351338"/>
          </a:xfrm>
        </p:spPr>
      </p:pic>
      <p:pic>
        <p:nvPicPr>
          <p:cNvPr id="7" name="Picture 6" descr="A screenshot of a cell phone&#10;&#10;Description automatically generated">
            <a:extLst>
              <a:ext uri="{FF2B5EF4-FFF2-40B4-BE49-F238E27FC236}">
                <a16:creationId xmlns:a16="http://schemas.microsoft.com/office/drawing/2014/main" id="{0E56C6E1-900C-4EA3-BAFB-2AD4261AE3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188" y="1471098"/>
            <a:ext cx="5852172" cy="4352553"/>
          </a:xfrm>
          <a:prstGeom prst="rect">
            <a:avLst/>
          </a:prstGeom>
        </p:spPr>
      </p:pic>
      <p:sp>
        <p:nvSpPr>
          <p:cNvPr id="11" name="TextBox 10">
            <a:extLst>
              <a:ext uri="{FF2B5EF4-FFF2-40B4-BE49-F238E27FC236}">
                <a16:creationId xmlns:a16="http://schemas.microsoft.com/office/drawing/2014/main" id="{4A81B6F0-6583-4392-86E8-CF5132E92FEC}"/>
              </a:ext>
            </a:extLst>
          </p:cNvPr>
          <p:cNvSpPr txBox="1"/>
          <p:nvPr/>
        </p:nvSpPr>
        <p:spPr>
          <a:xfrm>
            <a:off x="1564849" y="5823651"/>
            <a:ext cx="4091233" cy="369332"/>
          </a:xfrm>
          <a:prstGeom prst="rect">
            <a:avLst/>
          </a:prstGeom>
          <a:noFill/>
        </p:spPr>
        <p:txBody>
          <a:bodyPr wrap="square" rtlCol="0">
            <a:spAutoFit/>
          </a:bodyPr>
          <a:lstStyle/>
          <a:p>
            <a:r>
              <a:rPr lang="en-GB" dirty="0" err="1"/>
              <a:t>init_state</a:t>
            </a:r>
            <a:r>
              <a:rPr lang="en-GB" dirty="0"/>
              <a:t>(900,2,0,0) um -&gt; (</a:t>
            </a:r>
            <a:r>
              <a:rPr lang="en-GB" dirty="0" err="1"/>
              <a:t>x,y,vx,vy</a:t>
            </a:r>
            <a:r>
              <a:rPr lang="en-GB" dirty="0"/>
              <a:t>)</a:t>
            </a:r>
          </a:p>
        </p:txBody>
      </p:sp>
    </p:spTree>
    <p:extLst>
      <p:ext uri="{BB962C8B-B14F-4D97-AF65-F5344CB8AC3E}">
        <p14:creationId xmlns:p14="http://schemas.microsoft.com/office/powerpoint/2010/main" val="4013959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B9EC0-9C29-4049-8A57-F1A470DE3309}"/>
              </a:ext>
            </a:extLst>
          </p:cNvPr>
          <p:cNvSpPr>
            <a:spLocks noGrp="1"/>
          </p:cNvSpPr>
          <p:nvPr>
            <p:ph type="title"/>
          </p:nvPr>
        </p:nvSpPr>
        <p:spPr/>
        <p:txBody>
          <a:bodyPr/>
          <a:lstStyle/>
          <a:p>
            <a:endParaRPr lang="en-GB" dirty="0"/>
          </a:p>
        </p:txBody>
      </p:sp>
      <p:pic>
        <p:nvPicPr>
          <p:cNvPr id="9" name="Content Placeholder 8" descr="A close up of text on a white background&#10;&#10;Description automatically generated">
            <a:extLst>
              <a:ext uri="{FF2B5EF4-FFF2-40B4-BE49-F238E27FC236}">
                <a16:creationId xmlns:a16="http://schemas.microsoft.com/office/drawing/2014/main" id="{2B470D58-160C-47B8-B6AE-80922951E6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393" y="1447812"/>
            <a:ext cx="5850538" cy="4351338"/>
          </a:xfrm>
        </p:spPr>
      </p:pic>
      <p:pic>
        <p:nvPicPr>
          <p:cNvPr id="11" name="Picture 10" descr="A screenshot of a cell phone&#10;&#10;Description automatically generated">
            <a:extLst>
              <a:ext uri="{FF2B5EF4-FFF2-40B4-BE49-F238E27FC236}">
                <a16:creationId xmlns:a16="http://schemas.microsoft.com/office/drawing/2014/main" id="{D2EC8D7A-81BD-4C43-ABB1-68FDF7FC7457}"/>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920671" y="1568643"/>
            <a:ext cx="6126786" cy="4352553"/>
          </a:xfrm>
          <a:prstGeom prst="rect">
            <a:avLst/>
          </a:prstGeom>
        </p:spPr>
      </p:pic>
      <p:cxnSp>
        <p:nvCxnSpPr>
          <p:cNvPr id="14" name="Straight Arrow Connector 13">
            <a:extLst>
              <a:ext uri="{FF2B5EF4-FFF2-40B4-BE49-F238E27FC236}">
                <a16:creationId xmlns:a16="http://schemas.microsoft.com/office/drawing/2014/main" id="{530EEB6E-8183-4B12-8BC0-A0B0104E6B8B}"/>
              </a:ext>
            </a:extLst>
          </p:cNvPr>
          <p:cNvCxnSpPr/>
          <p:nvPr/>
        </p:nvCxnSpPr>
        <p:spPr>
          <a:xfrm flipV="1">
            <a:off x="4833443" y="3331723"/>
            <a:ext cx="5486400" cy="1945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F82BEBCD-025A-4F82-AB38-FC9EE3E2FEE6}"/>
              </a:ext>
            </a:extLst>
          </p:cNvPr>
          <p:cNvCxnSpPr/>
          <p:nvPr/>
        </p:nvCxnSpPr>
        <p:spPr>
          <a:xfrm>
            <a:off x="2526384" y="2318994"/>
            <a:ext cx="6363092" cy="4543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9B65B34D-BAC6-4238-83C5-8F7908ECBF00}"/>
              </a:ext>
            </a:extLst>
          </p:cNvPr>
          <p:cNvSpPr/>
          <p:nvPr/>
        </p:nvSpPr>
        <p:spPr>
          <a:xfrm>
            <a:off x="3052994" y="2611013"/>
            <a:ext cx="829559" cy="6827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Straight Arrow Connector 19">
            <a:extLst>
              <a:ext uri="{FF2B5EF4-FFF2-40B4-BE49-F238E27FC236}">
                <a16:creationId xmlns:a16="http://schemas.microsoft.com/office/drawing/2014/main" id="{7C1F7C68-8B10-434E-A220-CCAECD0FFB6A}"/>
              </a:ext>
            </a:extLst>
          </p:cNvPr>
          <p:cNvCxnSpPr/>
          <p:nvPr/>
        </p:nvCxnSpPr>
        <p:spPr>
          <a:xfrm>
            <a:off x="3754877" y="2894206"/>
            <a:ext cx="5758774" cy="1499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6690787B-A87F-41FB-A8C1-8A1E9A5D85FB}"/>
              </a:ext>
            </a:extLst>
          </p:cNvPr>
          <p:cNvSpPr txBox="1"/>
          <p:nvPr/>
        </p:nvSpPr>
        <p:spPr>
          <a:xfrm>
            <a:off x="9513651" y="2876826"/>
            <a:ext cx="774301" cy="369332"/>
          </a:xfrm>
          <a:prstGeom prst="rect">
            <a:avLst/>
          </a:prstGeom>
          <a:noFill/>
        </p:spPr>
        <p:txBody>
          <a:bodyPr wrap="square" rtlCol="0">
            <a:spAutoFit/>
          </a:bodyPr>
          <a:lstStyle/>
          <a:p>
            <a:r>
              <a:rPr lang="en-GB" dirty="0"/>
              <a:t>??</a:t>
            </a:r>
          </a:p>
        </p:txBody>
      </p:sp>
      <p:sp>
        <p:nvSpPr>
          <p:cNvPr id="22" name="TextBox 21">
            <a:extLst>
              <a:ext uri="{FF2B5EF4-FFF2-40B4-BE49-F238E27FC236}">
                <a16:creationId xmlns:a16="http://schemas.microsoft.com/office/drawing/2014/main" id="{45C9A811-F3AF-47B3-8369-42F1309DE351}"/>
              </a:ext>
            </a:extLst>
          </p:cNvPr>
          <p:cNvSpPr txBox="1"/>
          <p:nvPr/>
        </p:nvSpPr>
        <p:spPr>
          <a:xfrm>
            <a:off x="1215957" y="6111056"/>
            <a:ext cx="4004558" cy="369332"/>
          </a:xfrm>
          <a:prstGeom prst="rect">
            <a:avLst/>
          </a:prstGeom>
          <a:noFill/>
        </p:spPr>
        <p:txBody>
          <a:bodyPr wrap="none" rtlCol="0">
            <a:spAutoFit/>
          </a:bodyPr>
          <a:lstStyle/>
          <a:p>
            <a:r>
              <a:rPr lang="en-GB" dirty="0"/>
              <a:t>This figure contain gravity, </a:t>
            </a:r>
            <a:r>
              <a:rPr lang="en-GB" dirty="0" err="1"/>
              <a:t>radiation,drag</a:t>
            </a:r>
            <a:endParaRPr lang="en-GB" dirty="0"/>
          </a:p>
        </p:txBody>
      </p:sp>
      <p:sp>
        <p:nvSpPr>
          <p:cNvPr id="23" name="TextBox 22">
            <a:extLst>
              <a:ext uri="{FF2B5EF4-FFF2-40B4-BE49-F238E27FC236}">
                <a16:creationId xmlns:a16="http://schemas.microsoft.com/office/drawing/2014/main" id="{E4C68073-DDB1-46BC-9A9C-11440253811C}"/>
              </a:ext>
            </a:extLst>
          </p:cNvPr>
          <p:cNvSpPr txBox="1"/>
          <p:nvPr/>
        </p:nvSpPr>
        <p:spPr>
          <a:xfrm>
            <a:off x="6632330" y="5921196"/>
            <a:ext cx="4703467" cy="369332"/>
          </a:xfrm>
          <a:prstGeom prst="rect">
            <a:avLst/>
          </a:prstGeom>
          <a:noFill/>
        </p:spPr>
        <p:txBody>
          <a:bodyPr wrap="none" rtlCol="0">
            <a:spAutoFit/>
          </a:bodyPr>
          <a:lstStyle/>
          <a:p>
            <a:r>
              <a:rPr lang="en-GB" dirty="0"/>
              <a:t>This figure contain gravity, radiation and </a:t>
            </a:r>
            <a:r>
              <a:rPr lang="en-GB" dirty="0">
                <a:highlight>
                  <a:srgbClr val="FFFF00"/>
                </a:highlight>
              </a:rPr>
              <a:t>no</a:t>
            </a:r>
            <a:r>
              <a:rPr lang="en-GB" dirty="0"/>
              <a:t> drag</a:t>
            </a:r>
          </a:p>
        </p:txBody>
      </p:sp>
      <p:sp>
        <p:nvSpPr>
          <p:cNvPr id="24" name="TextBox 23">
            <a:extLst>
              <a:ext uri="{FF2B5EF4-FFF2-40B4-BE49-F238E27FC236}">
                <a16:creationId xmlns:a16="http://schemas.microsoft.com/office/drawing/2014/main" id="{6C6EE383-A468-42EE-9AEE-A735D4B6AC9D}"/>
              </a:ext>
            </a:extLst>
          </p:cNvPr>
          <p:cNvSpPr txBox="1"/>
          <p:nvPr/>
        </p:nvSpPr>
        <p:spPr>
          <a:xfrm>
            <a:off x="6478622" y="6258077"/>
            <a:ext cx="5892832" cy="646331"/>
          </a:xfrm>
          <a:prstGeom prst="rect">
            <a:avLst/>
          </a:prstGeom>
          <a:noFill/>
        </p:spPr>
        <p:txBody>
          <a:bodyPr wrap="none" rtlCol="0">
            <a:spAutoFit/>
          </a:bodyPr>
          <a:lstStyle/>
          <a:p>
            <a:r>
              <a:rPr lang="en-GB" dirty="0"/>
              <a:t>If we take the drag force into consideration, the curve should</a:t>
            </a:r>
          </a:p>
          <a:p>
            <a:r>
              <a:rPr lang="en-GB" dirty="0"/>
              <a:t>be flattened and more close to 0   </a:t>
            </a:r>
          </a:p>
        </p:txBody>
      </p:sp>
    </p:spTree>
    <p:extLst>
      <p:ext uri="{BB962C8B-B14F-4D97-AF65-F5344CB8AC3E}">
        <p14:creationId xmlns:p14="http://schemas.microsoft.com/office/powerpoint/2010/main" val="2705241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AAEC-DDCF-486F-B8D4-BFFCAC3673A0}"/>
              </a:ext>
            </a:extLst>
          </p:cNvPr>
          <p:cNvSpPr>
            <a:spLocks noGrp="1"/>
          </p:cNvSpPr>
          <p:nvPr>
            <p:ph type="title"/>
          </p:nvPr>
        </p:nvSpPr>
        <p:spPr/>
        <p:txBody>
          <a:bodyPr/>
          <a:lstStyle/>
          <a:p>
            <a:r>
              <a:rPr lang="en-GB" dirty="0"/>
              <a:t>Radiation&amp;gravity&amp;drag-y-state2</a:t>
            </a:r>
          </a:p>
        </p:txBody>
      </p:sp>
      <p:pic>
        <p:nvPicPr>
          <p:cNvPr id="5" name="Content Placeholder 4" descr="A screenshot of a cell phone&#10;&#10;Description automatically generated">
            <a:extLst>
              <a:ext uri="{FF2B5EF4-FFF2-40B4-BE49-F238E27FC236}">
                <a16:creationId xmlns:a16="http://schemas.microsoft.com/office/drawing/2014/main" id="{B248B145-AEA3-473A-8AF1-C613CC372B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414" y="1396331"/>
            <a:ext cx="6379847" cy="4065338"/>
          </a:xfrm>
        </p:spPr>
      </p:pic>
      <p:pic>
        <p:nvPicPr>
          <p:cNvPr id="9" name="Picture 8" descr="A close up of a map&#10;&#10;Description automatically generated">
            <a:extLst>
              <a:ext uri="{FF2B5EF4-FFF2-40B4-BE49-F238E27FC236}">
                <a16:creationId xmlns:a16="http://schemas.microsoft.com/office/drawing/2014/main" id="{90477E40-351C-43A9-B1CD-F8D389C06D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8255" y="1396331"/>
            <a:ext cx="7908619" cy="4065338"/>
          </a:xfrm>
          <a:prstGeom prst="rect">
            <a:avLst/>
          </a:prstGeom>
        </p:spPr>
      </p:pic>
      <p:sp>
        <p:nvSpPr>
          <p:cNvPr id="10" name="TextBox 9">
            <a:extLst>
              <a:ext uri="{FF2B5EF4-FFF2-40B4-BE49-F238E27FC236}">
                <a16:creationId xmlns:a16="http://schemas.microsoft.com/office/drawing/2014/main" id="{73DD984E-F1AC-490B-AC14-F88C23AA6C49}"/>
              </a:ext>
            </a:extLst>
          </p:cNvPr>
          <p:cNvSpPr txBox="1"/>
          <p:nvPr/>
        </p:nvSpPr>
        <p:spPr>
          <a:xfrm>
            <a:off x="838200" y="5649143"/>
            <a:ext cx="4004558" cy="369332"/>
          </a:xfrm>
          <a:prstGeom prst="rect">
            <a:avLst/>
          </a:prstGeom>
          <a:noFill/>
        </p:spPr>
        <p:txBody>
          <a:bodyPr wrap="none" rtlCol="0">
            <a:spAutoFit/>
          </a:bodyPr>
          <a:lstStyle/>
          <a:p>
            <a:r>
              <a:rPr lang="en-GB" dirty="0"/>
              <a:t>This figure contain gravity, </a:t>
            </a:r>
            <a:r>
              <a:rPr lang="en-GB" dirty="0" err="1"/>
              <a:t>radiation,drag</a:t>
            </a:r>
            <a:endParaRPr lang="en-GB" dirty="0"/>
          </a:p>
        </p:txBody>
      </p:sp>
      <p:sp>
        <p:nvSpPr>
          <p:cNvPr id="11" name="TextBox 10">
            <a:extLst>
              <a:ext uri="{FF2B5EF4-FFF2-40B4-BE49-F238E27FC236}">
                <a16:creationId xmlns:a16="http://schemas.microsoft.com/office/drawing/2014/main" id="{687D67BF-4780-4C6A-9794-DD8DA1EE19CD}"/>
              </a:ext>
            </a:extLst>
          </p:cNvPr>
          <p:cNvSpPr txBox="1"/>
          <p:nvPr/>
        </p:nvSpPr>
        <p:spPr>
          <a:xfrm>
            <a:off x="6899115" y="5518360"/>
            <a:ext cx="4703467" cy="369332"/>
          </a:xfrm>
          <a:prstGeom prst="rect">
            <a:avLst/>
          </a:prstGeom>
          <a:noFill/>
        </p:spPr>
        <p:txBody>
          <a:bodyPr wrap="none" rtlCol="0">
            <a:spAutoFit/>
          </a:bodyPr>
          <a:lstStyle/>
          <a:p>
            <a:r>
              <a:rPr lang="en-GB" dirty="0"/>
              <a:t>This figure contain gravity, radiation and </a:t>
            </a:r>
            <a:r>
              <a:rPr lang="en-GB" dirty="0">
                <a:highlight>
                  <a:srgbClr val="FFFF00"/>
                </a:highlight>
              </a:rPr>
              <a:t>no</a:t>
            </a:r>
            <a:r>
              <a:rPr lang="en-GB" dirty="0"/>
              <a:t> drag</a:t>
            </a:r>
          </a:p>
        </p:txBody>
      </p:sp>
      <p:cxnSp>
        <p:nvCxnSpPr>
          <p:cNvPr id="13" name="Straight Arrow Connector 12">
            <a:extLst>
              <a:ext uri="{FF2B5EF4-FFF2-40B4-BE49-F238E27FC236}">
                <a16:creationId xmlns:a16="http://schemas.microsoft.com/office/drawing/2014/main" id="{96E1D086-7301-4D83-A5DF-CB6227608E09}"/>
              </a:ext>
            </a:extLst>
          </p:cNvPr>
          <p:cNvCxnSpPr/>
          <p:nvPr/>
        </p:nvCxnSpPr>
        <p:spPr>
          <a:xfrm>
            <a:off x="4034672" y="4119513"/>
            <a:ext cx="84841" cy="678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24AD8A0-602C-4C78-9D07-A25EC181BC1E}"/>
              </a:ext>
            </a:extLst>
          </p:cNvPr>
          <p:cNvSpPr txBox="1"/>
          <p:nvPr/>
        </p:nvSpPr>
        <p:spPr>
          <a:xfrm>
            <a:off x="3114509" y="2976014"/>
            <a:ext cx="1545996" cy="1200329"/>
          </a:xfrm>
          <a:prstGeom prst="rect">
            <a:avLst/>
          </a:prstGeom>
          <a:noFill/>
        </p:spPr>
        <p:txBody>
          <a:bodyPr wrap="square" rtlCol="0">
            <a:spAutoFit/>
          </a:bodyPr>
          <a:lstStyle/>
          <a:p>
            <a:r>
              <a:rPr lang="en-GB" dirty="0"/>
              <a:t>Turning point means force direction changed</a:t>
            </a:r>
          </a:p>
        </p:txBody>
      </p:sp>
      <p:sp>
        <p:nvSpPr>
          <p:cNvPr id="15" name="TextBox 14">
            <a:extLst>
              <a:ext uri="{FF2B5EF4-FFF2-40B4-BE49-F238E27FC236}">
                <a16:creationId xmlns:a16="http://schemas.microsoft.com/office/drawing/2014/main" id="{AE6E3018-0271-4DD3-BF9D-A2DAB7C4B815}"/>
              </a:ext>
            </a:extLst>
          </p:cNvPr>
          <p:cNvSpPr txBox="1"/>
          <p:nvPr/>
        </p:nvSpPr>
        <p:spPr>
          <a:xfrm>
            <a:off x="6304433" y="5878998"/>
            <a:ext cx="5892832" cy="646331"/>
          </a:xfrm>
          <a:prstGeom prst="rect">
            <a:avLst/>
          </a:prstGeom>
          <a:noFill/>
        </p:spPr>
        <p:txBody>
          <a:bodyPr wrap="none" rtlCol="0">
            <a:spAutoFit/>
          </a:bodyPr>
          <a:lstStyle/>
          <a:p>
            <a:r>
              <a:rPr lang="en-GB" dirty="0"/>
              <a:t>If we take the drag force into consideration, the curve should</a:t>
            </a:r>
          </a:p>
          <a:p>
            <a:r>
              <a:rPr lang="en-GB" dirty="0"/>
              <a:t>be flattened and more close to 0   </a:t>
            </a:r>
          </a:p>
        </p:txBody>
      </p:sp>
      <p:cxnSp>
        <p:nvCxnSpPr>
          <p:cNvPr id="17" name="Straight Arrow Connector 16">
            <a:extLst>
              <a:ext uri="{FF2B5EF4-FFF2-40B4-BE49-F238E27FC236}">
                <a16:creationId xmlns:a16="http://schemas.microsoft.com/office/drawing/2014/main" id="{D35D01B3-65D5-4E50-975F-764D83A8CDE8}"/>
              </a:ext>
            </a:extLst>
          </p:cNvPr>
          <p:cNvCxnSpPr/>
          <p:nvPr/>
        </p:nvCxnSpPr>
        <p:spPr>
          <a:xfrm flipV="1">
            <a:off x="4119513" y="3714161"/>
            <a:ext cx="6825007" cy="1197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4F0148C-FAC3-48CD-A7BD-CFD05B574A23}"/>
              </a:ext>
            </a:extLst>
          </p:cNvPr>
          <p:cNvCxnSpPr/>
          <p:nvPr/>
        </p:nvCxnSpPr>
        <p:spPr>
          <a:xfrm flipH="1">
            <a:off x="10435472" y="3714161"/>
            <a:ext cx="584462" cy="1934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descr="A close up of a mans face&#10;&#10;Description automatically generated">
            <a:extLst>
              <a:ext uri="{FF2B5EF4-FFF2-40B4-BE49-F238E27FC236}">
                <a16:creationId xmlns:a16="http://schemas.microsoft.com/office/drawing/2014/main" id="{A3C50D30-A7FC-436C-A5A3-60ED224721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3249" y="1411517"/>
            <a:ext cx="5852172" cy="4352553"/>
          </a:xfrm>
          <a:prstGeom prst="rect">
            <a:avLst/>
          </a:prstGeom>
        </p:spPr>
      </p:pic>
    </p:spTree>
    <p:extLst>
      <p:ext uri="{BB962C8B-B14F-4D97-AF65-F5344CB8AC3E}">
        <p14:creationId xmlns:p14="http://schemas.microsoft.com/office/powerpoint/2010/main" val="42745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4836E-AAEE-4AE3-86FF-196CD5E40E53}"/>
              </a:ext>
            </a:extLst>
          </p:cNvPr>
          <p:cNvSpPr>
            <a:spLocks noGrp="1"/>
          </p:cNvSpPr>
          <p:nvPr>
            <p:ph type="title"/>
          </p:nvPr>
        </p:nvSpPr>
        <p:spPr/>
        <p:txBody>
          <a:bodyPr/>
          <a:lstStyle/>
          <a:p>
            <a:r>
              <a:rPr lang="en-GB" dirty="0"/>
              <a:t>Questions</a:t>
            </a:r>
          </a:p>
        </p:txBody>
      </p:sp>
      <p:sp>
        <p:nvSpPr>
          <p:cNvPr id="3" name="Content Placeholder 2">
            <a:extLst>
              <a:ext uri="{FF2B5EF4-FFF2-40B4-BE49-F238E27FC236}">
                <a16:creationId xmlns:a16="http://schemas.microsoft.com/office/drawing/2014/main" id="{7802E303-E8CE-42BD-8DAA-D3EE30C91138}"/>
              </a:ext>
            </a:extLst>
          </p:cNvPr>
          <p:cNvSpPr>
            <a:spLocks noGrp="1"/>
          </p:cNvSpPr>
          <p:nvPr>
            <p:ph idx="1"/>
          </p:nvPr>
        </p:nvSpPr>
        <p:spPr/>
        <p:txBody>
          <a:bodyPr/>
          <a:lstStyle/>
          <a:p>
            <a:r>
              <a:rPr lang="en-GB" dirty="0"/>
              <a:t>How the pressure of the chamber decay? Exp decay or linear decay, and how long will the pump needs to reach the desired pressure (1/1000 </a:t>
            </a:r>
            <a:r>
              <a:rPr lang="en-GB" dirty="0" err="1"/>
              <a:t>atm</a:t>
            </a:r>
            <a:r>
              <a:rPr lang="en-GB" dirty="0"/>
              <a:t> pressure)? </a:t>
            </a:r>
            <a:r>
              <a:rPr lang="en-GB" dirty="0">
                <a:solidFill>
                  <a:srgbClr val="FF0000"/>
                </a:solidFill>
              </a:rPr>
              <a:t>1-1/100 linear then exp 10min</a:t>
            </a:r>
          </a:p>
          <a:p>
            <a:r>
              <a:rPr lang="en-GB" dirty="0"/>
              <a:t>For Re number, what is the critical point to divide the turbulence and laminar flow, some paper say 2100, some say 2500 (not important for in this case, the Re value is about 10^-4).</a:t>
            </a:r>
          </a:p>
          <a:p>
            <a:pPr marL="0" indent="0">
              <a:buNone/>
            </a:pPr>
            <a:endParaRPr lang="en-GB" dirty="0"/>
          </a:p>
        </p:txBody>
      </p:sp>
    </p:spTree>
    <p:extLst>
      <p:ext uri="{BB962C8B-B14F-4D97-AF65-F5344CB8AC3E}">
        <p14:creationId xmlns:p14="http://schemas.microsoft.com/office/powerpoint/2010/main" val="609045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A00AC-DC87-4166-A98C-A005B7A60EAE}"/>
              </a:ext>
            </a:extLst>
          </p:cNvPr>
          <p:cNvSpPr>
            <a:spLocks noGrp="1"/>
          </p:cNvSpPr>
          <p:nvPr>
            <p:ph type="title"/>
          </p:nvPr>
        </p:nvSpPr>
        <p:spPr/>
        <p:txBody>
          <a:bodyPr/>
          <a:lstStyle/>
          <a:p>
            <a:r>
              <a:rPr lang="en-US" dirty="0"/>
              <a:t>Gravity only</a:t>
            </a:r>
            <a:r>
              <a:rPr lang="zh-CN" altLang="en-US" dirty="0"/>
              <a:t>（</a:t>
            </a:r>
            <a:r>
              <a:rPr lang="en-US" altLang="zh-CN" dirty="0"/>
              <a:t>ode</a:t>
            </a:r>
            <a:r>
              <a:rPr lang="zh-CN" altLang="en-US" dirty="0"/>
              <a:t>）</a:t>
            </a:r>
            <a:endParaRPr lang="en-GB" dirty="0"/>
          </a:p>
        </p:txBody>
      </p:sp>
      <p:pic>
        <p:nvPicPr>
          <p:cNvPr id="5" name="Content Placeholder 4" descr="A screenshot of a cell phone&#10;&#10;Description automatically generated">
            <a:extLst>
              <a:ext uri="{FF2B5EF4-FFF2-40B4-BE49-F238E27FC236}">
                <a16:creationId xmlns:a16="http://schemas.microsoft.com/office/drawing/2014/main" id="{6190E115-92BE-4365-9DE4-1BB4BA6C71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9571" y="1845081"/>
            <a:ext cx="5850538" cy="4351338"/>
          </a:xfrm>
        </p:spPr>
      </p:pic>
      <p:pic>
        <p:nvPicPr>
          <p:cNvPr id="7" name="Picture 6" descr="A screenshot of a cell phone&#10;&#10;Description automatically generated">
            <a:extLst>
              <a:ext uri="{FF2B5EF4-FFF2-40B4-BE49-F238E27FC236}">
                <a16:creationId xmlns:a16="http://schemas.microsoft.com/office/drawing/2014/main" id="{53CB194C-1F64-4911-B488-25F8EC2C1D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0257" y="1843866"/>
            <a:ext cx="5852172" cy="4352553"/>
          </a:xfrm>
          <a:prstGeom prst="rect">
            <a:avLst/>
          </a:prstGeom>
        </p:spPr>
      </p:pic>
      <p:sp>
        <p:nvSpPr>
          <p:cNvPr id="8" name="TextBox 7">
            <a:extLst>
              <a:ext uri="{FF2B5EF4-FFF2-40B4-BE49-F238E27FC236}">
                <a16:creationId xmlns:a16="http://schemas.microsoft.com/office/drawing/2014/main" id="{8CB2885B-BEB9-4DB1-9781-D33E9A1EC9D7}"/>
              </a:ext>
            </a:extLst>
          </p:cNvPr>
          <p:cNvSpPr txBox="1"/>
          <p:nvPr/>
        </p:nvSpPr>
        <p:spPr>
          <a:xfrm>
            <a:off x="1904214" y="6213080"/>
            <a:ext cx="3883307" cy="369332"/>
          </a:xfrm>
          <a:prstGeom prst="rect">
            <a:avLst/>
          </a:prstGeom>
          <a:noFill/>
        </p:spPr>
        <p:txBody>
          <a:bodyPr wrap="none" rtlCol="0">
            <a:spAutoFit/>
          </a:bodyPr>
          <a:lstStyle/>
          <a:p>
            <a:r>
              <a:rPr lang="en-GB" dirty="0" err="1"/>
              <a:t>Init_state</a:t>
            </a:r>
            <a:r>
              <a:rPr lang="en-GB" dirty="0"/>
              <a:t> = (2000,0,0,0)um -&gt;(</a:t>
            </a:r>
            <a:r>
              <a:rPr lang="en-GB" dirty="0" err="1"/>
              <a:t>x,y,vx,vy</a:t>
            </a:r>
            <a:r>
              <a:rPr lang="en-GB" dirty="0"/>
              <a:t>)</a:t>
            </a:r>
          </a:p>
        </p:txBody>
      </p:sp>
    </p:spTree>
    <p:extLst>
      <p:ext uri="{BB962C8B-B14F-4D97-AF65-F5344CB8AC3E}">
        <p14:creationId xmlns:p14="http://schemas.microsoft.com/office/powerpoint/2010/main" val="1255851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1CF9-98B6-4985-8C22-5D25EA9336BB}"/>
              </a:ext>
            </a:extLst>
          </p:cNvPr>
          <p:cNvSpPr>
            <a:spLocks noGrp="1"/>
          </p:cNvSpPr>
          <p:nvPr>
            <p:ph type="title"/>
          </p:nvPr>
        </p:nvSpPr>
        <p:spPr/>
        <p:txBody>
          <a:bodyPr/>
          <a:lstStyle/>
          <a:p>
            <a:r>
              <a:rPr lang="en-US" altLang="zh-CN" dirty="0"/>
              <a:t>Drag force only F= -6pi*n*R*v/C(</a:t>
            </a:r>
            <a:r>
              <a:rPr lang="en-US" altLang="zh-CN" dirty="0" err="1"/>
              <a:t>kn</a:t>
            </a:r>
            <a:r>
              <a:rPr lang="en-US" altLang="zh-CN" dirty="0"/>
              <a:t>)</a:t>
            </a:r>
            <a:endParaRPr lang="en-GB" dirty="0"/>
          </a:p>
        </p:txBody>
      </p:sp>
      <p:pic>
        <p:nvPicPr>
          <p:cNvPr id="5" name="Content Placeholder 4" descr="A screenshot of a cell phone&#10;&#10;Description automatically generated">
            <a:extLst>
              <a:ext uri="{FF2B5EF4-FFF2-40B4-BE49-F238E27FC236}">
                <a16:creationId xmlns:a16="http://schemas.microsoft.com/office/drawing/2014/main" id="{0F06E914-9FB7-4B00-871B-E4D2E86CA8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26218" y="1583877"/>
            <a:ext cx="5850538" cy="4351338"/>
          </a:xfrm>
        </p:spPr>
      </p:pic>
      <p:pic>
        <p:nvPicPr>
          <p:cNvPr id="7" name="Picture 6" descr="A screenshot of a social media post&#10;&#10;Description automatically generated">
            <a:extLst>
              <a:ext uri="{FF2B5EF4-FFF2-40B4-BE49-F238E27FC236}">
                <a16:creationId xmlns:a16="http://schemas.microsoft.com/office/drawing/2014/main" id="{D1C26AF3-6609-4E49-B41A-B36F871C5E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28" y="1583270"/>
            <a:ext cx="5852172" cy="4352553"/>
          </a:xfrm>
          <a:prstGeom prst="rect">
            <a:avLst/>
          </a:prstGeom>
        </p:spPr>
      </p:pic>
      <p:sp>
        <p:nvSpPr>
          <p:cNvPr id="9" name="TextBox 8">
            <a:extLst>
              <a:ext uri="{FF2B5EF4-FFF2-40B4-BE49-F238E27FC236}">
                <a16:creationId xmlns:a16="http://schemas.microsoft.com/office/drawing/2014/main" id="{ED7B4E8C-B614-484F-AD89-C6273456C7E7}"/>
              </a:ext>
            </a:extLst>
          </p:cNvPr>
          <p:cNvSpPr txBox="1"/>
          <p:nvPr/>
        </p:nvSpPr>
        <p:spPr>
          <a:xfrm>
            <a:off x="2152650" y="6086475"/>
            <a:ext cx="3936206" cy="369332"/>
          </a:xfrm>
          <a:prstGeom prst="rect">
            <a:avLst/>
          </a:prstGeom>
          <a:noFill/>
        </p:spPr>
        <p:txBody>
          <a:bodyPr wrap="none" rtlCol="0">
            <a:spAutoFit/>
          </a:bodyPr>
          <a:lstStyle/>
          <a:p>
            <a:r>
              <a:rPr lang="en-US" altLang="zh-CN" dirty="0" err="1"/>
              <a:t>Init_state</a:t>
            </a:r>
            <a:r>
              <a:rPr lang="en-US" altLang="zh-CN" dirty="0"/>
              <a:t> = (800,0,10,0) um</a:t>
            </a:r>
            <a:r>
              <a:rPr lang="en-GB" dirty="0"/>
              <a:t> -&gt;(</a:t>
            </a:r>
            <a:r>
              <a:rPr lang="en-GB" dirty="0" err="1"/>
              <a:t>x,y,vx,vy</a:t>
            </a:r>
            <a:r>
              <a:rPr lang="en-GB" dirty="0"/>
              <a:t>)</a:t>
            </a:r>
          </a:p>
        </p:txBody>
      </p:sp>
    </p:spTree>
    <p:extLst>
      <p:ext uri="{BB962C8B-B14F-4D97-AF65-F5344CB8AC3E}">
        <p14:creationId xmlns:p14="http://schemas.microsoft.com/office/powerpoint/2010/main" val="684487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BC17A-11E7-4A6F-96C5-E4F78AAB55C8}"/>
              </a:ext>
            </a:extLst>
          </p:cNvPr>
          <p:cNvSpPr>
            <a:spLocks noGrp="1"/>
          </p:cNvSpPr>
          <p:nvPr>
            <p:ph type="title"/>
          </p:nvPr>
        </p:nvSpPr>
        <p:spPr/>
        <p:txBody>
          <a:bodyPr/>
          <a:lstStyle/>
          <a:p>
            <a:r>
              <a:rPr lang="en-GB" dirty="0"/>
              <a:t>Radiation force only – x (bundle)</a:t>
            </a:r>
          </a:p>
        </p:txBody>
      </p:sp>
      <p:pic>
        <p:nvPicPr>
          <p:cNvPr id="5" name="Content Placeholder 4" descr="A screenshot of a cell phone&#10;&#10;Description automatically generated">
            <a:extLst>
              <a:ext uri="{FF2B5EF4-FFF2-40B4-BE49-F238E27FC236}">
                <a16:creationId xmlns:a16="http://schemas.microsoft.com/office/drawing/2014/main" id="{488983AF-C32B-4215-9A15-41E5BBBDFD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7634" y="1787965"/>
            <a:ext cx="5850538" cy="4351338"/>
          </a:xfrm>
        </p:spPr>
      </p:pic>
      <p:pic>
        <p:nvPicPr>
          <p:cNvPr id="7" name="Picture 6" descr="A screenshot of a cell phone&#10;&#10;Description automatically generated">
            <a:extLst>
              <a:ext uri="{FF2B5EF4-FFF2-40B4-BE49-F238E27FC236}">
                <a16:creationId xmlns:a16="http://schemas.microsoft.com/office/drawing/2014/main" id="{86AC063E-5961-4B9D-8707-67FF674597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28" y="1690688"/>
            <a:ext cx="5852172" cy="4352553"/>
          </a:xfrm>
          <a:prstGeom prst="rect">
            <a:avLst/>
          </a:prstGeom>
        </p:spPr>
      </p:pic>
      <p:sp>
        <p:nvSpPr>
          <p:cNvPr id="8" name="TextBox 7">
            <a:extLst>
              <a:ext uri="{FF2B5EF4-FFF2-40B4-BE49-F238E27FC236}">
                <a16:creationId xmlns:a16="http://schemas.microsoft.com/office/drawing/2014/main" id="{13A127D5-091D-4F34-8D4D-66190C10F2C7}"/>
              </a:ext>
            </a:extLst>
          </p:cNvPr>
          <p:cNvSpPr txBox="1"/>
          <p:nvPr/>
        </p:nvSpPr>
        <p:spPr>
          <a:xfrm>
            <a:off x="1734532" y="6287678"/>
            <a:ext cx="3766287" cy="369332"/>
          </a:xfrm>
          <a:prstGeom prst="rect">
            <a:avLst/>
          </a:prstGeom>
          <a:noFill/>
        </p:spPr>
        <p:txBody>
          <a:bodyPr wrap="none" rtlCol="0">
            <a:spAutoFit/>
          </a:bodyPr>
          <a:lstStyle/>
          <a:p>
            <a:r>
              <a:rPr lang="en-GB" dirty="0" err="1"/>
              <a:t>Init_state</a:t>
            </a:r>
            <a:r>
              <a:rPr lang="en-GB" dirty="0"/>
              <a:t> = (800,2,0,0)um -&gt;(</a:t>
            </a:r>
            <a:r>
              <a:rPr lang="en-GB" dirty="0" err="1"/>
              <a:t>x,y,vx,vy</a:t>
            </a:r>
            <a:r>
              <a:rPr lang="en-GB" dirty="0"/>
              <a:t>)</a:t>
            </a:r>
          </a:p>
        </p:txBody>
      </p:sp>
    </p:spTree>
    <p:extLst>
      <p:ext uri="{BB962C8B-B14F-4D97-AF65-F5344CB8AC3E}">
        <p14:creationId xmlns:p14="http://schemas.microsoft.com/office/powerpoint/2010/main" val="4142924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30CB0-5823-49D2-9622-C7E04CF183D5}"/>
              </a:ext>
            </a:extLst>
          </p:cNvPr>
          <p:cNvSpPr>
            <a:spLocks noGrp="1"/>
          </p:cNvSpPr>
          <p:nvPr>
            <p:ph type="title"/>
          </p:nvPr>
        </p:nvSpPr>
        <p:spPr/>
        <p:txBody>
          <a:bodyPr/>
          <a:lstStyle/>
          <a:p>
            <a:r>
              <a:rPr lang="en-GB" dirty="0"/>
              <a:t>Radiation force only - y</a:t>
            </a:r>
          </a:p>
        </p:txBody>
      </p:sp>
      <p:pic>
        <p:nvPicPr>
          <p:cNvPr id="5" name="Content Placeholder 4" descr="A screenshot of a cell phone&#10;&#10;Description automatically generated">
            <a:extLst>
              <a:ext uri="{FF2B5EF4-FFF2-40B4-BE49-F238E27FC236}">
                <a16:creationId xmlns:a16="http://schemas.microsoft.com/office/drawing/2014/main" id="{8C28D5D1-823B-425A-8550-B080485F36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24730" y="1597558"/>
            <a:ext cx="5850538" cy="4351338"/>
          </a:xfrm>
        </p:spPr>
      </p:pic>
      <p:pic>
        <p:nvPicPr>
          <p:cNvPr id="7" name="Picture 6" descr="A screenshot of a cell phone&#10;&#10;Description automatically generated">
            <a:extLst>
              <a:ext uri="{FF2B5EF4-FFF2-40B4-BE49-F238E27FC236}">
                <a16:creationId xmlns:a16="http://schemas.microsoft.com/office/drawing/2014/main" id="{7632667A-04A6-4EB8-8E91-85F6DA8B2B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28" y="1596343"/>
            <a:ext cx="5852172" cy="4352553"/>
          </a:xfrm>
          <a:prstGeom prst="rect">
            <a:avLst/>
          </a:prstGeom>
        </p:spPr>
      </p:pic>
      <p:sp>
        <p:nvSpPr>
          <p:cNvPr id="8" name="TextBox 7">
            <a:extLst>
              <a:ext uri="{FF2B5EF4-FFF2-40B4-BE49-F238E27FC236}">
                <a16:creationId xmlns:a16="http://schemas.microsoft.com/office/drawing/2014/main" id="{91AEA4BC-D16A-4ACF-B599-2EB384FC4687}"/>
              </a:ext>
            </a:extLst>
          </p:cNvPr>
          <p:cNvSpPr txBox="1"/>
          <p:nvPr/>
        </p:nvSpPr>
        <p:spPr>
          <a:xfrm>
            <a:off x="1762812" y="6221691"/>
            <a:ext cx="3766287" cy="369332"/>
          </a:xfrm>
          <a:prstGeom prst="rect">
            <a:avLst/>
          </a:prstGeom>
          <a:noFill/>
        </p:spPr>
        <p:txBody>
          <a:bodyPr wrap="none" rtlCol="0">
            <a:spAutoFit/>
          </a:bodyPr>
          <a:lstStyle/>
          <a:p>
            <a:r>
              <a:rPr lang="en-GB" dirty="0" err="1"/>
              <a:t>Init_state</a:t>
            </a:r>
            <a:r>
              <a:rPr lang="en-GB" dirty="0"/>
              <a:t> = (800,2,0,0)um -&gt;(</a:t>
            </a:r>
            <a:r>
              <a:rPr lang="en-GB" dirty="0" err="1"/>
              <a:t>x,y,vx,vy</a:t>
            </a:r>
            <a:r>
              <a:rPr lang="en-GB" dirty="0"/>
              <a:t>)</a:t>
            </a:r>
          </a:p>
        </p:txBody>
      </p:sp>
    </p:spTree>
    <p:extLst>
      <p:ext uri="{BB962C8B-B14F-4D97-AF65-F5344CB8AC3E}">
        <p14:creationId xmlns:p14="http://schemas.microsoft.com/office/powerpoint/2010/main" val="2476779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7ABEE-2C85-463C-B152-59647DF56816}"/>
              </a:ext>
            </a:extLst>
          </p:cNvPr>
          <p:cNvSpPr>
            <a:spLocks noGrp="1"/>
          </p:cNvSpPr>
          <p:nvPr>
            <p:ph type="title"/>
          </p:nvPr>
        </p:nvSpPr>
        <p:spPr/>
        <p:txBody>
          <a:bodyPr/>
          <a:lstStyle/>
          <a:p>
            <a:r>
              <a:rPr lang="en-GB" dirty="0" err="1"/>
              <a:t>Radiatoin</a:t>
            </a:r>
            <a:r>
              <a:rPr lang="en-GB" dirty="0"/>
              <a:t> &amp; gravity-x-state1</a:t>
            </a:r>
          </a:p>
        </p:txBody>
      </p:sp>
      <p:pic>
        <p:nvPicPr>
          <p:cNvPr id="5" name="Content Placeholder 4" descr="A close up of a map&#10;&#10;Description automatically generated">
            <a:extLst>
              <a:ext uri="{FF2B5EF4-FFF2-40B4-BE49-F238E27FC236}">
                <a16:creationId xmlns:a16="http://schemas.microsoft.com/office/drawing/2014/main" id="{255EE359-692A-41D0-979A-CD2E22C86364}"/>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67814" y="1611505"/>
            <a:ext cx="5850538" cy="4351338"/>
          </a:xfrm>
        </p:spPr>
      </p:pic>
      <p:pic>
        <p:nvPicPr>
          <p:cNvPr id="7" name="Picture 6" descr="A screenshot of a cell phone&#10;&#10;Description automatically generated">
            <a:extLst>
              <a:ext uri="{FF2B5EF4-FFF2-40B4-BE49-F238E27FC236}">
                <a16:creationId xmlns:a16="http://schemas.microsoft.com/office/drawing/2014/main" id="{6DC92A35-B6B7-4FFD-A2CF-B30FA5FC7EFC}"/>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947965" y="1611505"/>
            <a:ext cx="5852172" cy="4352553"/>
          </a:xfrm>
          <a:prstGeom prst="rect">
            <a:avLst/>
          </a:prstGeom>
        </p:spPr>
      </p:pic>
      <p:sp>
        <p:nvSpPr>
          <p:cNvPr id="8" name="TextBox 7">
            <a:extLst>
              <a:ext uri="{FF2B5EF4-FFF2-40B4-BE49-F238E27FC236}">
                <a16:creationId xmlns:a16="http://schemas.microsoft.com/office/drawing/2014/main" id="{4BFA60B1-9064-4806-A322-E0BC77D0EF65}"/>
              </a:ext>
            </a:extLst>
          </p:cNvPr>
          <p:cNvSpPr txBox="1"/>
          <p:nvPr/>
        </p:nvSpPr>
        <p:spPr>
          <a:xfrm>
            <a:off x="1640264" y="6123543"/>
            <a:ext cx="5194169" cy="369332"/>
          </a:xfrm>
          <a:prstGeom prst="rect">
            <a:avLst/>
          </a:prstGeom>
          <a:noFill/>
        </p:spPr>
        <p:txBody>
          <a:bodyPr wrap="square" rtlCol="0">
            <a:spAutoFit/>
          </a:bodyPr>
          <a:lstStyle/>
          <a:p>
            <a:r>
              <a:rPr lang="en-GB" dirty="0" err="1"/>
              <a:t>init_state</a:t>
            </a:r>
            <a:r>
              <a:rPr lang="en-GB" dirty="0"/>
              <a:t>(800,0,0,0)um -&gt;(</a:t>
            </a:r>
            <a:r>
              <a:rPr lang="en-GB" dirty="0" err="1"/>
              <a:t>x,y,vx,vy</a:t>
            </a:r>
            <a:r>
              <a:rPr lang="en-GB" dirty="0"/>
              <a:t>)</a:t>
            </a:r>
          </a:p>
        </p:txBody>
      </p:sp>
    </p:spTree>
    <p:extLst>
      <p:ext uri="{BB962C8B-B14F-4D97-AF65-F5344CB8AC3E}">
        <p14:creationId xmlns:p14="http://schemas.microsoft.com/office/powerpoint/2010/main" val="207017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A4EE5-DC27-4673-84BA-BED1AB75FD0F}"/>
              </a:ext>
            </a:extLst>
          </p:cNvPr>
          <p:cNvSpPr>
            <a:spLocks noGrp="1"/>
          </p:cNvSpPr>
          <p:nvPr>
            <p:ph type="title"/>
          </p:nvPr>
        </p:nvSpPr>
        <p:spPr/>
        <p:txBody>
          <a:bodyPr/>
          <a:lstStyle/>
          <a:p>
            <a:r>
              <a:rPr lang="en-GB" dirty="0" err="1"/>
              <a:t>Radiatoin</a:t>
            </a:r>
            <a:r>
              <a:rPr lang="en-GB" dirty="0"/>
              <a:t> &amp; gravity-y-state1</a:t>
            </a:r>
          </a:p>
        </p:txBody>
      </p:sp>
      <p:pic>
        <p:nvPicPr>
          <p:cNvPr id="5" name="Content Placeholder 4" descr="A close up of text on a white background&#10;&#10;Description automatically generated">
            <a:extLst>
              <a:ext uri="{FF2B5EF4-FFF2-40B4-BE49-F238E27FC236}">
                <a16:creationId xmlns:a16="http://schemas.microsoft.com/office/drawing/2014/main" id="{A1F5C61F-B9C8-4570-B4A2-B6C975C0C5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675" y="1612400"/>
            <a:ext cx="5850538" cy="4351338"/>
          </a:xfrm>
        </p:spPr>
      </p:pic>
      <p:pic>
        <p:nvPicPr>
          <p:cNvPr id="7" name="Picture 6">
            <a:extLst>
              <a:ext uri="{FF2B5EF4-FFF2-40B4-BE49-F238E27FC236}">
                <a16:creationId xmlns:a16="http://schemas.microsoft.com/office/drawing/2014/main" id="{792B2858-EE1F-4647-BD5A-33F98D5609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1421" y="1611185"/>
            <a:ext cx="5852172" cy="4352553"/>
          </a:xfrm>
          <a:prstGeom prst="rect">
            <a:avLst/>
          </a:prstGeom>
        </p:spPr>
      </p:pic>
      <p:sp>
        <p:nvSpPr>
          <p:cNvPr id="8" name="TextBox 7">
            <a:extLst>
              <a:ext uri="{FF2B5EF4-FFF2-40B4-BE49-F238E27FC236}">
                <a16:creationId xmlns:a16="http://schemas.microsoft.com/office/drawing/2014/main" id="{141A119C-63FB-4807-95F7-7EC5F5F2D485}"/>
              </a:ext>
            </a:extLst>
          </p:cNvPr>
          <p:cNvSpPr txBox="1"/>
          <p:nvPr/>
        </p:nvSpPr>
        <p:spPr>
          <a:xfrm>
            <a:off x="1338606" y="5963738"/>
            <a:ext cx="5194169" cy="369332"/>
          </a:xfrm>
          <a:prstGeom prst="rect">
            <a:avLst/>
          </a:prstGeom>
          <a:noFill/>
        </p:spPr>
        <p:txBody>
          <a:bodyPr wrap="square" rtlCol="0">
            <a:spAutoFit/>
          </a:bodyPr>
          <a:lstStyle/>
          <a:p>
            <a:r>
              <a:rPr lang="en-GB" dirty="0" err="1"/>
              <a:t>init_state</a:t>
            </a:r>
            <a:r>
              <a:rPr lang="en-GB" dirty="0"/>
              <a:t>(800,0,0,0)um -&gt;(</a:t>
            </a:r>
            <a:r>
              <a:rPr lang="en-GB" dirty="0" err="1"/>
              <a:t>x,y,vx,vy</a:t>
            </a:r>
            <a:r>
              <a:rPr lang="en-GB" dirty="0"/>
              <a:t>)</a:t>
            </a:r>
          </a:p>
        </p:txBody>
      </p:sp>
    </p:spTree>
    <p:extLst>
      <p:ext uri="{BB962C8B-B14F-4D97-AF65-F5344CB8AC3E}">
        <p14:creationId xmlns:p14="http://schemas.microsoft.com/office/powerpoint/2010/main" val="148282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4FB85-AAB0-408F-A056-9953691E88BB}"/>
              </a:ext>
            </a:extLst>
          </p:cNvPr>
          <p:cNvSpPr>
            <a:spLocks noGrp="1"/>
          </p:cNvSpPr>
          <p:nvPr>
            <p:ph type="title"/>
          </p:nvPr>
        </p:nvSpPr>
        <p:spPr/>
        <p:txBody>
          <a:bodyPr/>
          <a:lstStyle/>
          <a:p>
            <a:r>
              <a:rPr lang="en-GB" dirty="0" err="1"/>
              <a:t>Radiatoin</a:t>
            </a:r>
            <a:r>
              <a:rPr lang="en-GB" dirty="0"/>
              <a:t> &amp; gravity-x-state2</a:t>
            </a:r>
          </a:p>
        </p:txBody>
      </p:sp>
      <p:pic>
        <p:nvPicPr>
          <p:cNvPr id="5" name="Content Placeholder 4" descr="A picture containing knife&#10;&#10;Description automatically generated">
            <a:extLst>
              <a:ext uri="{FF2B5EF4-FFF2-40B4-BE49-F238E27FC236}">
                <a16:creationId xmlns:a16="http://schemas.microsoft.com/office/drawing/2014/main" id="{DA48CC6B-78DB-4462-99B0-D8C2FC9C68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22623" y="1471706"/>
            <a:ext cx="5969377" cy="4351338"/>
          </a:xfrm>
        </p:spPr>
      </p:pic>
      <p:pic>
        <p:nvPicPr>
          <p:cNvPr id="7" name="Picture 6" descr="A picture containing knife&#10;&#10;Description automatically generated">
            <a:extLst>
              <a:ext uri="{FF2B5EF4-FFF2-40B4-BE49-F238E27FC236}">
                <a16:creationId xmlns:a16="http://schemas.microsoft.com/office/drawing/2014/main" id="{82B7D586-0AD6-40EE-B988-D99AA4458F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718" y="1471706"/>
            <a:ext cx="5852172" cy="4352553"/>
          </a:xfrm>
          <a:prstGeom prst="rect">
            <a:avLst/>
          </a:prstGeom>
        </p:spPr>
      </p:pic>
      <p:sp>
        <p:nvSpPr>
          <p:cNvPr id="8" name="TextBox 7">
            <a:extLst>
              <a:ext uri="{FF2B5EF4-FFF2-40B4-BE49-F238E27FC236}">
                <a16:creationId xmlns:a16="http://schemas.microsoft.com/office/drawing/2014/main" id="{02FD1BF9-CF38-473C-9AA0-ABDF43DC3826}"/>
              </a:ext>
            </a:extLst>
          </p:cNvPr>
          <p:cNvSpPr txBox="1"/>
          <p:nvPr/>
        </p:nvSpPr>
        <p:spPr>
          <a:xfrm>
            <a:off x="1725105" y="6123543"/>
            <a:ext cx="4091233" cy="369332"/>
          </a:xfrm>
          <a:prstGeom prst="rect">
            <a:avLst/>
          </a:prstGeom>
          <a:noFill/>
        </p:spPr>
        <p:txBody>
          <a:bodyPr wrap="square" rtlCol="0">
            <a:spAutoFit/>
          </a:bodyPr>
          <a:lstStyle/>
          <a:p>
            <a:r>
              <a:rPr lang="en-GB" dirty="0" err="1"/>
              <a:t>init_state</a:t>
            </a:r>
            <a:r>
              <a:rPr lang="en-GB" dirty="0"/>
              <a:t>(900,5,0,0) um -&gt; (</a:t>
            </a:r>
            <a:r>
              <a:rPr lang="en-GB" dirty="0" err="1"/>
              <a:t>x,y,vx,vy</a:t>
            </a:r>
            <a:r>
              <a:rPr lang="en-GB" dirty="0"/>
              <a:t>)</a:t>
            </a:r>
          </a:p>
        </p:txBody>
      </p:sp>
    </p:spTree>
    <p:extLst>
      <p:ext uri="{BB962C8B-B14F-4D97-AF65-F5344CB8AC3E}">
        <p14:creationId xmlns:p14="http://schemas.microsoft.com/office/powerpoint/2010/main" val="1417869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A7EAD-DBEC-425F-9DFE-13F021E2A669}"/>
              </a:ext>
            </a:extLst>
          </p:cNvPr>
          <p:cNvSpPr>
            <a:spLocks noGrp="1"/>
          </p:cNvSpPr>
          <p:nvPr>
            <p:ph type="title"/>
          </p:nvPr>
        </p:nvSpPr>
        <p:spPr/>
        <p:txBody>
          <a:bodyPr/>
          <a:lstStyle/>
          <a:p>
            <a:r>
              <a:rPr lang="en-GB" dirty="0" err="1"/>
              <a:t>Radiatoin</a:t>
            </a:r>
            <a:r>
              <a:rPr lang="en-GB" dirty="0"/>
              <a:t> &amp; gravity-y-state2</a:t>
            </a:r>
          </a:p>
        </p:txBody>
      </p:sp>
      <p:pic>
        <p:nvPicPr>
          <p:cNvPr id="5" name="Content Placeholder 4" descr="A screenshot of a cell phone&#10;&#10;Description automatically generated">
            <a:extLst>
              <a:ext uri="{FF2B5EF4-FFF2-40B4-BE49-F238E27FC236}">
                <a16:creationId xmlns:a16="http://schemas.microsoft.com/office/drawing/2014/main" id="{DE107753-5028-4003-B700-9E922B5AAA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82794" y="1397607"/>
            <a:ext cx="5850538" cy="4351338"/>
          </a:xfrm>
        </p:spPr>
      </p:pic>
      <p:pic>
        <p:nvPicPr>
          <p:cNvPr id="7" name="Picture 6" descr="A screenshot of a cell phone&#10;&#10;Description automatically generated">
            <a:extLst>
              <a:ext uri="{FF2B5EF4-FFF2-40B4-BE49-F238E27FC236}">
                <a16:creationId xmlns:a16="http://schemas.microsoft.com/office/drawing/2014/main" id="{DE9A1BEA-9D1F-42CC-916D-61A19CBE75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28" y="1524085"/>
            <a:ext cx="5852172" cy="4352553"/>
          </a:xfrm>
          <a:prstGeom prst="rect">
            <a:avLst/>
          </a:prstGeom>
        </p:spPr>
      </p:pic>
      <p:sp>
        <p:nvSpPr>
          <p:cNvPr id="8" name="TextBox 7">
            <a:extLst>
              <a:ext uri="{FF2B5EF4-FFF2-40B4-BE49-F238E27FC236}">
                <a16:creationId xmlns:a16="http://schemas.microsoft.com/office/drawing/2014/main" id="{88ECDAB5-2811-4F6C-AFA4-9E7BE6758D87}"/>
              </a:ext>
            </a:extLst>
          </p:cNvPr>
          <p:cNvSpPr txBox="1"/>
          <p:nvPr/>
        </p:nvSpPr>
        <p:spPr>
          <a:xfrm>
            <a:off x="1725105" y="6123543"/>
            <a:ext cx="4091233" cy="369332"/>
          </a:xfrm>
          <a:prstGeom prst="rect">
            <a:avLst/>
          </a:prstGeom>
          <a:noFill/>
        </p:spPr>
        <p:txBody>
          <a:bodyPr wrap="square" rtlCol="0">
            <a:spAutoFit/>
          </a:bodyPr>
          <a:lstStyle/>
          <a:p>
            <a:r>
              <a:rPr lang="en-GB" dirty="0" err="1"/>
              <a:t>init_state</a:t>
            </a:r>
            <a:r>
              <a:rPr lang="en-GB" dirty="0"/>
              <a:t>(900,5,0,0) um -&gt; (</a:t>
            </a:r>
            <a:r>
              <a:rPr lang="en-GB" dirty="0" err="1"/>
              <a:t>x,y,vx,vy</a:t>
            </a:r>
            <a:r>
              <a:rPr lang="en-GB" dirty="0"/>
              <a:t>)</a:t>
            </a:r>
          </a:p>
        </p:txBody>
      </p:sp>
    </p:spTree>
    <p:extLst>
      <p:ext uri="{BB962C8B-B14F-4D97-AF65-F5344CB8AC3E}">
        <p14:creationId xmlns:p14="http://schemas.microsoft.com/office/powerpoint/2010/main" val="2910112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TotalTime>
  <Words>489</Words>
  <Application>Microsoft Office PowerPoint</Application>
  <PresentationFormat>Widescreen</PresentationFormat>
  <Paragraphs>45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Gravity only（ode）</vt:lpstr>
      <vt:lpstr>Drag force only F= -6pi*n*R*v/C(kn)</vt:lpstr>
      <vt:lpstr>Radiation force only – x (bundle)</vt:lpstr>
      <vt:lpstr>Radiation force only - y</vt:lpstr>
      <vt:lpstr>Radiatoin &amp; gravity-x-state1</vt:lpstr>
      <vt:lpstr>Radiatoin &amp; gravity-y-state1</vt:lpstr>
      <vt:lpstr>Radiatoin &amp; gravity-x-state2</vt:lpstr>
      <vt:lpstr>Radiatoin &amp; gravity-y-state2</vt:lpstr>
      <vt:lpstr>Radiation&amp;gravity&amp;drag-x-state1 </vt:lpstr>
      <vt:lpstr>Radiation&amp;gravity&amp;drag-y-state1 </vt:lpstr>
      <vt:lpstr>Radiation&amp;gravity&amp;drag-x-state2</vt:lpstr>
      <vt:lpstr>Radiation&amp;gravity&amp;drag-x-state2</vt:lpstr>
      <vt:lpstr>PowerPoint Presentation</vt:lpstr>
      <vt:lpstr>Radiation&amp;gravity&amp;drag-y-state2</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Benchi Zhao</dc:creator>
  <cp:lastModifiedBy>Benchi Zhao</cp:lastModifiedBy>
  <cp:revision>18</cp:revision>
  <dcterms:created xsi:type="dcterms:W3CDTF">2020-07-27T03:04:35Z</dcterms:created>
  <dcterms:modified xsi:type="dcterms:W3CDTF">2020-07-27T12:54:49Z</dcterms:modified>
</cp:coreProperties>
</file>