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96CE7E69-310A-4C27-BFC5-7975A0416B37}" type="datetimeFigureOut">
              <a:rPr lang="en-US" smtClean="0"/>
              <a:t>1/12/2021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18E85F62-A8A9-41E4-A87E-91AD41A576BB}"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6CE7E69-310A-4C27-BFC5-7975A0416B37}"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85F62-A8A9-41E4-A87E-91AD41A576B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6CE7E69-310A-4C27-BFC5-7975A0416B37}"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85F62-A8A9-41E4-A87E-91AD41A576B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6CE7E69-310A-4C27-BFC5-7975A0416B37}"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85F62-A8A9-41E4-A87E-91AD41A576B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6CE7E69-310A-4C27-BFC5-7975A0416B37}"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18E85F62-A8A9-41E4-A87E-91AD41A576B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6CE7E69-310A-4C27-BFC5-7975A0416B37}"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E85F62-A8A9-41E4-A87E-91AD41A576B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6CE7E69-310A-4C27-BFC5-7975A0416B37}" type="datetimeFigureOut">
              <a:rPr lang="en-US" smtClean="0"/>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E85F62-A8A9-41E4-A87E-91AD41A576B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6CE7E69-310A-4C27-BFC5-7975A0416B37}" type="datetimeFigureOut">
              <a:rPr lang="en-US" smtClean="0"/>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E85F62-A8A9-41E4-A87E-91AD41A576B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CE7E69-310A-4C27-BFC5-7975A0416B37}" type="datetimeFigureOut">
              <a:rPr lang="en-US" smtClean="0"/>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E85F62-A8A9-41E4-A87E-91AD41A576B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6CE7E69-310A-4C27-BFC5-7975A0416B37}"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E85F62-A8A9-41E4-A87E-91AD41A576B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6CE7E69-310A-4C27-BFC5-7975A0416B37}"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E85F62-A8A9-41E4-A87E-91AD41A576B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6CE7E69-310A-4C27-BFC5-7975A0416B37}" type="datetimeFigureOut">
              <a:rPr lang="en-US" smtClean="0"/>
              <a:t>1/12/2021</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18E85F62-A8A9-41E4-A87E-91AD41A576BB}"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Research design</a:t>
            </a:r>
            <a:endParaRPr lang="en-US" dirty="0"/>
          </a:p>
        </p:txBody>
      </p:sp>
      <p:sp>
        <p:nvSpPr>
          <p:cNvPr id="3" name="Subtitle 2"/>
          <p:cNvSpPr>
            <a:spLocks noGrp="1"/>
          </p:cNvSpPr>
          <p:nvPr>
            <p:ph type="subTitle" idx="1"/>
          </p:nvPr>
        </p:nvSpPr>
        <p:spPr>
          <a:xfrm>
            <a:off x="-17253" y="5105400"/>
            <a:ext cx="6400800" cy="1752600"/>
          </a:xfrm>
        </p:spPr>
        <p:txBody>
          <a:bodyPr/>
          <a:lstStyle/>
          <a:p>
            <a:pPr algn="l"/>
            <a:r>
              <a:rPr lang="en-US" dirty="0" err="1" smtClean="0"/>
              <a:t>Naevhen</a:t>
            </a:r>
            <a:r>
              <a:rPr lang="en-US" dirty="0" smtClean="0"/>
              <a:t> Brian V. Agustin</a:t>
            </a:r>
          </a:p>
          <a:p>
            <a:pPr algn="l"/>
            <a:r>
              <a:rPr lang="en-US" dirty="0" smtClean="0"/>
              <a:t>BSCS – 3A</a:t>
            </a:r>
            <a:endParaRPr lang="en-US" dirty="0"/>
          </a:p>
        </p:txBody>
      </p:sp>
    </p:spTree>
    <p:extLst>
      <p:ext uri="{BB962C8B-B14F-4D97-AF65-F5344CB8AC3E}">
        <p14:creationId xmlns:p14="http://schemas.microsoft.com/office/powerpoint/2010/main" val="1791917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1219200"/>
          </a:xfrm>
        </p:spPr>
        <p:txBody>
          <a:bodyPr/>
          <a:lstStyle/>
          <a:p>
            <a:pPr marL="137160" indent="0" algn="just">
              <a:buNone/>
            </a:pPr>
            <a:r>
              <a:rPr lang="en-US" dirty="0" smtClean="0"/>
              <a:t>The research design can be further divided into 5 categories:</a:t>
            </a:r>
            <a:endParaRPr lang="en-US" dirty="0"/>
          </a:p>
        </p:txBody>
      </p:sp>
      <p:sp>
        <p:nvSpPr>
          <p:cNvPr id="4" name="Content Placeholder 2"/>
          <p:cNvSpPr txBox="1">
            <a:spLocks/>
          </p:cNvSpPr>
          <p:nvPr/>
        </p:nvSpPr>
        <p:spPr>
          <a:xfrm>
            <a:off x="838200" y="1752600"/>
            <a:ext cx="7848600" cy="4572000"/>
          </a:xfrm>
          <a:prstGeom prst="rect">
            <a:avLst/>
          </a:prstGeom>
        </p:spPr>
        <p:txBody>
          <a:bodyPr vert="horz">
            <a:normAutofit fontScale="77500" lnSpcReduction="20000"/>
          </a:bodyPr>
          <a:lst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marL="137160" indent="0" algn="just">
              <a:buNone/>
            </a:pPr>
            <a:r>
              <a:rPr lang="en-US" dirty="0" smtClean="0"/>
              <a:t>2.) </a:t>
            </a:r>
            <a:r>
              <a:rPr lang="en-US" dirty="0"/>
              <a:t>Experimental research design: Experimental research design establishes a relationship between the cause and effect of a situation. It is a causal design where one observes the impact caused by the independent variable on the dependent variable. For example, one monitors the influence of an independent variable such as a price on a dependent variable such as customer satisfaction or brand loyalty. It is a highly practical research design method as it contributes to solving a problem at hand. The independent variables are manipulated to monitor the change it has on the dependent variable. It is often used in social sciences to observe human behavior by analyzing two groups. Researchers can have participants change their actions and study how the people around them react to gain a better understanding of social psychology.</a:t>
            </a:r>
            <a:endParaRPr lang="en-US" dirty="0" smtClean="0"/>
          </a:p>
        </p:txBody>
      </p:sp>
    </p:spTree>
    <p:extLst>
      <p:ext uri="{BB962C8B-B14F-4D97-AF65-F5344CB8AC3E}">
        <p14:creationId xmlns:p14="http://schemas.microsoft.com/office/powerpoint/2010/main" val="2383080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1219200"/>
          </a:xfrm>
        </p:spPr>
        <p:txBody>
          <a:bodyPr/>
          <a:lstStyle/>
          <a:p>
            <a:pPr marL="137160" indent="0" algn="just">
              <a:buNone/>
            </a:pPr>
            <a:r>
              <a:rPr lang="en-US" dirty="0" smtClean="0"/>
              <a:t>The research design can be further divided into 5 categories:</a:t>
            </a:r>
            <a:endParaRPr lang="en-US" dirty="0"/>
          </a:p>
        </p:txBody>
      </p:sp>
      <p:sp>
        <p:nvSpPr>
          <p:cNvPr id="4" name="Content Placeholder 2"/>
          <p:cNvSpPr txBox="1">
            <a:spLocks/>
          </p:cNvSpPr>
          <p:nvPr/>
        </p:nvSpPr>
        <p:spPr>
          <a:xfrm>
            <a:off x="838200" y="1752600"/>
            <a:ext cx="7848600" cy="4572000"/>
          </a:xfrm>
          <a:prstGeom prst="rect">
            <a:avLst/>
          </a:prstGeom>
        </p:spPr>
        <p:txBody>
          <a:bodyPr vert="horz">
            <a:normAutofit/>
          </a:bodyPr>
          <a:lst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marL="137160" indent="0" algn="just">
              <a:buNone/>
            </a:pPr>
            <a:r>
              <a:rPr lang="en-US" dirty="0"/>
              <a:t>3.) Correlational research design: Correlational research is a non-experimental research design technique that helps researchers establish a relationship between two closely connected variables. This type of research requires two different groups. There is no assumption while evaluating a relationship between two different variables, and statistical analysis techniques calculate the relationship between them.</a:t>
            </a:r>
            <a:endParaRPr lang="en-US" dirty="0" smtClean="0"/>
          </a:p>
        </p:txBody>
      </p:sp>
    </p:spTree>
    <p:extLst>
      <p:ext uri="{BB962C8B-B14F-4D97-AF65-F5344CB8AC3E}">
        <p14:creationId xmlns:p14="http://schemas.microsoft.com/office/powerpoint/2010/main" val="1656629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1219200"/>
          </a:xfrm>
        </p:spPr>
        <p:txBody>
          <a:bodyPr/>
          <a:lstStyle/>
          <a:p>
            <a:pPr marL="137160" indent="0" algn="just">
              <a:buNone/>
            </a:pPr>
            <a:r>
              <a:rPr lang="en-US" dirty="0" smtClean="0"/>
              <a:t>The research design can be further divided into 5 categories:</a:t>
            </a:r>
            <a:endParaRPr lang="en-US" dirty="0"/>
          </a:p>
        </p:txBody>
      </p:sp>
      <p:sp>
        <p:nvSpPr>
          <p:cNvPr id="4" name="Content Placeholder 2"/>
          <p:cNvSpPr txBox="1">
            <a:spLocks/>
          </p:cNvSpPr>
          <p:nvPr/>
        </p:nvSpPr>
        <p:spPr>
          <a:xfrm>
            <a:off x="838200" y="1752600"/>
            <a:ext cx="7848600" cy="4572000"/>
          </a:xfrm>
          <a:prstGeom prst="rect">
            <a:avLst/>
          </a:prstGeom>
        </p:spPr>
        <p:txBody>
          <a:bodyPr vert="horz">
            <a:normAutofit fontScale="92500" lnSpcReduction="10000"/>
          </a:bodyPr>
          <a:lst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marL="137160" indent="0" algn="just">
              <a:buNone/>
            </a:pPr>
            <a:r>
              <a:rPr lang="en-US" dirty="0" smtClean="0"/>
              <a:t>4.) </a:t>
            </a:r>
            <a:r>
              <a:rPr lang="en-US" dirty="0"/>
              <a:t>Diagnostic research design: In diagnostic design, the researcher is looking to evaluate the underlying cause of a specific topic or phenomenon. This method helps one learn more about the factors that create troublesome situations. </a:t>
            </a:r>
            <a:endParaRPr lang="en-US" dirty="0" smtClean="0"/>
          </a:p>
          <a:p>
            <a:pPr marL="137160" indent="0" algn="just">
              <a:buNone/>
            </a:pPr>
            <a:endParaRPr lang="en-US" dirty="0" smtClean="0"/>
          </a:p>
          <a:p>
            <a:pPr marL="137160" indent="0" algn="just">
              <a:buNone/>
            </a:pPr>
            <a:r>
              <a:rPr lang="en-US" dirty="0"/>
              <a:t>This design has three parts of the research</a:t>
            </a:r>
            <a:r>
              <a:rPr lang="en-US" dirty="0" smtClean="0"/>
              <a:t>:</a:t>
            </a:r>
            <a:endParaRPr lang="en-US" dirty="0"/>
          </a:p>
          <a:p>
            <a:pPr marL="137160" indent="0" algn="just">
              <a:buNone/>
            </a:pPr>
            <a:r>
              <a:rPr lang="en-US" dirty="0"/>
              <a:t>· Inception of the </a:t>
            </a:r>
            <a:r>
              <a:rPr lang="en-US" dirty="0" smtClean="0"/>
              <a:t>issue</a:t>
            </a:r>
            <a:endParaRPr lang="en-US" dirty="0"/>
          </a:p>
          <a:p>
            <a:pPr marL="137160" indent="0" algn="just">
              <a:buNone/>
            </a:pPr>
            <a:r>
              <a:rPr lang="en-US" dirty="0"/>
              <a:t>· Diagnosis of the </a:t>
            </a:r>
            <a:r>
              <a:rPr lang="en-US" dirty="0" smtClean="0"/>
              <a:t>issue</a:t>
            </a:r>
            <a:endParaRPr lang="en-US" dirty="0"/>
          </a:p>
          <a:p>
            <a:pPr marL="137160" indent="0" algn="just">
              <a:buNone/>
            </a:pPr>
            <a:r>
              <a:rPr lang="en-US" dirty="0"/>
              <a:t>· Solution for the issue</a:t>
            </a:r>
            <a:endParaRPr lang="en-US" dirty="0" smtClean="0"/>
          </a:p>
        </p:txBody>
      </p:sp>
    </p:spTree>
    <p:extLst>
      <p:ext uri="{BB962C8B-B14F-4D97-AF65-F5344CB8AC3E}">
        <p14:creationId xmlns:p14="http://schemas.microsoft.com/office/powerpoint/2010/main" val="3715743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1219200"/>
          </a:xfrm>
        </p:spPr>
        <p:txBody>
          <a:bodyPr/>
          <a:lstStyle/>
          <a:p>
            <a:pPr marL="137160" indent="0" algn="just">
              <a:buNone/>
            </a:pPr>
            <a:r>
              <a:rPr lang="en-US" dirty="0" smtClean="0"/>
              <a:t>The research design can be further divided into 5 categories:</a:t>
            </a:r>
            <a:endParaRPr lang="en-US" dirty="0"/>
          </a:p>
        </p:txBody>
      </p:sp>
      <p:sp>
        <p:nvSpPr>
          <p:cNvPr id="4" name="Content Placeholder 2"/>
          <p:cNvSpPr txBox="1">
            <a:spLocks/>
          </p:cNvSpPr>
          <p:nvPr/>
        </p:nvSpPr>
        <p:spPr>
          <a:xfrm>
            <a:off x="838200" y="1752600"/>
            <a:ext cx="7848600" cy="4572000"/>
          </a:xfrm>
          <a:prstGeom prst="rect">
            <a:avLst/>
          </a:prstGeom>
        </p:spPr>
        <p:txBody>
          <a:bodyPr vert="horz">
            <a:normAutofit/>
          </a:bodyPr>
          <a:lst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marL="137160" indent="0" algn="just">
              <a:buNone/>
            </a:pPr>
            <a:r>
              <a:rPr lang="en-US" dirty="0"/>
              <a:t>5</a:t>
            </a:r>
            <a:r>
              <a:rPr lang="en-US" dirty="0" smtClean="0"/>
              <a:t>.) </a:t>
            </a:r>
            <a:r>
              <a:rPr lang="en-US" dirty="0"/>
              <a:t>Explanatory research design: Explanatory design uses a researcher’s ideas and thoughts on a subject to further explore their theories. The research explains unexplored aspects of a subject and details about what, how, and why of research questions.</a:t>
            </a:r>
            <a:endParaRPr lang="en-US" dirty="0" smtClean="0"/>
          </a:p>
        </p:txBody>
      </p:sp>
    </p:spTree>
    <p:extLst>
      <p:ext uri="{BB962C8B-B14F-4D97-AF65-F5344CB8AC3E}">
        <p14:creationId xmlns:p14="http://schemas.microsoft.com/office/powerpoint/2010/main" val="4087265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lstStyle/>
          <a:p>
            <a:r>
              <a:rPr lang="en-US" dirty="0" smtClean="0"/>
              <a:t>END OF PRESENTATION</a:t>
            </a:r>
            <a:endParaRPr lang="en-US" dirty="0"/>
          </a:p>
        </p:txBody>
      </p:sp>
    </p:spTree>
    <p:extLst>
      <p:ext uri="{BB962C8B-B14F-4D97-AF65-F5344CB8AC3E}">
        <p14:creationId xmlns:p14="http://schemas.microsoft.com/office/powerpoint/2010/main" val="721405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just"/>
            <a:r>
              <a:rPr lang="en-US" dirty="0"/>
              <a:t>Research design is the framework of research methods and techniques chosen by a researcher. The design allows researchers to hone in on research methods that are suitable for the subject matter and set up their studies up for success.</a:t>
            </a:r>
          </a:p>
          <a:p>
            <a:pPr algn="just"/>
            <a:endParaRPr lang="en-US" dirty="0"/>
          </a:p>
          <a:p>
            <a:pPr algn="just"/>
            <a:r>
              <a:rPr lang="en-US" dirty="0"/>
              <a:t>The design of a research topic explains the type of research (experimental, survey, correlational, semi-experimental, review) and also its sub-type (experimental design, research problem, descriptive case-study). </a:t>
            </a:r>
          </a:p>
          <a:p>
            <a:pPr algn="just"/>
            <a:endParaRPr lang="en-US" dirty="0"/>
          </a:p>
        </p:txBody>
      </p:sp>
    </p:spTree>
    <p:extLst>
      <p:ext uri="{BB962C8B-B14F-4D97-AF65-F5344CB8AC3E}">
        <p14:creationId xmlns:p14="http://schemas.microsoft.com/office/powerpoint/2010/main" val="3174963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1219200"/>
          </a:xfrm>
        </p:spPr>
        <p:txBody>
          <a:bodyPr/>
          <a:lstStyle/>
          <a:p>
            <a:pPr marL="137160" indent="0" algn="just">
              <a:buNone/>
            </a:pPr>
            <a:r>
              <a:rPr lang="en-US" dirty="0"/>
              <a:t>There are three main types of research design: Data collection, measurement, and analysis</a:t>
            </a:r>
            <a:r>
              <a:rPr lang="en-US" dirty="0" smtClean="0"/>
              <a:t>.</a:t>
            </a:r>
            <a:endParaRPr lang="en-US" dirty="0"/>
          </a:p>
        </p:txBody>
      </p:sp>
      <p:sp>
        <p:nvSpPr>
          <p:cNvPr id="4" name="Content Placeholder 2"/>
          <p:cNvSpPr txBox="1">
            <a:spLocks/>
          </p:cNvSpPr>
          <p:nvPr/>
        </p:nvSpPr>
        <p:spPr>
          <a:xfrm>
            <a:off x="838200" y="1752600"/>
            <a:ext cx="7848600" cy="4572000"/>
          </a:xfrm>
          <a:prstGeom prst="rect">
            <a:avLst/>
          </a:prstGeom>
        </p:spPr>
        <p:txBody>
          <a:bodyPr vert="horz">
            <a:normAutofit fontScale="92500" lnSpcReduction="10000"/>
          </a:bodyPr>
          <a:lst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marL="137160" indent="0" algn="just">
              <a:buNone/>
            </a:pPr>
            <a:r>
              <a:rPr lang="en-US" dirty="0"/>
              <a:t>1.) Data </a:t>
            </a:r>
            <a:r>
              <a:rPr lang="en-US" dirty="0" smtClean="0"/>
              <a:t>collection - is </a:t>
            </a:r>
            <a:r>
              <a:rPr lang="en-US" dirty="0"/>
              <a:t>the process of gathering and measuring information on variables of interest, in an established systematic fashion that enables one to answer stated research questions, test hypotheses, and evaluate outcomes</a:t>
            </a:r>
            <a:r>
              <a:rPr lang="en-US" dirty="0" smtClean="0"/>
              <a:t>.</a:t>
            </a:r>
          </a:p>
          <a:p>
            <a:pPr marL="137160" indent="0" algn="just">
              <a:buNone/>
            </a:pPr>
            <a:r>
              <a:rPr lang="en-US" dirty="0"/>
              <a:t>2.) </a:t>
            </a:r>
            <a:r>
              <a:rPr lang="en-US" dirty="0" smtClean="0"/>
              <a:t>Measurement - are </a:t>
            </a:r>
            <a:r>
              <a:rPr lang="en-US" dirty="0"/>
              <a:t>the items in a research study to which the participant responds. Research measures include survey questions, interview questions, or constructed situations. When constructing interviews and surveys, it is important that the questions directly relate to the research </a:t>
            </a:r>
            <a:r>
              <a:rPr lang="en-US" dirty="0" smtClean="0"/>
              <a:t>questions.</a:t>
            </a:r>
          </a:p>
        </p:txBody>
      </p:sp>
    </p:spTree>
    <p:extLst>
      <p:ext uri="{BB962C8B-B14F-4D97-AF65-F5344CB8AC3E}">
        <p14:creationId xmlns:p14="http://schemas.microsoft.com/office/powerpoint/2010/main" val="3176663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1219200"/>
          </a:xfrm>
        </p:spPr>
        <p:txBody>
          <a:bodyPr/>
          <a:lstStyle/>
          <a:p>
            <a:pPr algn="just"/>
            <a:r>
              <a:rPr lang="en-US" dirty="0"/>
              <a:t>There are three main types of research design: Data collection, measurement, and analysis</a:t>
            </a:r>
            <a:r>
              <a:rPr lang="en-US" dirty="0" smtClean="0"/>
              <a:t>.</a:t>
            </a:r>
            <a:endParaRPr lang="en-US" dirty="0"/>
          </a:p>
        </p:txBody>
      </p:sp>
      <p:sp>
        <p:nvSpPr>
          <p:cNvPr id="4" name="Content Placeholder 2"/>
          <p:cNvSpPr txBox="1">
            <a:spLocks/>
          </p:cNvSpPr>
          <p:nvPr/>
        </p:nvSpPr>
        <p:spPr>
          <a:xfrm>
            <a:off x="838200" y="1752600"/>
            <a:ext cx="7848600" cy="4572000"/>
          </a:xfrm>
          <a:prstGeom prst="rect">
            <a:avLst/>
          </a:prstGeom>
        </p:spPr>
        <p:txBody>
          <a:bodyPr vert="horz">
            <a:normAutofit/>
          </a:bodyPr>
          <a:lst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marL="137160" indent="0" algn="just">
              <a:buNone/>
            </a:pPr>
            <a:r>
              <a:rPr lang="en-US" sz="2600" dirty="0"/>
              <a:t>3.) </a:t>
            </a:r>
            <a:r>
              <a:rPr lang="en-US" sz="2600" dirty="0" smtClean="0"/>
              <a:t>analysis - involves </a:t>
            </a:r>
            <a:r>
              <a:rPr lang="en-US" sz="2600" dirty="0"/>
              <a:t>identifying common patterns within the responses and critically analyzing them in order to achieve research aims and objectives.</a:t>
            </a:r>
            <a:endParaRPr lang="en-US" sz="2600" dirty="0" smtClean="0"/>
          </a:p>
        </p:txBody>
      </p:sp>
    </p:spTree>
    <p:extLst>
      <p:ext uri="{BB962C8B-B14F-4D97-AF65-F5344CB8AC3E}">
        <p14:creationId xmlns:p14="http://schemas.microsoft.com/office/powerpoint/2010/main" val="2930944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137160" indent="0" algn="just">
              <a:buNone/>
            </a:pPr>
            <a:r>
              <a:rPr lang="en-US" sz="3000" dirty="0" smtClean="0"/>
              <a:t>The </a:t>
            </a:r>
            <a:r>
              <a:rPr lang="en-US" sz="3000" dirty="0"/>
              <a:t>essential elements of the research design are:</a:t>
            </a:r>
          </a:p>
          <a:p>
            <a:pPr marL="137160" indent="0" algn="just">
              <a:buNone/>
            </a:pPr>
            <a:endParaRPr lang="en-US" dirty="0"/>
          </a:p>
          <a:p>
            <a:pPr algn="just">
              <a:buFont typeface="Wingdings"/>
              <a:buChar char="Ø"/>
            </a:pPr>
            <a:r>
              <a:rPr lang="en-US" dirty="0" smtClean="0"/>
              <a:t>Accurate </a:t>
            </a:r>
            <a:r>
              <a:rPr lang="en-US" dirty="0"/>
              <a:t>purpose </a:t>
            </a:r>
            <a:r>
              <a:rPr lang="en-US" dirty="0" smtClean="0"/>
              <a:t>statement</a:t>
            </a:r>
          </a:p>
          <a:p>
            <a:pPr algn="just">
              <a:buFont typeface="Wingdings"/>
              <a:buChar char="Ø"/>
            </a:pPr>
            <a:r>
              <a:rPr lang="en-US" dirty="0" smtClean="0"/>
              <a:t>Techniques </a:t>
            </a:r>
            <a:r>
              <a:rPr lang="en-US" dirty="0"/>
              <a:t>to be implemented for collecting and analyzing research</a:t>
            </a:r>
          </a:p>
          <a:p>
            <a:pPr algn="just">
              <a:buFont typeface="Wingdings"/>
              <a:buChar char="Ø"/>
            </a:pPr>
            <a:r>
              <a:rPr lang="en-US" dirty="0" smtClean="0"/>
              <a:t>The </a:t>
            </a:r>
            <a:r>
              <a:rPr lang="en-US" dirty="0"/>
              <a:t>method applied for analyzing collected </a:t>
            </a:r>
            <a:r>
              <a:rPr lang="en-US" dirty="0" smtClean="0"/>
              <a:t>details</a:t>
            </a:r>
          </a:p>
          <a:p>
            <a:pPr algn="just">
              <a:buFont typeface="Wingdings"/>
              <a:buChar char="Ø"/>
            </a:pPr>
            <a:r>
              <a:rPr lang="en-US" dirty="0" smtClean="0"/>
              <a:t>Type </a:t>
            </a:r>
            <a:r>
              <a:rPr lang="en-US" dirty="0"/>
              <a:t>of research </a:t>
            </a:r>
            <a:r>
              <a:rPr lang="en-US" dirty="0" smtClean="0"/>
              <a:t>methodology</a:t>
            </a:r>
          </a:p>
          <a:p>
            <a:pPr algn="just">
              <a:buFont typeface="Wingdings"/>
              <a:buChar char="Ø"/>
            </a:pPr>
            <a:r>
              <a:rPr lang="en-US" dirty="0" smtClean="0"/>
              <a:t>Probable </a:t>
            </a:r>
            <a:r>
              <a:rPr lang="en-US" dirty="0"/>
              <a:t>objections for </a:t>
            </a:r>
            <a:r>
              <a:rPr lang="en-US" dirty="0" smtClean="0"/>
              <a:t>research</a:t>
            </a:r>
          </a:p>
          <a:p>
            <a:pPr algn="just">
              <a:buFont typeface="Wingdings"/>
              <a:buChar char="Ø"/>
            </a:pPr>
            <a:r>
              <a:rPr lang="en-US" dirty="0" smtClean="0"/>
              <a:t>Settings </a:t>
            </a:r>
            <a:r>
              <a:rPr lang="en-US" dirty="0"/>
              <a:t>for the research </a:t>
            </a:r>
            <a:r>
              <a:rPr lang="en-US" dirty="0" smtClean="0"/>
              <a:t>study</a:t>
            </a:r>
          </a:p>
          <a:p>
            <a:pPr algn="just">
              <a:buFont typeface="Wingdings"/>
              <a:buChar char="Ø"/>
            </a:pPr>
            <a:r>
              <a:rPr lang="en-US" dirty="0" smtClean="0"/>
              <a:t>Timeline</a:t>
            </a:r>
          </a:p>
          <a:p>
            <a:pPr algn="just">
              <a:buFont typeface="Wingdings"/>
              <a:buChar char="Ø"/>
            </a:pPr>
            <a:r>
              <a:rPr lang="en-US" dirty="0" smtClean="0"/>
              <a:t>Measurement </a:t>
            </a:r>
            <a:r>
              <a:rPr lang="en-US" dirty="0"/>
              <a:t>of analysis</a:t>
            </a:r>
          </a:p>
        </p:txBody>
      </p:sp>
    </p:spTree>
    <p:extLst>
      <p:ext uri="{BB962C8B-B14F-4D97-AF65-F5344CB8AC3E}">
        <p14:creationId xmlns:p14="http://schemas.microsoft.com/office/powerpoint/2010/main" val="521837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1219200"/>
          </a:xfrm>
        </p:spPr>
        <p:txBody>
          <a:bodyPr/>
          <a:lstStyle/>
          <a:p>
            <a:pPr marL="137160" indent="0" algn="just">
              <a:buNone/>
            </a:pPr>
            <a:r>
              <a:rPr lang="en-US" dirty="0"/>
              <a:t>There are four key characteristics of research design:</a:t>
            </a:r>
          </a:p>
        </p:txBody>
      </p:sp>
      <p:sp>
        <p:nvSpPr>
          <p:cNvPr id="4" name="Content Placeholder 2"/>
          <p:cNvSpPr txBox="1">
            <a:spLocks/>
          </p:cNvSpPr>
          <p:nvPr/>
        </p:nvSpPr>
        <p:spPr>
          <a:xfrm>
            <a:off x="838200" y="1752600"/>
            <a:ext cx="7848600" cy="4572000"/>
          </a:xfrm>
          <a:prstGeom prst="rect">
            <a:avLst/>
          </a:prstGeom>
        </p:spPr>
        <p:txBody>
          <a:bodyPr vert="horz">
            <a:normAutofit fontScale="85000" lnSpcReduction="10000"/>
          </a:bodyPr>
          <a:lst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marL="137160" indent="0" algn="just">
              <a:buNone/>
            </a:pPr>
            <a:r>
              <a:rPr lang="en-US" dirty="0"/>
              <a:t>1.) Neutrality: When you set up your study, you may have to make assumptions about the data you expect to collect. The results projected in the research design should be free from bias and neutral. Understand opinions about the final evaluated scores and conclusion from multiple individuals and consider those who agree with the derived results.</a:t>
            </a:r>
          </a:p>
          <a:p>
            <a:pPr marL="137160" indent="0" algn="just">
              <a:buNone/>
            </a:pPr>
            <a:r>
              <a:rPr lang="en-US" dirty="0" smtClean="0"/>
              <a:t>2</a:t>
            </a:r>
            <a:r>
              <a:rPr lang="en-US" dirty="0"/>
              <a:t>.) Reliability: With regularly conducted research, the researcher involved expects similar results every time. Your design should indicate how to form research questions to ensure the standard of results. You’ll only be able to reach the expected results if your design is </a:t>
            </a:r>
            <a:r>
              <a:rPr lang="en-US" dirty="0" smtClean="0"/>
              <a:t>reliable.</a:t>
            </a:r>
          </a:p>
        </p:txBody>
      </p:sp>
    </p:spTree>
    <p:extLst>
      <p:ext uri="{BB962C8B-B14F-4D97-AF65-F5344CB8AC3E}">
        <p14:creationId xmlns:p14="http://schemas.microsoft.com/office/powerpoint/2010/main" val="3256939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1219200"/>
          </a:xfrm>
        </p:spPr>
        <p:txBody>
          <a:bodyPr/>
          <a:lstStyle/>
          <a:p>
            <a:pPr marL="137160" indent="0" algn="just">
              <a:buNone/>
            </a:pPr>
            <a:r>
              <a:rPr lang="en-US" dirty="0"/>
              <a:t>There are four key characteristics of research design:</a:t>
            </a:r>
          </a:p>
        </p:txBody>
      </p:sp>
      <p:sp>
        <p:nvSpPr>
          <p:cNvPr id="4" name="Content Placeholder 2"/>
          <p:cNvSpPr txBox="1">
            <a:spLocks/>
          </p:cNvSpPr>
          <p:nvPr/>
        </p:nvSpPr>
        <p:spPr>
          <a:xfrm>
            <a:off x="838200" y="1752600"/>
            <a:ext cx="7848600" cy="4572000"/>
          </a:xfrm>
          <a:prstGeom prst="rect">
            <a:avLst/>
          </a:prstGeom>
        </p:spPr>
        <p:txBody>
          <a:bodyPr vert="horz">
            <a:normAutofit lnSpcReduction="10000"/>
          </a:bodyPr>
          <a:lst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marL="137160" indent="0" algn="just">
              <a:buNone/>
            </a:pPr>
            <a:r>
              <a:rPr lang="en-US" dirty="0"/>
              <a:t>1.) Validity: There are multiple measuring tools available. However, the only correct measuring tools are those which help a researcher in gauging results according to the objective of the research. The questionnaire developed from this design will then be valid</a:t>
            </a:r>
            <a:r>
              <a:rPr lang="en-US" dirty="0" smtClean="0"/>
              <a:t>.</a:t>
            </a:r>
          </a:p>
          <a:p>
            <a:pPr marL="137160" indent="0" algn="just">
              <a:buNone/>
            </a:pPr>
            <a:r>
              <a:rPr lang="en-US" dirty="0" smtClean="0"/>
              <a:t>2</a:t>
            </a:r>
            <a:r>
              <a:rPr lang="en-US" dirty="0"/>
              <a:t>.) Generalization: The outcome of your design should apply to a population and not just a restricted sample. A generalized design implies that your survey can be conducted on any part of a population with similar accuracy.</a:t>
            </a:r>
            <a:endParaRPr lang="en-US" dirty="0" smtClean="0"/>
          </a:p>
        </p:txBody>
      </p:sp>
    </p:spTree>
    <p:extLst>
      <p:ext uri="{BB962C8B-B14F-4D97-AF65-F5344CB8AC3E}">
        <p14:creationId xmlns:p14="http://schemas.microsoft.com/office/powerpoint/2010/main" val="510860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1219200"/>
          </a:xfrm>
        </p:spPr>
        <p:txBody>
          <a:bodyPr>
            <a:normAutofit fontScale="92500"/>
          </a:bodyPr>
          <a:lstStyle/>
          <a:p>
            <a:pPr marL="137160" indent="0" algn="just">
              <a:buNone/>
            </a:pPr>
            <a:r>
              <a:rPr lang="en-US" dirty="0" smtClean="0"/>
              <a:t>The design of a study can be classified into 2 different parts, the Quantitative and the Qualitative</a:t>
            </a:r>
            <a:endParaRPr lang="en-US" dirty="0"/>
          </a:p>
        </p:txBody>
      </p:sp>
      <p:sp>
        <p:nvSpPr>
          <p:cNvPr id="4" name="Content Placeholder 2"/>
          <p:cNvSpPr txBox="1">
            <a:spLocks/>
          </p:cNvSpPr>
          <p:nvPr/>
        </p:nvSpPr>
        <p:spPr>
          <a:xfrm>
            <a:off x="838200" y="1752600"/>
            <a:ext cx="7848600" cy="4572000"/>
          </a:xfrm>
          <a:prstGeom prst="rect">
            <a:avLst/>
          </a:prstGeom>
        </p:spPr>
        <p:txBody>
          <a:bodyPr vert="horz">
            <a:normAutofit fontScale="77500" lnSpcReduction="20000"/>
          </a:bodyPr>
          <a:lst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marL="137160" indent="0" algn="just">
              <a:buNone/>
            </a:pPr>
            <a:r>
              <a:rPr lang="en-US" dirty="0"/>
              <a:t>Qualitative research design: Qualitative research determines relationships between collected data and observations based on mathematical calculations. Theories related to a naturally existing phenomenon can be proved or disproved using statistical methods. Researchers rely on qualitative research design methods that conclude “why” a particular theory exists along with “what” respondents have to say about it.</a:t>
            </a:r>
          </a:p>
          <a:p>
            <a:pPr marL="137160" indent="0" algn="just">
              <a:buNone/>
            </a:pPr>
            <a:endParaRPr lang="en-US" dirty="0"/>
          </a:p>
          <a:p>
            <a:pPr marL="137160" indent="0" algn="just">
              <a:buNone/>
            </a:pPr>
            <a:r>
              <a:rPr lang="en-US" dirty="0"/>
              <a:t>Quantitative research design: Quantitative research is for cases where statistical conclusions to collect actionable insights are essential. Numbers provide a better perspective to make critical business decisions. Quantitative research design methods are necessary for the growth of any organization. Insights drawn from hard numerical data and analysis prove to be highly effective when making decisions related to the future of the business.</a:t>
            </a:r>
            <a:endParaRPr lang="en-US" dirty="0" smtClean="0"/>
          </a:p>
        </p:txBody>
      </p:sp>
    </p:spTree>
    <p:extLst>
      <p:ext uri="{BB962C8B-B14F-4D97-AF65-F5344CB8AC3E}">
        <p14:creationId xmlns:p14="http://schemas.microsoft.com/office/powerpoint/2010/main" val="1888272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1219200"/>
          </a:xfrm>
        </p:spPr>
        <p:txBody>
          <a:bodyPr/>
          <a:lstStyle/>
          <a:p>
            <a:pPr marL="137160" indent="0" algn="just">
              <a:buNone/>
            </a:pPr>
            <a:r>
              <a:rPr lang="en-US" dirty="0" smtClean="0"/>
              <a:t>The research design can be further divided into 5 categories:</a:t>
            </a:r>
            <a:endParaRPr lang="en-US" dirty="0"/>
          </a:p>
        </p:txBody>
      </p:sp>
      <p:sp>
        <p:nvSpPr>
          <p:cNvPr id="4" name="Content Placeholder 2"/>
          <p:cNvSpPr txBox="1">
            <a:spLocks/>
          </p:cNvSpPr>
          <p:nvPr/>
        </p:nvSpPr>
        <p:spPr>
          <a:xfrm>
            <a:off x="838200" y="1752600"/>
            <a:ext cx="7848600" cy="4572000"/>
          </a:xfrm>
          <a:prstGeom prst="rect">
            <a:avLst/>
          </a:prstGeom>
        </p:spPr>
        <p:txBody>
          <a:bodyPr vert="horz">
            <a:normAutofit lnSpcReduction="10000"/>
          </a:bodyPr>
          <a:lst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marL="137160" indent="0" algn="just">
              <a:buNone/>
            </a:pPr>
            <a:r>
              <a:rPr lang="en-US" dirty="0"/>
              <a:t>1.) Descriptive research design: In a descriptive design, a researcher is solely interested in describing the situation or case under their research study. It is a theory-based design method which is created by gathering, analyzing, and presenting collected data. This allows a researcher to provide insights into the why and how of research. Descriptive design helps others better understand the need for the research. If the problem statement is not clear, you can conduct exploratory research. </a:t>
            </a:r>
            <a:endParaRPr lang="en-US" dirty="0" smtClean="0"/>
          </a:p>
        </p:txBody>
      </p:sp>
    </p:spTree>
    <p:extLst>
      <p:ext uri="{BB962C8B-B14F-4D97-AF65-F5344CB8AC3E}">
        <p14:creationId xmlns:p14="http://schemas.microsoft.com/office/powerpoint/2010/main" val="17029365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51</TotalTime>
  <Words>1094</Words>
  <Application>Microsoft Office PowerPoint</Application>
  <PresentationFormat>On-screen Show (4:3)</PresentationFormat>
  <Paragraphs>47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Apex</vt:lpstr>
      <vt:lpstr>Research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 OF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design</dc:title>
  <dc:creator>Windows User</dc:creator>
  <cp:lastModifiedBy>Windows User</cp:lastModifiedBy>
  <cp:revision>19</cp:revision>
  <dcterms:created xsi:type="dcterms:W3CDTF">2021-01-11T11:14:56Z</dcterms:created>
  <dcterms:modified xsi:type="dcterms:W3CDTF">2021-01-11T20:50:06Z</dcterms:modified>
</cp:coreProperties>
</file>