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Clear Sans Bold" charset="1" panose="020B0803030202020304"/>
      <p:regular r:id="rId23"/>
    </p:embeddedFont>
    <p:embeddedFont>
      <p:font typeface="Clear Sans Regular" charset="1" panose="020B05030302020203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819405"/>
            <a:ext cx="8217084" cy="6836637"/>
            <a:chOff x="0" y="0"/>
            <a:chExt cx="10956112" cy="911551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368999"/>
              <a:ext cx="10956112" cy="5512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000"/>
                </a:lnSpc>
              </a:pPr>
              <a:r>
                <a:rPr lang="en-US" sz="8000" b="true">
                  <a:solidFill>
                    <a:srgbClr val="F7B4A7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Linux Namespaces: The Foundation of Isolation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47625"/>
              <a:ext cx="10956112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94DDDE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DEEP DIVE INTO CONTAINERS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7563787"/>
              <a:ext cx="10956112" cy="15517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94DDDE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A Comprehensive Guide to Containerization</a:t>
              </a:r>
            </a:p>
          </p:txBody>
        </p:sp>
      </p:grpSp>
      <p:sp>
        <p:nvSpPr>
          <p:cNvPr name="Freeform 6" id="6" descr="an isometric lined map"/>
          <p:cNvSpPr/>
          <p:nvPr/>
        </p:nvSpPr>
        <p:spPr>
          <a:xfrm flipH="false" flipV="false" rot="0">
            <a:off x="1182834" y="-1921745"/>
            <a:ext cx="6755642" cy="4114800"/>
          </a:xfrm>
          <a:custGeom>
            <a:avLst/>
            <a:gdLst/>
            <a:ahLst/>
            <a:cxnLst/>
            <a:rect r="r" b="b" t="t" l="l"/>
            <a:pathLst>
              <a:path h="4114800" w="6755642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 descr="an isometric lined pencil holder with pens"/>
          <p:cNvSpPr/>
          <p:nvPr/>
        </p:nvSpPr>
        <p:spPr>
          <a:xfrm flipH="false" flipV="false" rot="0">
            <a:off x="6303834" y="1790711"/>
            <a:ext cx="1194327" cy="2586142"/>
          </a:xfrm>
          <a:custGeom>
            <a:avLst/>
            <a:gdLst/>
            <a:ahLst/>
            <a:cxnLst/>
            <a:rect r="r" b="b" t="t" l="l"/>
            <a:pathLst>
              <a:path h="2586142" w="1194327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 descr="an isometric lined laptop"/>
          <p:cNvSpPr/>
          <p:nvPr/>
        </p:nvSpPr>
        <p:spPr>
          <a:xfrm flipH="true" flipV="false" rot="0">
            <a:off x="2095190" y="202115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 descr="an isometric lined stack of books"/>
          <p:cNvSpPr/>
          <p:nvPr/>
        </p:nvSpPr>
        <p:spPr>
          <a:xfrm flipH="false" flipV="false" rot="0">
            <a:off x="-947148" y="1264426"/>
            <a:ext cx="3144039" cy="2440918"/>
          </a:xfrm>
          <a:custGeom>
            <a:avLst/>
            <a:gdLst/>
            <a:ahLst/>
            <a:cxnLst/>
            <a:rect r="r" b="b" t="t" l="l"/>
            <a:pathLst>
              <a:path h="2440918" w="3144039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 descr="an isometric lined potted plants"/>
          <p:cNvSpPr/>
          <p:nvPr/>
        </p:nvSpPr>
        <p:spPr>
          <a:xfrm flipH="false" flipV="false" rot="0">
            <a:off x="624872" y="5005800"/>
            <a:ext cx="1894295" cy="4252500"/>
          </a:xfrm>
          <a:custGeom>
            <a:avLst/>
            <a:gdLst/>
            <a:ahLst/>
            <a:cxnLst/>
            <a:rect r="r" b="b" t="t" l="l"/>
            <a:pathLst>
              <a:path h="4252500" w="1894295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 descr="an isometric lined group of UI application windows"/>
          <p:cNvSpPr/>
          <p:nvPr/>
        </p:nvSpPr>
        <p:spPr>
          <a:xfrm flipH="false" flipV="false" rot="0">
            <a:off x="4011803" y="7612736"/>
            <a:ext cx="3486358" cy="4114800"/>
          </a:xfrm>
          <a:custGeom>
            <a:avLst/>
            <a:gdLst/>
            <a:ahLst/>
            <a:cxnLst/>
            <a:rect r="r" b="b" t="t" l="l"/>
            <a:pathLst>
              <a:path h="4114800" w="3486358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plug"/>
          <p:cNvSpPr/>
          <p:nvPr/>
        </p:nvSpPr>
        <p:spPr>
          <a:xfrm flipH="false" flipV="false" rot="0">
            <a:off x="11876152" y="3086100"/>
            <a:ext cx="5131837" cy="4114800"/>
          </a:xfrm>
          <a:custGeom>
            <a:avLst/>
            <a:gdLst/>
            <a:ahLst/>
            <a:cxnLst/>
            <a:rect r="r" b="b" t="t" l="l"/>
            <a:pathLst>
              <a:path h="4114800" w="5131837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882944"/>
            <a:ext cx="9768230" cy="6636681"/>
            <a:chOff x="0" y="0"/>
            <a:chExt cx="13024306" cy="884890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5725"/>
              <a:ext cx="13024306" cy="1207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6399">
                  <a:solidFill>
                    <a:srgbClr val="31356E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Introduction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31971"/>
              <a:ext cx="12478551" cy="6816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60"/>
                </a:lnSpc>
              </a:pPr>
              <a:r>
                <a:rPr lang="en-US" sz="29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I</a:t>
              </a:r>
              <a:r>
                <a:rPr lang="en-US" sz="29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n traditional Unix-like operating systems, the fork system</a:t>
              </a:r>
            </a:p>
            <a:p>
              <a:pPr algn="l">
                <a:lnSpc>
                  <a:spcPts val="4060"/>
                </a:lnSpc>
              </a:pPr>
              <a:r>
                <a:rPr lang="en-US" sz="29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call provides a simple yet powerful mechanism for</a:t>
              </a:r>
            </a:p>
            <a:p>
              <a:pPr algn="l">
                <a:lnSpc>
                  <a:spcPts val="4060"/>
                </a:lnSpc>
              </a:pPr>
              <a:r>
                <a:rPr lang="en-US" sz="29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creating a new process. However, as system requirements</a:t>
              </a:r>
            </a:p>
            <a:p>
              <a:pPr algn="l">
                <a:lnSpc>
                  <a:spcPts val="4060"/>
                </a:lnSpc>
              </a:pPr>
              <a:r>
                <a:rPr lang="en-US" sz="29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evolved to demand greater flexibility in resource isolation</a:t>
              </a:r>
            </a:p>
            <a:p>
              <a:pPr algn="l">
                <a:lnSpc>
                  <a:spcPts val="4060"/>
                </a:lnSpc>
              </a:pPr>
              <a:r>
                <a:rPr lang="en-US" sz="29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and namespace management, the Linux kernel introduced</a:t>
              </a:r>
            </a:p>
            <a:p>
              <a:pPr algn="l">
                <a:lnSpc>
                  <a:spcPts val="4060"/>
                </a:lnSpc>
              </a:pPr>
              <a:r>
                <a:rPr lang="en-US" sz="29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enhanced primitives such as clone and unshare.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5400000">
            <a:off x="1792016" y="5136757"/>
            <a:ext cx="10257527" cy="0"/>
          </a:xfrm>
          <a:prstGeom prst="line">
            <a:avLst/>
          </a:prstGeom>
          <a:ln cap="rnd" w="28575">
            <a:solidFill>
              <a:srgbClr val="2B4B8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376874" y="2328025"/>
            <a:ext cx="10725618" cy="5630949"/>
          </a:xfrm>
          <a:custGeom>
            <a:avLst/>
            <a:gdLst/>
            <a:ahLst/>
            <a:cxnLst/>
            <a:rect r="r" b="b" t="t" l="l"/>
            <a:pathLst>
              <a:path h="5630949" w="10725618">
                <a:moveTo>
                  <a:pt x="0" y="0"/>
                </a:moveTo>
                <a:lnTo>
                  <a:pt x="10725618" y="0"/>
                </a:lnTo>
                <a:lnTo>
                  <a:pt x="10725618" y="5630950"/>
                </a:lnTo>
                <a:lnTo>
                  <a:pt x="0" y="5630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245329"/>
            <a:ext cx="4880374" cy="5796342"/>
            <a:chOff x="0" y="0"/>
            <a:chExt cx="6507166" cy="772845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85725"/>
              <a:ext cx="6507166" cy="23374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719"/>
                </a:lnSpc>
              </a:pPr>
              <a:r>
                <a:rPr lang="en-US" sz="6399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P</a:t>
              </a:r>
              <a:r>
                <a:rPr lang="en-US" sz="6399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rocess Hierarchy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732911"/>
              <a:ext cx="6507166" cy="49955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In</a:t>
              </a: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 this depiction, the arrow from the parent to the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child represents the clone operation under the influence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of a flag function (f). The diagram emphasizes the dichotomy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between shared resources and those that are</a:t>
              </a:r>
            </a:p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allocated privately to the child.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5400000">
            <a:off x="1792016" y="5136757"/>
            <a:ext cx="10257527" cy="0"/>
          </a:xfrm>
          <a:prstGeom prst="line">
            <a:avLst/>
          </a:prstGeom>
          <a:ln cap="rnd" w="28575">
            <a:solidFill>
              <a:srgbClr val="2B4B8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653516" y="675982"/>
            <a:ext cx="9605784" cy="8582318"/>
          </a:xfrm>
          <a:custGeom>
            <a:avLst/>
            <a:gdLst/>
            <a:ahLst/>
            <a:cxnLst/>
            <a:rect r="r" b="b" t="t" l="l"/>
            <a:pathLst>
              <a:path h="8582318" w="9605784">
                <a:moveTo>
                  <a:pt x="0" y="0"/>
                </a:moveTo>
                <a:lnTo>
                  <a:pt x="9605784" y="0"/>
                </a:lnTo>
                <a:lnTo>
                  <a:pt x="9605784" y="8582318"/>
                </a:lnTo>
                <a:lnTo>
                  <a:pt x="0" y="85823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821466"/>
            <a:ext cx="4880374" cy="6644067"/>
            <a:chOff x="0" y="0"/>
            <a:chExt cx="6507166" cy="885875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85725"/>
              <a:ext cx="6507166" cy="34677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6399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Is</a:t>
              </a:r>
              <a:r>
                <a:rPr lang="en-US" sz="6399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olating</a:t>
              </a:r>
            </a:p>
            <a:p>
              <a:pPr algn="l" marL="0" indent="0" lvl="0">
                <a:lnSpc>
                  <a:spcPts val="6719"/>
                </a:lnSpc>
              </a:pPr>
              <a:r>
                <a:rPr lang="en-US" sz="6399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Namespaces on Demand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863211"/>
              <a:ext cx="6507166" cy="49955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In</a:t>
              </a: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 this diagram, process (P) initially belongs to the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namespaces N1, N2, and N3. After calling unshare with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flags indicating that N1 and N3 should be unshared, the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process is associated with new, isolated instances N′1 and</a:t>
              </a:r>
            </a:p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N′3, while N2 remains unchanged.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5400000">
            <a:off x="1792016" y="5136757"/>
            <a:ext cx="10257527" cy="0"/>
          </a:xfrm>
          <a:prstGeom prst="line">
            <a:avLst/>
          </a:prstGeom>
          <a:ln cap="rnd" w="28575">
            <a:solidFill>
              <a:srgbClr val="2B4B8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565523" y="1850038"/>
            <a:ext cx="10133730" cy="6586924"/>
          </a:xfrm>
          <a:custGeom>
            <a:avLst/>
            <a:gdLst/>
            <a:ahLst/>
            <a:cxnLst/>
            <a:rect r="r" b="b" t="t" l="l"/>
            <a:pathLst>
              <a:path h="6586924" w="10133730">
                <a:moveTo>
                  <a:pt x="0" y="0"/>
                </a:moveTo>
                <a:lnTo>
                  <a:pt x="10133730" y="0"/>
                </a:lnTo>
                <a:lnTo>
                  <a:pt x="10133730" y="6586924"/>
                </a:lnTo>
                <a:lnTo>
                  <a:pt x="0" y="65869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816704"/>
            <a:ext cx="4880374" cy="6653592"/>
            <a:chOff x="0" y="0"/>
            <a:chExt cx="6507166" cy="887145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85725"/>
              <a:ext cx="6507166" cy="4598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719"/>
                </a:lnSpc>
              </a:pPr>
              <a:r>
                <a:rPr lang="en-US" sz="6399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C</a:t>
              </a:r>
              <a:r>
                <a:rPr lang="en-US" sz="6399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ombined clone and unshare Flow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993511"/>
              <a:ext cx="6507166" cy="3877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T</a:t>
              </a: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his flow diagram demonstrates how a process can first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be created with a predefined context using clone and then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further adjust its environment via unshare to achieve a</a:t>
              </a:r>
            </a:p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high degree of isolation.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bar graph"/>
          <p:cNvSpPr/>
          <p:nvPr/>
        </p:nvSpPr>
        <p:spPr>
          <a:xfrm flipH="false" flipV="false" rot="0">
            <a:off x="10183990" y="1951228"/>
            <a:ext cx="6338112" cy="6384545"/>
          </a:xfrm>
          <a:custGeom>
            <a:avLst/>
            <a:gdLst/>
            <a:ahLst/>
            <a:cxnLst/>
            <a:rect r="r" b="b" t="t" l="l"/>
            <a:pathLst>
              <a:path h="6384545" w="6338112">
                <a:moveTo>
                  <a:pt x="0" y="0"/>
                </a:moveTo>
                <a:lnTo>
                  <a:pt x="6338111" y="0"/>
                </a:lnTo>
                <a:lnTo>
                  <a:pt x="6338111" y="6384544"/>
                </a:lnTo>
                <a:lnTo>
                  <a:pt x="0" y="6384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15956" y="2828925"/>
            <a:ext cx="7268114" cy="461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0"/>
              </a:lnSpc>
            </a:pPr>
            <a:r>
              <a:rPr lang="en-US" sz="7600" b="true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Kernel Interfaces and Implementation</a:t>
            </a:r>
          </a:p>
          <a:p>
            <a:pPr algn="l">
              <a:lnSpc>
                <a:spcPts val="9120"/>
              </a:lnSpc>
            </a:pPr>
            <a:r>
              <a:rPr lang="en-US" sz="7600" b="true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Details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plug"/>
          <p:cNvSpPr/>
          <p:nvPr/>
        </p:nvSpPr>
        <p:spPr>
          <a:xfrm flipH="false" flipV="false" rot="0">
            <a:off x="11876152" y="3086100"/>
            <a:ext cx="5131837" cy="4114800"/>
          </a:xfrm>
          <a:custGeom>
            <a:avLst/>
            <a:gdLst/>
            <a:ahLst/>
            <a:cxnLst/>
            <a:rect r="r" b="b" t="t" l="l"/>
            <a:pathLst>
              <a:path h="4114800" w="5131837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123292"/>
            <a:ext cx="9768230" cy="6155986"/>
            <a:chOff x="0" y="0"/>
            <a:chExt cx="13024306" cy="820798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5725"/>
              <a:ext cx="13024306" cy="23374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6399">
                  <a:solidFill>
                    <a:srgbClr val="31356E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Overview of Kernel </a:t>
              </a:r>
              <a:r>
                <a:rPr lang="en-US" sz="6399">
                  <a:solidFill>
                    <a:srgbClr val="31356E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Interfaces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171796"/>
              <a:ext cx="12478551" cy="5036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The Li</a:t>
              </a: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nux kernel organizes its interfaces into several major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categories. At the highest level, the system call interface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acts as the boundary between user space and kernel space.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This well-defined contract ensures that user applications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can request kernel services safely. In addition, the kernel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module interface allows developers to insert dynamically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loadable components into the kernel without the need for a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full system rebuild.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5400000">
            <a:off x="1792016" y="5136757"/>
            <a:ext cx="10257527" cy="0"/>
          </a:xfrm>
          <a:prstGeom prst="line">
            <a:avLst/>
          </a:prstGeom>
          <a:ln cap="rnd" w="28575">
            <a:solidFill>
              <a:srgbClr val="2B4B8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180221" y="623542"/>
            <a:ext cx="4938155" cy="9039917"/>
          </a:xfrm>
          <a:custGeom>
            <a:avLst/>
            <a:gdLst/>
            <a:ahLst/>
            <a:cxnLst/>
            <a:rect r="r" b="b" t="t" l="l"/>
            <a:pathLst>
              <a:path h="9039917" w="4938155">
                <a:moveTo>
                  <a:pt x="0" y="0"/>
                </a:moveTo>
                <a:lnTo>
                  <a:pt x="4938155" y="0"/>
                </a:lnTo>
                <a:lnTo>
                  <a:pt x="4938155" y="9039916"/>
                </a:lnTo>
                <a:lnTo>
                  <a:pt x="0" y="9039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454879"/>
            <a:ext cx="4880374" cy="5377242"/>
            <a:chOff x="0" y="0"/>
            <a:chExt cx="6507166" cy="716965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85725"/>
              <a:ext cx="6507166" cy="23374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719"/>
                </a:lnSpc>
              </a:pPr>
              <a:r>
                <a:rPr lang="en-US" sz="6399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Sy</a:t>
              </a:r>
              <a:r>
                <a:rPr lang="en-US" sz="6399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stem Call Interface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732911"/>
              <a:ext cx="6507166" cy="4436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T</a:t>
              </a: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his diagram illustrates the journey of a system call,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beginning with a user-level request that triggers a software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trap, entering the kernel’s service dispatcher, and finally</a:t>
              </a:r>
            </a:p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being handled by a dedicated kernel routine.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5400000">
            <a:off x="1792016" y="5136757"/>
            <a:ext cx="10257527" cy="0"/>
          </a:xfrm>
          <a:prstGeom prst="line">
            <a:avLst/>
          </a:prstGeom>
          <a:ln cap="rnd" w="28575">
            <a:solidFill>
              <a:srgbClr val="2B4B8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082741" y="983002"/>
            <a:ext cx="4804538" cy="8320995"/>
          </a:xfrm>
          <a:custGeom>
            <a:avLst/>
            <a:gdLst/>
            <a:ahLst/>
            <a:cxnLst/>
            <a:rect r="r" b="b" t="t" l="l"/>
            <a:pathLst>
              <a:path h="8320995" w="4804538">
                <a:moveTo>
                  <a:pt x="0" y="0"/>
                </a:moveTo>
                <a:lnTo>
                  <a:pt x="4804538" y="0"/>
                </a:lnTo>
                <a:lnTo>
                  <a:pt x="4804538" y="8320996"/>
                </a:lnTo>
                <a:lnTo>
                  <a:pt x="0" y="83209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240566"/>
            <a:ext cx="4880374" cy="5805867"/>
            <a:chOff x="0" y="0"/>
            <a:chExt cx="6507166" cy="774115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85725"/>
              <a:ext cx="6507166" cy="34677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719"/>
                </a:lnSpc>
              </a:pPr>
              <a:r>
                <a:rPr lang="en-US" sz="6399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K</a:t>
              </a:r>
              <a:r>
                <a:rPr lang="en-US" sz="6399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ernel Module Interface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863211"/>
              <a:ext cx="6507166" cy="3877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T</a:t>
              </a: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his workflow diagram encapsulates the dynamic process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of module insertion, from initiation in user space to the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execution of the module’s initialization routine within the</a:t>
              </a:r>
            </a:p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kernel environment.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file folder"/>
          <p:cNvSpPr/>
          <p:nvPr/>
        </p:nvSpPr>
        <p:spPr>
          <a:xfrm flipH="false" flipV="false" rot="0">
            <a:off x="1309758" y="1817226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6" y="0"/>
                </a:lnTo>
                <a:lnTo>
                  <a:pt x="3874546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an isometric lined file folder"/>
          <p:cNvSpPr/>
          <p:nvPr/>
        </p:nvSpPr>
        <p:spPr>
          <a:xfrm flipH="false" flipV="false" rot="0">
            <a:off x="2380976" y="2607954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6"/>
                </a:lnTo>
                <a:lnTo>
                  <a:pt x="0" y="51225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 descr="an isometric lined file folder"/>
          <p:cNvSpPr/>
          <p:nvPr/>
        </p:nvSpPr>
        <p:spPr>
          <a:xfrm flipH="false" flipV="false" rot="0">
            <a:off x="3495732" y="3347179"/>
            <a:ext cx="3874545" cy="5122596"/>
          </a:xfrm>
          <a:custGeom>
            <a:avLst/>
            <a:gdLst/>
            <a:ahLst/>
            <a:cxnLst/>
            <a:rect r="r" b="b" t="t" l="l"/>
            <a:pathLst>
              <a:path h="5122596" w="3874545">
                <a:moveTo>
                  <a:pt x="0" y="0"/>
                </a:moveTo>
                <a:lnTo>
                  <a:pt x="3874545" y="0"/>
                </a:lnTo>
                <a:lnTo>
                  <a:pt x="3874545" y="5122595"/>
                </a:lnTo>
                <a:lnTo>
                  <a:pt x="0" y="51225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8627676" y="1028700"/>
          <a:ext cx="8900153" cy="7288080"/>
        </p:xfrm>
        <a:graphic>
          <a:graphicData uri="http://schemas.openxmlformats.org/drawingml/2006/table">
            <a:tbl>
              <a:tblPr/>
              <a:tblGrid>
                <a:gridCol w="8900153"/>
              </a:tblGrid>
              <a:tr h="209467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1340"/>
                        </a:lnSpc>
                        <a:defRPr/>
                      </a:pPr>
                      <a:r>
                        <a:rPr lang="en-US" sz="8100" b="true">
                          <a:solidFill>
                            <a:srgbClr val="F7B4A7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Agenda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850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60"/>
                        </a:lnSpc>
                        <a:defRPr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KEY TOPICS DISCUSSED IN </a:t>
                      </a:r>
                      <a:endParaRPr lang="en-US" sz="1100"/>
                    </a:p>
                    <a:p>
                      <a:pPr algn="l">
                        <a:lnSpc>
                          <a:spcPts val="4060"/>
                        </a:lnSpc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THIS PRESENTATION</a:t>
                      </a:r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34898">
                <a:tc>
                  <a:txBody>
                    <a:bodyPr anchor="t" rtlCol="false"/>
                    <a:lstStyle/>
                    <a:p>
                      <a:pPr algn="l" marL="626111" indent="-313055" lvl="1">
                        <a:lnSpc>
                          <a:spcPts val="406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Overview of Namespaces</a:t>
                      </a:r>
                      <a:endParaRPr lang="en-US" sz="1100"/>
                    </a:p>
                    <a:p>
                      <a:pPr algn="l" marL="626111" indent="-313055" lvl="1">
                        <a:lnSpc>
                          <a:spcPts val="4060"/>
                        </a:lnSpc>
                        <a:buFont typeface="Arial"/>
                        <a:buChar char="•"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System Calls: clone and unshare</a:t>
                      </a:r>
                    </a:p>
                    <a:p>
                      <a:pPr algn="l" marL="626111" indent="-313055" lvl="1">
                        <a:lnSpc>
                          <a:spcPts val="4060"/>
                        </a:lnSpc>
                        <a:buFont typeface="Arial"/>
                        <a:buChar char="•"/>
                      </a:pPr>
                      <a:r>
                        <a:rPr lang="en-US" sz="2900">
                          <a:solidFill>
                            <a:srgbClr val="94DDD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Kernel Interfaces and Implementation Details</a:t>
                      </a:r>
                    </a:p>
                  </a:txBody>
                  <a:tcPr marL="190500" marR="190500" marT="190500" marB="190500" anchor="ctr">
                    <a:lnL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66675">
                      <a:solidFill>
                        <a:srgbClr val="2B4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bar graph"/>
          <p:cNvSpPr/>
          <p:nvPr/>
        </p:nvSpPr>
        <p:spPr>
          <a:xfrm flipH="false" flipV="false" rot="0">
            <a:off x="10183990" y="1951228"/>
            <a:ext cx="6338112" cy="6384545"/>
          </a:xfrm>
          <a:custGeom>
            <a:avLst/>
            <a:gdLst/>
            <a:ahLst/>
            <a:cxnLst/>
            <a:rect r="r" b="b" t="t" l="l"/>
            <a:pathLst>
              <a:path h="6384545" w="6338112">
                <a:moveTo>
                  <a:pt x="0" y="0"/>
                </a:moveTo>
                <a:lnTo>
                  <a:pt x="6338111" y="0"/>
                </a:lnTo>
                <a:lnTo>
                  <a:pt x="6338111" y="6384544"/>
                </a:lnTo>
                <a:lnTo>
                  <a:pt x="0" y="6384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15956" y="3914775"/>
            <a:ext cx="7268114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Overview of Namespaces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plug"/>
          <p:cNvSpPr/>
          <p:nvPr/>
        </p:nvSpPr>
        <p:spPr>
          <a:xfrm flipH="false" flipV="false" rot="0">
            <a:off x="11876152" y="3086100"/>
            <a:ext cx="5131837" cy="4114800"/>
          </a:xfrm>
          <a:custGeom>
            <a:avLst/>
            <a:gdLst/>
            <a:ahLst/>
            <a:cxnLst/>
            <a:rect r="r" b="b" t="t" l="l"/>
            <a:pathLst>
              <a:path h="4114800" w="5131837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832780"/>
            <a:ext cx="9768230" cy="6737011"/>
            <a:chOff x="0" y="0"/>
            <a:chExt cx="13024306" cy="898268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5725"/>
              <a:ext cx="13024306" cy="1207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6399">
                  <a:solidFill>
                    <a:srgbClr val="31356E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Linux</a:t>
              </a:r>
              <a:r>
                <a:rPr lang="en-US" sz="6399">
                  <a:solidFill>
                    <a:srgbClr val="31356E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 Namespaces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041496"/>
              <a:ext cx="12478551" cy="69411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Linux namespaces constitute a fundamental m</a:t>
              </a: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echanism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by which the Linux kernel enforces isolation at the operating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system level. At its core, a namespace partitions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global system resources into distinct views; as a result,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processes grouped within a particular namespace perceive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only a subset of the global resources, thereby ensuring isolation.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This architectural design underpins many modern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containerization technologies by allowing each container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to operate as if it were running on an independent instance</a:t>
              </a:r>
            </a:p>
            <a:p>
              <a:pPr algn="l">
                <a:lnSpc>
                  <a:spcPts val="3780"/>
                </a:lnSpc>
              </a:pPr>
              <a:r>
                <a:rPr lang="en-US" sz="27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of the operating system.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5400000">
            <a:off x="1792016" y="5136757"/>
            <a:ext cx="10257527" cy="0"/>
          </a:xfrm>
          <a:prstGeom prst="line">
            <a:avLst/>
          </a:prstGeom>
          <a:ln cap="rnd" w="28575">
            <a:solidFill>
              <a:srgbClr val="2B4B8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357164" y="2420616"/>
            <a:ext cx="10574308" cy="5445769"/>
          </a:xfrm>
          <a:custGeom>
            <a:avLst/>
            <a:gdLst/>
            <a:ahLst/>
            <a:cxnLst/>
            <a:rect r="r" b="b" t="t" l="l"/>
            <a:pathLst>
              <a:path h="5445769" w="10574308">
                <a:moveTo>
                  <a:pt x="0" y="0"/>
                </a:moveTo>
                <a:lnTo>
                  <a:pt x="10574308" y="0"/>
                </a:lnTo>
                <a:lnTo>
                  <a:pt x="10574308" y="5445768"/>
                </a:lnTo>
                <a:lnTo>
                  <a:pt x="0" y="54457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669191"/>
            <a:ext cx="4880374" cy="4948617"/>
            <a:chOff x="0" y="0"/>
            <a:chExt cx="6507166" cy="659815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85725"/>
              <a:ext cx="6507166" cy="1207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719"/>
                </a:lnSpc>
              </a:pPr>
              <a:r>
                <a:rPr lang="en-US" sz="6399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Linux K</a:t>
              </a:r>
              <a:r>
                <a:rPr lang="en-US" sz="6399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ernel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602611"/>
              <a:ext cx="6507166" cy="49955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Thi</a:t>
              </a: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s diagram illustrates that the Linux kernel, acting as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the central point of control, administers multiple isolated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domains simultaneously. Each namespace is dedicated to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a specific resource domain, which collectively underpins</a:t>
              </a:r>
            </a:p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the isolation strategy.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open book"/>
          <p:cNvSpPr/>
          <p:nvPr/>
        </p:nvSpPr>
        <p:spPr>
          <a:xfrm flipH="false" flipV="false" rot="0">
            <a:off x="655666" y="-963412"/>
            <a:ext cx="4597438" cy="2842053"/>
          </a:xfrm>
          <a:custGeom>
            <a:avLst/>
            <a:gdLst/>
            <a:ahLst/>
            <a:cxnLst/>
            <a:rect r="r" b="b" t="t" l="l"/>
            <a:pathLst>
              <a:path h="2842053" w="4597438">
                <a:moveTo>
                  <a:pt x="0" y="0"/>
                </a:moveTo>
                <a:lnTo>
                  <a:pt x="4597439" y="0"/>
                </a:lnTo>
                <a:lnTo>
                  <a:pt x="4597439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 descr="an isometric lined mobile phone"/>
          <p:cNvSpPr/>
          <p:nvPr/>
        </p:nvSpPr>
        <p:spPr>
          <a:xfrm flipH="true" flipV="false" rot="0">
            <a:off x="11207503" y="390596"/>
            <a:ext cx="2076668" cy="1276207"/>
          </a:xfrm>
          <a:custGeom>
            <a:avLst/>
            <a:gdLst/>
            <a:ahLst/>
            <a:cxnLst/>
            <a:rect r="r" b="b" t="t" l="l"/>
            <a:pathLst>
              <a:path h="1276207" w="2076668">
                <a:moveTo>
                  <a:pt x="2076669" y="0"/>
                </a:moveTo>
                <a:lnTo>
                  <a:pt x="0" y="0"/>
                </a:lnTo>
                <a:lnTo>
                  <a:pt x="0" y="1276208"/>
                </a:lnTo>
                <a:lnTo>
                  <a:pt x="2076669" y="1276208"/>
                </a:lnTo>
                <a:lnTo>
                  <a:pt x="207666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 descr="an isometric lined package"/>
          <p:cNvSpPr/>
          <p:nvPr/>
        </p:nvSpPr>
        <p:spPr>
          <a:xfrm flipH="false" flipV="false" rot="0">
            <a:off x="13794348" y="-2447996"/>
            <a:ext cx="3837986" cy="4114800"/>
          </a:xfrm>
          <a:custGeom>
            <a:avLst/>
            <a:gdLst/>
            <a:ahLst/>
            <a:cxnLst/>
            <a:rect r="r" b="b" t="t" l="l"/>
            <a:pathLst>
              <a:path h="4114800" w="3837986">
                <a:moveTo>
                  <a:pt x="0" y="0"/>
                </a:moveTo>
                <a:lnTo>
                  <a:pt x="3837986" y="0"/>
                </a:lnTo>
                <a:lnTo>
                  <a:pt x="38379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 descr="an isometric lined laptop"/>
          <p:cNvSpPr/>
          <p:nvPr/>
        </p:nvSpPr>
        <p:spPr>
          <a:xfrm flipH="false" flipV="false" rot="0">
            <a:off x="5649912" y="-3759204"/>
            <a:ext cx="5357753" cy="5591583"/>
          </a:xfrm>
          <a:custGeom>
            <a:avLst/>
            <a:gdLst/>
            <a:ahLst/>
            <a:cxnLst/>
            <a:rect r="r" b="b" t="t" l="l"/>
            <a:pathLst>
              <a:path h="5591583" w="5357753">
                <a:moveTo>
                  <a:pt x="0" y="0"/>
                </a:moveTo>
                <a:lnTo>
                  <a:pt x="5357753" y="0"/>
                </a:lnTo>
                <a:lnTo>
                  <a:pt x="5357753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2709563"/>
          <a:ext cx="16230600" cy="6800850"/>
        </p:xfrm>
        <a:graphic>
          <a:graphicData uri="http://schemas.openxmlformats.org/drawingml/2006/table">
            <a:tbl>
              <a:tblPr/>
              <a:tblGrid>
                <a:gridCol w="8115300"/>
                <a:gridCol w="8115300"/>
              </a:tblGrid>
              <a:tr h="157533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600"/>
                        </a:lnSpc>
                        <a:defRPr/>
                      </a:pPr>
                      <a:r>
                        <a:rPr lang="en-US" sz="5500" b="true">
                          <a:solidFill>
                            <a:srgbClr val="2B4B82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Historical Context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6720"/>
                        </a:lnSpc>
                        <a:defRPr/>
                      </a:pPr>
                      <a:r>
                        <a:rPr lang="en-US" sz="5600" b="true">
                          <a:solidFill>
                            <a:srgbClr val="2B4B82"/>
                          </a:solidFill>
                          <a:latin typeface="Clear Sans Bold"/>
                          <a:ea typeface="Clear Sans Bold"/>
                          <a:cs typeface="Clear Sans Bold"/>
                          <a:sym typeface="Clear Sans Bold"/>
                        </a:rPr>
                        <a:t>Motivation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5512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The rapid evolution of cloud computing and microservices</a:t>
                      </a:r>
                      <a:endParaRPr lang="en-US" sz="1100"/>
                    </a:p>
                    <a:p>
                      <a:pPr algn="just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architectures has driven the need for a lightweight form</a:t>
                      </a:r>
                    </a:p>
                    <a:p>
                      <a:pPr algn="just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of isolation that offers many of the benefits of full virtualization</a:t>
                      </a:r>
                    </a:p>
                    <a:p>
                      <a:pPr algn="just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but without the associated overhead. Early</a:t>
                      </a:r>
                    </a:p>
                    <a:p>
                      <a:pPr algn="just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implementations of process isolation were limited either</a:t>
                      </a:r>
                    </a:p>
                    <a:p>
                      <a:pPr algn="just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by complexity or by performance penalties. Linux namespaces</a:t>
                      </a:r>
                    </a:p>
                    <a:p>
                      <a:pPr algn="just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emerged as a response to these limitations, allowing</a:t>
                      </a:r>
                    </a:p>
                    <a:p>
                      <a:pPr algn="just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multiple containers to run on a single kernel instance while</a:t>
                      </a:r>
                    </a:p>
                    <a:p>
                      <a:pPr algn="just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ensuring that each container operates in a separate and</a:t>
                      </a:r>
                    </a:p>
                    <a:p>
                      <a:pPr algn="just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isolated environment.</a:t>
                      </a:r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The motivation behind namespaces is twofold. First, the</a:t>
                      </a:r>
                      <a:endParaRPr lang="en-US" sz="1100"/>
                    </a:p>
                    <a:p>
                      <a:pPr algn="l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isolation provided improves system security by preventing</a:t>
                      </a:r>
                    </a:p>
                    <a:p>
                      <a:pPr algn="l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processes in different containers from unintentionally</a:t>
                      </a:r>
                    </a:p>
                    <a:p>
                      <a:pPr algn="l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interacting or interfering with shared resources. Second,</a:t>
                      </a:r>
                    </a:p>
                    <a:p>
                      <a:pPr algn="l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namespaces bolster resource efficiency by enabling multiple</a:t>
                      </a:r>
                    </a:p>
                    <a:p>
                      <a:pPr algn="l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isolated execution environments to leverage the same</a:t>
                      </a:r>
                    </a:p>
                    <a:p>
                      <a:pPr algn="l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underlying kernel. This model is now widely used in containerization</a:t>
                      </a:r>
                    </a:p>
                    <a:p>
                      <a:pPr algn="l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tools like Docker and orchestration platforms</a:t>
                      </a:r>
                    </a:p>
                    <a:p>
                      <a:pPr algn="l">
                        <a:lnSpc>
                          <a:spcPts val="3080"/>
                        </a:lnSpc>
                      </a:pPr>
                      <a:r>
                        <a:rPr lang="en-US" sz="2200">
                          <a:solidFill>
                            <a:srgbClr val="2B4B82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such as Kubernetes.</a:t>
                      </a:r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7150">
                      <a:solidFill>
                        <a:srgbClr val="FE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-5400000">
            <a:off x="1792016" y="5136757"/>
            <a:ext cx="10257527" cy="0"/>
          </a:xfrm>
          <a:prstGeom prst="line">
            <a:avLst/>
          </a:prstGeom>
          <a:ln cap="rnd" w="28575">
            <a:solidFill>
              <a:srgbClr val="2B4B8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573512" y="2304354"/>
            <a:ext cx="9685788" cy="5678293"/>
          </a:xfrm>
          <a:custGeom>
            <a:avLst/>
            <a:gdLst/>
            <a:ahLst/>
            <a:cxnLst/>
            <a:rect r="r" b="b" t="t" l="l"/>
            <a:pathLst>
              <a:path h="5678293" w="9685788">
                <a:moveTo>
                  <a:pt x="0" y="0"/>
                </a:moveTo>
                <a:lnTo>
                  <a:pt x="9685788" y="0"/>
                </a:lnTo>
                <a:lnTo>
                  <a:pt x="9685788" y="5678292"/>
                </a:lnTo>
                <a:lnTo>
                  <a:pt x="0" y="5678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826229"/>
            <a:ext cx="4880374" cy="6634542"/>
            <a:chOff x="0" y="0"/>
            <a:chExt cx="6507166" cy="884605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85725"/>
              <a:ext cx="6507166" cy="23374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719"/>
                </a:lnSpc>
              </a:pPr>
              <a:r>
                <a:rPr lang="en-US" sz="6399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Namespace Archit</a:t>
              </a:r>
              <a:r>
                <a:rPr lang="en-US" sz="6399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ecture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732911"/>
              <a:ext cx="6507166" cy="6113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Thi</a:t>
              </a: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s diagram emphasizes that the Linux kernel is the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source of all namespace functionalities, provisioning a container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environment into which various namespace types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are instantiated. Each namespace introduces a degree of</a:t>
              </a:r>
            </a:p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separation that collectively forms a robust isolation mechanism.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94DD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20779" y="0"/>
            <a:ext cx="11367221" cy="10287000"/>
            <a:chOff x="0" y="0"/>
            <a:chExt cx="2993836" cy="2709333"/>
          </a:xfrm>
        </p:grpSpPr>
        <p:sp>
          <p:nvSpPr>
            <p:cNvPr name="Freeform 3" id="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299383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993836">
                  <a:moveTo>
                    <a:pt x="0" y="0"/>
                  </a:moveTo>
                  <a:lnTo>
                    <a:pt x="2993836" y="0"/>
                  </a:lnTo>
                  <a:lnTo>
                    <a:pt x="299383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B4B8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993836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3297841"/>
            <a:ext cx="4880374" cy="3691317"/>
            <a:chOff x="0" y="0"/>
            <a:chExt cx="6507166" cy="492175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85725"/>
              <a:ext cx="6507166" cy="1207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719"/>
                </a:lnSpc>
              </a:pPr>
              <a:r>
                <a:rPr lang="en-US" sz="6399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Conclu</a:t>
              </a:r>
              <a:r>
                <a:rPr lang="en-US" sz="6399">
                  <a:solidFill>
                    <a:srgbClr val="2B4B82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sion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602611"/>
              <a:ext cx="6507166" cy="3319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L</a:t>
              </a: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inux namespaces offer a mathematically rigorous and</a:t>
              </a:r>
            </a:p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empirically validated mechanism for achieving resource</a:t>
              </a:r>
            </a:p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2B4B82"/>
                  </a:solidFill>
                  <a:latin typeface="Clear Sans Regular"/>
                  <a:ea typeface="Clear Sans Regular"/>
                  <a:cs typeface="Clear Sans Regular"/>
                  <a:sym typeface="Clear Sans Regular"/>
                </a:rPr>
                <a:t>isolation in containerized environments.</a:t>
              </a: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8317594" y="3004527"/>
          <a:ext cx="9315623" cy="10529200"/>
        </p:xfrm>
        <a:graphic>
          <a:graphicData uri="http://schemas.openxmlformats.org/drawingml/2006/table">
            <a:tbl>
              <a:tblPr/>
              <a:tblGrid>
                <a:gridCol w="9315623"/>
              </a:tblGrid>
              <a:tr h="411925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In summary, Linux namespaces embody a successful synergy</a:t>
                      </a:r>
                      <a:endParaRPr lang="en-US" sz="1100"/>
                    </a:p>
                    <a:p>
                      <a:pPr algn="l">
                        <a:lnSpc>
                          <a:spcPts val="3220"/>
                        </a:lnSpc>
                      </a:pP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between theoretical computer science—in the form of</a:t>
                      </a:r>
                    </a:p>
                    <a:p>
                      <a:pPr algn="l">
                        <a:lnSpc>
                          <a:spcPts val="3220"/>
                        </a:lnSpc>
                      </a:pP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rigorous mathematical models and invariants—and practical</a:t>
                      </a:r>
                    </a:p>
                    <a:p>
                      <a:pPr algn="l">
                        <a:lnSpc>
                          <a:spcPts val="3220"/>
                        </a:lnSpc>
                      </a:pP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software engineering, thereby underpinning the design</a:t>
                      </a:r>
                    </a:p>
                    <a:p>
                      <a:pPr algn="l">
                        <a:lnSpc>
                          <a:spcPts val="3220"/>
                        </a:lnSpc>
                      </a:pP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and operation of contemporar</a:t>
                      </a: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y container-based ecosystems.</a:t>
                      </a:r>
                    </a:p>
                    <a:p>
                      <a:pPr algn="l">
                        <a:lnSpc>
                          <a:spcPts val="3220"/>
                        </a:lnSpc>
                      </a:pP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Continued research and innovation in this field promise to</a:t>
                      </a:r>
                    </a:p>
                    <a:p>
                      <a:pPr algn="l">
                        <a:lnSpc>
                          <a:spcPts val="3220"/>
                        </a:lnSpc>
                      </a:pP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further </a:t>
                      </a: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re</a:t>
                      </a: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fine and enhance the i</a:t>
                      </a: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s</a:t>
                      </a: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olation m</a:t>
                      </a: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e</a:t>
                      </a: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cha</a:t>
                      </a: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n</a:t>
                      </a: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isms </a:t>
                      </a: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t</a:t>
                      </a: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hat</a:t>
                      </a:r>
                    </a:p>
                    <a:p>
                      <a:pPr algn="l">
                        <a:lnSpc>
                          <a:spcPts val="3220"/>
                        </a:lnSpc>
                      </a:pP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are central to secure, scalable,</a:t>
                      </a: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 and e</a:t>
                      </a: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fficient </a:t>
                      </a: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co</a:t>
                      </a: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mputing</a:t>
                      </a:r>
                      <a:r>
                        <a:rPr lang="en-US" sz="2300">
                          <a:solidFill>
                            <a:srgbClr val="FEFEFE"/>
                          </a:solidFill>
                          <a:latin typeface="Clear Sans Regular"/>
                          <a:ea typeface="Clear Sans Regular"/>
                          <a:cs typeface="Clear Sans Regular"/>
                          <a:sym typeface="Clear Sans Regular"/>
                        </a:rPr>
                        <a:t>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820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25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25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49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25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94DD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4B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n isometric lined bar graph"/>
          <p:cNvSpPr/>
          <p:nvPr/>
        </p:nvSpPr>
        <p:spPr>
          <a:xfrm flipH="false" flipV="false" rot="0">
            <a:off x="10183990" y="1951228"/>
            <a:ext cx="6338112" cy="6384545"/>
          </a:xfrm>
          <a:custGeom>
            <a:avLst/>
            <a:gdLst/>
            <a:ahLst/>
            <a:cxnLst/>
            <a:rect r="r" b="b" t="t" l="l"/>
            <a:pathLst>
              <a:path h="6384545" w="6338112">
                <a:moveTo>
                  <a:pt x="0" y="0"/>
                </a:moveTo>
                <a:lnTo>
                  <a:pt x="6338111" y="0"/>
                </a:lnTo>
                <a:lnTo>
                  <a:pt x="6338111" y="6384544"/>
                </a:lnTo>
                <a:lnTo>
                  <a:pt x="0" y="6384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15956" y="3305175"/>
            <a:ext cx="7268114" cy="366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System Calls: clone and</a:t>
            </a:r>
          </a:p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F7B4A7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unshare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DAGkmJ8LBeA</dc:identifier>
  <dcterms:modified xsi:type="dcterms:W3CDTF">2011-08-01T06:04:30Z</dcterms:modified>
  <cp:revision>1</cp:revision>
  <dc:title>3. Linux Namespaces: The Foundation of Isolation</dc:title>
</cp:coreProperties>
</file>