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lear Sans Bold" charset="1" panose="020B0803030202020304"/>
      <p:regular r:id="rId17"/>
    </p:embeddedFont>
    <p:embeddedFont>
      <p:font typeface="Clear Sans Regular" charset="1" panose="020B05030302020203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1819405"/>
            <a:ext cx="8217084" cy="6836637"/>
            <a:chOff x="0" y="0"/>
            <a:chExt cx="10956112" cy="911551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368999"/>
              <a:ext cx="10956112" cy="5512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000"/>
                </a:lnSpc>
              </a:pPr>
              <a:r>
                <a:rPr lang="en-US" sz="8000" b="true">
                  <a:solidFill>
                    <a:srgbClr val="F7B4A7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Control Groups (cgroups): Managing Resources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47625"/>
              <a:ext cx="10956112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94DDDE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DEEP DIVE INTO CONTAINERS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7563787"/>
              <a:ext cx="10956112" cy="1551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94DDDE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A Comprehensive Guide to Containerization</a:t>
              </a:r>
            </a:p>
          </p:txBody>
        </p:sp>
      </p:grpSp>
      <p:sp>
        <p:nvSpPr>
          <p:cNvPr name="Freeform 6" id="6" descr="an isometric lined map"/>
          <p:cNvSpPr/>
          <p:nvPr/>
        </p:nvSpPr>
        <p:spPr>
          <a:xfrm flipH="false" flipV="false" rot="0">
            <a:off x="1182834" y="-1921745"/>
            <a:ext cx="6755642" cy="4114800"/>
          </a:xfrm>
          <a:custGeom>
            <a:avLst/>
            <a:gdLst/>
            <a:ahLst/>
            <a:cxnLst/>
            <a:rect r="r" b="b" t="t" l="l"/>
            <a:pathLst>
              <a:path h="4114800" w="6755642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 descr="an isometric lined pencil holder with pens"/>
          <p:cNvSpPr/>
          <p:nvPr/>
        </p:nvSpPr>
        <p:spPr>
          <a:xfrm flipH="false" flipV="false" rot="0">
            <a:off x="6303834" y="1790711"/>
            <a:ext cx="1194327" cy="2586142"/>
          </a:xfrm>
          <a:custGeom>
            <a:avLst/>
            <a:gdLst/>
            <a:ahLst/>
            <a:cxnLst/>
            <a:rect r="r" b="b" t="t" l="l"/>
            <a:pathLst>
              <a:path h="2586142" w="1194327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 descr="an isometric lined laptop"/>
          <p:cNvSpPr/>
          <p:nvPr/>
        </p:nvSpPr>
        <p:spPr>
          <a:xfrm flipH="true" flipV="false" rot="0">
            <a:off x="2095190" y="202115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 descr="an isometric lined stack of books"/>
          <p:cNvSpPr/>
          <p:nvPr/>
        </p:nvSpPr>
        <p:spPr>
          <a:xfrm flipH="false" flipV="false" rot="0">
            <a:off x="-947148" y="1264426"/>
            <a:ext cx="3144039" cy="2440918"/>
          </a:xfrm>
          <a:custGeom>
            <a:avLst/>
            <a:gdLst/>
            <a:ahLst/>
            <a:cxnLst/>
            <a:rect r="r" b="b" t="t" l="l"/>
            <a:pathLst>
              <a:path h="2440918" w="3144039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 descr="an isometric lined potted plants"/>
          <p:cNvSpPr/>
          <p:nvPr/>
        </p:nvSpPr>
        <p:spPr>
          <a:xfrm flipH="false" flipV="false" rot="0">
            <a:off x="624872" y="5005800"/>
            <a:ext cx="1894295" cy="4252500"/>
          </a:xfrm>
          <a:custGeom>
            <a:avLst/>
            <a:gdLst/>
            <a:ahLst/>
            <a:cxnLst/>
            <a:rect r="r" b="b" t="t" l="l"/>
            <a:pathLst>
              <a:path h="4252500" w="1894295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 descr="an isometric lined group of UI application windows"/>
          <p:cNvSpPr/>
          <p:nvPr/>
        </p:nvSpPr>
        <p:spPr>
          <a:xfrm flipH="false" flipV="false" rot="0">
            <a:off x="4011803" y="7612736"/>
            <a:ext cx="3486358" cy="4114800"/>
          </a:xfrm>
          <a:custGeom>
            <a:avLst/>
            <a:gdLst/>
            <a:ahLst/>
            <a:cxnLst/>
            <a:rect r="r" b="b" t="t" l="l"/>
            <a:pathLst>
              <a:path h="4114800" w="3486358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person in front of a computer talking with a microphone"/>
          <p:cNvSpPr/>
          <p:nvPr/>
        </p:nvSpPr>
        <p:spPr>
          <a:xfrm flipH="false" flipV="false" rot="0">
            <a:off x="0" y="0"/>
            <a:ext cx="8184311" cy="10287000"/>
          </a:xfrm>
          <a:custGeom>
            <a:avLst/>
            <a:gdLst/>
            <a:ahLst/>
            <a:cxnLst/>
            <a:rect r="r" b="b" t="t" l="l"/>
            <a:pathLst>
              <a:path h="10287000" w="8184311">
                <a:moveTo>
                  <a:pt x="0" y="0"/>
                </a:moveTo>
                <a:lnTo>
                  <a:pt x="8184311" y="0"/>
                </a:lnTo>
                <a:lnTo>
                  <a:pt x="818431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669" r="0" b="-966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553283" y="1272211"/>
            <a:ext cx="7312205" cy="1731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6399" b="true">
                <a:solidFill>
                  <a:srgbClr val="2B4B82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Funda</a:t>
            </a:r>
            <a:r>
              <a:rPr lang="en-US" sz="6399" b="true">
                <a:solidFill>
                  <a:srgbClr val="2B4B82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mentals of Namespaces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553283" y="3371610"/>
            <a:ext cx="7312205" cy="6273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Name</a:t>
            </a:r>
            <a:r>
              <a:rPr lang="en-US" sz="2400">
                <a:solidFill>
                  <a:srgbClr val="2B4B82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spaces, another cornerstone of Linux containerization,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provide the isolation boundaries necessary to confine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processes within their own “private” copy of certain global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resources. Introduced to overcome the limitations of traditional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process isolation, namespaces enable each container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to have a unique view of aspects such as the process ID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space (PID namespace), network interfaces (network namespace),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filesystem mounts (mount namespace), and system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identifiers (UTS namespace).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n isometric lined plug"/>
          <p:cNvSpPr/>
          <p:nvPr/>
        </p:nvSpPr>
        <p:spPr>
          <a:xfrm flipH="false" flipV="false" rot="0">
            <a:off x="11876152" y="3086100"/>
            <a:ext cx="5131837" cy="4114800"/>
          </a:xfrm>
          <a:custGeom>
            <a:avLst/>
            <a:gdLst/>
            <a:ahLst/>
            <a:cxnLst/>
            <a:rect r="r" b="b" t="t" l="l"/>
            <a:pathLst>
              <a:path h="4114800" w="5131837">
                <a:moveTo>
                  <a:pt x="0" y="0"/>
                </a:moveTo>
                <a:lnTo>
                  <a:pt x="5131837" y="0"/>
                </a:lnTo>
                <a:lnTo>
                  <a:pt x="5131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118405"/>
            <a:ext cx="9768230" cy="8165761"/>
            <a:chOff x="0" y="0"/>
            <a:chExt cx="13024306" cy="1088768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85725"/>
              <a:ext cx="13024306" cy="1207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19"/>
                </a:lnSpc>
              </a:pPr>
              <a:r>
                <a:rPr lang="en-US" sz="6399">
                  <a:solidFill>
                    <a:srgbClr val="31356E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C</a:t>
              </a:r>
              <a:r>
                <a:rPr lang="en-US" sz="6399">
                  <a:solidFill>
                    <a:srgbClr val="31356E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onclusion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41496"/>
              <a:ext cx="12478551" cy="8846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The integration of cgroups and namespaces represents a triumph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of modern operating system design, marrying robust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resource control with stringent isolation guarantees. By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combining the fine-grained resource management capabilities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of cgroups with the comprehensive isolation features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of namespaces, Linux containers achieve an unprecedented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level of efficiency and security. This dual mechanism not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only addresses the challenges inherent in multi-tenant environments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but also provides the technical foundation for the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advanced container orchestration systems that dominate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today’s cloud computing landscape.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n isometric lined file folder"/>
          <p:cNvSpPr/>
          <p:nvPr/>
        </p:nvSpPr>
        <p:spPr>
          <a:xfrm flipH="false" flipV="false" rot="0">
            <a:off x="1309758" y="1817226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6" y="0"/>
                </a:lnTo>
                <a:lnTo>
                  <a:pt x="3874546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an isometric lined file folder"/>
          <p:cNvSpPr/>
          <p:nvPr/>
        </p:nvSpPr>
        <p:spPr>
          <a:xfrm flipH="false" flipV="false" rot="0">
            <a:off x="2380976" y="2607954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 descr="an isometric lined file folder"/>
          <p:cNvSpPr/>
          <p:nvPr/>
        </p:nvSpPr>
        <p:spPr>
          <a:xfrm flipH="false" flipV="false" rot="0">
            <a:off x="3495732" y="3347179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8627676" y="1028700"/>
          <a:ext cx="8900153" cy="7288080"/>
        </p:xfrm>
        <a:graphic>
          <a:graphicData uri="http://schemas.openxmlformats.org/drawingml/2006/table">
            <a:tbl>
              <a:tblPr/>
              <a:tblGrid>
                <a:gridCol w="8900153"/>
              </a:tblGrid>
              <a:tr h="209467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340"/>
                        </a:lnSpc>
                        <a:defRPr/>
                      </a:pPr>
                      <a:r>
                        <a:rPr lang="en-US" sz="8100" b="true">
                          <a:solidFill>
                            <a:srgbClr val="F7B4A7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Agenda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850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60"/>
                        </a:lnSpc>
                        <a:defRPr/>
                      </a:pPr>
                      <a:r>
                        <a:rPr lang="en-US" sz="2900">
                          <a:solidFill>
                            <a:srgbClr val="94DDD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KEY TOPICS DISCUSSED IN </a:t>
                      </a:r>
                      <a:endParaRPr lang="en-US" sz="1100"/>
                    </a:p>
                    <a:p>
                      <a:pPr algn="l">
                        <a:lnSpc>
                          <a:spcPts val="4060"/>
                        </a:lnSpc>
                      </a:pPr>
                      <a:r>
                        <a:rPr lang="en-US" sz="2900">
                          <a:solidFill>
                            <a:srgbClr val="94DDD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THIS PRESENTATION</a:t>
                      </a:r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898">
                <a:tc>
                  <a:txBody>
                    <a:bodyPr anchor="t" rtlCol="false"/>
                    <a:lstStyle/>
                    <a:p>
                      <a:pPr algn="l" marL="626111" indent="-313055" lvl="1">
                        <a:lnSpc>
                          <a:spcPts val="406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900">
                          <a:solidFill>
                            <a:srgbClr val="94DDD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Concepts and Evolution of cgroups</a:t>
                      </a:r>
                      <a:endParaRPr lang="en-US" sz="1100"/>
                    </a:p>
                    <a:p>
                      <a:pPr algn="l" marL="626111" indent="-313055" lvl="1">
                        <a:lnSpc>
                          <a:spcPts val="4060"/>
                        </a:lnSpc>
                        <a:buFont typeface="Arial"/>
                        <a:buChar char="•"/>
                      </a:pPr>
                      <a:r>
                        <a:rPr lang="en-US" sz="2900">
                          <a:solidFill>
                            <a:srgbClr val="94DDD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Hierarchical Resource Management: CPU, Memory, I/O, Block Devices</a:t>
                      </a:r>
                    </a:p>
                    <a:p>
                      <a:pPr algn="l" marL="626111" indent="-313055" lvl="1">
                        <a:lnSpc>
                          <a:spcPts val="4060"/>
                        </a:lnSpc>
                        <a:buFont typeface="Arial"/>
                        <a:buChar char="•"/>
                      </a:pPr>
                      <a:r>
                        <a:rPr lang="en-US" sz="2900">
                          <a:solidFill>
                            <a:srgbClr val="94DDD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Integrating cgroups with Namespaces</a:t>
                      </a:r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n isometric lined plug"/>
          <p:cNvSpPr/>
          <p:nvPr/>
        </p:nvSpPr>
        <p:spPr>
          <a:xfrm flipH="false" flipV="false" rot="0">
            <a:off x="11876152" y="3086100"/>
            <a:ext cx="5131837" cy="4114800"/>
          </a:xfrm>
          <a:custGeom>
            <a:avLst/>
            <a:gdLst/>
            <a:ahLst/>
            <a:cxnLst/>
            <a:rect r="r" b="b" t="t" l="l"/>
            <a:pathLst>
              <a:path h="4114800" w="5131837">
                <a:moveTo>
                  <a:pt x="0" y="0"/>
                </a:moveTo>
                <a:lnTo>
                  <a:pt x="5131837" y="0"/>
                </a:lnTo>
                <a:lnTo>
                  <a:pt x="5131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654469"/>
            <a:ext cx="9768230" cy="5093631"/>
            <a:chOff x="0" y="0"/>
            <a:chExt cx="13024306" cy="679150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85725"/>
              <a:ext cx="13024306" cy="1207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19"/>
                </a:lnSpc>
              </a:pPr>
              <a:r>
                <a:rPr lang="en-US" sz="6399">
                  <a:solidFill>
                    <a:srgbClr val="31356E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M</a:t>
              </a:r>
              <a:r>
                <a:rPr lang="en-US" sz="6399">
                  <a:solidFill>
                    <a:srgbClr val="31356E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anaging Resources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31971"/>
              <a:ext cx="12478551" cy="47595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60"/>
                </a:lnSpc>
              </a:pPr>
              <a:r>
                <a:rPr lang="en-US" sz="29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Co</a:t>
              </a:r>
              <a:r>
                <a:rPr lang="en-US" sz="29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ntrol Groups, commonly known as cgroups, are an</a:t>
              </a:r>
            </a:p>
            <a:p>
              <a:pPr algn="l">
                <a:lnSpc>
                  <a:spcPts val="4060"/>
                </a:lnSpc>
              </a:pPr>
              <a:r>
                <a:rPr lang="en-US" sz="29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integral part of modern containerized environments, providing</a:t>
              </a:r>
            </a:p>
            <a:p>
              <a:pPr algn="l">
                <a:lnSpc>
                  <a:spcPts val="4060"/>
                </a:lnSpc>
              </a:pPr>
              <a:r>
                <a:rPr lang="en-US" sz="29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robust mechanisms for resource management. Their</a:t>
              </a:r>
            </a:p>
            <a:p>
              <a:pPr algn="l">
                <a:lnSpc>
                  <a:spcPts val="4060"/>
                </a:lnSpc>
              </a:pPr>
              <a:r>
                <a:rPr lang="en-US" sz="29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primary function is to partition, account for, and limit</a:t>
              </a:r>
            </a:p>
            <a:p>
              <a:pPr algn="l">
                <a:lnSpc>
                  <a:spcPts val="4060"/>
                </a:lnSpc>
              </a:pPr>
              <a:r>
                <a:rPr lang="en-US" sz="29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physical resources such as CPU, memory, disk I/O, and</a:t>
              </a:r>
            </a:p>
            <a:p>
              <a:pPr algn="l">
                <a:lnSpc>
                  <a:spcPts val="4060"/>
                </a:lnSpc>
              </a:pPr>
              <a:r>
                <a:rPr lang="en-US" sz="29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network bandwidth among groups of tasks.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n isometric lined bar graph"/>
          <p:cNvSpPr/>
          <p:nvPr/>
        </p:nvSpPr>
        <p:spPr>
          <a:xfrm flipH="false" flipV="false" rot="0">
            <a:off x="10183990" y="1951228"/>
            <a:ext cx="6338112" cy="6384545"/>
          </a:xfrm>
          <a:custGeom>
            <a:avLst/>
            <a:gdLst/>
            <a:ahLst/>
            <a:cxnLst/>
            <a:rect r="r" b="b" t="t" l="l"/>
            <a:pathLst>
              <a:path h="6384545" w="6338112">
                <a:moveTo>
                  <a:pt x="0" y="0"/>
                </a:moveTo>
                <a:lnTo>
                  <a:pt x="6338111" y="0"/>
                </a:lnTo>
                <a:lnTo>
                  <a:pt x="6338111" y="6384544"/>
                </a:lnTo>
                <a:lnTo>
                  <a:pt x="0" y="6384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15956" y="3305175"/>
            <a:ext cx="7268114" cy="366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true">
                <a:solidFill>
                  <a:srgbClr val="F7B4A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Concepts and Evolution of cgroups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n isometric lined plug"/>
          <p:cNvSpPr/>
          <p:nvPr/>
        </p:nvSpPr>
        <p:spPr>
          <a:xfrm flipH="false" flipV="false" rot="0">
            <a:off x="11876152" y="3086100"/>
            <a:ext cx="5131837" cy="4114800"/>
          </a:xfrm>
          <a:custGeom>
            <a:avLst/>
            <a:gdLst/>
            <a:ahLst/>
            <a:cxnLst/>
            <a:rect r="r" b="b" t="t" l="l"/>
            <a:pathLst>
              <a:path h="4114800" w="5131837">
                <a:moveTo>
                  <a:pt x="0" y="0"/>
                </a:moveTo>
                <a:lnTo>
                  <a:pt x="5131837" y="0"/>
                </a:lnTo>
                <a:lnTo>
                  <a:pt x="5131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719875"/>
            <a:ext cx="9768230" cy="4962821"/>
            <a:chOff x="0" y="0"/>
            <a:chExt cx="13024306" cy="661709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85725"/>
              <a:ext cx="13024306" cy="1207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19"/>
                </a:lnSpc>
              </a:pPr>
              <a:r>
                <a:rPr lang="en-US" sz="6399">
                  <a:solidFill>
                    <a:srgbClr val="31356E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Introduction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31971"/>
              <a:ext cx="12478551" cy="4585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20"/>
                </a:lnSpc>
              </a:pPr>
              <a:r>
                <a:rPr lang="en-US" sz="28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Co</a:t>
              </a:r>
              <a:r>
                <a:rPr lang="en-US" sz="28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ntrol groups, commonly known as cgroups, represent a</a:t>
              </a:r>
            </a:p>
            <a:p>
              <a:pPr algn="l">
                <a:lnSpc>
                  <a:spcPts val="3920"/>
                </a:lnSpc>
              </a:pPr>
              <a:r>
                <a:rPr lang="en-US" sz="28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foundational paradigm in operating system resource management</a:t>
              </a:r>
            </a:p>
            <a:p>
              <a:pPr algn="l">
                <a:lnSpc>
                  <a:spcPts val="3920"/>
                </a:lnSpc>
              </a:pPr>
              <a:r>
                <a:rPr lang="en-US" sz="28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that has evolved in tandem with the dramatic</a:t>
              </a:r>
            </a:p>
            <a:p>
              <a:pPr algn="l">
                <a:lnSpc>
                  <a:spcPts val="3920"/>
                </a:lnSpc>
              </a:pPr>
              <a:r>
                <a:rPr lang="en-US" sz="28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increase in workload diversity and scale in modern computing</a:t>
              </a:r>
            </a:p>
            <a:p>
              <a:pPr algn="l">
                <a:lnSpc>
                  <a:spcPts val="3920"/>
                </a:lnSpc>
              </a:pPr>
              <a:r>
                <a:rPr lang="en-US" sz="28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environments.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n isometric lined bar graph"/>
          <p:cNvSpPr/>
          <p:nvPr/>
        </p:nvSpPr>
        <p:spPr>
          <a:xfrm flipH="false" flipV="false" rot="0">
            <a:off x="10183990" y="1951228"/>
            <a:ext cx="6338112" cy="6384545"/>
          </a:xfrm>
          <a:custGeom>
            <a:avLst/>
            <a:gdLst/>
            <a:ahLst/>
            <a:cxnLst/>
            <a:rect r="r" b="b" t="t" l="l"/>
            <a:pathLst>
              <a:path h="6384545" w="6338112">
                <a:moveTo>
                  <a:pt x="0" y="0"/>
                </a:moveTo>
                <a:lnTo>
                  <a:pt x="6338111" y="0"/>
                </a:lnTo>
                <a:lnTo>
                  <a:pt x="6338111" y="6384544"/>
                </a:lnTo>
                <a:lnTo>
                  <a:pt x="0" y="6384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15956" y="1476375"/>
            <a:ext cx="7268114" cy="732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true">
                <a:solidFill>
                  <a:srgbClr val="F7B4A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Hierarchical Resource Management: CPU, Memory, I/O, Block Devices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n isometric lined bar graph"/>
          <p:cNvSpPr/>
          <p:nvPr/>
        </p:nvSpPr>
        <p:spPr>
          <a:xfrm flipH="false" flipV="false" rot="0">
            <a:off x="10183990" y="1951228"/>
            <a:ext cx="6338112" cy="6384545"/>
          </a:xfrm>
          <a:custGeom>
            <a:avLst/>
            <a:gdLst/>
            <a:ahLst/>
            <a:cxnLst/>
            <a:rect r="r" b="b" t="t" l="l"/>
            <a:pathLst>
              <a:path h="6384545" w="6338112">
                <a:moveTo>
                  <a:pt x="0" y="0"/>
                </a:moveTo>
                <a:lnTo>
                  <a:pt x="6338111" y="0"/>
                </a:lnTo>
                <a:lnTo>
                  <a:pt x="6338111" y="6384544"/>
                </a:lnTo>
                <a:lnTo>
                  <a:pt x="0" y="6384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08216" y="3305175"/>
            <a:ext cx="7268114" cy="366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true">
                <a:solidFill>
                  <a:srgbClr val="F7B4A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Integrating cgroups with Namespaces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n isometric lined plug"/>
          <p:cNvSpPr/>
          <p:nvPr/>
        </p:nvSpPr>
        <p:spPr>
          <a:xfrm flipH="false" flipV="false" rot="0">
            <a:off x="11876152" y="3086100"/>
            <a:ext cx="5131837" cy="4114800"/>
          </a:xfrm>
          <a:custGeom>
            <a:avLst/>
            <a:gdLst/>
            <a:ahLst/>
            <a:cxnLst/>
            <a:rect r="r" b="b" t="t" l="l"/>
            <a:pathLst>
              <a:path h="4114800" w="5131837">
                <a:moveTo>
                  <a:pt x="0" y="0"/>
                </a:moveTo>
                <a:lnTo>
                  <a:pt x="5131837" y="0"/>
                </a:lnTo>
                <a:lnTo>
                  <a:pt x="5131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832780"/>
            <a:ext cx="9768230" cy="6737011"/>
            <a:chOff x="0" y="0"/>
            <a:chExt cx="13024306" cy="898268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85725"/>
              <a:ext cx="13024306" cy="1207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19"/>
                </a:lnSpc>
              </a:pPr>
              <a:r>
                <a:rPr lang="en-US" sz="6399">
                  <a:solidFill>
                    <a:srgbClr val="31356E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Introduction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41496"/>
              <a:ext cx="12478551" cy="6941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The rapid evolution of container technology has been fueled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by the need to isolate applications, secure sensitive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data, and efficiently manage shared computing resources.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At the core of Linux containerization lie two complementary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constructs: control groups (cgroups) and namespaces.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Cgroups provide a robust mechanism for partitioning and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managing system resources—such as CPU, memory, I/O,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and block devices—across sets of processes, while namespaces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offer a means to encapsulate the global system state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into isolated environments.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person in front of a computer talking with a microphone"/>
          <p:cNvSpPr/>
          <p:nvPr/>
        </p:nvSpPr>
        <p:spPr>
          <a:xfrm flipH="false" flipV="false" rot="0">
            <a:off x="0" y="0"/>
            <a:ext cx="8184311" cy="10287000"/>
          </a:xfrm>
          <a:custGeom>
            <a:avLst/>
            <a:gdLst/>
            <a:ahLst/>
            <a:cxnLst/>
            <a:rect r="r" b="b" t="t" l="l"/>
            <a:pathLst>
              <a:path h="10287000" w="8184311">
                <a:moveTo>
                  <a:pt x="0" y="0"/>
                </a:moveTo>
                <a:lnTo>
                  <a:pt x="8184311" y="0"/>
                </a:lnTo>
                <a:lnTo>
                  <a:pt x="818431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669" r="0" b="-966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553283" y="1272211"/>
            <a:ext cx="7312205" cy="1731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6399" b="true">
                <a:solidFill>
                  <a:srgbClr val="2B4B82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Funda</a:t>
            </a:r>
            <a:r>
              <a:rPr lang="en-US" sz="6399" b="true">
                <a:solidFill>
                  <a:srgbClr val="2B4B82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mentals of cgroups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553283" y="3371610"/>
            <a:ext cx="7312205" cy="6273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C</a:t>
            </a:r>
            <a:r>
              <a:rPr lang="en-US" sz="2400">
                <a:solidFill>
                  <a:srgbClr val="2B4B82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ontrol groups, or cgroups, function as the kernels’ instrument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for aggregating and limiting resource usage by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individual processes or groups of processes. At a high level,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cgroups operate by attaching processes to a hierarchical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tree where each node defines limits, prioritizations, and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accounting policies for various resource domains. This treelike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structure allows administrators to set base resource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allocations at the root and then delegate or restrict these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2B4B82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resources successively to subordinate subgroups.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DAGkmd7jJHc</dc:identifier>
  <dcterms:modified xsi:type="dcterms:W3CDTF">2011-08-01T06:04:30Z</dcterms:modified>
  <cp:revision>1</cp:revision>
  <dc:title>4. Control Groups (cgroups): Managing Resources </dc:title>
</cp:coreProperties>
</file>