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4932" r:id="rId3"/>
    <p:sldId id="4687" r:id="rId4"/>
    <p:sldId id="4698" r:id="rId5"/>
    <p:sldId id="434" r:id="rId6"/>
    <p:sldId id="4936" r:id="rId7"/>
    <p:sldId id="4941" r:id="rId8"/>
    <p:sldId id="7897" r:id="rId9"/>
    <p:sldId id="7898" r:id="rId10"/>
    <p:sldId id="4933" r:id="rId11"/>
    <p:sldId id="4937" r:id="rId12"/>
    <p:sldId id="4938" r:id="rId13"/>
    <p:sldId id="4939" r:id="rId14"/>
    <p:sldId id="4940" r:id="rId15"/>
    <p:sldId id="7899" r:id="rId16"/>
    <p:sldId id="7902" r:id="rId17"/>
    <p:sldId id="7903" r:id="rId18"/>
    <p:sldId id="7904" r:id="rId19"/>
    <p:sldId id="7905" r:id="rId20"/>
    <p:sldId id="7906" r:id="rId21"/>
    <p:sldId id="7907" r:id="rId22"/>
    <p:sldId id="7908" r:id="rId23"/>
    <p:sldId id="7901" r:id="rId24"/>
    <p:sldId id="7900" r:id="rId25"/>
    <p:sldId id="4934" r:id="rId26"/>
    <p:sldId id="7909" r:id="rId27"/>
    <p:sldId id="7910" r:id="rId28"/>
    <p:sldId id="7911" r:id="rId29"/>
    <p:sldId id="7914" r:id="rId30"/>
    <p:sldId id="7912" r:id="rId31"/>
    <p:sldId id="7913" r:id="rId32"/>
    <p:sldId id="7915" r:id="rId33"/>
    <p:sldId id="4935" r:id="rId34"/>
    <p:sldId id="7916" r:id="rId35"/>
    <p:sldId id="7917" r:id="rId36"/>
    <p:sldId id="7918" r:id="rId37"/>
    <p:sldId id="7919" r:id="rId38"/>
    <p:sldId id="7920" r:id="rId39"/>
    <p:sldId id="7921" r:id="rId40"/>
    <p:sldId id="7922"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6016E-D7A5-451D-84AA-207B4F6A81E9}" type="datetimeFigureOut">
              <a:rPr lang="de-DE" smtClean="0"/>
              <a:t>31.08.2023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2371E-4C06-4B7F-9709-3569351AF752}" type="slidenum">
              <a:rPr lang="de-DE" smtClean="0"/>
              <a:t>‹Nr.›</a:t>
            </a:fld>
            <a:endParaRPr lang="de-DE"/>
          </a:p>
        </p:txBody>
      </p:sp>
    </p:spTree>
    <p:extLst>
      <p:ext uri="{BB962C8B-B14F-4D97-AF65-F5344CB8AC3E}">
        <p14:creationId xmlns:p14="http://schemas.microsoft.com/office/powerpoint/2010/main" val="309919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953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139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0488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300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009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907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136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3191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77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726EA1-51F8-6E1D-A8A5-05F3DC65A97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E47F7BD-DF0F-6220-DFE7-323115E87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65E91D3-E7A1-2C57-E30A-7D9D43130D54}"/>
              </a:ext>
            </a:extLst>
          </p:cNvPr>
          <p:cNvSpPr>
            <a:spLocks noGrp="1"/>
          </p:cNvSpPr>
          <p:nvPr>
            <p:ph type="dt" sz="half" idx="10"/>
          </p:nvPr>
        </p:nvSpPr>
        <p:spPr/>
        <p:txBody>
          <a:bodyPr/>
          <a:lstStyle/>
          <a:p>
            <a:fld id="{64197C35-3F93-4433-8907-06B2DEC16CEB}" type="datetimeFigureOut">
              <a:rPr lang="de-DE" smtClean="0"/>
              <a:t>31.08.2023</a:t>
            </a:fld>
            <a:endParaRPr lang="de-DE"/>
          </a:p>
        </p:txBody>
      </p:sp>
      <p:sp>
        <p:nvSpPr>
          <p:cNvPr id="5" name="Fußzeilenplatzhalter 4">
            <a:extLst>
              <a:ext uri="{FF2B5EF4-FFF2-40B4-BE49-F238E27FC236}">
                <a16:creationId xmlns:a16="http://schemas.microsoft.com/office/drawing/2014/main" id="{B00D54EB-FB53-7FC0-5A6C-896488447C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1850FC9-815D-4420-9D7D-699223BE45DF}"/>
              </a:ext>
            </a:extLst>
          </p:cNvPr>
          <p:cNvSpPr>
            <a:spLocks noGrp="1"/>
          </p:cNvSpPr>
          <p:nvPr>
            <p:ph type="sldNum" sz="quarter" idx="12"/>
          </p:nvPr>
        </p:nvSpPr>
        <p:spPr/>
        <p:txBody>
          <a:bodyPr/>
          <a:lstStyle/>
          <a:p>
            <a:fld id="{0879FDD4-18CE-48B3-9D42-0F3AE903A8F1}" type="slidenum">
              <a:rPr lang="de-DE" smtClean="0"/>
              <a:t>‹Nr.›</a:t>
            </a:fld>
            <a:endParaRPr lang="de-DE"/>
          </a:p>
        </p:txBody>
      </p:sp>
    </p:spTree>
    <p:extLst>
      <p:ext uri="{BB962C8B-B14F-4D97-AF65-F5344CB8AC3E}">
        <p14:creationId xmlns:p14="http://schemas.microsoft.com/office/powerpoint/2010/main" val="106729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D81AF3-25B8-114E-423C-0D3C9731CE6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3FAE528-E500-E8C4-CE1A-9EDAAF25C0D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082CE8-C2CB-6444-8FBB-344B5CC54377}"/>
              </a:ext>
            </a:extLst>
          </p:cNvPr>
          <p:cNvSpPr>
            <a:spLocks noGrp="1"/>
          </p:cNvSpPr>
          <p:nvPr>
            <p:ph type="dt" sz="half" idx="10"/>
          </p:nvPr>
        </p:nvSpPr>
        <p:spPr/>
        <p:txBody>
          <a:bodyPr/>
          <a:lstStyle/>
          <a:p>
            <a:fld id="{64197C35-3F93-4433-8907-06B2DEC16CEB}" type="datetimeFigureOut">
              <a:rPr lang="de-DE" smtClean="0"/>
              <a:t>31.08.2023</a:t>
            </a:fld>
            <a:endParaRPr lang="de-DE"/>
          </a:p>
        </p:txBody>
      </p:sp>
      <p:sp>
        <p:nvSpPr>
          <p:cNvPr id="5" name="Fußzeilenplatzhalter 4">
            <a:extLst>
              <a:ext uri="{FF2B5EF4-FFF2-40B4-BE49-F238E27FC236}">
                <a16:creationId xmlns:a16="http://schemas.microsoft.com/office/drawing/2014/main" id="{DC5056F7-95BB-16EB-1590-5B6C91BDD9D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58F32A1-FD5E-654F-88E8-F5315F8AA155}"/>
              </a:ext>
            </a:extLst>
          </p:cNvPr>
          <p:cNvSpPr>
            <a:spLocks noGrp="1"/>
          </p:cNvSpPr>
          <p:nvPr>
            <p:ph type="sldNum" sz="quarter" idx="12"/>
          </p:nvPr>
        </p:nvSpPr>
        <p:spPr/>
        <p:txBody>
          <a:bodyPr/>
          <a:lstStyle/>
          <a:p>
            <a:fld id="{0879FDD4-18CE-48B3-9D42-0F3AE903A8F1}" type="slidenum">
              <a:rPr lang="de-DE" smtClean="0"/>
              <a:t>‹Nr.›</a:t>
            </a:fld>
            <a:endParaRPr lang="de-DE"/>
          </a:p>
        </p:txBody>
      </p:sp>
    </p:spTree>
    <p:extLst>
      <p:ext uri="{BB962C8B-B14F-4D97-AF65-F5344CB8AC3E}">
        <p14:creationId xmlns:p14="http://schemas.microsoft.com/office/powerpoint/2010/main" val="375627472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2082879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7231838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6029907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9909571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8513009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6493428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44673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3775365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125782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7470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7080B3B-4B06-947B-D0CD-86B690F04E2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A88FB45-A2FB-448B-63B3-CF670A92D52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3DF757E-91F9-C519-D8E6-D2148F741621}"/>
              </a:ext>
            </a:extLst>
          </p:cNvPr>
          <p:cNvSpPr>
            <a:spLocks noGrp="1"/>
          </p:cNvSpPr>
          <p:nvPr>
            <p:ph type="dt" sz="half" idx="10"/>
          </p:nvPr>
        </p:nvSpPr>
        <p:spPr/>
        <p:txBody>
          <a:bodyPr/>
          <a:lstStyle/>
          <a:p>
            <a:fld id="{64197C35-3F93-4433-8907-06B2DEC16CEB}" type="datetimeFigureOut">
              <a:rPr lang="de-DE" smtClean="0"/>
              <a:t>31.08.2023</a:t>
            </a:fld>
            <a:endParaRPr lang="de-DE"/>
          </a:p>
        </p:txBody>
      </p:sp>
      <p:sp>
        <p:nvSpPr>
          <p:cNvPr id="5" name="Fußzeilenplatzhalter 4">
            <a:extLst>
              <a:ext uri="{FF2B5EF4-FFF2-40B4-BE49-F238E27FC236}">
                <a16:creationId xmlns:a16="http://schemas.microsoft.com/office/drawing/2014/main" id="{A62F234E-F832-DFD9-4F09-50E7CEE28D8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EFF7960-6AFF-E269-8224-3C93F8CF87AC}"/>
              </a:ext>
            </a:extLst>
          </p:cNvPr>
          <p:cNvSpPr>
            <a:spLocks noGrp="1"/>
          </p:cNvSpPr>
          <p:nvPr>
            <p:ph type="sldNum" sz="quarter" idx="12"/>
          </p:nvPr>
        </p:nvSpPr>
        <p:spPr/>
        <p:txBody>
          <a:bodyPr/>
          <a:lstStyle/>
          <a:p>
            <a:fld id="{0879FDD4-18CE-48B3-9D42-0F3AE903A8F1}" type="slidenum">
              <a:rPr lang="de-DE" smtClean="0"/>
              <a:t>‹Nr.›</a:t>
            </a:fld>
            <a:endParaRPr lang="de-DE"/>
          </a:p>
        </p:txBody>
      </p:sp>
    </p:spTree>
    <p:extLst>
      <p:ext uri="{BB962C8B-B14F-4D97-AF65-F5344CB8AC3E}">
        <p14:creationId xmlns:p14="http://schemas.microsoft.com/office/powerpoint/2010/main" val="44788120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6115260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8157958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850899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6597204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36911105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8277279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73323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5603296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480180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0837891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28761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7561917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3246601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0177469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0443171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8023688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8102535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465603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0582137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8568156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016492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67166586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5736012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13333029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52596949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23185935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9550915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632395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18389560"/>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7276474"/>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7367947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08777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1201730990"/>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0947122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9399987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661433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8557432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9940328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7424403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143448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6274090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6542826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138222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2360684602"/>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6510962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7729705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8953926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2399398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1820801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9858665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7653272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3463448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278030265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67935590"/>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0434327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30418533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39446247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3724898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23576541"/>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06648013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5055255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3081012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6128179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51550210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1762040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0838266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59991840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385869710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32486200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193673989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255336708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311701901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9232781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97245092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73854383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02546611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3955233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64149276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73464450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625485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48186481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85092307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65144480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13333948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59455092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0764382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64496547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1212806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56612772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21069078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7698268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87794075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3212927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9383985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97294961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29040862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47336119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12240735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C9566-4AD4-C526-3F8C-641FB4B131A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9D2EE91-665B-2791-71A2-56B76D61C78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26144F1-FAE0-E6E8-6A38-3167343D6BAB}"/>
              </a:ext>
            </a:extLst>
          </p:cNvPr>
          <p:cNvSpPr>
            <a:spLocks noGrp="1"/>
          </p:cNvSpPr>
          <p:nvPr>
            <p:ph type="dt" sz="half" idx="10"/>
          </p:nvPr>
        </p:nvSpPr>
        <p:spPr/>
        <p:txBody>
          <a:bodyPr/>
          <a:lstStyle/>
          <a:p>
            <a:fld id="{64197C35-3F93-4433-8907-06B2DEC16CEB}" type="datetimeFigureOut">
              <a:rPr lang="de-DE" smtClean="0"/>
              <a:t>31.08.2023</a:t>
            </a:fld>
            <a:endParaRPr lang="de-DE"/>
          </a:p>
        </p:txBody>
      </p:sp>
      <p:sp>
        <p:nvSpPr>
          <p:cNvPr id="5" name="Fußzeilenplatzhalter 4">
            <a:extLst>
              <a:ext uri="{FF2B5EF4-FFF2-40B4-BE49-F238E27FC236}">
                <a16:creationId xmlns:a16="http://schemas.microsoft.com/office/drawing/2014/main" id="{6BFD5BA7-BFD3-A035-AC8E-B571E75E6C1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90E2C05-6BAF-A80B-CB38-ACF929CE01EA}"/>
              </a:ext>
            </a:extLst>
          </p:cNvPr>
          <p:cNvSpPr>
            <a:spLocks noGrp="1"/>
          </p:cNvSpPr>
          <p:nvPr>
            <p:ph type="sldNum" sz="quarter" idx="12"/>
          </p:nvPr>
        </p:nvSpPr>
        <p:spPr/>
        <p:txBody>
          <a:bodyPr/>
          <a:lstStyle/>
          <a:p>
            <a:fld id="{0879FDD4-18CE-48B3-9D42-0F3AE903A8F1}" type="slidenum">
              <a:rPr lang="de-DE" smtClean="0"/>
              <a:t>‹Nr.›</a:t>
            </a:fld>
            <a:endParaRPr lang="de-DE"/>
          </a:p>
        </p:txBody>
      </p:sp>
    </p:spTree>
    <p:extLst>
      <p:ext uri="{BB962C8B-B14F-4D97-AF65-F5344CB8AC3E}">
        <p14:creationId xmlns:p14="http://schemas.microsoft.com/office/powerpoint/2010/main" val="20112331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08973204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233787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1061635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73332445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46102065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20240280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93540681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0046977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313823296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10642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876296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1914096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43380195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4413621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91127529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144419263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14451058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313923017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7998320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3916297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03118645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889413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4985675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09789120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65803594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72492439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64741260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93411116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56589863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74130849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41146801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66181510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2845942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2453634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44246850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3983334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15767997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38600928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78306556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7362069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00090344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2168176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9806188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0250160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1569114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1442675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41023471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17429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6088375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31243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12874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58014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81E395-BE29-43E7-6421-17F74CF1BA8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943807B-3EDC-1130-873B-DB374F9DD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6EA077D-C742-44F5-76AF-C3D016343163}"/>
              </a:ext>
            </a:extLst>
          </p:cNvPr>
          <p:cNvSpPr>
            <a:spLocks noGrp="1"/>
          </p:cNvSpPr>
          <p:nvPr>
            <p:ph type="dt" sz="half" idx="10"/>
          </p:nvPr>
        </p:nvSpPr>
        <p:spPr/>
        <p:txBody>
          <a:bodyPr/>
          <a:lstStyle/>
          <a:p>
            <a:fld id="{64197C35-3F93-4433-8907-06B2DEC16CEB}" type="datetimeFigureOut">
              <a:rPr lang="de-DE" smtClean="0"/>
              <a:t>31.08.2023</a:t>
            </a:fld>
            <a:endParaRPr lang="de-DE"/>
          </a:p>
        </p:txBody>
      </p:sp>
      <p:sp>
        <p:nvSpPr>
          <p:cNvPr id="5" name="Fußzeilenplatzhalter 4">
            <a:extLst>
              <a:ext uri="{FF2B5EF4-FFF2-40B4-BE49-F238E27FC236}">
                <a16:creationId xmlns:a16="http://schemas.microsoft.com/office/drawing/2014/main" id="{08857C5C-D6FF-880F-94DB-D99CD78BC3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14475DF-E8E5-219E-5857-C50FA0F6E99E}"/>
              </a:ext>
            </a:extLst>
          </p:cNvPr>
          <p:cNvSpPr>
            <a:spLocks noGrp="1"/>
          </p:cNvSpPr>
          <p:nvPr>
            <p:ph type="sldNum" sz="quarter" idx="12"/>
          </p:nvPr>
        </p:nvSpPr>
        <p:spPr/>
        <p:txBody>
          <a:bodyPr/>
          <a:lstStyle/>
          <a:p>
            <a:fld id="{0879FDD4-18CE-48B3-9D42-0F3AE903A8F1}" type="slidenum">
              <a:rPr lang="de-DE" smtClean="0"/>
              <a:t>‹Nr.›</a:t>
            </a:fld>
            <a:endParaRPr lang="de-DE"/>
          </a:p>
        </p:txBody>
      </p:sp>
    </p:spTree>
    <p:extLst>
      <p:ext uri="{BB962C8B-B14F-4D97-AF65-F5344CB8AC3E}">
        <p14:creationId xmlns:p14="http://schemas.microsoft.com/office/powerpoint/2010/main" val="3959797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091532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4888872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6238891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197450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0814554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7037978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7679487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410026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7185379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8798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1700A6-4F61-630C-2243-F12A13547E8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87E272-40E2-0722-88F3-069B5CB69BC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3053326-1948-BB6E-EBEC-660EF7BAB47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EE4CAB7-7438-2E46-C76A-C7F852DAD1FC}"/>
              </a:ext>
            </a:extLst>
          </p:cNvPr>
          <p:cNvSpPr>
            <a:spLocks noGrp="1"/>
          </p:cNvSpPr>
          <p:nvPr>
            <p:ph type="dt" sz="half" idx="10"/>
          </p:nvPr>
        </p:nvSpPr>
        <p:spPr/>
        <p:txBody>
          <a:bodyPr/>
          <a:lstStyle/>
          <a:p>
            <a:fld id="{64197C35-3F93-4433-8907-06B2DEC16CEB}" type="datetimeFigureOut">
              <a:rPr lang="de-DE" smtClean="0"/>
              <a:t>31.08.2023</a:t>
            </a:fld>
            <a:endParaRPr lang="de-DE"/>
          </a:p>
        </p:txBody>
      </p:sp>
      <p:sp>
        <p:nvSpPr>
          <p:cNvPr id="6" name="Fußzeilenplatzhalter 5">
            <a:extLst>
              <a:ext uri="{FF2B5EF4-FFF2-40B4-BE49-F238E27FC236}">
                <a16:creationId xmlns:a16="http://schemas.microsoft.com/office/drawing/2014/main" id="{B5FBBA00-4952-FD3C-FC25-076CE8773C9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83D4E59-4C2F-A9AB-A4AE-5C6E6B06BE9F}"/>
              </a:ext>
            </a:extLst>
          </p:cNvPr>
          <p:cNvSpPr>
            <a:spLocks noGrp="1"/>
          </p:cNvSpPr>
          <p:nvPr>
            <p:ph type="sldNum" sz="quarter" idx="12"/>
          </p:nvPr>
        </p:nvSpPr>
        <p:spPr/>
        <p:txBody>
          <a:bodyPr/>
          <a:lstStyle/>
          <a:p>
            <a:fld id="{0879FDD4-18CE-48B3-9D42-0F3AE903A8F1}" type="slidenum">
              <a:rPr lang="de-DE" smtClean="0"/>
              <a:t>‹Nr.›</a:t>
            </a:fld>
            <a:endParaRPr lang="de-DE"/>
          </a:p>
        </p:txBody>
      </p:sp>
    </p:spTree>
    <p:extLst>
      <p:ext uri="{BB962C8B-B14F-4D97-AF65-F5344CB8AC3E}">
        <p14:creationId xmlns:p14="http://schemas.microsoft.com/office/powerpoint/2010/main" val="273374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94883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5291013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326600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598120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4523767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251165478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631544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793812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744645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6086142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BF4FC-DF5B-F780-FBAA-BE4CAEDF5B1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3E688FB-F7D4-540B-EA1B-C5D8C5CEB7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187A386-7D71-5AD5-7AEE-18AA1F56F57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EFE29C6-EC87-FA12-F4D7-8D58D86DFC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F97E3D2-1735-C94E-E28E-4D8FEC06B10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B00ADBD-AC9E-A343-40E1-02FE141AD2CE}"/>
              </a:ext>
            </a:extLst>
          </p:cNvPr>
          <p:cNvSpPr>
            <a:spLocks noGrp="1"/>
          </p:cNvSpPr>
          <p:nvPr>
            <p:ph type="dt" sz="half" idx="10"/>
          </p:nvPr>
        </p:nvSpPr>
        <p:spPr/>
        <p:txBody>
          <a:bodyPr/>
          <a:lstStyle/>
          <a:p>
            <a:fld id="{64197C35-3F93-4433-8907-06B2DEC16CEB}" type="datetimeFigureOut">
              <a:rPr lang="de-DE" smtClean="0"/>
              <a:t>31.08.2023</a:t>
            </a:fld>
            <a:endParaRPr lang="de-DE"/>
          </a:p>
        </p:txBody>
      </p:sp>
      <p:sp>
        <p:nvSpPr>
          <p:cNvPr id="8" name="Fußzeilenplatzhalter 7">
            <a:extLst>
              <a:ext uri="{FF2B5EF4-FFF2-40B4-BE49-F238E27FC236}">
                <a16:creationId xmlns:a16="http://schemas.microsoft.com/office/drawing/2014/main" id="{DA30502B-65C1-2A90-3845-A1FCD35704C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8254020-41FD-95FD-20D8-6A7F96036B62}"/>
              </a:ext>
            </a:extLst>
          </p:cNvPr>
          <p:cNvSpPr>
            <a:spLocks noGrp="1"/>
          </p:cNvSpPr>
          <p:nvPr>
            <p:ph type="sldNum" sz="quarter" idx="12"/>
          </p:nvPr>
        </p:nvSpPr>
        <p:spPr/>
        <p:txBody>
          <a:bodyPr/>
          <a:lstStyle/>
          <a:p>
            <a:fld id="{0879FDD4-18CE-48B3-9D42-0F3AE903A8F1}" type="slidenum">
              <a:rPr lang="de-DE" smtClean="0"/>
              <a:t>‹Nr.›</a:t>
            </a:fld>
            <a:endParaRPr lang="de-DE"/>
          </a:p>
        </p:txBody>
      </p:sp>
    </p:spTree>
    <p:extLst>
      <p:ext uri="{BB962C8B-B14F-4D97-AF65-F5344CB8AC3E}">
        <p14:creationId xmlns:p14="http://schemas.microsoft.com/office/powerpoint/2010/main" val="23648009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7513458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963149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539826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419785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349609479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1062918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1799822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72877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7711844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48702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BC2093-2E32-0D2C-09A1-FE642F47C9E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B748D2F-B393-E32B-8ECD-AC2ABBF7C830}"/>
              </a:ext>
            </a:extLst>
          </p:cNvPr>
          <p:cNvSpPr>
            <a:spLocks noGrp="1"/>
          </p:cNvSpPr>
          <p:nvPr>
            <p:ph type="dt" sz="half" idx="10"/>
          </p:nvPr>
        </p:nvSpPr>
        <p:spPr/>
        <p:txBody>
          <a:bodyPr/>
          <a:lstStyle/>
          <a:p>
            <a:fld id="{64197C35-3F93-4433-8907-06B2DEC16CEB}" type="datetimeFigureOut">
              <a:rPr lang="de-DE" smtClean="0"/>
              <a:t>31.08.2023</a:t>
            </a:fld>
            <a:endParaRPr lang="de-DE"/>
          </a:p>
        </p:txBody>
      </p:sp>
      <p:sp>
        <p:nvSpPr>
          <p:cNvPr id="4" name="Fußzeilenplatzhalter 3">
            <a:extLst>
              <a:ext uri="{FF2B5EF4-FFF2-40B4-BE49-F238E27FC236}">
                <a16:creationId xmlns:a16="http://schemas.microsoft.com/office/drawing/2014/main" id="{06422325-F3A6-B8EC-7DCB-256DFC86C9C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6ED22DC7-C146-07AF-43AB-B98DCA52BCA2}"/>
              </a:ext>
            </a:extLst>
          </p:cNvPr>
          <p:cNvSpPr>
            <a:spLocks noGrp="1"/>
          </p:cNvSpPr>
          <p:nvPr>
            <p:ph type="sldNum" sz="quarter" idx="12"/>
          </p:nvPr>
        </p:nvSpPr>
        <p:spPr/>
        <p:txBody>
          <a:bodyPr/>
          <a:lstStyle/>
          <a:p>
            <a:fld id="{0879FDD4-18CE-48B3-9D42-0F3AE903A8F1}" type="slidenum">
              <a:rPr lang="de-DE" smtClean="0"/>
              <a:t>‹Nr.›</a:t>
            </a:fld>
            <a:endParaRPr lang="de-DE"/>
          </a:p>
        </p:txBody>
      </p:sp>
    </p:spTree>
    <p:extLst>
      <p:ext uri="{BB962C8B-B14F-4D97-AF65-F5344CB8AC3E}">
        <p14:creationId xmlns:p14="http://schemas.microsoft.com/office/powerpoint/2010/main" val="32992889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215205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342347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1058218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016694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3119473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340901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428032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1179659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864655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3172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C004F65-F587-F297-1174-8225B7156D7F}"/>
              </a:ext>
            </a:extLst>
          </p:cNvPr>
          <p:cNvSpPr>
            <a:spLocks noGrp="1"/>
          </p:cNvSpPr>
          <p:nvPr>
            <p:ph type="dt" sz="half" idx="10"/>
          </p:nvPr>
        </p:nvSpPr>
        <p:spPr/>
        <p:txBody>
          <a:bodyPr/>
          <a:lstStyle/>
          <a:p>
            <a:fld id="{64197C35-3F93-4433-8907-06B2DEC16CEB}" type="datetimeFigureOut">
              <a:rPr lang="de-DE" smtClean="0"/>
              <a:t>31.08.2023</a:t>
            </a:fld>
            <a:endParaRPr lang="de-DE"/>
          </a:p>
        </p:txBody>
      </p:sp>
      <p:sp>
        <p:nvSpPr>
          <p:cNvPr id="3" name="Fußzeilenplatzhalter 2">
            <a:extLst>
              <a:ext uri="{FF2B5EF4-FFF2-40B4-BE49-F238E27FC236}">
                <a16:creationId xmlns:a16="http://schemas.microsoft.com/office/drawing/2014/main" id="{BF84DA2E-2F81-5D1B-12CF-6E26F02BB7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0820FCD-8ABD-0232-E16E-CF706E37954B}"/>
              </a:ext>
            </a:extLst>
          </p:cNvPr>
          <p:cNvSpPr>
            <a:spLocks noGrp="1"/>
          </p:cNvSpPr>
          <p:nvPr>
            <p:ph type="sldNum" sz="quarter" idx="12"/>
          </p:nvPr>
        </p:nvSpPr>
        <p:spPr/>
        <p:txBody>
          <a:bodyPr/>
          <a:lstStyle/>
          <a:p>
            <a:fld id="{0879FDD4-18CE-48B3-9D42-0F3AE903A8F1}" type="slidenum">
              <a:rPr lang="de-DE" smtClean="0"/>
              <a:t>‹Nr.›</a:t>
            </a:fld>
            <a:endParaRPr lang="de-DE"/>
          </a:p>
        </p:txBody>
      </p:sp>
    </p:spTree>
    <p:extLst>
      <p:ext uri="{BB962C8B-B14F-4D97-AF65-F5344CB8AC3E}">
        <p14:creationId xmlns:p14="http://schemas.microsoft.com/office/powerpoint/2010/main" val="27034310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6624726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7154052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3546994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21452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441532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993118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3371799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506279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882253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0987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E75388-C26B-252D-B8E9-4C2CF7A9F6F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75CAC13-6FCF-63D3-B94B-AF689B1E0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4F5AA35-1D39-FEAC-4709-E6FF330C4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959AEEE-B5ED-7948-3F11-8EF14DAFAAF4}"/>
              </a:ext>
            </a:extLst>
          </p:cNvPr>
          <p:cNvSpPr>
            <a:spLocks noGrp="1"/>
          </p:cNvSpPr>
          <p:nvPr>
            <p:ph type="dt" sz="half" idx="10"/>
          </p:nvPr>
        </p:nvSpPr>
        <p:spPr/>
        <p:txBody>
          <a:bodyPr/>
          <a:lstStyle/>
          <a:p>
            <a:fld id="{64197C35-3F93-4433-8907-06B2DEC16CEB}" type="datetimeFigureOut">
              <a:rPr lang="de-DE" smtClean="0"/>
              <a:t>31.08.2023</a:t>
            </a:fld>
            <a:endParaRPr lang="de-DE"/>
          </a:p>
        </p:txBody>
      </p:sp>
      <p:sp>
        <p:nvSpPr>
          <p:cNvPr id="6" name="Fußzeilenplatzhalter 5">
            <a:extLst>
              <a:ext uri="{FF2B5EF4-FFF2-40B4-BE49-F238E27FC236}">
                <a16:creationId xmlns:a16="http://schemas.microsoft.com/office/drawing/2014/main" id="{C4282271-7701-F6EA-A0F0-9106387965F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B8EFA8E-F6A4-8097-3198-DA2276B3AEEC}"/>
              </a:ext>
            </a:extLst>
          </p:cNvPr>
          <p:cNvSpPr>
            <a:spLocks noGrp="1"/>
          </p:cNvSpPr>
          <p:nvPr>
            <p:ph type="sldNum" sz="quarter" idx="12"/>
          </p:nvPr>
        </p:nvSpPr>
        <p:spPr/>
        <p:txBody>
          <a:bodyPr/>
          <a:lstStyle/>
          <a:p>
            <a:fld id="{0879FDD4-18CE-48B3-9D42-0F3AE903A8F1}" type="slidenum">
              <a:rPr lang="de-DE" smtClean="0"/>
              <a:t>‹Nr.›</a:t>
            </a:fld>
            <a:endParaRPr lang="de-DE"/>
          </a:p>
        </p:txBody>
      </p:sp>
    </p:spTree>
    <p:extLst>
      <p:ext uri="{BB962C8B-B14F-4D97-AF65-F5344CB8AC3E}">
        <p14:creationId xmlns:p14="http://schemas.microsoft.com/office/powerpoint/2010/main" val="26592101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402054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865339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139961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3115751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7621389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470608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9734189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792684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4075417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8277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EE9A7E-AFDB-54E6-5E82-4A960A2D4D0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92624ED-0972-3044-1B3B-22B6B0E676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B8375E6-ACAC-1F16-7C7E-CEA45E7DB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F0DC1B6-258C-D49C-FBDC-8EA7DE7933E4}"/>
              </a:ext>
            </a:extLst>
          </p:cNvPr>
          <p:cNvSpPr>
            <a:spLocks noGrp="1"/>
          </p:cNvSpPr>
          <p:nvPr>
            <p:ph type="dt" sz="half" idx="10"/>
          </p:nvPr>
        </p:nvSpPr>
        <p:spPr/>
        <p:txBody>
          <a:bodyPr/>
          <a:lstStyle/>
          <a:p>
            <a:fld id="{64197C35-3F93-4433-8907-06B2DEC16CEB}" type="datetimeFigureOut">
              <a:rPr lang="de-DE" smtClean="0"/>
              <a:t>31.08.2023</a:t>
            </a:fld>
            <a:endParaRPr lang="de-DE"/>
          </a:p>
        </p:txBody>
      </p:sp>
      <p:sp>
        <p:nvSpPr>
          <p:cNvPr id="6" name="Fußzeilenplatzhalter 5">
            <a:extLst>
              <a:ext uri="{FF2B5EF4-FFF2-40B4-BE49-F238E27FC236}">
                <a16:creationId xmlns:a16="http://schemas.microsoft.com/office/drawing/2014/main" id="{608CCF44-EB48-E5B8-F9DF-6C6ADF52AF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6AC8450-E4A3-B71A-086C-3D4DAA6DBD03}"/>
              </a:ext>
            </a:extLst>
          </p:cNvPr>
          <p:cNvSpPr>
            <a:spLocks noGrp="1"/>
          </p:cNvSpPr>
          <p:nvPr>
            <p:ph type="sldNum" sz="quarter" idx="12"/>
          </p:nvPr>
        </p:nvSpPr>
        <p:spPr/>
        <p:txBody>
          <a:bodyPr/>
          <a:lstStyle/>
          <a:p>
            <a:fld id="{0879FDD4-18CE-48B3-9D42-0F3AE903A8F1}" type="slidenum">
              <a:rPr lang="de-DE" smtClean="0"/>
              <a:t>‹Nr.›</a:t>
            </a:fld>
            <a:endParaRPr lang="de-DE"/>
          </a:p>
        </p:txBody>
      </p:sp>
    </p:spTree>
    <p:extLst>
      <p:ext uri="{BB962C8B-B14F-4D97-AF65-F5344CB8AC3E}">
        <p14:creationId xmlns:p14="http://schemas.microsoft.com/office/powerpoint/2010/main" val="14297070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37377836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393449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6665429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888717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699203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5492485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41550816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21165645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696005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85568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9B1C44D-2CD0-F7DC-384B-1FB5D70E2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61E82CC-BB3D-25C7-AE8F-9102C150EF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14E045-CA1B-2EDC-6A5B-C7E0EA4A6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97C35-3F93-4433-8907-06B2DEC16CEB}" type="datetimeFigureOut">
              <a:rPr lang="de-DE" smtClean="0"/>
              <a:t>31.08.2023</a:t>
            </a:fld>
            <a:endParaRPr lang="de-DE"/>
          </a:p>
        </p:txBody>
      </p:sp>
      <p:sp>
        <p:nvSpPr>
          <p:cNvPr id="5" name="Fußzeilenplatzhalter 4">
            <a:extLst>
              <a:ext uri="{FF2B5EF4-FFF2-40B4-BE49-F238E27FC236}">
                <a16:creationId xmlns:a16="http://schemas.microsoft.com/office/drawing/2014/main" id="{CA9E30A3-0B7E-9A24-4FEA-8E5D59E22C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ADFD8E1-9861-7501-82B7-64743C47A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DD4-18CE-48B3-9D42-0F3AE903A8F1}" type="slidenum">
              <a:rPr lang="de-DE" smtClean="0"/>
              <a:t>‹Nr.›</a:t>
            </a:fld>
            <a:endParaRPr lang="de-DE"/>
          </a:p>
        </p:txBody>
      </p:sp>
    </p:spTree>
    <p:extLst>
      <p:ext uri="{BB962C8B-B14F-4D97-AF65-F5344CB8AC3E}">
        <p14:creationId xmlns:p14="http://schemas.microsoft.com/office/powerpoint/2010/main" val="284956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886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D21F8C7-12E0-4CE2-B2B4-3DEE3BB47035}"/>
              </a:ext>
            </a:extLst>
          </p:cNvPr>
          <p:cNvSpPr txBox="1"/>
          <p:nvPr/>
        </p:nvSpPr>
        <p:spPr>
          <a:xfrm>
            <a:off x="1306712" y="3411639"/>
            <a:ext cx="5612248" cy="95430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Lernen Sie die Grundlagen in Qt kennen die Sie wissen müssen um mit Qt und der Entwicklung von Qt Anwendungen zu starten</a:t>
            </a:r>
          </a:p>
        </p:txBody>
      </p:sp>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11831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Qt</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Grundlagen</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2023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47601" y="1896015"/>
            <a:ext cx="6738730"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Das Signal-Slot-Verfahren ist ein zentrales Konzept in Qt und dient dazu, auf Ereignisse oder Änderungen in einer Anwendung zu reagieren. Es ermöglicht die Kommunikation und Interaktion zwischen verschiedenen Objekten, insbesondere in der grafischen Benutzeroberfläche (GUI) und anderen Bereichen von Qt-Anwendungen. Dieses Konzept ist ein wichtiger Teil des Event-Handling-Systems von Qt.</a:t>
            </a:r>
          </a:p>
        </p:txBody>
      </p:sp>
      <p:sp>
        <p:nvSpPr>
          <p:cNvPr id="9" name="TextBox 8">
            <a:extLst>
              <a:ext uri="{FF2B5EF4-FFF2-40B4-BE49-F238E27FC236}">
                <a16:creationId xmlns:a16="http://schemas.microsoft.com/office/drawing/2014/main" id="{E7B99E75-A942-4785-87F6-968B84719648}"/>
              </a:ext>
            </a:extLst>
          </p:cNvPr>
          <p:cNvSpPr txBox="1"/>
          <p:nvPr/>
        </p:nvSpPr>
        <p:spPr>
          <a:xfrm>
            <a:off x="2212731" y="5312335"/>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Signal-Slot-Verfahren</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75131" y="1178059"/>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63790275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47601" y="2071861"/>
            <a:ext cx="6738730" cy="3046988"/>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Ein Signal ist eine Aktion oder ein Ereignis, das von einem Qt-Objekt ausgelöst wird. Zum Beispiel könnte ein Button ein Signal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clicked</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auslösen, wenn er geklickt wird, oder ein Textfeld könnte ein Signal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textChanged</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auslösen, wenn sich der eingegebene Text ändert. Signale sind im Wesentlichen Benachrichtigungen darüber, dass etwas in einem Objekt passiert ist.</a:t>
            </a:r>
          </a:p>
        </p:txBody>
      </p:sp>
      <p:sp>
        <p:nvSpPr>
          <p:cNvPr id="9" name="TextBox 8">
            <a:extLst>
              <a:ext uri="{FF2B5EF4-FFF2-40B4-BE49-F238E27FC236}">
                <a16:creationId xmlns:a16="http://schemas.microsoft.com/office/drawing/2014/main" id="{E7B99E75-A942-4785-87F6-968B84719648}"/>
              </a:ext>
            </a:extLst>
          </p:cNvPr>
          <p:cNvSpPr txBox="1"/>
          <p:nvPr/>
        </p:nvSpPr>
        <p:spPr>
          <a:xfrm>
            <a:off x="2212731" y="5296088"/>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err="1">
                <a:ln>
                  <a:noFill/>
                </a:ln>
                <a:solidFill>
                  <a:srgbClr val="B6B6BD"/>
                </a:solidFill>
                <a:effectLst/>
                <a:uLnTx/>
                <a:uFillTx/>
                <a:latin typeface="Source Sans Pro"/>
                <a:ea typeface="+mn-ea"/>
                <a:cs typeface="+mn-cs"/>
              </a:rPr>
              <a:t>Singale</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75131" y="1353905"/>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37331522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82770" y="2028626"/>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Ein Slot ist eine Funktion oder Methode in einem Qt-Objekt, die auf ein bestimmtes Signal reagiert. Ein Slot wird ausgeführt, wenn das zugehörige Signal ausgelöst wird. Ein Slot kann verschiedene Aktionen ausführen, wie das Aktualisieren von Anzeigeinhalten, das Ausführen von Berechnungen oder das Starten anderer Funktionen.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47900" y="4821975"/>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Slot</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10300" y="1292359"/>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147797811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82770" y="2028626"/>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Um auf ein Signal zu reagieren, wird ein Slot mit einem Signal verbunden. Diese Verbindung wird normalerweise im Code der Anwendung hergestellt. Wenn das Signal ausgelöst wird, wird der zugehörige Slot aufgerufen. Das Verbinden von Signalen und Slots kann deklarativ in Qt Designer oder programmatisch im Quellcode erfolgen.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47900" y="4821975"/>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Verbindung</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10300" y="1292359"/>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41720132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8470617-10DE-7B60-B2BA-8C02AD1A8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550" y="1042988"/>
            <a:ext cx="491490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78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26731" y="2054277"/>
            <a:ext cx="6738730" cy="3046988"/>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Der Meta-</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Object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Compiler, oft als "MOC" abgekürzt, ist ein wichtiger Bestandteil von Qt und spielt eine zentrale Rolle bei der Implementierung des Signal-Slot-Mechanismus und anderer Features des Frameworks. Der MOC ist ein eigenständiges Werkzeug, das als Vorprozessor fungiert und den C++-Quellcode erweitert, um spezielle Funktionalitäten von Qt zu unterstützen.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91861" y="5101265"/>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MOC</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54261" y="1336321"/>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86932932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768465A-8FD8-EAE1-E72C-32411D9896E3}"/>
              </a:ext>
            </a:extLst>
          </p:cNvPr>
          <p:cNvPicPr>
            <a:picLocks noChangeAspect="1"/>
          </p:cNvPicPr>
          <p:nvPr/>
        </p:nvPicPr>
        <p:blipFill>
          <a:blip r:embed="rId2"/>
          <a:stretch>
            <a:fillRect/>
          </a:stretch>
        </p:blipFill>
        <p:spPr>
          <a:xfrm>
            <a:off x="1184323" y="1961253"/>
            <a:ext cx="9823353" cy="2935494"/>
          </a:xfrm>
          <a:prstGeom prst="rect">
            <a:avLst/>
          </a:prstGeom>
        </p:spPr>
      </p:pic>
    </p:spTree>
    <p:extLst>
      <p:ext uri="{BB962C8B-B14F-4D97-AF65-F5344CB8AC3E}">
        <p14:creationId xmlns:p14="http://schemas.microsoft.com/office/powerpoint/2010/main" val="335360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5492C165-3223-2AF9-2550-DDB3E9CDDF15}"/>
              </a:ext>
            </a:extLst>
          </p:cNvPr>
          <p:cNvPicPr>
            <a:picLocks noChangeAspect="1"/>
          </p:cNvPicPr>
          <p:nvPr/>
        </p:nvPicPr>
        <p:blipFill>
          <a:blip r:embed="rId2"/>
          <a:stretch>
            <a:fillRect/>
          </a:stretch>
        </p:blipFill>
        <p:spPr>
          <a:xfrm>
            <a:off x="584655" y="1793825"/>
            <a:ext cx="11022690" cy="3270350"/>
          </a:xfrm>
          <a:prstGeom prst="rect">
            <a:avLst/>
          </a:prstGeom>
        </p:spPr>
      </p:pic>
    </p:spTree>
    <p:extLst>
      <p:ext uri="{BB962C8B-B14F-4D97-AF65-F5344CB8AC3E}">
        <p14:creationId xmlns:p14="http://schemas.microsoft.com/office/powerpoint/2010/main" val="20657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13607"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  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Recherchieren Sie was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Reflections</a:t>
            </a: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 sind und wofür diese verwendet, werden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1230550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313E096-3B42-D487-5684-31B2BE8A62FC}"/>
              </a:ext>
            </a:extLst>
          </p:cNvPr>
          <p:cNvPicPr>
            <a:picLocks noChangeAspect="1"/>
          </p:cNvPicPr>
          <p:nvPr/>
        </p:nvPicPr>
        <p:blipFill>
          <a:blip r:embed="rId2"/>
          <a:stretch>
            <a:fillRect/>
          </a:stretch>
        </p:blipFill>
        <p:spPr>
          <a:xfrm>
            <a:off x="169649" y="2382824"/>
            <a:ext cx="11852702" cy="2092352"/>
          </a:xfrm>
          <a:prstGeom prst="rect">
            <a:avLst/>
          </a:prstGeom>
        </p:spPr>
      </p:pic>
    </p:spTree>
    <p:extLst>
      <p:ext uri="{BB962C8B-B14F-4D97-AF65-F5344CB8AC3E}">
        <p14:creationId xmlns:p14="http://schemas.microsoft.com/office/powerpoint/2010/main" val="120426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342047"/>
            <a:ext cx="5165443" cy="1446550"/>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Grundlagen in </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Qt</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2389950"/>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IDE-Integration und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QtCreator</a:t>
            </a:r>
            <a:endPar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Signal-Slot-Verfahren und Meta-</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Object</a:t>
            </a: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-Compiler</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Objekt-Verwaltungs-Bäume</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Mehrsprachigkeit und Lokalisation</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lang="de-DE" sz="1333" dirty="0">
                <a:solidFill>
                  <a:srgbClr val="F2F2F5"/>
                </a:solidFill>
                <a:latin typeface="Source Sans Pro"/>
                <a:ea typeface="Source Sans Pro Black" panose="020B0803030403020204" pitchFamily="34" charset="0"/>
              </a:rPr>
              <a:t>28</a:t>
            </a: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.08.2023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BDC2B92-6DB5-70B1-43FA-8A4FFD89F586}"/>
              </a:ext>
            </a:extLst>
          </p:cNvPr>
          <p:cNvPicPr>
            <a:picLocks noChangeAspect="1"/>
          </p:cNvPicPr>
          <p:nvPr/>
        </p:nvPicPr>
        <p:blipFill>
          <a:blip r:embed="rId2"/>
          <a:stretch>
            <a:fillRect/>
          </a:stretch>
        </p:blipFill>
        <p:spPr>
          <a:xfrm>
            <a:off x="815092" y="2280540"/>
            <a:ext cx="10561816" cy="2296919"/>
          </a:xfrm>
          <a:prstGeom prst="rect">
            <a:avLst/>
          </a:prstGeom>
        </p:spPr>
      </p:pic>
    </p:spTree>
    <p:extLst>
      <p:ext uri="{BB962C8B-B14F-4D97-AF65-F5344CB8AC3E}">
        <p14:creationId xmlns:p14="http://schemas.microsoft.com/office/powerpoint/2010/main" val="862726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t Visual Studio Tools 2.4 RC Released">
            <a:extLst>
              <a:ext uri="{FF2B5EF4-FFF2-40B4-BE49-F238E27FC236}">
                <a16:creationId xmlns:a16="http://schemas.microsoft.com/office/drawing/2014/main" id="{F380D4EE-1864-F09F-4527-95C95B857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623" y="265967"/>
            <a:ext cx="8434754" cy="632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455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554284" y="2013292"/>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Skizieren Sie eine Anwendung auf die auf das Signal-Slot-Verfahren aufbaut.</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316231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48776" y="1166842"/>
            <a:ext cx="4775201" cy="452431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Erstellen Sie sich ein neues Qt Projekt und entwickeln Sie eine GUI-Anwendung die einen Button mit Signal-Slot-Verfahren hat</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06084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Objekt-Verwaltungs-Bäume</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2347215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26731" y="1104708"/>
            <a:ext cx="6738730" cy="452431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In Qt werden Objekt-Verwaltungs-Bäume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Object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Management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Trees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verwendet, um die Lebensdauer und Hierarchie von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QObject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-basierten Objekten in einer Anwendung zu organisieren und zu verwalten. Dies ist insbesondere wichtig, da Qt das Parent-Kind-Beziehungskonzept verwendet, um die Speicherfreigabe von Objekten zu verwalten und um sicherzustellen, dass Objekte automatisch zerstört werden, wenn ihre Elternobjekte zerstört werden. Dieses Konzept trägt zu einer effizienten und sicheren Speicherverwaltung in Qt-Anwendungen bei.</a:t>
            </a:r>
          </a:p>
        </p:txBody>
      </p:sp>
      <p:sp>
        <p:nvSpPr>
          <p:cNvPr id="9" name="TextBox 8">
            <a:extLst>
              <a:ext uri="{FF2B5EF4-FFF2-40B4-BE49-F238E27FC236}">
                <a16:creationId xmlns:a16="http://schemas.microsoft.com/office/drawing/2014/main" id="{E7B99E75-A942-4785-87F6-968B84719648}"/>
              </a:ext>
            </a:extLst>
          </p:cNvPr>
          <p:cNvSpPr txBox="1"/>
          <p:nvPr/>
        </p:nvSpPr>
        <p:spPr>
          <a:xfrm>
            <a:off x="2336801" y="562902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Objekt-Verwaltungs-Bäume</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36676" y="385021"/>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115043723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A2A05EC-3494-FB08-D7A2-477A94479E8E}"/>
              </a:ext>
            </a:extLst>
          </p:cNvPr>
          <p:cNvPicPr>
            <a:picLocks noChangeAspect="1"/>
          </p:cNvPicPr>
          <p:nvPr/>
        </p:nvPicPr>
        <p:blipFill>
          <a:blip r:embed="rId2"/>
          <a:stretch>
            <a:fillRect/>
          </a:stretch>
        </p:blipFill>
        <p:spPr>
          <a:xfrm>
            <a:off x="131986" y="2466060"/>
            <a:ext cx="11928027" cy="1925879"/>
          </a:xfrm>
          <a:prstGeom prst="rect">
            <a:avLst/>
          </a:prstGeom>
        </p:spPr>
      </p:pic>
    </p:spTree>
    <p:extLst>
      <p:ext uri="{BB962C8B-B14F-4D97-AF65-F5344CB8AC3E}">
        <p14:creationId xmlns:p14="http://schemas.microsoft.com/office/powerpoint/2010/main" val="1180361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2FB0C00-F7E5-A9B3-E3BC-A645AD5683B8}"/>
              </a:ext>
            </a:extLst>
          </p:cNvPr>
          <p:cNvPicPr>
            <a:picLocks noChangeAspect="1"/>
          </p:cNvPicPr>
          <p:nvPr/>
        </p:nvPicPr>
        <p:blipFill>
          <a:blip r:embed="rId2"/>
          <a:stretch>
            <a:fillRect/>
          </a:stretch>
        </p:blipFill>
        <p:spPr>
          <a:xfrm>
            <a:off x="275894" y="2537280"/>
            <a:ext cx="11640212" cy="1783440"/>
          </a:xfrm>
          <a:prstGeom prst="rect">
            <a:avLst/>
          </a:prstGeom>
        </p:spPr>
      </p:pic>
    </p:spTree>
    <p:extLst>
      <p:ext uri="{BB962C8B-B14F-4D97-AF65-F5344CB8AC3E}">
        <p14:creationId xmlns:p14="http://schemas.microsoft.com/office/powerpoint/2010/main" val="4030728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13607"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  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Finden Sie die grafische Darstellung der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Baumstrucktur</a:t>
            </a: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 im Qt Creator</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234209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5DA16A5-BBD5-5CC5-8DFC-543E89861B4F}"/>
              </a:ext>
            </a:extLst>
          </p:cNvPr>
          <p:cNvPicPr>
            <a:picLocks noChangeAspect="1"/>
          </p:cNvPicPr>
          <p:nvPr/>
        </p:nvPicPr>
        <p:blipFill>
          <a:blip r:embed="rId2"/>
          <a:stretch>
            <a:fillRect/>
          </a:stretch>
        </p:blipFill>
        <p:spPr>
          <a:xfrm>
            <a:off x="422049" y="1664901"/>
            <a:ext cx="11347902" cy="3528197"/>
          </a:xfrm>
          <a:prstGeom prst="rect">
            <a:avLst/>
          </a:prstGeom>
        </p:spPr>
      </p:pic>
    </p:spTree>
    <p:extLst>
      <p:ext uri="{BB962C8B-B14F-4D97-AF65-F5344CB8AC3E}">
        <p14:creationId xmlns:p14="http://schemas.microsoft.com/office/powerpoint/2010/main" val="6239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IDE-Integration und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QtCreator</a:t>
            </a:r>
            <a:endParaRPr kumimoji="0" lang="de-DE" sz="4000"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4F71BF4-1CF7-DC6E-BBBB-5675A94958EC}"/>
              </a:ext>
            </a:extLst>
          </p:cNvPr>
          <p:cNvPicPr>
            <a:picLocks noChangeAspect="1"/>
          </p:cNvPicPr>
          <p:nvPr/>
        </p:nvPicPr>
        <p:blipFill>
          <a:blip r:embed="rId2"/>
          <a:stretch>
            <a:fillRect/>
          </a:stretch>
        </p:blipFill>
        <p:spPr>
          <a:xfrm>
            <a:off x="144996" y="2442421"/>
            <a:ext cx="11902008" cy="1973157"/>
          </a:xfrm>
          <a:prstGeom prst="rect">
            <a:avLst/>
          </a:prstGeom>
        </p:spPr>
      </p:pic>
    </p:spTree>
    <p:extLst>
      <p:ext uri="{BB962C8B-B14F-4D97-AF65-F5344CB8AC3E}">
        <p14:creationId xmlns:p14="http://schemas.microsoft.com/office/powerpoint/2010/main" val="2345745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13607"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  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Finden Sie eine Möglichkeit sich die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Ids</a:t>
            </a: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 der Objekte auszugeben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148859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Mehrsprachigkeit und Lokalisation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5826559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71671" y="1384554"/>
            <a:ext cx="6738730" cy="378565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Die Lokalisierung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Localisation</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in Qt bezieht sich auf den Prozess der Anpassung einer Anwendung, um sie für verschiedene Sprachen, Kulturen und Regionen bereitzustellen. Qt bietet Mechanismen zur Unterstützung der Lokalisierung, damit Entwickler Anwendungen erstellen können, die in verschiedenen Ländern und Sprachen genutzt werden können, ohne den Quellcode grundlegend ändern zu müssen. Dieser Prozess wird oft als "i18n" abgekürzt, was für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internationalization</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steht.</a:t>
            </a:r>
          </a:p>
        </p:txBody>
      </p:sp>
      <p:sp>
        <p:nvSpPr>
          <p:cNvPr id="9" name="TextBox 8">
            <a:extLst>
              <a:ext uri="{FF2B5EF4-FFF2-40B4-BE49-F238E27FC236}">
                <a16:creationId xmlns:a16="http://schemas.microsoft.com/office/drawing/2014/main" id="{E7B99E75-A942-4785-87F6-968B84719648}"/>
              </a:ext>
            </a:extLst>
          </p:cNvPr>
          <p:cNvSpPr txBox="1"/>
          <p:nvPr/>
        </p:nvSpPr>
        <p:spPr>
          <a:xfrm>
            <a:off x="2301503" y="5358665"/>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Lokalisierung </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396507" y="655378"/>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4125899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13607"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  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Aus welchen anderen Frameworks, Programmiersprachen kennen Sie die i18n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503067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916A99B-449C-45E7-168D-EA793582FC7B}"/>
              </a:ext>
            </a:extLst>
          </p:cNvPr>
          <p:cNvPicPr>
            <a:picLocks noChangeAspect="1"/>
          </p:cNvPicPr>
          <p:nvPr/>
        </p:nvPicPr>
        <p:blipFill>
          <a:blip r:embed="rId2"/>
          <a:stretch>
            <a:fillRect/>
          </a:stretch>
        </p:blipFill>
        <p:spPr>
          <a:xfrm>
            <a:off x="561730" y="1883690"/>
            <a:ext cx="11068539" cy="3090620"/>
          </a:xfrm>
          <a:prstGeom prst="rect">
            <a:avLst/>
          </a:prstGeom>
        </p:spPr>
      </p:pic>
    </p:spTree>
    <p:extLst>
      <p:ext uri="{BB962C8B-B14F-4D97-AF65-F5344CB8AC3E}">
        <p14:creationId xmlns:p14="http://schemas.microsoft.com/office/powerpoint/2010/main" val="2940161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9B573FE-6008-FD94-7541-24322EEA78DE}"/>
              </a:ext>
            </a:extLst>
          </p:cNvPr>
          <p:cNvPicPr>
            <a:picLocks noChangeAspect="1"/>
          </p:cNvPicPr>
          <p:nvPr/>
        </p:nvPicPr>
        <p:blipFill>
          <a:blip r:embed="rId2"/>
          <a:stretch>
            <a:fillRect/>
          </a:stretch>
        </p:blipFill>
        <p:spPr>
          <a:xfrm>
            <a:off x="613748" y="2102922"/>
            <a:ext cx="10964503" cy="2652156"/>
          </a:xfrm>
          <a:prstGeom prst="rect">
            <a:avLst/>
          </a:prstGeom>
        </p:spPr>
      </p:pic>
    </p:spTree>
    <p:extLst>
      <p:ext uri="{BB962C8B-B14F-4D97-AF65-F5344CB8AC3E}">
        <p14:creationId xmlns:p14="http://schemas.microsoft.com/office/powerpoint/2010/main" val="2063946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E35E14E-50C6-10CC-09B8-44975ADC54B0}"/>
              </a:ext>
            </a:extLst>
          </p:cNvPr>
          <p:cNvPicPr>
            <a:picLocks noChangeAspect="1"/>
          </p:cNvPicPr>
          <p:nvPr/>
        </p:nvPicPr>
        <p:blipFill>
          <a:blip r:embed="rId2"/>
          <a:stretch>
            <a:fillRect/>
          </a:stretch>
        </p:blipFill>
        <p:spPr>
          <a:xfrm>
            <a:off x="363045" y="1835332"/>
            <a:ext cx="11465909" cy="3187336"/>
          </a:xfrm>
          <a:prstGeom prst="rect">
            <a:avLst/>
          </a:prstGeom>
        </p:spPr>
      </p:pic>
    </p:spTree>
    <p:extLst>
      <p:ext uri="{BB962C8B-B14F-4D97-AF65-F5344CB8AC3E}">
        <p14:creationId xmlns:p14="http://schemas.microsoft.com/office/powerpoint/2010/main" val="3665701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9F91981-C239-BFE9-60C0-035A3951E2EA}"/>
              </a:ext>
            </a:extLst>
          </p:cNvPr>
          <p:cNvPicPr>
            <a:picLocks noChangeAspect="1"/>
          </p:cNvPicPr>
          <p:nvPr/>
        </p:nvPicPr>
        <p:blipFill>
          <a:blip r:embed="rId2"/>
          <a:stretch>
            <a:fillRect/>
          </a:stretch>
        </p:blipFill>
        <p:spPr>
          <a:xfrm>
            <a:off x="241286" y="2713854"/>
            <a:ext cx="11709427" cy="1430291"/>
          </a:xfrm>
          <a:prstGeom prst="rect">
            <a:avLst/>
          </a:prstGeom>
        </p:spPr>
      </p:pic>
    </p:spTree>
    <p:extLst>
      <p:ext uri="{BB962C8B-B14F-4D97-AF65-F5344CB8AC3E}">
        <p14:creationId xmlns:p14="http://schemas.microsoft.com/office/powerpoint/2010/main" val="2159978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48776" y="2013292"/>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3600" b="1" dirty="0">
                <a:solidFill>
                  <a:srgbClr val="FFFFFF"/>
                </a:solidFill>
                <a:latin typeface="Source Sans Pro Black"/>
              </a:rPr>
              <a:t>Nutzen Sie das letzte Projekt und implementieren Sie </a:t>
            </a:r>
            <a:r>
              <a:rPr lang="de-DE" sz="3600" b="1" dirty="0" err="1">
                <a:solidFill>
                  <a:srgbClr val="FFFFFF"/>
                </a:solidFill>
                <a:latin typeface="Source Sans Pro Black"/>
              </a:rPr>
              <a:t>lokalisation</a:t>
            </a:r>
            <a:r>
              <a:rPr lang="de-DE" sz="3600" b="1" dirty="0">
                <a:solidFill>
                  <a:srgbClr val="FFFFFF"/>
                </a:solidFill>
                <a:latin typeface="Source Sans Pro Black"/>
              </a:rPr>
              <a:t> (i18n)</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34802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212538"/>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Qt ist ein plattformübergreifendes Framework und eine Sammlung von Bibliotheken, die für die Entwicklung von Anwendungssoftware verwendet werden. Es wurde ursprünglich von der Firma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Trolltech</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entwickelt und später von Nokia übernommen. Heute wird Qt von The Qt Company entwickelt und gepflegt.</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506743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Qt</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494582"/>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2347805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47601" y="1896015"/>
            <a:ext cx="6738730"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Qt ermöglicht die Entwicklung von Anwendungen für verschiedene Betriebssysteme und Plattformen, darunter Windows,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macOS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Linux, Android und andere. Es ist besonders bekannt für seine Fähigkeiten zur Erstellung von grafischen Benutzeroberflächen (GUI), aber es bietet auch viele andere Funktionen, darunter Netzwerkfunktionalität, Datenbankzugriff, Multimedia-Verarbeitung und mehr.</a:t>
            </a:r>
          </a:p>
        </p:txBody>
      </p:sp>
      <p:sp>
        <p:nvSpPr>
          <p:cNvPr id="9" name="TextBox 8">
            <a:extLst>
              <a:ext uri="{FF2B5EF4-FFF2-40B4-BE49-F238E27FC236}">
                <a16:creationId xmlns:a16="http://schemas.microsoft.com/office/drawing/2014/main" id="{E7B99E75-A942-4785-87F6-968B84719648}"/>
              </a:ext>
            </a:extLst>
          </p:cNvPr>
          <p:cNvSpPr txBox="1"/>
          <p:nvPr/>
        </p:nvSpPr>
        <p:spPr>
          <a:xfrm>
            <a:off x="2212731" y="5312335"/>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Qt</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75131" y="1178059"/>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120788196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E460BF4-5AC4-2CEB-BE10-430E27029CD8}"/>
              </a:ext>
            </a:extLst>
          </p:cNvPr>
          <p:cNvPicPr>
            <a:picLocks noChangeAspect="1"/>
          </p:cNvPicPr>
          <p:nvPr/>
        </p:nvPicPr>
        <p:blipFill>
          <a:blip r:embed="rId2"/>
          <a:stretch>
            <a:fillRect/>
          </a:stretch>
        </p:blipFill>
        <p:spPr>
          <a:xfrm>
            <a:off x="461506" y="1169606"/>
            <a:ext cx="11268987" cy="4518787"/>
          </a:xfrm>
          <a:prstGeom prst="rect">
            <a:avLst/>
          </a:prstGeom>
        </p:spPr>
      </p:pic>
    </p:spTree>
    <p:extLst>
      <p:ext uri="{BB962C8B-B14F-4D97-AF65-F5344CB8AC3E}">
        <p14:creationId xmlns:p14="http://schemas.microsoft.com/office/powerpoint/2010/main" val="191497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13607"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Installieren Sie Qt Creator </a:t>
            </a:r>
            <a:r>
              <a:rPr lang="de-DE" sz="3600" b="1" dirty="0">
                <a:solidFill>
                  <a:srgbClr val="FFFFFF"/>
                </a:solidFill>
                <a:latin typeface="Source Sans Pro Black"/>
              </a:rPr>
              <a:t>und alle von Qt benötigten Komponenten</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4285761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13607"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  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Muss man Qt Creator als IDE verwenden oder gibt es Alternativen?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26757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459504"/>
            <a:ext cx="5664200" cy="1938992"/>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Signal-Slot-Verfahren und Meta-</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Object</a:t>
            </a: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-Compiler</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947343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765</Words>
  <Application>Microsoft Office PowerPoint</Application>
  <PresentationFormat>Breitbild</PresentationFormat>
  <Paragraphs>84</Paragraphs>
  <Slides>39</Slides>
  <Notes>9</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39</vt:i4>
      </vt:variant>
    </vt:vector>
  </HeadingPairs>
  <TitlesOfParts>
    <vt:vector size="48" baseType="lpstr">
      <vt:lpstr>Arial</vt:lpstr>
      <vt:lpstr>Bebas Neue</vt:lpstr>
      <vt:lpstr>Calibri</vt:lpstr>
      <vt:lpstr>Calibri Light</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37</cp:revision>
  <dcterms:created xsi:type="dcterms:W3CDTF">2023-08-28T14:46:28Z</dcterms:created>
  <dcterms:modified xsi:type="dcterms:W3CDTF">2023-08-31T18:38:31Z</dcterms:modified>
</cp:coreProperties>
</file>