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4932" r:id="rId3"/>
    <p:sldId id="4687" r:id="rId4"/>
    <p:sldId id="4698" r:id="rId5"/>
    <p:sldId id="434" r:id="rId6"/>
    <p:sldId id="4936" r:id="rId7"/>
    <p:sldId id="4937" r:id="rId8"/>
    <p:sldId id="4938" r:id="rId9"/>
    <p:sldId id="4939" r:id="rId10"/>
    <p:sldId id="4940" r:id="rId11"/>
    <p:sldId id="7897" r:id="rId12"/>
    <p:sldId id="7899" r:id="rId13"/>
    <p:sldId id="7898" r:id="rId14"/>
    <p:sldId id="7900" r:id="rId15"/>
    <p:sldId id="7901" r:id="rId16"/>
    <p:sldId id="7902" r:id="rId17"/>
    <p:sldId id="7903" r:id="rId18"/>
    <p:sldId id="7904" r:id="rId19"/>
    <p:sldId id="7905" r:id="rId20"/>
    <p:sldId id="4933" r:id="rId21"/>
    <p:sldId id="7914" r:id="rId22"/>
    <p:sldId id="4934" r:id="rId23"/>
    <p:sldId id="7906" r:id="rId24"/>
    <p:sldId id="7910" r:id="rId25"/>
    <p:sldId id="7911" r:id="rId26"/>
    <p:sldId id="7912" r:id="rId27"/>
    <p:sldId id="7907" r:id="rId28"/>
    <p:sldId id="7913" r:id="rId29"/>
    <p:sldId id="7908" r:id="rId30"/>
    <p:sldId id="7909" r:id="rId31"/>
    <p:sldId id="4935" r:id="rId32"/>
    <p:sldId id="7915"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0EF67-D047-48C5-A725-BE881586E342}" type="datetimeFigureOut">
              <a:rPr lang="de-DE" smtClean="0"/>
              <a:t>02.09.2023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61324-C92E-4703-967D-D01503F0F7CE}" type="slidenum">
              <a:rPr lang="de-DE" smtClean="0"/>
              <a:t>‹Nr.›</a:t>
            </a:fld>
            <a:endParaRPr lang="de-DE"/>
          </a:p>
        </p:txBody>
      </p:sp>
    </p:spTree>
    <p:extLst>
      <p:ext uri="{BB962C8B-B14F-4D97-AF65-F5344CB8AC3E}">
        <p14:creationId xmlns:p14="http://schemas.microsoft.com/office/powerpoint/2010/main" val="387313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61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2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F3536-79BE-366C-5DA3-183040C88EC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6C408E5-D0DF-59F9-68CE-4609399E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1029E36-A809-2BBD-58EF-59481E09CD7A}"/>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6C05B5BD-3E9B-ED80-D43A-697E4D1719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59EDAE4-142E-FC41-449F-662B3A283F46}"/>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9464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174C8-A9F0-E0CF-045E-AF27E20C554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4AB2AB6-2582-8022-FFD7-BF14C94359B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35AC2B1-9382-BA68-DB63-AAD8C2D9E819}"/>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50669BFC-ABEF-3160-129D-216CA452F92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EF35392-A92D-7EEC-D14D-604006284ECD}"/>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2533425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29330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46857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100879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772243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462305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2528778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412613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392186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892333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7714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0E0627D-17A9-04A8-EB1E-2B8E40E6144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B5D8DB3-95ED-F425-2B1C-6B30EB33466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1CE19B8-B1B7-89CE-F0E2-F69A9A2AD2EB}"/>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BCCDB9A1-2635-A103-9892-42B6586657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CF64EF-1118-104D-4326-2C4C38AD856B}"/>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22345105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339199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08557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775614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0943612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4090460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6828275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68382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948256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109290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125298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644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20206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29925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517651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83154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5138653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3882006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71162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9450336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0445157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45310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9379241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96910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9247880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2257800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127848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063557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3024520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032562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171372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202701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3607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221283684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00157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7883638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0439536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386853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738199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231532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465397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755889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081299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2561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55475536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658196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8906330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3070477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9847171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421760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601830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081907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621341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0844103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8487415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7501906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0651064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106606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252660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8597278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147835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6115205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7778438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9440486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0022319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4176167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0857990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843345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42738097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5116015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2124845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4334226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5819130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2173458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69952829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2084591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012099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7232505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322867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42330443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0948513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741555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1779877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912594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0058486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05657344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391070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94806189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5180979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68732348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5855007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969719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5848575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72471123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58199723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7055869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59233010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3201609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1492041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3966F4-4F3A-B971-4676-16BDB5A97A6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A105DFF-40F5-5DDC-C246-2A2A68B80C8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D6F24B-2BF9-A712-A520-714978A53380}"/>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0599CBCE-59E5-63E6-A9BE-55CCCC5D04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19249D-207C-A81C-DEE9-82A184A9DBFE}"/>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464034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8973114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732914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2300506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55719571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9458371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1646145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22429247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86653136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43672769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02222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854592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7481686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966157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03464364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408558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31522687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13593817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150189851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351868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9144744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7254218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73656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3505585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8398036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39120790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97642228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30270326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50271584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1944221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17235967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03235729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035610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0207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4487631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09632641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4445075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44455386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64138783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3492400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624483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6562194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281855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8446317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5754256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5514283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1831802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316752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76975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7011378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30636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1768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25804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BAB63E-DE2A-E57E-0885-E2AB11A0294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7B6C33-2168-B4D5-F5E1-EECA495DA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C382B46-59E3-FD17-6602-50EE16A19102}"/>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443280E8-021E-E9AB-D29F-BCDD0CBAC7B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46E8BD-9B5D-225A-11B1-4DF827E4BA86}"/>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0169003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21822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53451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30215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3321875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270975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2258548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4935471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6486879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113034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26748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287A85-EA5E-5623-87E6-98835D781C7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6FBC1-29D4-0D21-77FF-98C62696660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D4C24EE-52BC-FE60-7025-D57ACC67FC5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8105C4C-C14B-DB28-6504-4837315E4D49}"/>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6" name="Fußzeilenplatzhalter 5">
            <a:extLst>
              <a:ext uri="{FF2B5EF4-FFF2-40B4-BE49-F238E27FC236}">
                <a16:creationId xmlns:a16="http://schemas.microsoft.com/office/drawing/2014/main" id="{FD0D13FD-2D45-E7CC-B8A6-16053EDC33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42A6D22-ED1F-325D-2A12-48197B1FD07C}"/>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270482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4780823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54519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30140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05366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0932210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527942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1500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24332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5702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035788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BBFEF-F819-2D1E-E2A1-1FE638709E2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0EFE088-C84B-5EC9-32C5-42799A2ED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A7814ED-B1C3-E454-F60D-BC8141C80DE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6D7476D-8F4E-5DF0-8A80-784E6C524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FEBEBED-20B4-3BD7-BD64-2C40AA9E0AD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A43ABA2-A37B-91CE-47E2-30411CCE3242}"/>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8" name="Fußzeilenplatzhalter 7">
            <a:extLst>
              <a:ext uri="{FF2B5EF4-FFF2-40B4-BE49-F238E27FC236}">
                <a16:creationId xmlns:a16="http://schemas.microsoft.com/office/drawing/2014/main" id="{4D6F56F3-29C9-B40B-E441-0D2BBA9BAA3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908CBC1-0383-98F1-A919-227B18EAFE1B}"/>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70173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289802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90033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91808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721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396210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159048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342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01154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614507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807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CE88E-C44D-CCFD-6159-401B536E321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788E936-7653-A484-1960-B8364EC7DFE7}"/>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4" name="Fußzeilenplatzhalter 3">
            <a:extLst>
              <a:ext uri="{FF2B5EF4-FFF2-40B4-BE49-F238E27FC236}">
                <a16:creationId xmlns:a16="http://schemas.microsoft.com/office/drawing/2014/main" id="{691ACB2E-6A6A-8224-4E26-1B619676C3A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BE8641C-0424-80A0-BD53-425F2F30E747}"/>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8542974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798903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534338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916045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60494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66865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886793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897397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777455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155067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0505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52094A-1050-6A47-A227-274655F1B55D}"/>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3" name="Fußzeilenplatzhalter 2">
            <a:extLst>
              <a:ext uri="{FF2B5EF4-FFF2-40B4-BE49-F238E27FC236}">
                <a16:creationId xmlns:a16="http://schemas.microsoft.com/office/drawing/2014/main" id="{47E4433A-DC7D-C4F1-E7BF-23320A08580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D716E34-F6AC-CB37-8CE3-BE46CF6E3C37}"/>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487285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429490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475777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23941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62367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039001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880268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6167362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011884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956081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1193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ACFF0-FA84-98A2-2A51-2CAE64DB1A1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13AD91-68EE-68B9-95FD-9080BC37A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A9A9BE-133D-764A-F098-2BAF27E06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69D3DE6-53B5-676B-77B1-8183F8B871E7}"/>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6" name="Fußzeilenplatzhalter 5">
            <a:extLst>
              <a:ext uri="{FF2B5EF4-FFF2-40B4-BE49-F238E27FC236}">
                <a16:creationId xmlns:a16="http://schemas.microsoft.com/office/drawing/2014/main" id="{3E4275C3-1A97-3AEB-5FB0-FACAE4B629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2BED1BE-9513-B284-13BB-F8C1EA0AE7EB}"/>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39245396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467282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713162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539831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57858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586440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313570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734081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65785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568550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904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4905-939C-1C4C-58A3-020D9912274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96A41A6-144B-763D-BD49-57662063E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4554F3F-42C5-BE57-ADA5-3548C4832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0631B2D-8939-2093-8D4F-773B62319535}"/>
              </a:ext>
            </a:extLst>
          </p:cNvPr>
          <p:cNvSpPr>
            <a:spLocks noGrp="1"/>
          </p:cNvSpPr>
          <p:nvPr>
            <p:ph type="dt" sz="half" idx="10"/>
          </p:nvPr>
        </p:nvSpPr>
        <p:spPr/>
        <p:txBody>
          <a:bodyPr/>
          <a:lstStyle/>
          <a:p>
            <a:fld id="{404981DD-B9AF-42F9-A686-A2235BE099EB}" type="datetimeFigureOut">
              <a:rPr lang="de-DE" smtClean="0"/>
              <a:t>02.09.2023</a:t>
            </a:fld>
            <a:endParaRPr lang="de-DE"/>
          </a:p>
        </p:txBody>
      </p:sp>
      <p:sp>
        <p:nvSpPr>
          <p:cNvPr id="6" name="Fußzeilenplatzhalter 5">
            <a:extLst>
              <a:ext uri="{FF2B5EF4-FFF2-40B4-BE49-F238E27FC236}">
                <a16:creationId xmlns:a16="http://schemas.microsoft.com/office/drawing/2014/main" id="{E02E8D32-EA38-E469-CB3B-A8BCD28CDC0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0BA7F5-E338-107E-E40F-28ABD2378DC3}"/>
              </a:ext>
            </a:extLst>
          </p:cNvPr>
          <p:cNvSpPr>
            <a:spLocks noGrp="1"/>
          </p:cNvSpPr>
          <p:nvPr>
            <p:ph type="sldNum" sz="quarter" idx="12"/>
          </p:nvPr>
        </p:nvSpPr>
        <p:spPr/>
        <p:txBody>
          <a:bodyPr/>
          <a:lstStyle/>
          <a:p>
            <a:fld id="{6D9B0F63-7AE1-475F-A31E-C8842FE34455}" type="slidenum">
              <a:rPr lang="de-DE" smtClean="0"/>
              <a:t>‹Nr.›</a:t>
            </a:fld>
            <a:endParaRPr lang="de-DE"/>
          </a:p>
        </p:txBody>
      </p:sp>
    </p:spTree>
    <p:extLst>
      <p:ext uri="{BB962C8B-B14F-4D97-AF65-F5344CB8AC3E}">
        <p14:creationId xmlns:p14="http://schemas.microsoft.com/office/powerpoint/2010/main" val="14686273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6235166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158305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3887837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871487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513820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375605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4841125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666481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56464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17104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47B39D5-4734-4978-42D7-5B134285F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1B5D126-F595-CC0B-CF67-2609C49FB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A484A12-41C7-EF56-A140-EF8AF8FE0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81DD-B9AF-42F9-A686-A2235BE099EB}" type="datetimeFigureOut">
              <a:rPr lang="de-DE" smtClean="0"/>
              <a:t>02.09.2023</a:t>
            </a:fld>
            <a:endParaRPr lang="de-DE"/>
          </a:p>
        </p:txBody>
      </p:sp>
      <p:sp>
        <p:nvSpPr>
          <p:cNvPr id="5" name="Fußzeilenplatzhalter 4">
            <a:extLst>
              <a:ext uri="{FF2B5EF4-FFF2-40B4-BE49-F238E27FC236}">
                <a16:creationId xmlns:a16="http://schemas.microsoft.com/office/drawing/2014/main" id="{DF7CF6FB-5474-25AD-977C-C0741800E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F976ACD-FBC9-CEC4-B9DB-12351966A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B0F63-7AE1-475F-A31E-C8842FE34455}" type="slidenum">
              <a:rPr lang="de-DE" smtClean="0"/>
              <a:t>‹Nr.›</a:t>
            </a:fld>
            <a:endParaRPr lang="de-DE"/>
          </a:p>
        </p:txBody>
      </p:sp>
    </p:spTree>
    <p:extLst>
      <p:ext uri="{BB962C8B-B14F-4D97-AF65-F5344CB8AC3E}">
        <p14:creationId xmlns:p14="http://schemas.microsoft.com/office/powerpoint/2010/main" val="3398583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028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66697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Bringen Sie Ihre GUI-Entwicklung auf die nächste Stufe und erlernen Sie die nötigen Fähigkeiten</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GUI-Entwicklung</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Fortgeschritten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57569" y="2551837"/>
            <a:ext cx="4775201" cy="175432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Erstellen Sie eine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QtQuick</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Anwendung</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35523" y="961638"/>
            <a:ext cx="6738730" cy="489364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Qt Quick ist ein Teil des Qt-Frameworks, der sich auf die Entwicklung moderner, schneller und benutzerfreundlicher grafischer Benutzeroberflächen (GUIs) für Anwendungen konzentriert. Qt Quick ist speziell auf die Erstellung von plattformübergreifenden und Touch-freundlichen Benutzeroberflächen ausgerichtet. Es bietet eine deklarative, Skript-fähige Sprache namens QML (Qt Meta-</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Object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Language) und eine leistungsstarke C++-API, um Anwendungen mit ansprechenden und reaktionsfähigen Benutzeroberflächen zu entwickeln.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300653" y="553508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Qt Quick</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63053" y="3256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40845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57569" y="255183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Implementieren Sie die beschriebene Funktionalität</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27701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41751" y="750699"/>
            <a:ext cx="6738730" cy="526297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Interprozess-Drag-and-Drop (Inter-</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Process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Drag and Drop, IPC Drag and Drop) in Qt bezieht sich auf die Fähigkeit, Daten oder Objekte zwischen verschiedenen Prozessen oder Anwendungen auf dem gleichen oder sogar auf verschiedenen Computern zu ziehen und abzulegen. Dies ermöglicht die nahtlose Kommunikation und Datenaustausch zwischen Anwendungen, die in verschiedenen Prozessen oder auf verschiedenen Rechnern ausgeführt werden. Qt bietet Mechanismen zur Implementierung von Interprozess-Drag-and-Drop, um diese Art der Datenübertragung zu ermöglichen.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274277" y="5691802"/>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Drag&amp;Drop</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69281" y="114687"/>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388035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5D95B11-0B74-1B5E-B984-0F6CDB840BB4}"/>
              </a:ext>
            </a:extLst>
          </p:cNvPr>
          <p:cNvPicPr>
            <a:picLocks noChangeAspect="1"/>
          </p:cNvPicPr>
          <p:nvPr/>
        </p:nvPicPr>
        <p:blipFill>
          <a:blip r:embed="rId2"/>
          <a:stretch>
            <a:fillRect/>
          </a:stretch>
        </p:blipFill>
        <p:spPr>
          <a:xfrm>
            <a:off x="1338520" y="1171055"/>
            <a:ext cx="9514959" cy="4515889"/>
          </a:xfrm>
          <a:prstGeom prst="rect">
            <a:avLst/>
          </a:prstGeom>
        </p:spPr>
      </p:pic>
    </p:spTree>
    <p:extLst>
      <p:ext uri="{BB962C8B-B14F-4D97-AF65-F5344CB8AC3E}">
        <p14:creationId xmlns:p14="http://schemas.microsoft.com/office/powerpoint/2010/main" val="210297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14C64D8-F412-8EE5-2A52-C53B1DCB8FE0}"/>
              </a:ext>
            </a:extLst>
          </p:cNvPr>
          <p:cNvPicPr>
            <a:picLocks noChangeAspect="1"/>
          </p:cNvPicPr>
          <p:nvPr/>
        </p:nvPicPr>
        <p:blipFill>
          <a:blip r:embed="rId2"/>
          <a:stretch>
            <a:fillRect/>
          </a:stretch>
        </p:blipFill>
        <p:spPr>
          <a:xfrm>
            <a:off x="1362181" y="1034622"/>
            <a:ext cx="9467637" cy="4788756"/>
          </a:xfrm>
          <a:prstGeom prst="rect">
            <a:avLst/>
          </a:prstGeom>
        </p:spPr>
      </p:pic>
    </p:spTree>
    <p:extLst>
      <p:ext uri="{BB962C8B-B14F-4D97-AF65-F5344CB8AC3E}">
        <p14:creationId xmlns:p14="http://schemas.microsoft.com/office/powerpoint/2010/main" val="46418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50544" y="1650109"/>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Das Clipboard (Zwischenablage) in Qt ermöglicht das Kopieren und Einfügen von Daten oder Inhalten zwischen verschiedenen Teilen derselben Anwendung oder sogar zwischen verschiedenen Anwendungen auf einem Computer. Qt bietet eine einfache Möglichkeit, das Clipboard in Ihren Anwendungen zu verwenden, um Text, Bilder und andere Daten zu kopieren und einzufügen.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415674" y="4830156"/>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Clipboard</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65245" y="97633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4374232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2814A65-A115-775D-43B6-F64F3C3513D5}"/>
              </a:ext>
            </a:extLst>
          </p:cNvPr>
          <p:cNvPicPr>
            <a:picLocks noChangeAspect="1"/>
          </p:cNvPicPr>
          <p:nvPr/>
        </p:nvPicPr>
        <p:blipFill>
          <a:blip r:embed="rId2"/>
          <a:stretch>
            <a:fillRect/>
          </a:stretch>
        </p:blipFill>
        <p:spPr>
          <a:xfrm>
            <a:off x="1567327" y="2369788"/>
            <a:ext cx="9057345" cy="2118424"/>
          </a:xfrm>
          <a:prstGeom prst="rect">
            <a:avLst/>
          </a:prstGeom>
        </p:spPr>
      </p:pic>
    </p:spTree>
    <p:extLst>
      <p:ext uri="{BB962C8B-B14F-4D97-AF65-F5344CB8AC3E}">
        <p14:creationId xmlns:p14="http://schemas.microsoft.com/office/powerpoint/2010/main" val="213805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EC30B0D-CB0C-6ED4-D48E-333B15229BE7}"/>
              </a:ext>
            </a:extLst>
          </p:cNvPr>
          <p:cNvPicPr>
            <a:picLocks noChangeAspect="1"/>
          </p:cNvPicPr>
          <p:nvPr/>
        </p:nvPicPr>
        <p:blipFill>
          <a:blip r:embed="rId2"/>
          <a:stretch>
            <a:fillRect/>
          </a:stretch>
        </p:blipFill>
        <p:spPr>
          <a:xfrm>
            <a:off x="1531224" y="1100888"/>
            <a:ext cx="9129551" cy="4656223"/>
          </a:xfrm>
          <a:prstGeom prst="rect">
            <a:avLst/>
          </a:prstGeom>
        </p:spPr>
      </p:pic>
    </p:spTree>
    <p:extLst>
      <p:ext uri="{BB962C8B-B14F-4D97-AF65-F5344CB8AC3E}">
        <p14:creationId xmlns:p14="http://schemas.microsoft.com/office/powerpoint/2010/main" val="289890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Item-basierte Widgets (Liste, Tabelle, Baum)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94734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dirty="0"/>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003493"/>
            <a:ext cx="5165443" cy="2123658"/>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Master GUI-Entwicklung</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Qt</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71818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Drag&amp;Drop-Unterstützung</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Interprozess-D&amp;D, Clipboard</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Item-basierte Widgets (Liste, Tabelle, Baum)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Model-View-Widgets (Liste, Tabelle, Baum)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2D-Graphics-Darstellung (View, Scene, Item)</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28.08.2023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50544" y="1430301"/>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Item-basierte Widgets in Qt beziehen sich auf eine Gruppe von Widgets und Ansichten, die auf einer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QAbstractItemModel</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-basierten Datenquelle basieren. Diese Widgets und Ansichten ermöglichen die Darstellung und Interaktion mit datenbasierten Inhalten, wobei jedes Element in der Datenquelle ein Item darstellt. Item-basierte Widgets werden häufig verwendet, um Daten in tabellarischer, listenartiger oder hierarchischer Form darzustellen und zu bearbeiten.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415674" y="5305647"/>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Item-basierte Widgets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56453" y="72135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6005378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Model-View-Widgets (Liste, Tabelle, Baum)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34721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50544" y="1017063"/>
            <a:ext cx="6738730" cy="452431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Ein Qt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ListView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 GUI-Element, das in Qt Quick und QML verwendet wird, um eine Liste von Elementen anzuzeigen. Diese Elemente können Text, Bilder oder benutzerdefinierte Inhalte sein. Der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ListView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ermöglicht das Scrollen durch die Liste, um alle Elemente anzuzeigen, wenn sie nicht auf den sichtbaren Bildschirm passen. Entwickler können Datenquellen wie Modelle oder Arrays verwenden, um die Inhalte des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ListView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dynamisch zu füllen, was ihn ideal für die Anzeige von Listen, Menüs, Chatverläufen und anderen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scrollbaren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Elementen in Qt-Anwendungen macht.</a:t>
            </a:r>
          </a:p>
        </p:txBody>
      </p:sp>
      <p:sp>
        <p:nvSpPr>
          <p:cNvPr id="9" name="TextBox 8">
            <a:extLst>
              <a:ext uri="{FF2B5EF4-FFF2-40B4-BE49-F238E27FC236}">
                <a16:creationId xmlns:a16="http://schemas.microsoft.com/office/drawing/2014/main" id="{E7B99E75-A942-4785-87F6-968B84719648}"/>
              </a:ext>
            </a:extLst>
          </p:cNvPr>
          <p:cNvSpPr txBox="1"/>
          <p:nvPr/>
        </p:nvSpPr>
        <p:spPr>
          <a:xfrm>
            <a:off x="2415674" y="554137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ListView</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56453" y="30811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3097916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B0D167E-E51C-3E08-3815-1DEC6683A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592" y="1123089"/>
            <a:ext cx="4288815" cy="461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9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F221FCB-C431-0437-2584-8CC028D36428}"/>
              </a:ext>
            </a:extLst>
          </p:cNvPr>
          <p:cNvPicPr>
            <a:picLocks noChangeAspect="1"/>
          </p:cNvPicPr>
          <p:nvPr/>
        </p:nvPicPr>
        <p:blipFill>
          <a:blip r:embed="rId2"/>
          <a:stretch>
            <a:fillRect/>
          </a:stretch>
        </p:blipFill>
        <p:spPr>
          <a:xfrm>
            <a:off x="2742909" y="270236"/>
            <a:ext cx="6706181" cy="6317527"/>
          </a:xfrm>
          <a:prstGeom prst="rect">
            <a:avLst/>
          </a:prstGeom>
        </p:spPr>
      </p:pic>
    </p:spTree>
    <p:extLst>
      <p:ext uri="{BB962C8B-B14F-4D97-AF65-F5344CB8AC3E}">
        <p14:creationId xmlns:p14="http://schemas.microsoft.com/office/powerpoint/2010/main" val="110187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2B158BF-5062-0ACD-AD7D-715AFE66561A}"/>
              </a:ext>
            </a:extLst>
          </p:cNvPr>
          <p:cNvPicPr>
            <a:picLocks noChangeAspect="1"/>
          </p:cNvPicPr>
          <p:nvPr/>
        </p:nvPicPr>
        <p:blipFill>
          <a:blip r:embed="rId2"/>
          <a:stretch>
            <a:fillRect/>
          </a:stretch>
        </p:blipFill>
        <p:spPr>
          <a:xfrm>
            <a:off x="2252990" y="1109942"/>
            <a:ext cx="7686019" cy="4638115"/>
          </a:xfrm>
          <a:prstGeom prst="rect">
            <a:avLst/>
          </a:prstGeom>
        </p:spPr>
      </p:pic>
    </p:spTree>
    <p:extLst>
      <p:ext uri="{BB962C8B-B14F-4D97-AF65-F5344CB8AC3E}">
        <p14:creationId xmlns:p14="http://schemas.microsoft.com/office/powerpoint/2010/main" val="37154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50544" y="1017063"/>
            <a:ext cx="6738730" cy="452431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Ein Qt Table bezieht sich normalerweise auf eine Tabellenansicht oder ein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Tabellenwidget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 Qt-Anwendungen. Dieses Widget wird verwendet, um Daten in tabellarischer Form darzustellen, wobei die Daten in Zeilen und Spalten organisiert sind. Jede Zeile in der Tabelle repräsentiert normalerweise einen Datensatz, und jede Spalte repräsentiert ein Attribut oder eine Eigenschaft dieses Datensatzes. Qt bietet verschiedene Widgets für tabellarische Ansichten, darunter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QTableView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und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QTableWidget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um Daten in tabellarischer Form anzuzeigen und zu bearbeiten. </a:t>
            </a:r>
          </a:p>
        </p:txBody>
      </p:sp>
      <p:sp>
        <p:nvSpPr>
          <p:cNvPr id="9" name="TextBox 8">
            <a:extLst>
              <a:ext uri="{FF2B5EF4-FFF2-40B4-BE49-F238E27FC236}">
                <a16:creationId xmlns:a16="http://schemas.microsoft.com/office/drawing/2014/main" id="{E7B99E75-A942-4785-87F6-968B84719648}"/>
              </a:ext>
            </a:extLst>
          </p:cNvPr>
          <p:cNvSpPr txBox="1"/>
          <p:nvPr/>
        </p:nvSpPr>
        <p:spPr>
          <a:xfrm>
            <a:off x="2415674" y="554137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a:solidFill>
                  <a:srgbClr val="B6B6BD"/>
                </a:solidFill>
                <a:latin typeface="Source Sans Pro"/>
              </a:rPr>
              <a:t>Table</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56453" y="30811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55471752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CCAB5E7-2454-2C00-75CD-A28C71755B92}"/>
              </a:ext>
            </a:extLst>
          </p:cNvPr>
          <p:cNvPicPr>
            <a:picLocks noChangeAspect="1"/>
          </p:cNvPicPr>
          <p:nvPr/>
        </p:nvPicPr>
        <p:blipFill>
          <a:blip r:embed="rId2"/>
          <a:stretch>
            <a:fillRect/>
          </a:stretch>
        </p:blipFill>
        <p:spPr>
          <a:xfrm>
            <a:off x="1904523" y="236950"/>
            <a:ext cx="8382954" cy="6384099"/>
          </a:xfrm>
          <a:prstGeom prst="rect">
            <a:avLst/>
          </a:prstGeom>
        </p:spPr>
      </p:pic>
    </p:spTree>
    <p:extLst>
      <p:ext uri="{BB962C8B-B14F-4D97-AF65-F5344CB8AC3E}">
        <p14:creationId xmlns:p14="http://schemas.microsoft.com/office/powerpoint/2010/main" val="218360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5661CA-249B-90F1-DA4B-C1A130577759}"/>
              </a:ext>
            </a:extLst>
          </p:cNvPr>
          <p:cNvPicPr>
            <a:picLocks noChangeAspect="1"/>
          </p:cNvPicPr>
          <p:nvPr/>
        </p:nvPicPr>
        <p:blipFill>
          <a:blip r:embed="rId2"/>
          <a:stretch>
            <a:fillRect/>
          </a:stretch>
        </p:blipFill>
        <p:spPr>
          <a:xfrm>
            <a:off x="469503" y="2320686"/>
            <a:ext cx="11252994" cy="2216627"/>
          </a:xfrm>
          <a:prstGeom prst="rect">
            <a:avLst/>
          </a:prstGeom>
        </p:spPr>
      </p:pic>
    </p:spTree>
    <p:extLst>
      <p:ext uri="{BB962C8B-B14F-4D97-AF65-F5344CB8AC3E}">
        <p14:creationId xmlns:p14="http://schemas.microsoft.com/office/powerpoint/2010/main" val="502628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8BED780-B154-3643-2497-1906229AEE85}"/>
              </a:ext>
            </a:extLst>
          </p:cNvPr>
          <p:cNvPicPr>
            <a:picLocks noChangeAspect="1"/>
          </p:cNvPicPr>
          <p:nvPr/>
        </p:nvPicPr>
        <p:blipFill>
          <a:blip r:embed="rId2"/>
          <a:stretch>
            <a:fillRect/>
          </a:stretch>
        </p:blipFill>
        <p:spPr>
          <a:xfrm>
            <a:off x="586078" y="2306764"/>
            <a:ext cx="11019844" cy="2244471"/>
          </a:xfrm>
          <a:prstGeom prst="rect">
            <a:avLst/>
          </a:prstGeom>
        </p:spPr>
      </p:pic>
    </p:spTree>
    <p:extLst>
      <p:ext uri="{BB962C8B-B14F-4D97-AF65-F5344CB8AC3E}">
        <p14:creationId xmlns:p14="http://schemas.microsoft.com/office/powerpoint/2010/main" val="200363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151727"/>
            <a:ext cx="5664200" cy="255454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Drag&amp;Drop-Unterstützung</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Interprozess-D&amp;D, Clipboard</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2D-Graphics-Darstellung (View, Scene, Item)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582655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554284" y="1736293"/>
            <a:ext cx="4775201"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Testen Sie innerhalb einer Qt Quick Anwendung die Implantierung eines </a:t>
            </a:r>
            <a:r>
              <a:rPr lang="de-DE" sz="3600" b="1" dirty="0" err="1">
                <a:solidFill>
                  <a:srgbClr val="FFFFFF"/>
                </a:solidFill>
                <a:latin typeface="Source Sans Pro Black"/>
              </a:rPr>
              <a:t>ListViews</a:t>
            </a:r>
            <a:r>
              <a:rPr lang="de-DE" sz="3600" b="1" dirty="0">
                <a:solidFill>
                  <a:srgbClr val="FFFFFF"/>
                </a:solidFill>
                <a:latin typeface="Source Sans Pro Black"/>
              </a:rPr>
              <a:t> aus </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59722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9147" y="1216615"/>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Drag and Drop (Ziehen und Ablegen) ist eine Interaktionsmethode in Computeranwendungen, bei der der Benutzer ein Objekt (z. B. einen Dateiordner, ein Bild oder einen Text) aus einer Quelle zieht und es an ein Ziel ablegt, um eine Aktion oder einen Effekt auszulösen. Diese Methode wird häufig verwendet, um Benutzerinteraktionen in Anwendungen zu ermöglichen, bei denen Daten oder Elemente zwischen verschiedenen Bereichen der Benutzeroberfläche verschoben, kopiert oder verknüpft werden können.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4277" y="5371599"/>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Drag&amp;Drop</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6677" y="58060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B5684D5-5D7F-F84C-3928-8186558BA6E8}"/>
              </a:ext>
            </a:extLst>
          </p:cNvPr>
          <p:cNvPicPr>
            <a:picLocks noChangeAspect="1"/>
          </p:cNvPicPr>
          <p:nvPr/>
        </p:nvPicPr>
        <p:blipFill>
          <a:blip r:embed="rId2"/>
          <a:stretch>
            <a:fillRect/>
          </a:stretch>
        </p:blipFill>
        <p:spPr>
          <a:xfrm>
            <a:off x="849175" y="1119940"/>
            <a:ext cx="10493649" cy="4618120"/>
          </a:xfrm>
          <a:prstGeom prst="rect">
            <a:avLst/>
          </a:prstGeom>
        </p:spPr>
      </p:pic>
    </p:spTree>
    <p:extLst>
      <p:ext uri="{BB962C8B-B14F-4D97-AF65-F5344CB8AC3E}">
        <p14:creationId xmlns:p14="http://schemas.microsoft.com/office/powerpoint/2010/main" val="352938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EB106CC-A541-C5C9-4C02-F5C1FB3B46AA}"/>
              </a:ext>
            </a:extLst>
          </p:cNvPr>
          <p:cNvPicPr>
            <a:picLocks noChangeAspect="1"/>
          </p:cNvPicPr>
          <p:nvPr/>
        </p:nvPicPr>
        <p:blipFill>
          <a:blip r:embed="rId2"/>
          <a:stretch>
            <a:fillRect/>
          </a:stretch>
        </p:blipFill>
        <p:spPr>
          <a:xfrm>
            <a:off x="875847" y="1295215"/>
            <a:ext cx="10440305" cy="4267570"/>
          </a:xfrm>
          <a:prstGeom prst="rect">
            <a:avLst/>
          </a:prstGeom>
        </p:spPr>
      </p:pic>
    </p:spTree>
    <p:extLst>
      <p:ext uri="{BB962C8B-B14F-4D97-AF65-F5344CB8AC3E}">
        <p14:creationId xmlns:p14="http://schemas.microsoft.com/office/powerpoint/2010/main" val="256316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B42B3B5-B0EE-744F-5AB1-E02C4BD6929C}"/>
              </a:ext>
            </a:extLst>
          </p:cNvPr>
          <p:cNvPicPr>
            <a:picLocks noChangeAspect="1"/>
          </p:cNvPicPr>
          <p:nvPr/>
        </p:nvPicPr>
        <p:blipFill>
          <a:blip r:embed="rId2"/>
          <a:stretch>
            <a:fillRect/>
          </a:stretch>
        </p:blipFill>
        <p:spPr>
          <a:xfrm>
            <a:off x="2133256" y="548390"/>
            <a:ext cx="7925487" cy="5761219"/>
          </a:xfrm>
          <a:prstGeom prst="rect">
            <a:avLst/>
          </a:prstGeom>
        </p:spPr>
      </p:pic>
    </p:spTree>
    <p:extLst>
      <p:ext uri="{BB962C8B-B14F-4D97-AF65-F5344CB8AC3E}">
        <p14:creationId xmlns:p14="http://schemas.microsoft.com/office/powerpoint/2010/main" val="18195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6D7339E-AF84-DAB5-4723-450527ED5B8F}"/>
              </a:ext>
            </a:extLst>
          </p:cNvPr>
          <p:cNvPicPr>
            <a:picLocks noChangeAspect="1"/>
          </p:cNvPicPr>
          <p:nvPr/>
        </p:nvPicPr>
        <p:blipFill>
          <a:blip r:embed="rId2"/>
          <a:stretch>
            <a:fillRect/>
          </a:stretch>
        </p:blipFill>
        <p:spPr>
          <a:xfrm>
            <a:off x="2159929" y="902751"/>
            <a:ext cx="7872142" cy="5052498"/>
          </a:xfrm>
          <a:prstGeom prst="rect">
            <a:avLst/>
          </a:prstGeom>
        </p:spPr>
      </p:pic>
    </p:spTree>
    <p:extLst>
      <p:ext uri="{BB962C8B-B14F-4D97-AF65-F5344CB8AC3E}">
        <p14:creationId xmlns:p14="http://schemas.microsoft.com/office/powerpoint/2010/main" val="290606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B4FB1BA-4634-D5B1-0A23-F303BD603559}"/>
              </a:ext>
            </a:extLst>
          </p:cNvPr>
          <p:cNvPicPr>
            <a:picLocks noChangeAspect="1"/>
          </p:cNvPicPr>
          <p:nvPr/>
        </p:nvPicPr>
        <p:blipFill>
          <a:blip r:embed="rId2"/>
          <a:stretch>
            <a:fillRect/>
          </a:stretch>
        </p:blipFill>
        <p:spPr>
          <a:xfrm>
            <a:off x="1313016" y="2379308"/>
            <a:ext cx="9565967" cy="2099383"/>
          </a:xfrm>
          <a:prstGeom prst="rect">
            <a:avLst/>
          </a:prstGeom>
        </p:spPr>
      </p:pic>
    </p:spTree>
    <p:extLst>
      <p:ext uri="{BB962C8B-B14F-4D97-AF65-F5344CB8AC3E}">
        <p14:creationId xmlns:p14="http://schemas.microsoft.com/office/powerpoint/2010/main" val="33206527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Breitbild</PresentationFormat>
  <Paragraphs>54</Paragraphs>
  <Slides>31</Slides>
  <Notes>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31</vt:i4>
      </vt:variant>
    </vt:vector>
  </HeadingPairs>
  <TitlesOfParts>
    <vt:vector size="40"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26</cp:revision>
  <dcterms:created xsi:type="dcterms:W3CDTF">2023-08-28T14:54:14Z</dcterms:created>
  <dcterms:modified xsi:type="dcterms:W3CDTF">2023-09-02T10:52:37Z</dcterms:modified>
</cp:coreProperties>
</file>