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4932" r:id="rId3"/>
    <p:sldId id="4687" r:id="rId4"/>
    <p:sldId id="4698" r:id="rId5"/>
    <p:sldId id="4937" r:id="rId6"/>
    <p:sldId id="4938" r:id="rId7"/>
    <p:sldId id="4939" r:id="rId8"/>
    <p:sldId id="4940" r:id="rId9"/>
    <p:sldId id="4941" r:id="rId10"/>
    <p:sldId id="434" r:id="rId11"/>
    <p:sldId id="4942" r:id="rId12"/>
    <p:sldId id="4943" r:id="rId13"/>
    <p:sldId id="4944" r:id="rId14"/>
    <p:sldId id="2863" r:id="rId15"/>
    <p:sldId id="2864" r:id="rId16"/>
    <p:sldId id="4933" r:id="rId17"/>
    <p:sldId id="4945" r:id="rId18"/>
    <p:sldId id="4946" r:id="rId19"/>
    <p:sldId id="4947" r:id="rId20"/>
    <p:sldId id="4948" r:id="rId21"/>
    <p:sldId id="4949" r:id="rId22"/>
    <p:sldId id="4950" r:id="rId23"/>
    <p:sldId id="4951" r:id="rId24"/>
    <p:sldId id="4934" r:id="rId25"/>
    <p:sldId id="4952" r:id="rId26"/>
    <p:sldId id="7897" r:id="rId27"/>
    <p:sldId id="7898" r:id="rId28"/>
    <p:sldId id="7899" r:id="rId29"/>
    <p:sldId id="7900" r:id="rId30"/>
    <p:sldId id="7901" r:id="rId31"/>
    <p:sldId id="7902" r:id="rId32"/>
    <p:sldId id="7903" r:id="rId33"/>
    <p:sldId id="7904" r:id="rId34"/>
    <p:sldId id="7905" r:id="rId35"/>
    <p:sldId id="7906" r:id="rId36"/>
    <p:sldId id="7907" r:id="rId37"/>
    <p:sldId id="7908" r:id="rId38"/>
    <p:sldId id="7909" r:id="rId39"/>
    <p:sldId id="7910" r:id="rId40"/>
    <p:sldId id="7911" r:id="rId41"/>
    <p:sldId id="7912" r:id="rId42"/>
    <p:sldId id="7913" r:id="rId43"/>
    <p:sldId id="7914" r:id="rId44"/>
    <p:sldId id="7915" r:id="rId45"/>
    <p:sldId id="7916" r:id="rId46"/>
    <p:sldId id="4935" r:id="rId47"/>
    <p:sldId id="7917" r:id="rId48"/>
    <p:sldId id="7918" r:id="rId49"/>
    <p:sldId id="7919" r:id="rId50"/>
    <p:sldId id="7920" r:id="rId51"/>
    <p:sldId id="7921" r:id="rId52"/>
    <p:sldId id="7922" r:id="rId53"/>
    <p:sldId id="7923" r:id="rId54"/>
    <p:sldId id="7924" r:id="rId55"/>
    <p:sldId id="7925" r:id="rId56"/>
    <p:sldId id="4936" r:id="rId57"/>
    <p:sldId id="7926" r:id="rId58"/>
    <p:sldId id="7927" r:id="rId59"/>
    <p:sldId id="7928" r:id="rId60"/>
    <p:sldId id="7929" r:id="rId61"/>
    <p:sldId id="7930" r:id="rId6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628D6-D82F-488D-B08F-C4679E76C8CB}" type="datetimeFigureOut">
              <a:rPr lang="de-DE" smtClean="0"/>
              <a:t>03.09.2023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5D6E4-F914-468D-8BF9-17C949B1F309}" type="slidenum">
              <a:rPr lang="de-DE" smtClean="0"/>
              <a:t>‹Nr.›</a:t>
            </a:fld>
            <a:endParaRPr lang="de-DE"/>
          </a:p>
        </p:txBody>
      </p:sp>
    </p:spTree>
    <p:extLst>
      <p:ext uri="{BB962C8B-B14F-4D97-AF65-F5344CB8AC3E}">
        <p14:creationId xmlns:p14="http://schemas.microsoft.com/office/powerpoint/2010/main" val="90788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53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128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935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89FEEE-016D-69A9-CF71-468B77C2A45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4FB2014-7816-3C40-2D36-34D8C70D3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6E15A26-EE02-08AB-8829-68C639D196BD}"/>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5" name="Fußzeilenplatzhalter 4">
            <a:extLst>
              <a:ext uri="{FF2B5EF4-FFF2-40B4-BE49-F238E27FC236}">
                <a16:creationId xmlns:a16="http://schemas.microsoft.com/office/drawing/2014/main" id="{15B6086B-FEF4-E2B7-8074-AE740814498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542B1B2-1E5C-804D-55CD-629DB1A0AAB4}"/>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315349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761FA3-E74D-F4E8-EFDA-C48BE7F90FA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FB59773-B57E-991F-316D-9EE742F2208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C995FA4-D296-8106-6FB2-1C716BECAABA}"/>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5" name="Fußzeilenplatzhalter 4">
            <a:extLst>
              <a:ext uri="{FF2B5EF4-FFF2-40B4-BE49-F238E27FC236}">
                <a16:creationId xmlns:a16="http://schemas.microsoft.com/office/drawing/2014/main" id="{D88A4A1C-1F7A-02FA-96C4-914F6845247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D55E281-2305-FD96-8BEE-CF772F7B2418}"/>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76771676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344081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2639318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9246295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754006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604747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84305213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7197234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3177022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6612664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8004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4C58F53-2D2B-7477-E922-85BD02DAD99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EDFE747-1EC9-2BDD-3CB0-012A922AB9E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A69E74-36F6-9BEA-E025-B549F6806A00}"/>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5" name="Fußzeilenplatzhalter 4">
            <a:extLst>
              <a:ext uri="{FF2B5EF4-FFF2-40B4-BE49-F238E27FC236}">
                <a16:creationId xmlns:a16="http://schemas.microsoft.com/office/drawing/2014/main" id="{41C80F38-5DBD-B914-A771-8D7F0BE907F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1C74AB5-F1D3-DCD3-715C-80B8B290F0FB}"/>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353338839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763503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826588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2413257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296443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21351542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4846090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606289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08105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011839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778160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994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85090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5375854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414330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539395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79400763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2387040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7951951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9141641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851689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326407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288748140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4531656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23391405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97870605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90340189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302934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7181174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5213958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1618914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8094658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65887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163389138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0918482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5779431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8467056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001094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9572374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605157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7807382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7429587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6600466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72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168339501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6726230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3735412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2763510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243491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877996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0794088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9914078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0996143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72299963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6077286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8494137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85334274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1199094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5743639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442367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62271897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8545928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440139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0395829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79989831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2236262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1414345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7473984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97420664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89938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301828311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249819295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6467558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46438929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227624255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4796188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4312339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1997008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8981358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12333511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762117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03132112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23280853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3319265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42259635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02465039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79590769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27960147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6691843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273697691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96024141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43074762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9211955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080781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58058445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1181935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130953825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14436557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538316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2F22A8-3008-A886-803E-1187094B7FF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82304DC-1E8C-A69D-6128-8DB41803EB9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E8C35C-5ECC-374C-55D7-B67557EC5F5E}"/>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5" name="Fußzeilenplatzhalter 4">
            <a:extLst>
              <a:ext uri="{FF2B5EF4-FFF2-40B4-BE49-F238E27FC236}">
                <a16:creationId xmlns:a16="http://schemas.microsoft.com/office/drawing/2014/main" id="{DC812DE4-0135-0AE8-56E1-7FD2EB43FDE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0648D79-F0F1-743D-5AD3-58EDD8723AEA}"/>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3915125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6220244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1357300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8871734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18392280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67972106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73621260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43667904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15628822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1865158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24776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758118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7982207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6026923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414938443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77002307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6925694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0281576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343616002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5956013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8723050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8168675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59456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9034576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56508197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43918996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45177840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65155411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32948506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93521314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23041625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95058927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90047929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960712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3812622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88200453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5261839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9631086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7402273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17482944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5367321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34522846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5558913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075500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2111905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5966024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8293716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294081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506486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6551374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57366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957382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81713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C1BD9A-D618-434E-52AC-30E9320D477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C5D8DD4-03C4-CEA8-C929-D4D8D54C5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C972688-2DD2-4B9B-1D76-32F3F211A45E}"/>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5" name="Fußzeilenplatzhalter 4">
            <a:extLst>
              <a:ext uri="{FF2B5EF4-FFF2-40B4-BE49-F238E27FC236}">
                <a16:creationId xmlns:a16="http://schemas.microsoft.com/office/drawing/2014/main" id="{A3CF4910-BCED-EA0D-F8C9-23EEF296F08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749775-88A5-5497-B3EB-ED944FC09864}"/>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18536726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865695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7568821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966370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4699798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542255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714792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8111639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0354866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4395665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8782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CB28F1-5E3D-125F-860D-DAA7D99E0D2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854C672-2934-F94B-1713-8E0A9A6DA77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1015F4F-53B0-C5B9-17C0-C891405E423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5364912-BD91-F766-B66E-FF8D9685D153}"/>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6" name="Fußzeilenplatzhalter 5">
            <a:extLst>
              <a:ext uri="{FF2B5EF4-FFF2-40B4-BE49-F238E27FC236}">
                <a16:creationId xmlns:a16="http://schemas.microsoft.com/office/drawing/2014/main" id="{1F924CCD-BC8F-36DA-CDD0-98E188E7031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FBFE24-B923-F955-C972-040A85043CE0}"/>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16042523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1435484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4448848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745168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716935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7318637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116852538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9205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334749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796418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618299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DE7EFC-8342-376B-81FA-DED41A18D2F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9C386D6-B64B-FF90-CB3E-04232BAD9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3147839-B079-F62C-3B48-0BAE5E97233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55692CF-BFFB-9F4E-A090-A43EFA576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EF3CFC9-7937-4082-FF31-61DB7F7B917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6309D46-8E52-6579-FA8F-64BD1CB9A465}"/>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8" name="Fußzeilenplatzhalter 7">
            <a:extLst>
              <a:ext uri="{FF2B5EF4-FFF2-40B4-BE49-F238E27FC236}">
                <a16:creationId xmlns:a16="http://schemas.microsoft.com/office/drawing/2014/main" id="{00D5D8DA-0615-8FE1-B207-406C0B6843F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E7458D8-4347-39EA-F427-021E99021E0D}"/>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27204862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6603500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50879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970850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6722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428377384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7476853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737461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06519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340436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94026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AD8D64-0A60-2188-E2AD-2205B5E23DF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AE40D73-87E3-2277-3B4D-14B79500A6FF}"/>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4" name="Fußzeilenplatzhalter 3">
            <a:extLst>
              <a:ext uri="{FF2B5EF4-FFF2-40B4-BE49-F238E27FC236}">
                <a16:creationId xmlns:a16="http://schemas.microsoft.com/office/drawing/2014/main" id="{3233D3F2-ED06-36C4-D58E-291166BEF17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8C8B86D-7CF3-71AE-A68E-D5D7DAF23367}"/>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1483578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209591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70134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8335368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624290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572460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998310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354066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2101857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186086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9573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71428E3-C280-F84B-71D9-6BCE23025395}"/>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3" name="Fußzeilenplatzhalter 2">
            <a:extLst>
              <a:ext uri="{FF2B5EF4-FFF2-40B4-BE49-F238E27FC236}">
                <a16:creationId xmlns:a16="http://schemas.microsoft.com/office/drawing/2014/main" id="{E59EE07B-AC47-1663-C710-7E1127E5AD5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9B17074-25AF-5A6C-4E63-D558703477A0}"/>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18498546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22593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48153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847409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29878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997163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414559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7222478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164188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655337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2567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8675E7-0F9B-C619-1EA4-475540BC7F4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9D484DC-6AFB-C8F4-0B9B-9525E0A5D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6CA74A-0EDE-1468-A783-FF5984407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2EEDE57-C427-353C-57E1-EFF47C103107}"/>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6" name="Fußzeilenplatzhalter 5">
            <a:extLst>
              <a:ext uri="{FF2B5EF4-FFF2-40B4-BE49-F238E27FC236}">
                <a16:creationId xmlns:a16="http://schemas.microsoft.com/office/drawing/2014/main" id="{31CC0C64-1CE6-5142-1F53-5DDB03C2143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EA4EFAB-9B62-C5C2-166B-4DCCB3243DD8}"/>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23336464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425242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720883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326790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79978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368640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901026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795189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0525089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1168327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5172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19A826-5070-4011-83B1-A50C659F1A6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736A44F-41D7-6B3E-9C90-A95FEC10A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1B1D7C1-4E43-EBB6-650C-2955F0B65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1538F6D-6583-6AB8-664D-6AF1CA6C877B}"/>
              </a:ext>
            </a:extLst>
          </p:cNvPr>
          <p:cNvSpPr>
            <a:spLocks noGrp="1"/>
          </p:cNvSpPr>
          <p:nvPr>
            <p:ph type="dt" sz="half" idx="10"/>
          </p:nvPr>
        </p:nvSpPr>
        <p:spPr/>
        <p:txBody>
          <a:bodyPr/>
          <a:lstStyle/>
          <a:p>
            <a:fld id="{2071E47F-112E-4FA6-ACED-F1D6947DB86B}" type="datetimeFigureOut">
              <a:rPr lang="de-DE" smtClean="0"/>
              <a:t>03.09.2023</a:t>
            </a:fld>
            <a:endParaRPr lang="de-DE"/>
          </a:p>
        </p:txBody>
      </p:sp>
      <p:sp>
        <p:nvSpPr>
          <p:cNvPr id="6" name="Fußzeilenplatzhalter 5">
            <a:extLst>
              <a:ext uri="{FF2B5EF4-FFF2-40B4-BE49-F238E27FC236}">
                <a16:creationId xmlns:a16="http://schemas.microsoft.com/office/drawing/2014/main" id="{5B4AF2BC-C551-6A0E-B818-32F5D08966E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5A27E8A-0B1E-FF53-57F4-6B1C353D94F4}"/>
              </a:ext>
            </a:extLst>
          </p:cNvPr>
          <p:cNvSpPr>
            <a:spLocks noGrp="1"/>
          </p:cNvSpPr>
          <p:nvPr>
            <p:ph type="sldNum" sz="quarter" idx="12"/>
          </p:nvPr>
        </p:nvSpPr>
        <p:spPr/>
        <p:txBody>
          <a:bodyPr/>
          <a:lstStyle/>
          <a:p>
            <a:fld id="{3CC4523F-C618-4B46-A375-D81B92DBFF8A}" type="slidenum">
              <a:rPr lang="de-DE" smtClean="0"/>
              <a:t>‹Nr.›</a:t>
            </a:fld>
            <a:endParaRPr lang="de-DE"/>
          </a:p>
        </p:txBody>
      </p:sp>
    </p:spTree>
    <p:extLst>
      <p:ext uri="{BB962C8B-B14F-4D97-AF65-F5344CB8AC3E}">
        <p14:creationId xmlns:p14="http://schemas.microsoft.com/office/powerpoint/2010/main" val="37053553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3452855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843868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466694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669105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616724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3896733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4387021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1934544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974271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86750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0059F49-1C47-F68D-0B36-92B6E1B03F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CC730AF-E059-5706-D824-A9E62785D3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C36F32E-6215-E25C-891B-777E89F99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1E47F-112E-4FA6-ACED-F1D6947DB86B}" type="datetimeFigureOut">
              <a:rPr lang="de-DE" smtClean="0"/>
              <a:t>03.09.2023</a:t>
            </a:fld>
            <a:endParaRPr lang="de-DE"/>
          </a:p>
        </p:txBody>
      </p:sp>
      <p:sp>
        <p:nvSpPr>
          <p:cNvPr id="5" name="Fußzeilenplatzhalter 4">
            <a:extLst>
              <a:ext uri="{FF2B5EF4-FFF2-40B4-BE49-F238E27FC236}">
                <a16:creationId xmlns:a16="http://schemas.microsoft.com/office/drawing/2014/main" id="{F525A7DA-7E09-579B-AD3A-DE1D00B50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F9F0065-F478-B48E-DC67-8A0DB2A35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4523F-C618-4B46-A375-D81B92DBFF8A}" type="slidenum">
              <a:rPr lang="de-DE" smtClean="0"/>
              <a:t>‹Nr.›</a:t>
            </a:fld>
            <a:endParaRPr lang="de-DE"/>
          </a:p>
        </p:txBody>
      </p:sp>
    </p:spTree>
    <p:extLst>
      <p:ext uri="{BB962C8B-B14F-4D97-AF65-F5344CB8AC3E}">
        <p14:creationId xmlns:p14="http://schemas.microsoft.com/office/powerpoint/2010/main" val="2834436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434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5.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5.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5.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5.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5.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5.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5.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D21F8C7-12E0-4CE2-B2B4-3DEE3BB47035}"/>
              </a:ext>
            </a:extLst>
          </p:cNvPr>
          <p:cNvSpPr txBox="1"/>
          <p:nvPr/>
        </p:nvSpPr>
        <p:spPr>
          <a:xfrm>
            <a:off x="1306712" y="3411639"/>
            <a:ext cx="5612248" cy="66697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Erweitern Sie Ihre Anwendungen mit Elementen und Fähigkeiten die für reale Anwendungen wichtig sind</a:t>
            </a:r>
          </a:p>
        </p:txBody>
      </p:sp>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1333" b="1" dirty="0">
                <a:solidFill>
                  <a:srgbClr val="FFFFFF"/>
                </a:solidFill>
                <a:latin typeface="Source Sans Pro"/>
                <a:ea typeface="Roboto Black" panose="02000000000000000000" pitchFamily="2" charset="0"/>
              </a:rPr>
              <a:t>Qt</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Erweiterungen</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2023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197CE1F-D704-4F45-43BA-A8AEDF2F8745}"/>
              </a:ext>
            </a:extLst>
          </p:cNvPr>
          <p:cNvPicPr>
            <a:picLocks noChangeAspect="1"/>
          </p:cNvPicPr>
          <p:nvPr/>
        </p:nvPicPr>
        <p:blipFill>
          <a:blip r:embed="rId2"/>
          <a:stretch>
            <a:fillRect/>
          </a:stretch>
        </p:blipFill>
        <p:spPr>
          <a:xfrm>
            <a:off x="997778" y="1497162"/>
            <a:ext cx="10196444" cy="3863675"/>
          </a:xfrm>
          <a:prstGeom prst="rect">
            <a:avLst/>
          </a:prstGeom>
        </p:spPr>
      </p:pic>
    </p:spTree>
    <p:extLst>
      <p:ext uri="{BB962C8B-B14F-4D97-AF65-F5344CB8AC3E}">
        <p14:creationId xmlns:p14="http://schemas.microsoft.com/office/powerpoint/2010/main" val="326501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738FC87-6BD9-F082-982D-790E31E8B298}"/>
              </a:ext>
            </a:extLst>
          </p:cNvPr>
          <p:cNvPicPr>
            <a:picLocks noChangeAspect="1"/>
          </p:cNvPicPr>
          <p:nvPr/>
        </p:nvPicPr>
        <p:blipFill>
          <a:blip r:embed="rId2"/>
          <a:stretch>
            <a:fillRect/>
          </a:stretch>
        </p:blipFill>
        <p:spPr>
          <a:xfrm>
            <a:off x="990157" y="1318077"/>
            <a:ext cx="10211685" cy="4221846"/>
          </a:xfrm>
          <a:prstGeom prst="rect">
            <a:avLst/>
          </a:prstGeom>
        </p:spPr>
      </p:pic>
    </p:spTree>
    <p:extLst>
      <p:ext uri="{BB962C8B-B14F-4D97-AF65-F5344CB8AC3E}">
        <p14:creationId xmlns:p14="http://schemas.microsoft.com/office/powerpoint/2010/main" val="412537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91628C-0C5E-15EF-C7D9-C47773762B7F}"/>
              </a:ext>
            </a:extLst>
          </p:cNvPr>
          <p:cNvPicPr>
            <a:picLocks noChangeAspect="1"/>
          </p:cNvPicPr>
          <p:nvPr/>
        </p:nvPicPr>
        <p:blipFill>
          <a:blip r:embed="rId2"/>
          <a:stretch>
            <a:fillRect/>
          </a:stretch>
        </p:blipFill>
        <p:spPr>
          <a:xfrm>
            <a:off x="1001588" y="1664817"/>
            <a:ext cx="10188823" cy="3528366"/>
          </a:xfrm>
          <a:prstGeom prst="rect">
            <a:avLst/>
          </a:prstGeom>
        </p:spPr>
      </p:pic>
    </p:spTree>
    <p:extLst>
      <p:ext uri="{BB962C8B-B14F-4D97-AF65-F5344CB8AC3E}">
        <p14:creationId xmlns:p14="http://schemas.microsoft.com/office/powerpoint/2010/main" val="365150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59FC21-BFC7-499C-AF8C-2E89CF56BF1D}"/>
              </a:ext>
            </a:extLst>
          </p:cNvPr>
          <p:cNvSpPr/>
          <p:nvPr/>
        </p:nvSpPr>
        <p:spPr>
          <a:xfrm>
            <a:off x="609600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TextBox 3">
            <a:extLst>
              <a:ext uri="{FF2B5EF4-FFF2-40B4-BE49-F238E27FC236}">
                <a16:creationId xmlns:a16="http://schemas.microsoft.com/office/drawing/2014/main" id="{10C80821-88F8-4154-A2E5-1D83A2AEFB98}"/>
              </a:ext>
            </a:extLst>
          </p:cNvPr>
          <p:cNvSpPr txBox="1"/>
          <p:nvPr/>
        </p:nvSpPr>
        <p:spPr>
          <a:xfrm>
            <a:off x="711200" y="2167116"/>
            <a:ext cx="4526692" cy="317009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solidFill>
                <a:effectLst/>
                <a:uLnTx/>
                <a:uFillTx/>
                <a:latin typeface="Source Sans Pro Black"/>
                <a:ea typeface="+mn-ea"/>
                <a:cs typeface="+mn-cs"/>
              </a:rPr>
              <a:t>Wann macht der Einsatz der verschiedenen Iterationsformen Sinn</a:t>
            </a:r>
          </a:p>
        </p:txBody>
      </p:sp>
      <p:sp>
        <p:nvSpPr>
          <p:cNvPr id="5" name="TextBox 4">
            <a:extLst>
              <a:ext uri="{FF2B5EF4-FFF2-40B4-BE49-F238E27FC236}">
                <a16:creationId xmlns:a16="http://schemas.microsoft.com/office/drawing/2014/main" id="{D663DDAE-A3E0-4006-A14F-75583D8C4086}"/>
              </a:ext>
            </a:extLst>
          </p:cNvPr>
          <p:cNvSpPr txBox="1"/>
          <p:nvPr/>
        </p:nvSpPr>
        <p:spPr>
          <a:xfrm>
            <a:off x="8026400" y="1279695"/>
            <a:ext cx="2235200" cy="4329647"/>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rPr>
              <a:t>?</a:t>
            </a:r>
            <a:endParaRPr kumimoji="0" lang="uk-UA"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endParaRPr>
          </a:p>
        </p:txBody>
      </p:sp>
      <p:cxnSp>
        <p:nvCxnSpPr>
          <p:cNvPr id="8" name="Straight Connector 7">
            <a:extLst>
              <a:ext uri="{FF2B5EF4-FFF2-40B4-BE49-F238E27FC236}">
                <a16:creationId xmlns:a16="http://schemas.microsoft.com/office/drawing/2014/main" id="{D6A577BE-0B81-4A3F-8C26-EAAF72E9EF0D}"/>
              </a:ext>
            </a:extLst>
          </p:cNvPr>
          <p:cNvCxnSpPr>
            <a:cxnSpLocks/>
          </p:cNvCxnSpPr>
          <p:nvPr/>
        </p:nvCxnSpPr>
        <p:spPr>
          <a:xfrm>
            <a:off x="11277600" y="3429000"/>
            <a:ext cx="914400" cy="0"/>
          </a:xfrm>
          <a:prstGeom prst="line">
            <a:avLst/>
          </a:prstGeom>
          <a:ln w="3810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024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8CC38F-6EB8-49DA-9CA9-8F7C2A1E789C}"/>
              </a:ext>
            </a:extLst>
          </p:cNvPr>
          <p:cNvSpPr/>
          <p:nvPr/>
        </p:nvSpPr>
        <p:spPr>
          <a:xfrm>
            <a:off x="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Freeform 15">
            <a:extLst>
              <a:ext uri="{FF2B5EF4-FFF2-40B4-BE49-F238E27FC236}">
                <a16:creationId xmlns:a16="http://schemas.microsoft.com/office/drawing/2014/main" id="{3C5B59F0-5303-4DCB-96DC-27ECDC3CF9D6}"/>
              </a:ext>
            </a:extLst>
          </p:cNvPr>
          <p:cNvSpPr>
            <a:spLocks noEditPoints="1"/>
          </p:cNvSpPr>
          <p:nvPr/>
        </p:nvSpPr>
        <p:spPr bwMode="auto">
          <a:xfrm>
            <a:off x="1625600" y="2006600"/>
            <a:ext cx="2844800" cy="2844800"/>
          </a:xfrm>
          <a:custGeom>
            <a:avLst/>
            <a:gdLst>
              <a:gd name="T0" fmla="*/ 144 w 176"/>
              <a:gd name="T1" fmla="*/ 88 h 176"/>
              <a:gd name="T2" fmla="*/ 152 w 176"/>
              <a:gd name="T3" fmla="*/ 88 h 176"/>
              <a:gd name="T4" fmla="*/ 60 w 176"/>
              <a:gd name="T5" fmla="*/ 136 h 176"/>
              <a:gd name="T6" fmla="*/ 56 w 176"/>
              <a:gd name="T7" fmla="*/ 143 h 176"/>
              <a:gd name="T8" fmla="*/ 60 w 176"/>
              <a:gd name="T9" fmla="*/ 136 h 176"/>
              <a:gd name="T10" fmla="*/ 33 w 176"/>
              <a:gd name="T11" fmla="*/ 120 h 176"/>
              <a:gd name="T12" fmla="*/ 40 w 176"/>
              <a:gd name="T13" fmla="*/ 116 h 176"/>
              <a:gd name="T14" fmla="*/ 56 w 176"/>
              <a:gd name="T15" fmla="*/ 33 h 176"/>
              <a:gd name="T16" fmla="*/ 60 w 176"/>
              <a:gd name="T17" fmla="*/ 40 h 176"/>
              <a:gd name="T18" fmla="*/ 56 w 176"/>
              <a:gd name="T19" fmla="*/ 33 h 176"/>
              <a:gd name="T20" fmla="*/ 24 w 176"/>
              <a:gd name="T21" fmla="*/ 88 h 176"/>
              <a:gd name="T22" fmla="*/ 32 w 176"/>
              <a:gd name="T23" fmla="*/ 88 h 176"/>
              <a:gd name="T24" fmla="*/ 116 w 176"/>
              <a:gd name="T25" fmla="*/ 40 h 176"/>
              <a:gd name="T26" fmla="*/ 120 w 176"/>
              <a:gd name="T27" fmla="*/ 33 h 176"/>
              <a:gd name="T28" fmla="*/ 116 w 176"/>
              <a:gd name="T29" fmla="*/ 40 h 176"/>
              <a:gd name="T30" fmla="*/ 33 w 176"/>
              <a:gd name="T31" fmla="*/ 56 h 176"/>
              <a:gd name="T32" fmla="*/ 40 w 176"/>
              <a:gd name="T33" fmla="*/ 60 h 176"/>
              <a:gd name="T34" fmla="*/ 142 w 176"/>
              <a:gd name="T35" fmla="*/ 115 h 176"/>
              <a:gd name="T36" fmla="*/ 138 w 176"/>
              <a:gd name="T37" fmla="*/ 121 h 176"/>
              <a:gd name="T38" fmla="*/ 142 w 176"/>
              <a:gd name="T39" fmla="*/ 115 h 176"/>
              <a:gd name="T40" fmla="*/ 84 w 176"/>
              <a:gd name="T41" fmla="*/ 148 h 176"/>
              <a:gd name="T42" fmla="*/ 92 w 176"/>
              <a:gd name="T43" fmla="*/ 148 h 176"/>
              <a:gd name="T44" fmla="*/ 138 w 176"/>
              <a:gd name="T45" fmla="*/ 55 h 176"/>
              <a:gd name="T46" fmla="*/ 142 w 176"/>
              <a:gd name="T47" fmla="*/ 61 h 176"/>
              <a:gd name="T48" fmla="*/ 138 w 176"/>
              <a:gd name="T49" fmla="*/ 55 h 176"/>
              <a:gd name="T50" fmla="*/ 103 w 176"/>
              <a:gd name="T51" fmla="*/ 84 h 176"/>
              <a:gd name="T52" fmla="*/ 92 w 176"/>
              <a:gd name="T53" fmla="*/ 28 h 176"/>
              <a:gd name="T54" fmla="*/ 84 w 176"/>
              <a:gd name="T55" fmla="*/ 28 h 176"/>
              <a:gd name="T56" fmla="*/ 72 w 176"/>
              <a:gd name="T57" fmla="*/ 88 h 176"/>
              <a:gd name="T58" fmla="*/ 103 w 176"/>
              <a:gd name="T59" fmla="*/ 92 h 176"/>
              <a:gd name="T60" fmla="*/ 128 w 176"/>
              <a:gd name="T61" fmla="*/ 88 h 176"/>
              <a:gd name="T62" fmla="*/ 88 w 176"/>
              <a:gd name="T63" fmla="*/ 96 h 176"/>
              <a:gd name="T64" fmla="*/ 88 w 176"/>
              <a:gd name="T65" fmla="*/ 80 h 176"/>
              <a:gd name="T66" fmla="*/ 88 w 176"/>
              <a:gd name="T67" fmla="*/ 96 h 176"/>
              <a:gd name="T68" fmla="*/ 115 w 176"/>
              <a:gd name="T69" fmla="*/ 142 h 176"/>
              <a:gd name="T70" fmla="*/ 121 w 176"/>
              <a:gd name="T71" fmla="*/ 138 h 176"/>
              <a:gd name="T72" fmla="*/ 88 w 176"/>
              <a:gd name="T73" fmla="*/ 0 h 176"/>
              <a:gd name="T74" fmla="*/ 88 w 176"/>
              <a:gd name="T75" fmla="*/ 176 h 176"/>
              <a:gd name="T76" fmla="*/ 88 w 176"/>
              <a:gd name="T77" fmla="*/ 0 h 176"/>
              <a:gd name="T78" fmla="*/ 8 w 176"/>
              <a:gd name="T79" fmla="*/ 88 h 176"/>
              <a:gd name="T80" fmla="*/ 168 w 176"/>
              <a:gd name="T81"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148" y="84"/>
                </a:moveTo>
                <a:cubicBezTo>
                  <a:pt x="146" y="84"/>
                  <a:pt x="144" y="86"/>
                  <a:pt x="144" y="88"/>
                </a:cubicBezTo>
                <a:cubicBezTo>
                  <a:pt x="144" y="90"/>
                  <a:pt x="146" y="92"/>
                  <a:pt x="148" y="92"/>
                </a:cubicBezTo>
                <a:cubicBezTo>
                  <a:pt x="150" y="92"/>
                  <a:pt x="152" y="90"/>
                  <a:pt x="152" y="88"/>
                </a:cubicBezTo>
                <a:cubicBezTo>
                  <a:pt x="152" y="86"/>
                  <a:pt x="150" y="84"/>
                  <a:pt x="148" y="84"/>
                </a:cubicBezTo>
                <a:moveTo>
                  <a:pt x="60" y="136"/>
                </a:moveTo>
                <a:cubicBezTo>
                  <a:pt x="58" y="135"/>
                  <a:pt x="56" y="136"/>
                  <a:pt x="55" y="138"/>
                </a:cubicBezTo>
                <a:cubicBezTo>
                  <a:pt x="53" y="140"/>
                  <a:pt x="54" y="142"/>
                  <a:pt x="56" y="143"/>
                </a:cubicBezTo>
                <a:cubicBezTo>
                  <a:pt x="58" y="145"/>
                  <a:pt x="60" y="144"/>
                  <a:pt x="61" y="142"/>
                </a:cubicBezTo>
                <a:cubicBezTo>
                  <a:pt x="63" y="140"/>
                  <a:pt x="62" y="138"/>
                  <a:pt x="60" y="136"/>
                </a:cubicBezTo>
                <a:moveTo>
                  <a:pt x="34" y="115"/>
                </a:moveTo>
                <a:cubicBezTo>
                  <a:pt x="32" y="116"/>
                  <a:pt x="31" y="118"/>
                  <a:pt x="33" y="120"/>
                </a:cubicBezTo>
                <a:cubicBezTo>
                  <a:pt x="34" y="122"/>
                  <a:pt x="36" y="123"/>
                  <a:pt x="38" y="121"/>
                </a:cubicBezTo>
                <a:cubicBezTo>
                  <a:pt x="40" y="120"/>
                  <a:pt x="41" y="118"/>
                  <a:pt x="40" y="116"/>
                </a:cubicBezTo>
                <a:cubicBezTo>
                  <a:pt x="38" y="114"/>
                  <a:pt x="36" y="113"/>
                  <a:pt x="34" y="115"/>
                </a:cubicBezTo>
                <a:moveTo>
                  <a:pt x="56" y="33"/>
                </a:moveTo>
                <a:cubicBezTo>
                  <a:pt x="54" y="34"/>
                  <a:pt x="53" y="36"/>
                  <a:pt x="55" y="38"/>
                </a:cubicBezTo>
                <a:cubicBezTo>
                  <a:pt x="56" y="40"/>
                  <a:pt x="58" y="41"/>
                  <a:pt x="60" y="40"/>
                </a:cubicBezTo>
                <a:cubicBezTo>
                  <a:pt x="62" y="38"/>
                  <a:pt x="63" y="36"/>
                  <a:pt x="61" y="34"/>
                </a:cubicBezTo>
                <a:cubicBezTo>
                  <a:pt x="60" y="32"/>
                  <a:pt x="58" y="31"/>
                  <a:pt x="56" y="33"/>
                </a:cubicBezTo>
                <a:moveTo>
                  <a:pt x="28" y="84"/>
                </a:moveTo>
                <a:cubicBezTo>
                  <a:pt x="26" y="84"/>
                  <a:pt x="24" y="86"/>
                  <a:pt x="24" y="88"/>
                </a:cubicBezTo>
                <a:cubicBezTo>
                  <a:pt x="24" y="90"/>
                  <a:pt x="26" y="92"/>
                  <a:pt x="28" y="92"/>
                </a:cubicBezTo>
                <a:cubicBezTo>
                  <a:pt x="30" y="92"/>
                  <a:pt x="32" y="90"/>
                  <a:pt x="32" y="88"/>
                </a:cubicBezTo>
                <a:cubicBezTo>
                  <a:pt x="32" y="86"/>
                  <a:pt x="30" y="84"/>
                  <a:pt x="28" y="84"/>
                </a:cubicBezTo>
                <a:moveTo>
                  <a:pt x="116" y="40"/>
                </a:moveTo>
                <a:cubicBezTo>
                  <a:pt x="118" y="41"/>
                  <a:pt x="120" y="40"/>
                  <a:pt x="121" y="38"/>
                </a:cubicBezTo>
                <a:cubicBezTo>
                  <a:pt x="123" y="36"/>
                  <a:pt x="122" y="34"/>
                  <a:pt x="120" y="33"/>
                </a:cubicBezTo>
                <a:cubicBezTo>
                  <a:pt x="118" y="31"/>
                  <a:pt x="116" y="32"/>
                  <a:pt x="115" y="34"/>
                </a:cubicBezTo>
                <a:cubicBezTo>
                  <a:pt x="113" y="36"/>
                  <a:pt x="114" y="38"/>
                  <a:pt x="116" y="40"/>
                </a:cubicBezTo>
                <a:moveTo>
                  <a:pt x="38" y="55"/>
                </a:moveTo>
                <a:cubicBezTo>
                  <a:pt x="36" y="53"/>
                  <a:pt x="34" y="54"/>
                  <a:pt x="33" y="56"/>
                </a:cubicBezTo>
                <a:cubicBezTo>
                  <a:pt x="31" y="58"/>
                  <a:pt x="32" y="60"/>
                  <a:pt x="34" y="61"/>
                </a:cubicBezTo>
                <a:cubicBezTo>
                  <a:pt x="36" y="63"/>
                  <a:pt x="38" y="62"/>
                  <a:pt x="40" y="60"/>
                </a:cubicBezTo>
                <a:cubicBezTo>
                  <a:pt x="41" y="58"/>
                  <a:pt x="40" y="56"/>
                  <a:pt x="38" y="55"/>
                </a:cubicBezTo>
                <a:moveTo>
                  <a:pt x="142" y="115"/>
                </a:moveTo>
                <a:cubicBezTo>
                  <a:pt x="140" y="113"/>
                  <a:pt x="138" y="114"/>
                  <a:pt x="137" y="116"/>
                </a:cubicBezTo>
                <a:cubicBezTo>
                  <a:pt x="135" y="118"/>
                  <a:pt x="136" y="120"/>
                  <a:pt x="138" y="121"/>
                </a:cubicBezTo>
                <a:cubicBezTo>
                  <a:pt x="140" y="123"/>
                  <a:pt x="142" y="122"/>
                  <a:pt x="143" y="120"/>
                </a:cubicBezTo>
                <a:cubicBezTo>
                  <a:pt x="145" y="118"/>
                  <a:pt x="144" y="116"/>
                  <a:pt x="142" y="115"/>
                </a:cubicBezTo>
                <a:moveTo>
                  <a:pt x="88" y="144"/>
                </a:moveTo>
                <a:cubicBezTo>
                  <a:pt x="86" y="144"/>
                  <a:pt x="84" y="146"/>
                  <a:pt x="84" y="148"/>
                </a:cubicBezTo>
                <a:cubicBezTo>
                  <a:pt x="84" y="150"/>
                  <a:pt x="86" y="152"/>
                  <a:pt x="88" y="152"/>
                </a:cubicBezTo>
                <a:cubicBezTo>
                  <a:pt x="90" y="152"/>
                  <a:pt x="92" y="150"/>
                  <a:pt x="92" y="148"/>
                </a:cubicBezTo>
                <a:cubicBezTo>
                  <a:pt x="92" y="146"/>
                  <a:pt x="90" y="144"/>
                  <a:pt x="88" y="144"/>
                </a:cubicBezTo>
                <a:moveTo>
                  <a:pt x="138" y="55"/>
                </a:moveTo>
                <a:cubicBezTo>
                  <a:pt x="136" y="56"/>
                  <a:pt x="135" y="58"/>
                  <a:pt x="137" y="60"/>
                </a:cubicBezTo>
                <a:cubicBezTo>
                  <a:pt x="138" y="62"/>
                  <a:pt x="140" y="63"/>
                  <a:pt x="142" y="61"/>
                </a:cubicBezTo>
                <a:cubicBezTo>
                  <a:pt x="144" y="60"/>
                  <a:pt x="145" y="58"/>
                  <a:pt x="143" y="56"/>
                </a:cubicBezTo>
                <a:cubicBezTo>
                  <a:pt x="142" y="54"/>
                  <a:pt x="140" y="53"/>
                  <a:pt x="138" y="55"/>
                </a:cubicBezTo>
                <a:moveTo>
                  <a:pt x="124" y="84"/>
                </a:moveTo>
                <a:cubicBezTo>
                  <a:pt x="103" y="84"/>
                  <a:pt x="103" y="84"/>
                  <a:pt x="103" y="84"/>
                </a:cubicBezTo>
                <a:cubicBezTo>
                  <a:pt x="102" y="78"/>
                  <a:pt x="98" y="74"/>
                  <a:pt x="92" y="73"/>
                </a:cubicBezTo>
                <a:cubicBezTo>
                  <a:pt x="92" y="28"/>
                  <a:pt x="92" y="28"/>
                  <a:pt x="92" y="28"/>
                </a:cubicBezTo>
                <a:cubicBezTo>
                  <a:pt x="92" y="26"/>
                  <a:pt x="90" y="24"/>
                  <a:pt x="88" y="24"/>
                </a:cubicBezTo>
                <a:cubicBezTo>
                  <a:pt x="86" y="24"/>
                  <a:pt x="84" y="26"/>
                  <a:pt x="84" y="28"/>
                </a:cubicBezTo>
                <a:cubicBezTo>
                  <a:pt x="84" y="73"/>
                  <a:pt x="84" y="73"/>
                  <a:pt x="84" y="73"/>
                </a:cubicBezTo>
                <a:cubicBezTo>
                  <a:pt x="77" y="74"/>
                  <a:pt x="72" y="81"/>
                  <a:pt x="72" y="88"/>
                </a:cubicBezTo>
                <a:cubicBezTo>
                  <a:pt x="72" y="97"/>
                  <a:pt x="79" y="104"/>
                  <a:pt x="88" y="104"/>
                </a:cubicBezTo>
                <a:cubicBezTo>
                  <a:pt x="95" y="104"/>
                  <a:pt x="102" y="99"/>
                  <a:pt x="103" y="92"/>
                </a:cubicBezTo>
                <a:cubicBezTo>
                  <a:pt x="124" y="92"/>
                  <a:pt x="124" y="92"/>
                  <a:pt x="124" y="92"/>
                </a:cubicBezTo>
                <a:cubicBezTo>
                  <a:pt x="126" y="92"/>
                  <a:pt x="128" y="90"/>
                  <a:pt x="128" y="88"/>
                </a:cubicBezTo>
                <a:cubicBezTo>
                  <a:pt x="128" y="86"/>
                  <a:pt x="126" y="84"/>
                  <a:pt x="124" y="84"/>
                </a:cubicBezTo>
                <a:moveTo>
                  <a:pt x="88" y="96"/>
                </a:moveTo>
                <a:cubicBezTo>
                  <a:pt x="84" y="96"/>
                  <a:pt x="80" y="92"/>
                  <a:pt x="80" y="88"/>
                </a:cubicBezTo>
                <a:cubicBezTo>
                  <a:pt x="80" y="84"/>
                  <a:pt x="84" y="80"/>
                  <a:pt x="88" y="80"/>
                </a:cubicBezTo>
                <a:cubicBezTo>
                  <a:pt x="92" y="80"/>
                  <a:pt x="96" y="84"/>
                  <a:pt x="96" y="88"/>
                </a:cubicBezTo>
                <a:cubicBezTo>
                  <a:pt x="96" y="92"/>
                  <a:pt x="92" y="96"/>
                  <a:pt x="88" y="96"/>
                </a:cubicBezTo>
                <a:moveTo>
                  <a:pt x="116" y="136"/>
                </a:moveTo>
                <a:cubicBezTo>
                  <a:pt x="114" y="138"/>
                  <a:pt x="113" y="140"/>
                  <a:pt x="115" y="142"/>
                </a:cubicBezTo>
                <a:cubicBezTo>
                  <a:pt x="116" y="144"/>
                  <a:pt x="118" y="145"/>
                  <a:pt x="120" y="143"/>
                </a:cubicBezTo>
                <a:cubicBezTo>
                  <a:pt x="122" y="142"/>
                  <a:pt x="123" y="140"/>
                  <a:pt x="121" y="138"/>
                </a:cubicBezTo>
                <a:cubicBezTo>
                  <a:pt x="120" y="136"/>
                  <a:pt x="118" y="135"/>
                  <a:pt x="116" y="13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adFill>
            <a:gsLst>
              <a:gs pos="100000">
                <a:schemeClr val="accent4"/>
              </a:gs>
              <a:gs pos="100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TextBox 4">
            <a:extLst>
              <a:ext uri="{FF2B5EF4-FFF2-40B4-BE49-F238E27FC236}">
                <a16:creationId xmlns:a16="http://schemas.microsoft.com/office/drawing/2014/main" id="{054A98F1-1130-4CC8-A347-2274F3BB5B77}"/>
              </a:ext>
            </a:extLst>
          </p:cNvPr>
          <p:cNvSpPr txBox="1"/>
          <p:nvPr/>
        </p:nvSpPr>
        <p:spPr>
          <a:xfrm>
            <a:off x="6902449" y="2196525"/>
            <a:ext cx="4051300"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Abhängig von der Menge und Komplexität der Daten</a:t>
            </a:r>
          </a:p>
        </p:txBody>
      </p:sp>
      <p:sp>
        <p:nvSpPr>
          <p:cNvPr id="6" name="TextBox 5">
            <a:extLst>
              <a:ext uri="{FF2B5EF4-FFF2-40B4-BE49-F238E27FC236}">
                <a16:creationId xmlns:a16="http://schemas.microsoft.com/office/drawing/2014/main" id="{D3517A2F-DDCF-45C6-AF1C-D8F684C4E045}"/>
              </a:ext>
            </a:extLst>
          </p:cNvPr>
          <p:cNvSpPr txBox="1"/>
          <p:nvPr/>
        </p:nvSpPr>
        <p:spPr>
          <a:xfrm>
            <a:off x="6902449" y="3122594"/>
            <a:ext cx="4051300" cy="1815882"/>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Je nachdem wie viele Daten vorliegen, und wie komplex diese Daten sind, kann es manchmal wichtig sein die richtige Form der Iteration zu verwenden.</a:t>
            </a:r>
          </a:p>
          <a:p>
            <a:pPr marL="0" marR="0" lvl="0" indent="0" algn="l" defTabSz="914446" rtl="0" eaLnBrk="1" fontAlgn="auto" latinLnBrk="0" hangingPunct="1">
              <a:lnSpc>
                <a:spcPct val="100000"/>
              </a:lnSpc>
              <a:spcBef>
                <a:spcPts val="0"/>
              </a:spcBef>
              <a:spcAft>
                <a:spcPts val="0"/>
              </a:spcAft>
              <a:buClrTx/>
              <a:buSzTx/>
              <a:buFontTx/>
              <a:buNone/>
              <a:tabLst/>
              <a:defRPr/>
            </a:pPr>
            <a:r>
              <a:rPr lang="de-DE" sz="1600" dirty="0">
                <a:solidFill>
                  <a:srgbClr val="B6B6BD"/>
                </a:solidFill>
                <a:latin typeface="Source Sans Pro"/>
              </a:rPr>
              <a:t>Den genauen Unterschied muss durch das testen und Performance Monitoring gewonnen werden. </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cxnSp>
        <p:nvCxnSpPr>
          <p:cNvPr id="7" name="Straight Connector 6">
            <a:extLst>
              <a:ext uri="{FF2B5EF4-FFF2-40B4-BE49-F238E27FC236}">
                <a16:creationId xmlns:a16="http://schemas.microsoft.com/office/drawing/2014/main" id="{6BDCB6D4-B524-4F67-80CE-7CD95DB65081}"/>
              </a:ext>
            </a:extLst>
          </p:cNvPr>
          <p:cNvCxnSpPr>
            <a:cxnSpLocks/>
          </p:cNvCxnSpPr>
          <p:nvPr/>
        </p:nvCxnSpPr>
        <p:spPr>
          <a:xfrm>
            <a:off x="0" y="3429000"/>
            <a:ext cx="914400" cy="0"/>
          </a:xfrm>
          <a:prstGeom prst="line">
            <a:avLst/>
          </a:prstGeom>
          <a:ln w="381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9190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SQL-Zugriffe und SQL-Models</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947343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DD084C1-E317-6289-6DE9-7059713A176E}"/>
              </a:ext>
            </a:extLst>
          </p:cNvPr>
          <p:cNvPicPr>
            <a:picLocks noChangeAspect="1"/>
          </p:cNvPicPr>
          <p:nvPr/>
        </p:nvPicPr>
        <p:blipFill>
          <a:blip r:embed="rId2"/>
          <a:stretch>
            <a:fillRect/>
          </a:stretch>
        </p:blipFill>
        <p:spPr>
          <a:xfrm>
            <a:off x="145937" y="2701119"/>
            <a:ext cx="11900125" cy="1455762"/>
          </a:xfrm>
          <a:prstGeom prst="rect">
            <a:avLst/>
          </a:prstGeom>
        </p:spPr>
      </p:pic>
    </p:spTree>
    <p:extLst>
      <p:ext uri="{BB962C8B-B14F-4D97-AF65-F5344CB8AC3E}">
        <p14:creationId xmlns:p14="http://schemas.microsoft.com/office/powerpoint/2010/main" val="2017860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1977C06-25DD-35CA-4F2D-FC144541A8EF}"/>
              </a:ext>
            </a:extLst>
          </p:cNvPr>
          <p:cNvPicPr>
            <a:picLocks noChangeAspect="1"/>
          </p:cNvPicPr>
          <p:nvPr/>
        </p:nvPicPr>
        <p:blipFill>
          <a:blip r:embed="rId2"/>
          <a:stretch>
            <a:fillRect/>
          </a:stretch>
        </p:blipFill>
        <p:spPr>
          <a:xfrm>
            <a:off x="604504" y="2070534"/>
            <a:ext cx="10982992" cy="2716932"/>
          </a:xfrm>
          <a:prstGeom prst="rect">
            <a:avLst/>
          </a:prstGeom>
        </p:spPr>
      </p:pic>
    </p:spTree>
    <p:extLst>
      <p:ext uri="{BB962C8B-B14F-4D97-AF65-F5344CB8AC3E}">
        <p14:creationId xmlns:p14="http://schemas.microsoft.com/office/powerpoint/2010/main" val="4231216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C248429-C039-D786-4B03-0B02F2D8F9CA}"/>
              </a:ext>
            </a:extLst>
          </p:cNvPr>
          <p:cNvPicPr>
            <a:picLocks noChangeAspect="1"/>
          </p:cNvPicPr>
          <p:nvPr/>
        </p:nvPicPr>
        <p:blipFill>
          <a:blip r:embed="rId2"/>
          <a:stretch>
            <a:fillRect/>
          </a:stretch>
        </p:blipFill>
        <p:spPr>
          <a:xfrm>
            <a:off x="592293" y="1687320"/>
            <a:ext cx="11007413" cy="3483359"/>
          </a:xfrm>
          <a:prstGeom prst="rect">
            <a:avLst/>
          </a:prstGeom>
        </p:spPr>
      </p:pic>
    </p:spTree>
    <p:extLst>
      <p:ext uri="{BB962C8B-B14F-4D97-AF65-F5344CB8AC3E}">
        <p14:creationId xmlns:p14="http://schemas.microsoft.com/office/powerpoint/2010/main" val="1641528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7FBDFAE-F96F-5F51-4FA5-6F8ECE0E51A6}"/>
              </a:ext>
            </a:extLst>
          </p:cNvPr>
          <p:cNvPicPr>
            <a:picLocks noChangeAspect="1"/>
          </p:cNvPicPr>
          <p:nvPr/>
        </p:nvPicPr>
        <p:blipFill>
          <a:blip r:embed="rId2"/>
          <a:stretch>
            <a:fillRect/>
          </a:stretch>
        </p:blipFill>
        <p:spPr>
          <a:xfrm>
            <a:off x="986347" y="1344749"/>
            <a:ext cx="10219306" cy="4168501"/>
          </a:xfrm>
          <a:prstGeom prst="rect">
            <a:avLst/>
          </a:prstGeom>
        </p:spPr>
      </p:pic>
    </p:spTree>
    <p:extLst>
      <p:ext uri="{BB962C8B-B14F-4D97-AF65-F5344CB8AC3E}">
        <p14:creationId xmlns:p14="http://schemas.microsoft.com/office/powerpoint/2010/main" val="418106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dirty="0"/>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4400" dirty="0">
                <a:solidFill>
                  <a:srgbClr val="FFFFFF"/>
                </a:solidFill>
                <a:latin typeface="Source Sans Pro Black"/>
              </a:rPr>
              <a:t>Erweiterungen</a:t>
            </a:r>
            <a:endParaRPr kumimoji="0" lang="de-DE" sz="4400" b="0" i="0" u="none" strike="noStrike" kern="1200" cap="none" spc="0" normalizeH="0" baseline="0" noProof="0" dirty="0">
              <a:ln>
                <a:noFill/>
              </a:ln>
              <a:solidFill>
                <a:srgbClr val="FFFFFF"/>
              </a:soli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Qt</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071776"/>
            <a:ext cx="3810001" cy="3702873"/>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Qt-Container-Klassen und Iterationsformen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SQL-Zugriffe und SQL-Models</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XML-Zugriffe über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StreamReader</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SAX und DOM</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Thread-Programmierung in Varianten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Inter-Thread-Kommunikation und Synchronisation</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28.08.2023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2C887EE-2DD4-4EF3-C0C4-0211746A1404}"/>
              </a:ext>
            </a:extLst>
          </p:cNvPr>
          <p:cNvPicPr>
            <a:picLocks noChangeAspect="1"/>
          </p:cNvPicPr>
          <p:nvPr/>
        </p:nvPicPr>
        <p:blipFill>
          <a:blip r:embed="rId2"/>
          <a:stretch>
            <a:fillRect/>
          </a:stretch>
        </p:blipFill>
        <p:spPr>
          <a:xfrm>
            <a:off x="990157" y="1173284"/>
            <a:ext cx="10211685" cy="4511431"/>
          </a:xfrm>
          <a:prstGeom prst="rect">
            <a:avLst/>
          </a:prstGeom>
        </p:spPr>
      </p:pic>
    </p:spTree>
    <p:extLst>
      <p:ext uri="{BB962C8B-B14F-4D97-AF65-F5344CB8AC3E}">
        <p14:creationId xmlns:p14="http://schemas.microsoft.com/office/powerpoint/2010/main" val="103790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DAD9D8E-25A5-3F15-F360-AE616615B8BF}"/>
              </a:ext>
            </a:extLst>
          </p:cNvPr>
          <p:cNvPicPr>
            <a:picLocks noChangeAspect="1"/>
          </p:cNvPicPr>
          <p:nvPr/>
        </p:nvPicPr>
        <p:blipFill>
          <a:blip r:embed="rId2"/>
          <a:stretch>
            <a:fillRect/>
          </a:stretch>
        </p:blipFill>
        <p:spPr>
          <a:xfrm>
            <a:off x="1016830" y="2613589"/>
            <a:ext cx="10158340" cy="1630821"/>
          </a:xfrm>
          <a:prstGeom prst="rect">
            <a:avLst/>
          </a:prstGeom>
        </p:spPr>
      </p:pic>
    </p:spTree>
    <p:extLst>
      <p:ext uri="{BB962C8B-B14F-4D97-AF65-F5344CB8AC3E}">
        <p14:creationId xmlns:p14="http://schemas.microsoft.com/office/powerpoint/2010/main" val="316983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6566FFA-27D9-14A3-6F87-29FC4A8E41B9}"/>
              </a:ext>
            </a:extLst>
          </p:cNvPr>
          <p:cNvPicPr>
            <a:picLocks noChangeAspect="1"/>
          </p:cNvPicPr>
          <p:nvPr/>
        </p:nvPicPr>
        <p:blipFill>
          <a:blip r:embed="rId2"/>
          <a:stretch>
            <a:fillRect/>
          </a:stretch>
        </p:blipFill>
        <p:spPr>
          <a:xfrm>
            <a:off x="554890" y="1972790"/>
            <a:ext cx="11082219" cy="2912420"/>
          </a:xfrm>
          <a:prstGeom prst="rect">
            <a:avLst/>
          </a:prstGeom>
        </p:spPr>
      </p:pic>
    </p:spTree>
    <p:extLst>
      <p:ext uri="{BB962C8B-B14F-4D97-AF65-F5344CB8AC3E}">
        <p14:creationId xmlns:p14="http://schemas.microsoft.com/office/powerpoint/2010/main" val="4058039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XML-Zugriffe über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StreamReader</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SAX und DOM</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347215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350B87E-51B3-D31B-C970-F56D8B1A13EE}"/>
              </a:ext>
            </a:extLst>
          </p:cNvPr>
          <p:cNvPicPr>
            <a:picLocks noChangeAspect="1"/>
          </p:cNvPicPr>
          <p:nvPr/>
        </p:nvPicPr>
        <p:blipFill>
          <a:blip r:embed="rId2"/>
          <a:stretch>
            <a:fillRect/>
          </a:stretch>
        </p:blipFill>
        <p:spPr>
          <a:xfrm>
            <a:off x="1013019" y="2190642"/>
            <a:ext cx="10165961" cy="2476715"/>
          </a:xfrm>
          <a:prstGeom prst="rect">
            <a:avLst/>
          </a:prstGeom>
        </p:spPr>
      </p:pic>
    </p:spTree>
    <p:extLst>
      <p:ext uri="{BB962C8B-B14F-4D97-AF65-F5344CB8AC3E}">
        <p14:creationId xmlns:p14="http://schemas.microsoft.com/office/powerpoint/2010/main" val="1470949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Warum eigentlich XML und nicht eines der anderen Formate (JSON usw.)</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285761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55AB520-4806-F798-960B-46637F722FB4}"/>
              </a:ext>
            </a:extLst>
          </p:cNvPr>
          <p:cNvPicPr>
            <a:picLocks noChangeAspect="1"/>
          </p:cNvPicPr>
          <p:nvPr/>
        </p:nvPicPr>
        <p:blipFill>
          <a:blip r:embed="rId2"/>
          <a:stretch>
            <a:fillRect/>
          </a:stretch>
        </p:blipFill>
        <p:spPr>
          <a:xfrm>
            <a:off x="1009209" y="1862954"/>
            <a:ext cx="10173582" cy="3132091"/>
          </a:xfrm>
          <a:prstGeom prst="rect">
            <a:avLst/>
          </a:prstGeom>
        </p:spPr>
      </p:pic>
    </p:spTree>
    <p:extLst>
      <p:ext uri="{BB962C8B-B14F-4D97-AF65-F5344CB8AC3E}">
        <p14:creationId xmlns:p14="http://schemas.microsoft.com/office/powerpoint/2010/main" val="143362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C6F04B7-6CC2-A159-6341-B20E0284FEF3}"/>
              </a:ext>
            </a:extLst>
          </p:cNvPr>
          <p:cNvPicPr>
            <a:picLocks noChangeAspect="1"/>
          </p:cNvPicPr>
          <p:nvPr/>
        </p:nvPicPr>
        <p:blipFill>
          <a:blip r:embed="rId2"/>
          <a:stretch>
            <a:fillRect/>
          </a:stretch>
        </p:blipFill>
        <p:spPr>
          <a:xfrm>
            <a:off x="379474" y="2277163"/>
            <a:ext cx="11433051" cy="2303674"/>
          </a:xfrm>
          <a:prstGeom prst="rect">
            <a:avLst/>
          </a:prstGeom>
        </p:spPr>
      </p:pic>
    </p:spTree>
    <p:extLst>
      <p:ext uri="{BB962C8B-B14F-4D97-AF65-F5344CB8AC3E}">
        <p14:creationId xmlns:p14="http://schemas.microsoft.com/office/powerpoint/2010/main" val="1924620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1D16B27-EE75-735E-C5F8-34D0D79BF245}"/>
              </a:ext>
            </a:extLst>
          </p:cNvPr>
          <p:cNvPicPr>
            <a:picLocks noChangeAspect="1"/>
          </p:cNvPicPr>
          <p:nvPr/>
        </p:nvPicPr>
        <p:blipFill>
          <a:blip r:embed="rId2"/>
          <a:stretch>
            <a:fillRect/>
          </a:stretch>
        </p:blipFill>
        <p:spPr>
          <a:xfrm>
            <a:off x="2928287" y="188426"/>
            <a:ext cx="6335425" cy="6481147"/>
          </a:xfrm>
          <a:prstGeom prst="rect">
            <a:avLst/>
          </a:prstGeom>
        </p:spPr>
      </p:pic>
    </p:spTree>
    <p:extLst>
      <p:ext uri="{BB962C8B-B14F-4D97-AF65-F5344CB8AC3E}">
        <p14:creationId xmlns:p14="http://schemas.microsoft.com/office/powerpoint/2010/main" val="753272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CD7F8CA-DF54-2EF1-0331-141A578C7344}"/>
              </a:ext>
            </a:extLst>
          </p:cNvPr>
          <p:cNvPicPr>
            <a:picLocks noChangeAspect="1"/>
          </p:cNvPicPr>
          <p:nvPr/>
        </p:nvPicPr>
        <p:blipFill>
          <a:blip r:embed="rId2"/>
          <a:stretch>
            <a:fillRect/>
          </a:stretch>
        </p:blipFill>
        <p:spPr>
          <a:xfrm>
            <a:off x="1548056" y="2411696"/>
            <a:ext cx="9095888" cy="2034607"/>
          </a:xfrm>
          <a:prstGeom prst="rect">
            <a:avLst/>
          </a:prstGeom>
        </p:spPr>
      </p:pic>
    </p:spTree>
    <p:extLst>
      <p:ext uri="{BB962C8B-B14F-4D97-AF65-F5344CB8AC3E}">
        <p14:creationId xmlns:p14="http://schemas.microsoft.com/office/powerpoint/2010/main" val="172068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Qt-Container-Klassen und Iterationsformen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30016" y="1271760"/>
            <a:ext cx="6738730" cy="415498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 Qt bezieht sich "SAX" auf das Simple API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for</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XML (SAX), ein standardisiertes API für die Analyse von XML-Dokumenten. SAX ist ein Ereignisbasiertes Parser-API, das dazu verwendet wird, XML-Daten sequenziell zu verarbeiten und dabei Ereignisse für jedes XML-Element (z.B. Start-Element, Textinhalt, End-Element) auszulösen. Es ermöglicht die Analyse von XML-Dokumenten, ohne den gesamten XML-Text in den Speicher laden zu müssen, was besonders nützlich ist, wenn Sie große XML-Dokumente verarbeiten müssen.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95146" y="5564096"/>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SAX</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57546" y="593691"/>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3529733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292B754-BD25-4F73-49F4-C721CEF61DFC}"/>
              </a:ext>
            </a:extLst>
          </p:cNvPr>
          <p:cNvPicPr>
            <a:picLocks noChangeAspect="1"/>
          </p:cNvPicPr>
          <p:nvPr/>
        </p:nvPicPr>
        <p:blipFill>
          <a:blip r:embed="rId2"/>
          <a:stretch>
            <a:fillRect/>
          </a:stretch>
        </p:blipFill>
        <p:spPr>
          <a:xfrm>
            <a:off x="929192" y="1253301"/>
            <a:ext cx="10333615" cy="4351397"/>
          </a:xfrm>
          <a:prstGeom prst="rect">
            <a:avLst/>
          </a:prstGeom>
        </p:spPr>
      </p:pic>
    </p:spTree>
    <p:extLst>
      <p:ext uri="{BB962C8B-B14F-4D97-AF65-F5344CB8AC3E}">
        <p14:creationId xmlns:p14="http://schemas.microsoft.com/office/powerpoint/2010/main" val="339295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64FD97E-36A6-195C-8822-7A020F77DF33}"/>
              </a:ext>
            </a:extLst>
          </p:cNvPr>
          <p:cNvPicPr>
            <a:picLocks noChangeAspect="1"/>
          </p:cNvPicPr>
          <p:nvPr/>
        </p:nvPicPr>
        <p:blipFill>
          <a:blip r:embed="rId2"/>
          <a:stretch>
            <a:fillRect/>
          </a:stretch>
        </p:blipFill>
        <p:spPr>
          <a:xfrm>
            <a:off x="925382" y="716045"/>
            <a:ext cx="10341236" cy="5425910"/>
          </a:xfrm>
          <a:prstGeom prst="rect">
            <a:avLst/>
          </a:prstGeom>
        </p:spPr>
      </p:pic>
    </p:spTree>
    <p:extLst>
      <p:ext uri="{BB962C8B-B14F-4D97-AF65-F5344CB8AC3E}">
        <p14:creationId xmlns:p14="http://schemas.microsoft.com/office/powerpoint/2010/main" val="139961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E3AE452-EB1E-594A-F2EF-FEF081C8FF08}"/>
              </a:ext>
            </a:extLst>
          </p:cNvPr>
          <p:cNvPicPr>
            <a:picLocks noChangeAspect="1"/>
          </p:cNvPicPr>
          <p:nvPr/>
        </p:nvPicPr>
        <p:blipFill>
          <a:blip r:embed="rId2"/>
          <a:stretch>
            <a:fillRect/>
          </a:stretch>
        </p:blipFill>
        <p:spPr>
          <a:xfrm>
            <a:off x="894899" y="2213504"/>
            <a:ext cx="10402201" cy="2430991"/>
          </a:xfrm>
          <a:prstGeom prst="rect">
            <a:avLst/>
          </a:prstGeom>
        </p:spPr>
      </p:pic>
    </p:spTree>
    <p:extLst>
      <p:ext uri="{BB962C8B-B14F-4D97-AF65-F5344CB8AC3E}">
        <p14:creationId xmlns:p14="http://schemas.microsoft.com/office/powerpoint/2010/main" val="229755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0A8499C-E847-2263-8D59-19A6245D3434}"/>
              </a:ext>
            </a:extLst>
          </p:cNvPr>
          <p:cNvPicPr>
            <a:picLocks noChangeAspect="1"/>
          </p:cNvPicPr>
          <p:nvPr/>
        </p:nvPicPr>
        <p:blipFill>
          <a:blip r:embed="rId2"/>
          <a:stretch>
            <a:fillRect/>
          </a:stretch>
        </p:blipFill>
        <p:spPr>
          <a:xfrm>
            <a:off x="626000" y="1224971"/>
            <a:ext cx="10939999" cy="4408058"/>
          </a:xfrm>
          <a:prstGeom prst="rect">
            <a:avLst/>
          </a:prstGeom>
        </p:spPr>
      </p:pic>
    </p:spTree>
    <p:extLst>
      <p:ext uri="{BB962C8B-B14F-4D97-AF65-F5344CB8AC3E}">
        <p14:creationId xmlns:p14="http://schemas.microsoft.com/office/powerpoint/2010/main" val="3785025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C3AFD46-CC12-AFC6-6939-1CD8D81A9EB1}"/>
              </a:ext>
            </a:extLst>
          </p:cNvPr>
          <p:cNvPicPr>
            <a:picLocks noChangeAspect="1"/>
          </p:cNvPicPr>
          <p:nvPr/>
        </p:nvPicPr>
        <p:blipFill>
          <a:blip r:embed="rId2"/>
          <a:stretch>
            <a:fillRect/>
          </a:stretch>
        </p:blipFill>
        <p:spPr>
          <a:xfrm>
            <a:off x="417365" y="2340176"/>
            <a:ext cx="11357270" cy="2177648"/>
          </a:xfrm>
          <a:prstGeom prst="rect">
            <a:avLst/>
          </a:prstGeom>
        </p:spPr>
      </p:pic>
    </p:spTree>
    <p:extLst>
      <p:ext uri="{BB962C8B-B14F-4D97-AF65-F5344CB8AC3E}">
        <p14:creationId xmlns:p14="http://schemas.microsoft.com/office/powerpoint/2010/main" val="3719763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30016" y="1896014"/>
            <a:ext cx="6738730"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Das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Document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Object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Model (DOM) in Qt ermöglicht den vollständigen Zugriff auf und die Manipulation von XML-Dokumenten in Form eines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Baumstrukturenmodells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Mit dem Qt DOM-Modul können Sie XML-Dokumente erstellen, lesen, ändern und speichern.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95146" y="4341690"/>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DOM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57546" y="1217945"/>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87542903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7BA482B-8819-76FF-6A89-437E7BE63538}"/>
              </a:ext>
            </a:extLst>
          </p:cNvPr>
          <p:cNvPicPr>
            <a:picLocks noChangeAspect="1"/>
          </p:cNvPicPr>
          <p:nvPr/>
        </p:nvPicPr>
        <p:blipFill>
          <a:blip r:embed="rId2"/>
          <a:stretch>
            <a:fillRect/>
          </a:stretch>
        </p:blipFill>
        <p:spPr>
          <a:xfrm>
            <a:off x="982537" y="1051354"/>
            <a:ext cx="10226926" cy="4755292"/>
          </a:xfrm>
          <a:prstGeom prst="rect">
            <a:avLst/>
          </a:prstGeom>
        </p:spPr>
      </p:pic>
    </p:spTree>
    <p:extLst>
      <p:ext uri="{BB962C8B-B14F-4D97-AF65-F5344CB8AC3E}">
        <p14:creationId xmlns:p14="http://schemas.microsoft.com/office/powerpoint/2010/main" val="1730742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55094B1-AE14-244D-9480-F39F85CDA1AE}"/>
              </a:ext>
            </a:extLst>
          </p:cNvPr>
          <p:cNvPicPr>
            <a:picLocks noChangeAspect="1"/>
          </p:cNvPicPr>
          <p:nvPr/>
        </p:nvPicPr>
        <p:blipFill>
          <a:blip r:embed="rId2"/>
          <a:stretch>
            <a:fillRect/>
          </a:stretch>
        </p:blipFill>
        <p:spPr>
          <a:xfrm>
            <a:off x="691079" y="2143659"/>
            <a:ext cx="10809841" cy="2570682"/>
          </a:xfrm>
          <a:prstGeom prst="rect">
            <a:avLst/>
          </a:prstGeom>
        </p:spPr>
      </p:pic>
    </p:spTree>
    <p:extLst>
      <p:ext uri="{BB962C8B-B14F-4D97-AF65-F5344CB8AC3E}">
        <p14:creationId xmlns:p14="http://schemas.microsoft.com/office/powerpoint/2010/main" val="3678812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5C53DF9-353A-A104-A2CD-37771FF68A82}"/>
              </a:ext>
            </a:extLst>
          </p:cNvPr>
          <p:cNvPicPr>
            <a:picLocks noChangeAspect="1"/>
          </p:cNvPicPr>
          <p:nvPr/>
        </p:nvPicPr>
        <p:blipFill>
          <a:blip r:embed="rId2"/>
          <a:stretch>
            <a:fillRect/>
          </a:stretch>
        </p:blipFill>
        <p:spPr>
          <a:xfrm>
            <a:off x="548517" y="1940550"/>
            <a:ext cx="11094965" cy="2976900"/>
          </a:xfrm>
          <a:prstGeom prst="rect">
            <a:avLst/>
          </a:prstGeom>
        </p:spPr>
      </p:pic>
    </p:spTree>
    <p:extLst>
      <p:ext uri="{BB962C8B-B14F-4D97-AF65-F5344CB8AC3E}">
        <p14:creationId xmlns:p14="http://schemas.microsoft.com/office/powerpoint/2010/main" val="110911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9785477-1F90-04EE-7647-BAE7A26C017C}"/>
              </a:ext>
            </a:extLst>
          </p:cNvPr>
          <p:cNvPicPr>
            <a:picLocks noChangeAspect="1"/>
          </p:cNvPicPr>
          <p:nvPr/>
        </p:nvPicPr>
        <p:blipFill>
          <a:blip r:embed="rId2"/>
          <a:stretch>
            <a:fillRect/>
          </a:stretch>
        </p:blipFill>
        <p:spPr>
          <a:xfrm>
            <a:off x="240359" y="2544147"/>
            <a:ext cx="11711282" cy="1769705"/>
          </a:xfrm>
          <a:prstGeom prst="rect">
            <a:avLst/>
          </a:prstGeom>
        </p:spPr>
      </p:pic>
    </p:spTree>
    <p:extLst>
      <p:ext uri="{BB962C8B-B14F-4D97-AF65-F5344CB8AC3E}">
        <p14:creationId xmlns:p14="http://schemas.microsoft.com/office/powerpoint/2010/main" val="645877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E821EF1-DE07-0C2B-5C0C-CEBF9D1F1579}"/>
              </a:ext>
            </a:extLst>
          </p:cNvPr>
          <p:cNvPicPr>
            <a:picLocks noChangeAspect="1"/>
          </p:cNvPicPr>
          <p:nvPr/>
        </p:nvPicPr>
        <p:blipFill>
          <a:blip r:embed="rId2"/>
          <a:stretch>
            <a:fillRect/>
          </a:stretch>
        </p:blipFill>
        <p:spPr>
          <a:xfrm>
            <a:off x="672680" y="1411962"/>
            <a:ext cx="10846639" cy="4034075"/>
          </a:xfrm>
          <a:prstGeom prst="rect">
            <a:avLst/>
          </a:prstGeom>
        </p:spPr>
      </p:pic>
    </p:spTree>
    <p:extLst>
      <p:ext uri="{BB962C8B-B14F-4D97-AF65-F5344CB8AC3E}">
        <p14:creationId xmlns:p14="http://schemas.microsoft.com/office/powerpoint/2010/main" val="782446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B787168-40AE-528B-41FE-670FC2C1CE38}"/>
              </a:ext>
            </a:extLst>
          </p:cNvPr>
          <p:cNvPicPr>
            <a:picLocks noChangeAspect="1"/>
          </p:cNvPicPr>
          <p:nvPr/>
        </p:nvPicPr>
        <p:blipFill>
          <a:blip r:embed="rId2"/>
          <a:stretch>
            <a:fillRect/>
          </a:stretch>
        </p:blipFill>
        <p:spPr>
          <a:xfrm>
            <a:off x="1016830" y="514097"/>
            <a:ext cx="10158340" cy="5829805"/>
          </a:xfrm>
          <a:prstGeom prst="rect">
            <a:avLst/>
          </a:prstGeom>
        </p:spPr>
      </p:pic>
    </p:spTree>
    <p:extLst>
      <p:ext uri="{BB962C8B-B14F-4D97-AF65-F5344CB8AC3E}">
        <p14:creationId xmlns:p14="http://schemas.microsoft.com/office/powerpoint/2010/main" val="3733672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DBCCB02-B0BD-DC9F-F678-A1B7D547F63F}"/>
              </a:ext>
            </a:extLst>
          </p:cNvPr>
          <p:cNvPicPr>
            <a:picLocks noChangeAspect="1"/>
          </p:cNvPicPr>
          <p:nvPr/>
        </p:nvPicPr>
        <p:blipFill>
          <a:blip r:embed="rId2"/>
          <a:stretch>
            <a:fillRect/>
          </a:stretch>
        </p:blipFill>
        <p:spPr>
          <a:xfrm>
            <a:off x="700759" y="1240212"/>
            <a:ext cx="10790482" cy="4377576"/>
          </a:xfrm>
          <a:prstGeom prst="rect">
            <a:avLst/>
          </a:prstGeom>
        </p:spPr>
      </p:pic>
    </p:spTree>
    <p:extLst>
      <p:ext uri="{BB962C8B-B14F-4D97-AF65-F5344CB8AC3E}">
        <p14:creationId xmlns:p14="http://schemas.microsoft.com/office/powerpoint/2010/main" val="2805805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8583AC5-9558-2B3D-311F-3F9BFF8EE98A}"/>
              </a:ext>
            </a:extLst>
          </p:cNvPr>
          <p:cNvPicPr>
            <a:picLocks noChangeAspect="1"/>
          </p:cNvPicPr>
          <p:nvPr/>
        </p:nvPicPr>
        <p:blipFill>
          <a:blip r:embed="rId2"/>
          <a:stretch>
            <a:fillRect/>
          </a:stretch>
        </p:blipFill>
        <p:spPr>
          <a:xfrm>
            <a:off x="1005399" y="1352370"/>
            <a:ext cx="10181202" cy="4153260"/>
          </a:xfrm>
          <a:prstGeom prst="rect">
            <a:avLst/>
          </a:prstGeom>
        </p:spPr>
      </p:pic>
    </p:spTree>
    <p:extLst>
      <p:ext uri="{BB962C8B-B14F-4D97-AF65-F5344CB8AC3E}">
        <p14:creationId xmlns:p14="http://schemas.microsoft.com/office/powerpoint/2010/main" val="2304690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5A700A9-9424-87FA-77A9-8421AC439EAB}"/>
              </a:ext>
            </a:extLst>
          </p:cNvPr>
          <p:cNvPicPr>
            <a:picLocks noChangeAspect="1"/>
          </p:cNvPicPr>
          <p:nvPr/>
        </p:nvPicPr>
        <p:blipFill>
          <a:blip r:embed="rId2"/>
          <a:stretch>
            <a:fillRect/>
          </a:stretch>
        </p:blipFill>
        <p:spPr>
          <a:xfrm>
            <a:off x="313519" y="2027453"/>
            <a:ext cx="11564962" cy="2803093"/>
          </a:xfrm>
          <a:prstGeom prst="rect">
            <a:avLst/>
          </a:prstGeom>
        </p:spPr>
      </p:pic>
    </p:spTree>
    <p:extLst>
      <p:ext uri="{BB962C8B-B14F-4D97-AF65-F5344CB8AC3E}">
        <p14:creationId xmlns:p14="http://schemas.microsoft.com/office/powerpoint/2010/main" val="189355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Thread-Programmierung in Varianten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5826559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DF4C10E-B82B-45C9-AB9D-8E0A3A521C92}"/>
              </a:ext>
            </a:extLst>
          </p:cNvPr>
          <p:cNvPicPr>
            <a:picLocks noChangeAspect="1"/>
          </p:cNvPicPr>
          <p:nvPr/>
        </p:nvPicPr>
        <p:blipFill>
          <a:blip r:embed="rId2"/>
          <a:stretch>
            <a:fillRect/>
          </a:stretch>
        </p:blipFill>
        <p:spPr>
          <a:xfrm>
            <a:off x="422725" y="2563657"/>
            <a:ext cx="11346550" cy="1730686"/>
          </a:xfrm>
          <a:prstGeom prst="rect">
            <a:avLst/>
          </a:prstGeom>
        </p:spPr>
      </p:pic>
    </p:spTree>
    <p:extLst>
      <p:ext uri="{BB962C8B-B14F-4D97-AF65-F5344CB8AC3E}">
        <p14:creationId xmlns:p14="http://schemas.microsoft.com/office/powerpoint/2010/main" val="2771723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0D678B4-2951-A023-521C-8E75108A87AD}"/>
              </a:ext>
            </a:extLst>
          </p:cNvPr>
          <p:cNvPicPr>
            <a:picLocks noChangeAspect="1"/>
          </p:cNvPicPr>
          <p:nvPr/>
        </p:nvPicPr>
        <p:blipFill>
          <a:blip r:embed="rId2"/>
          <a:stretch>
            <a:fillRect/>
          </a:stretch>
        </p:blipFill>
        <p:spPr>
          <a:xfrm>
            <a:off x="227139" y="2303585"/>
            <a:ext cx="10955652" cy="2100859"/>
          </a:xfrm>
          <a:prstGeom prst="rect">
            <a:avLst/>
          </a:prstGeom>
        </p:spPr>
      </p:pic>
    </p:spTree>
    <p:extLst>
      <p:ext uri="{BB962C8B-B14F-4D97-AF65-F5344CB8AC3E}">
        <p14:creationId xmlns:p14="http://schemas.microsoft.com/office/powerpoint/2010/main" val="2296918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0F36C5F-CB01-F8C6-9D6C-4B1310E836C9}"/>
              </a:ext>
            </a:extLst>
          </p:cNvPr>
          <p:cNvPicPr>
            <a:picLocks noChangeAspect="1"/>
          </p:cNvPicPr>
          <p:nvPr/>
        </p:nvPicPr>
        <p:blipFill>
          <a:blip r:embed="rId2"/>
          <a:stretch>
            <a:fillRect/>
          </a:stretch>
        </p:blipFill>
        <p:spPr>
          <a:xfrm>
            <a:off x="1490907" y="2009283"/>
            <a:ext cx="9210185" cy="2839433"/>
          </a:xfrm>
          <a:prstGeom prst="rect">
            <a:avLst/>
          </a:prstGeom>
        </p:spPr>
      </p:pic>
    </p:spTree>
    <p:extLst>
      <p:ext uri="{BB962C8B-B14F-4D97-AF65-F5344CB8AC3E}">
        <p14:creationId xmlns:p14="http://schemas.microsoft.com/office/powerpoint/2010/main" val="4109200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0BC38F6-6395-498E-AB8F-8097D1668C22}"/>
              </a:ext>
            </a:extLst>
          </p:cNvPr>
          <p:cNvPicPr>
            <a:picLocks noChangeAspect="1"/>
          </p:cNvPicPr>
          <p:nvPr/>
        </p:nvPicPr>
        <p:blipFill>
          <a:blip r:embed="rId2"/>
          <a:stretch>
            <a:fillRect/>
          </a:stretch>
        </p:blipFill>
        <p:spPr>
          <a:xfrm>
            <a:off x="1375001" y="1013250"/>
            <a:ext cx="9441998" cy="4831499"/>
          </a:xfrm>
          <a:prstGeom prst="rect">
            <a:avLst/>
          </a:prstGeom>
        </p:spPr>
      </p:pic>
    </p:spTree>
    <p:extLst>
      <p:ext uri="{BB962C8B-B14F-4D97-AF65-F5344CB8AC3E}">
        <p14:creationId xmlns:p14="http://schemas.microsoft.com/office/powerpoint/2010/main" val="269755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5BE5340-91B6-68A6-33CF-F3A608F5F891}"/>
              </a:ext>
            </a:extLst>
          </p:cNvPr>
          <p:cNvPicPr>
            <a:picLocks noChangeAspect="1"/>
          </p:cNvPicPr>
          <p:nvPr/>
        </p:nvPicPr>
        <p:blipFill>
          <a:blip r:embed="rId2"/>
          <a:stretch>
            <a:fillRect/>
          </a:stretch>
        </p:blipFill>
        <p:spPr>
          <a:xfrm>
            <a:off x="591153" y="1919740"/>
            <a:ext cx="11009693" cy="3018519"/>
          </a:xfrm>
          <a:prstGeom prst="rect">
            <a:avLst/>
          </a:prstGeom>
        </p:spPr>
      </p:pic>
    </p:spTree>
    <p:extLst>
      <p:ext uri="{BB962C8B-B14F-4D97-AF65-F5344CB8AC3E}">
        <p14:creationId xmlns:p14="http://schemas.microsoft.com/office/powerpoint/2010/main" val="2431773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889C99A-6100-EBB5-A0EF-5BD533AD5E4F}"/>
              </a:ext>
            </a:extLst>
          </p:cNvPr>
          <p:cNvPicPr>
            <a:picLocks noChangeAspect="1"/>
          </p:cNvPicPr>
          <p:nvPr/>
        </p:nvPicPr>
        <p:blipFill>
          <a:blip r:embed="rId2"/>
          <a:stretch>
            <a:fillRect/>
          </a:stretch>
        </p:blipFill>
        <p:spPr>
          <a:xfrm>
            <a:off x="963485" y="1123750"/>
            <a:ext cx="10265030" cy="4610500"/>
          </a:xfrm>
          <a:prstGeom prst="rect">
            <a:avLst/>
          </a:prstGeom>
        </p:spPr>
      </p:pic>
    </p:spTree>
    <p:extLst>
      <p:ext uri="{BB962C8B-B14F-4D97-AF65-F5344CB8AC3E}">
        <p14:creationId xmlns:p14="http://schemas.microsoft.com/office/powerpoint/2010/main" val="612869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F148120-0DB7-1CE2-A1E5-B5204B7BC734}"/>
              </a:ext>
            </a:extLst>
          </p:cNvPr>
          <p:cNvPicPr>
            <a:picLocks noChangeAspect="1"/>
          </p:cNvPicPr>
          <p:nvPr/>
        </p:nvPicPr>
        <p:blipFill>
          <a:blip r:embed="rId2"/>
          <a:stretch>
            <a:fillRect/>
          </a:stretch>
        </p:blipFill>
        <p:spPr>
          <a:xfrm>
            <a:off x="2389078" y="104682"/>
            <a:ext cx="7413843" cy="6648636"/>
          </a:xfrm>
          <a:prstGeom prst="rect">
            <a:avLst/>
          </a:prstGeom>
        </p:spPr>
      </p:pic>
    </p:spTree>
    <p:extLst>
      <p:ext uri="{BB962C8B-B14F-4D97-AF65-F5344CB8AC3E}">
        <p14:creationId xmlns:p14="http://schemas.microsoft.com/office/powerpoint/2010/main" val="772847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611AA37-7986-8F07-ABC8-C08B2AFD3179}"/>
              </a:ext>
            </a:extLst>
          </p:cNvPr>
          <p:cNvPicPr>
            <a:picLocks noChangeAspect="1"/>
          </p:cNvPicPr>
          <p:nvPr/>
        </p:nvPicPr>
        <p:blipFill>
          <a:blip r:embed="rId2"/>
          <a:stretch>
            <a:fillRect/>
          </a:stretch>
        </p:blipFill>
        <p:spPr>
          <a:xfrm>
            <a:off x="2167549" y="1207577"/>
            <a:ext cx="7856901" cy="4442845"/>
          </a:xfrm>
          <a:prstGeom prst="rect">
            <a:avLst/>
          </a:prstGeom>
        </p:spPr>
      </p:pic>
    </p:spTree>
    <p:extLst>
      <p:ext uri="{BB962C8B-B14F-4D97-AF65-F5344CB8AC3E}">
        <p14:creationId xmlns:p14="http://schemas.microsoft.com/office/powerpoint/2010/main" val="1405067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EEAF2FC-82E0-72DE-DD6A-66FD7F02AD6A}"/>
              </a:ext>
            </a:extLst>
          </p:cNvPr>
          <p:cNvPicPr>
            <a:picLocks noChangeAspect="1"/>
          </p:cNvPicPr>
          <p:nvPr/>
        </p:nvPicPr>
        <p:blipFill>
          <a:blip r:embed="rId2"/>
          <a:stretch>
            <a:fillRect/>
          </a:stretch>
        </p:blipFill>
        <p:spPr>
          <a:xfrm>
            <a:off x="476307" y="2309255"/>
            <a:ext cx="11239385" cy="2239489"/>
          </a:xfrm>
          <a:prstGeom prst="rect">
            <a:avLst/>
          </a:prstGeom>
        </p:spPr>
      </p:pic>
    </p:spTree>
    <p:extLst>
      <p:ext uri="{BB962C8B-B14F-4D97-AF65-F5344CB8AC3E}">
        <p14:creationId xmlns:p14="http://schemas.microsoft.com/office/powerpoint/2010/main" val="3849206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57569"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Recherchieren Sie mögliche Sicherheitsprobleme, die auftreten könnten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833188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Inter-Thread-Kommunikation und Synchronisation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6675750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E9A5BD6-2503-9E6E-47C8-1594282B355B}"/>
              </a:ext>
            </a:extLst>
          </p:cNvPr>
          <p:cNvPicPr>
            <a:picLocks noChangeAspect="1"/>
          </p:cNvPicPr>
          <p:nvPr/>
        </p:nvPicPr>
        <p:blipFill>
          <a:blip r:embed="rId2"/>
          <a:stretch>
            <a:fillRect/>
          </a:stretch>
        </p:blipFill>
        <p:spPr>
          <a:xfrm>
            <a:off x="930715" y="668244"/>
            <a:ext cx="10330569" cy="5521511"/>
          </a:xfrm>
          <a:prstGeom prst="rect">
            <a:avLst/>
          </a:prstGeom>
        </p:spPr>
      </p:pic>
    </p:spTree>
    <p:extLst>
      <p:ext uri="{BB962C8B-B14F-4D97-AF65-F5344CB8AC3E}">
        <p14:creationId xmlns:p14="http://schemas.microsoft.com/office/powerpoint/2010/main" val="2162950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CCE645B-C6DA-B4C5-F270-CA89789722B5}"/>
              </a:ext>
            </a:extLst>
          </p:cNvPr>
          <p:cNvPicPr>
            <a:picLocks noChangeAspect="1"/>
          </p:cNvPicPr>
          <p:nvPr/>
        </p:nvPicPr>
        <p:blipFill>
          <a:blip r:embed="rId2"/>
          <a:stretch>
            <a:fillRect/>
          </a:stretch>
        </p:blipFill>
        <p:spPr>
          <a:xfrm>
            <a:off x="1024450" y="937044"/>
            <a:ext cx="10143099" cy="4983912"/>
          </a:xfrm>
          <a:prstGeom prst="rect">
            <a:avLst/>
          </a:prstGeom>
        </p:spPr>
      </p:pic>
    </p:spTree>
    <p:extLst>
      <p:ext uri="{BB962C8B-B14F-4D97-AF65-F5344CB8AC3E}">
        <p14:creationId xmlns:p14="http://schemas.microsoft.com/office/powerpoint/2010/main" val="2528581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F868C0A-3CCB-FF14-A9F5-298D87B19AAC}"/>
              </a:ext>
            </a:extLst>
          </p:cNvPr>
          <p:cNvPicPr>
            <a:picLocks noChangeAspect="1"/>
          </p:cNvPicPr>
          <p:nvPr/>
        </p:nvPicPr>
        <p:blipFill>
          <a:blip r:embed="rId2"/>
          <a:stretch>
            <a:fillRect/>
          </a:stretch>
        </p:blipFill>
        <p:spPr>
          <a:xfrm>
            <a:off x="2194222" y="655079"/>
            <a:ext cx="7803556" cy="5547841"/>
          </a:xfrm>
          <a:prstGeom prst="rect">
            <a:avLst/>
          </a:prstGeom>
        </p:spPr>
      </p:pic>
    </p:spTree>
    <p:extLst>
      <p:ext uri="{BB962C8B-B14F-4D97-AF65-F5344CB8AC3E}">
        <p14:creationId xmlns:p14="http://schemas.microsoft.com/office/powerpoint/2010/main" val="285034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34525A4-D859-5B55-B4BD-89D665F3117D}"/>
              </a:ext>
            </a:extLst>
          </p:cNvPr>
          <p:cNvPicPr>
            <a:picLocks noChangeAspect="1"/>
          </p:cNvPicPr>
          <p:nvPr/>
        </p:nvPicPr>
        <p:blipFill>
          <a:blip r:embed="rId2"/>
          <a:stretch>
            <a:fillRect/>
          </a:stretch>
        </p:blipFill>
        <p:spPr>
          <a:xfrm>
            <a:off x="1020640" y="2003936"/>
            <a:ext cx="10150720" cy="2850127"/>
          </a:xfrm>
          <a:prstGeom prst="rect">
            <a:avLst/>
          </a:prstGeom>
        </p:spPr>
      </p:pic>
    </p:spTree>
    <p:extLst>
      <p:ext uri="{BB962C8B-B14F-4D97-AF65-F5344CB8AC3E}">
        <p14:creationId xmlns:p14="http://schemas.microsoft.com/office/powerpoint/2010/main" val="171241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A023EFA-6A79-D913-2D9D-EA2169D0E339}"/>
              </a:ext>
            </a:extLst>
          </p:cNvPr>
          <p:cNvPicPr>
            <a:picLocks noChangeAspect="1"/>
          </p:cNvPicPr>
          <p:nvPr/>
        </p:nvPicPr>
        <p:blipFill>
          <a:blip r:embed="rId2"/>
          <a:stretch>
            <a:fillRect/>
          </a:stretch>
        </p:blipFill>
        <p:spPr>
          <a:xfrm>
            <a:off x="459569" y="2134428"/>
            <a:ext cx="11272862" cy="2589143"/>
          </a:xfrm>
          <a:prstGeom prst="rect">
            <a:avLst/>
          </a:prstGeom>
        </p:spPr>
      </p:pic>
    </p:spTree>
    <p:extLst>
      <p:ext uri="{BB962C8B-B14F-4D97-AF65-F5344CB8AC3E}">
        <p14:creationId xmlns:p14="http://schemas.microsoft.com/office/powerpoint/2010/main" val="572305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57569"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Erstellen Sie ein theoretisches Beispiel wo dies Sinn machen würde</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047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4065E58-D8E9-35C6-7301-F7720F887FF3}"/>
              </a:ext>
            </a:extLst>
          </p:cNvPr>
          <p:cNvPicPr>
            <a:picLocks noChangeAspect="1"/>
          </p:cNvPicPr>
          <p:nvPr/>
        </p:nvPicPr>
        <p:blipFill>
          <a:blip r:embed="rId2"/>
          <a:stretch>
            <a:fillRect/>
          </a:stretch>
        </p:blipFill>
        <p:spPr>
          <a:xfrm>
            <a:off x="548006" y="2113368"/>
            <a:ext cx="11095987" cy="2631263"/>
          </a:xfrm>
          <a:prstGeom prst="rect">
            <a:avLst/>
          </a:prstGeom>
        </p:spPr>
      </p:pic>
    </p:spTree>
    <p:extLst>
      <p:ext uri="{BB962C8B-B14F-4D97-AF65-F5344CB8AC3E}">
        <p14:creationId xmlns:p14="http://schemas.microsoft.com/office/powerpoint/2010/main" val="166264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402F019-816C-D9B0-FF73-F355409DCB7A}"/>
              </a:ext>
            </a:extLst>
          </p:cNvPr>
          <p:cNvPicPr>
            <a:picLocks noChangeAspect="1"/>
          </p:cNvPicPr>
          <p:nvPr/>
        </p:nvPicPr>
        <p:blipFill>
          <a:blip r:embed="rId2"/>
          <a:stretch>
            <a:fillRect/>
          </a:stretch>
        </p:blipFill>
        <p:spPr>
          <a:xfrm>
            <a:off x="597080" y="2784498"/>
            <a:ext cx="10997840" cy="1289003"/>
          </a:xfrm>
          <a:prstGeom prst="rect">
            <a:avLst/>
          </a:prstGeom>
        </p:spPr>
      </p:pic>
    </p:spTree>
    <p:extLst>
      <p:ext uri="{BB962C8B-B14F-4D97-AF65-F5344CB8AC3E}">
        <p14:creationId xmlns:p14="http://schemas.microsoft.com/office/powerpoint/2010/main" val="403554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805768"/>
            <a:ext cx="6738730" cy="526297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 Qt und anderen Programmierumgebungen bezieht sich der Begriff "Iterationsformen" auf die verschiedenen Methoden und Techniken, die verwendet werden, um über Elemente in einer Sammlung oder Datenstruktur zu iterieren. Das Durchlaufen von Elementen in einer Sammlung ist eine grundlegende Aufgabe in der Programmierung, die oft erforderlich ist, um Operationen auf den Elementen auszuführen, sie zu filtern, zu transformieren oder andere Aufgaben durchzuführen. Qt bietet verschiedene Möglichkeiten, um über Container-Klassen wie Listen, Maps oder Sets zu iterieren, je nach den Anforderungen und Präferenzen des Entwicklers.</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89930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Iterationsformate</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27699"/>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234780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Words>
  <Application>Microsoft Office PowerPoint</Application>
  <PresentationFormat>Breitbild</PresentationFormat>
  <Paragraphs>50</Paragraphs>
  <Slides>60</Slides>
  <Notes>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60</vt:i4>
      </vt:variant>
    </vt:vector>
  </HeadingPairs>
  <TitlesOfParts>
    <vt:vector size="69" baseType="lpstr">
      <vt:lpstr>Arial</vt:lpstr>
      <vt:lpstr>Bebas Neue</vt:lpstr>
      <vt:lpstr>Calibri</vt:lpstr>
      <vt:lpstr>Calibri Light</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25</cp:revision>
  <dcterms:created xsi:type="dcterms:W3CDTF">2023-08-28T14:56:53Z</dcterms:created>
  <dcterms:modified xsi:type="dcterms:W3CDTF">2023-09-03T09:44:18Z</dcterms:modified>
</cp:coreProperties>
</file>