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4932" r:id="rId3"/>
    <p:sldId id="2214" r:id="rId4"/>
    <p:sldId id="2774" r:id="rId5"/>
    <p:sldId id="4935" r:id="rId6"/>
    <p:sldId id="7897" r:id="rId7"/>
    <p:sldId id="4334" r:id="rId8"/>
    <p:sldId id="4933" r:id="rId9"/>
    <p:sldId id="7898" r:id="rId10"/>
    <p:sldId id="7899" r:id="rId11"/>
    <p:sldId id="7900" r:id="rId12"/>
    <p:sldId id="4934" r:id="rId13"/>
    <p:sldId id="2863" r:id="rId14"/>
    <p:sldId id="2864" r:id="rId15"/>
    <p:sldId id="7901"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37" y="9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2DAC7-6DD1-4297-B523-829ED631254C}" type="datetimeFigureOut">
              <a:rPr lang="de-DE" smtClean="0"/>
              <a:t>18.03.2023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2C83C-3D54-4283-B90B-206036395B88}" type="slidenum">
              <a:rPr lang="de-DE" smtClean="0"/>
              <a:t>‹Nr.›</a:t>
            </a:fld>
            <a:endParaRPr lang="de-DE"/>
          </a:p>
        </p:txBody>
      </p:sp>
    </p:spTree>
    <p:extLst>
      <p:ext uri="{BB962C8B-B14F-4D97-AF65-F5344CB8AC3E}">
        <p14:creationId xmlns:p14="http://schemas.microsoft.com/office/powerpoint/2010/main" val="356287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Source Sans Pro" panose="020B0503030403020204" pitchFamily="34" charset="0"/>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2</a:t>
            </a:fld>
            <a:endParaRPr kumimoji="0" lang="uk-UA" sz="1200" b="0" i="0" u="none" strike="noStrike" kern="1200" cap="none" spc="0" normalizeH="0" baseline="0" noProof="0">
              <a:ln>
                <a:noFill/>
              </a:ln>
              <a:solidFill>
                <a:prstClr val="black"/>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241177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Source Sans Pro" panose="020B0503030403020204" pitchFamily="34" charset="0"/>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4</a:t>
            </a:fld>
            <a:endParaRPr kumimoji="0" lang="uk-UA" sz="1200" b="0" i="0" u="none" strike="noStrike" kern="1200" cap="none" spc="0" normalizeH="0" baseline="0" noProof="0">
              <a:ln>
                <a:noFill/>
              </a:ln>
              <a:solidFill>
                <a:prstClr val="black"/>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1950452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Hunderte von Hosts können gemanagte werden, jedoch kann meistens nur </a:t>
            </a:r>
            <a:r>
              <a:rPr lang="de-DE" dirty="0" err="1"/>
              <a:t>ca</a:t>
            </a:r>
            <a:r>
              <a:rPr lang="de-DE" dirty="0"/>
              <a:t> 5 gleichzeitig bearbeitet werden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532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Source Sans Pro" panose="020B0503030403020204" pitchFamily="34" charset="0"/>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6</a:t>
            </a:fld>
            <a:endParaRPr kumimoji="0" lang="uk-UA" sz="1200" b="0" i="0" u="none" strike="noStrike" kern="1200" cap="none" spc="0" normalizeH="0" baseline="0" noProof="0">
              <a:ln>
                <a:noFill/>
              </a:ln>
              <a:solidFill>
                <a:prstClr val="black"/>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3969691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Source Sans Pro" panose="020B0503030403020204" pitchFamily="34" charset="0"/>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8</a:t>
            </a:fld>
            <a:endParaRPr kumimoji="0" lang="uk-UA" sz="1200" b="0" i="0" u="none" strike="noStrike" kern="1200" cap="none" spc="0" normalizeH="0" baseline="0" noProof="0">
              <a:ln>
                <a:noFill/>
              </a:ln>
              <a:solidFill>
                <a:prstClr val="black"/>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148803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Source Sans Pro" panose="020B0503030403020204" pitchFamily="34" charset="0"/>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9</a:t>
            </a:fld>
            <a:endParaRPr kumimoji="0" lang="uk-UA" sz="1200" b="0" i="0" u="none" strike="noStrike" kern="1200" cap="none" spc="0" normalizeH="0" baseline="0" noProof="0">
              <a:ln>
                <a:noFill/>
              </a:ln>
              <a:solidFill>
                <a:prstClr val="black"/>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3201243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Source Sans Pro" panose="020B0503030403020204" pitchFamily="34" charset="0"/>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10</a:t>
            </a:fld>
            <a:endParaRPr kumimoji="0" lang="uk-UA" sz="1200" b="0" i="0" u="none" strike="noStrike" kern="1200" cap="none" spc="0" normalizeH="0" baseline="0" noProof="0">
              <a:ln>
                <a:noFill/>
              </a:ln>
              <a:solidFill>
                <a:prstClr val="black"/>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101604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Hunderte von Hosts können gemanagte werden, jedoch kann meistens nur </a:t>
            </a:r>
            <a:r>
              <a:rPr lang="de-DE" dirty="0" err="1"/>
              <a:t>ca</a:t>
            </a:r>
            <a:r>
              <a:rPr lang="de-DE" dirty="0"/>
              <a:t> 5 gleichzeitig bearbeitet werden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9532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9C7711-1FE6-66A9-07C6-D642806B8A0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DD5D0A8-5976-3178-81FB-D612678B2F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34947D0-5BF0-EFE4-3AE1-906086462D8B}"/>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5" name="Fußzeilenplatzhalter 4">
            <a:extLst>
              <a:ext uri="{FF2B5EF4-FFF2-40B4-BE49-F238E27FC236}">
                <a16:creationId xmlns:a16="http://schemas.microsoft.com/office/drawing/2014/main" id="{1B39A4C6-67D8-BF39-930E-F685FF758E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FC7259-B889-59C4-522F-E2838478D64D}"/>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2463133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EB3EAF-7C4E-DDEF-1BB9-4E835561BA2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B05DEFF-353F-7909-B8DB-F11FC1D50E6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8E86BA8-A95C-B9AA-D22A-6A8EAA2DCDD1}"/>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5" name="Fußzeilenplatzhalter 4">
            <a:extLst>
              <a:ext uri="{FF2B5EF4-FFF2-40B4-BE49-F238E27FC236}">
                <a16:creationId xmlns:a16="http://schemas.microsoft.com/office/drawing/2014/main" id="{91B98614-D592-D68D-AF38-F4453021363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44BFF09-F210-530E-1F0B-13D294ADE5E9}"/>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38665842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639117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710335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0717976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871563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056131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5933464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562148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1617678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9928670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063740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DFB7DCD-8D9D-55FA-780B-9268E3BEF32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130AF711-F1EA-A60F-3A85-BF4EAEBDD4B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2DBAD88-978F-9A87-06D7-817F6653A098}"/>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5" name="Fußzeilenplatzhalter 4">
            <a:extLst>
              <a:ext uri="{FF2B5EF4-FFF2-40B4-BE49-F238E27FC236}">
                <a16:creationId xmlns:a16="http://schemas.microsoft.com/office/drawing/2014/main" id="{0CA7462B-506B-AF4A-9001-445C40C0B23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BE5A42C-73D8-A887-C43D-05534774F5F0}"/>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327994037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158012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35440113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0202978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880115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3638929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0049428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4078805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394988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9836039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82846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66195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5844970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30814753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9322023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1074501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067947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7577347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59123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5255858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98906071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61052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2680767927"/>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07009448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5712169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5509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61487558"/>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4886829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8247095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1762151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5770143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1223340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1735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1256019979"/>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3982020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6778570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8177252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8336851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0354528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7868052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31734301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9596490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0672197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55264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7585113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7581875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441922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975782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2649900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2323886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36424950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44073046"/>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6865397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048196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10597840"/>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0065782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5913788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88495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4626534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3865552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6027887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63767623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47732412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22033945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259598170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53474298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8983403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276198795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204086657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53858903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45058682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228065113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63424918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2207832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818828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138032946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59946152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0412552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32356524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78405464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36714309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19071621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73455789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2848420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303532360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9171872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81071080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4851239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75765302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45893179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50270839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12492607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85142386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71163610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87919722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265042556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7922765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5897405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654290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E3E41-C355-3855-BA53-A66081ECCA9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7F951DF-DE6C-AF7C-9B95-352D38F53E3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F5B058-FBE7-83DF-210A-E912C5CF1D8F}"/>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5" name="Fußzeilenplatzhalter 4">
            <a:extLst>
              <a:ext uri="{FF2B5EF4-FFF2-40B4-BE49-F238E27FC236}">
                <a16:creationId xmlns:a16="http://schemas.microsoft.com/office/drawing/2014/main" id="{C309BC50-6770-C325-ED5B-2855BC1396B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95BC7ED-4213-3D1C-3676-305C2C4CE9C3}"/>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2865897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4958308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95859145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3595403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91725176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51047743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1489772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89183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275619368"/>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39297720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24209486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5017670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4734086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339689764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49189394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1256317439"/>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8849807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79296262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26801556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4494043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69068713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86124524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50583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2894211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72298233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50660200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02287516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38712200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77313462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90532191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21667761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1452025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8648685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5588726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83919707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27400291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47574237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5874464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6430003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922189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9066277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3958356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1973299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840571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7669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875740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77779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91850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0368858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2504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331C45-3DEE-4DAA-263D-644266E448C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47232FB-EC86-016A-698E-F8B5067EFA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AA65DB5-0D52-C9DC-ACE1-A55AC0FF2272}"/>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5" name="Fußzeilenplatzhalter 4">
            <a:extLst>
              <a:ext uri="{FF2B5EF4-FFF2-40B4-BE49-F238E27FC236}">
                <a16:creationId xmlns:a16="http://schemas.microsoft.com/office/drawing/2014/main" id="{E35636B3-FD88-00A0-2EA9-F53B68ECB8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8ADFF9-8B6C-E5BA-31E0-74C6866CBC94}"/>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2556762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537216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857609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66926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3027511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111256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7294790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338194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6820967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8178611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72297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8B7378-AC70-1262-CC73-8762CE4BDCD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91F3861-A3E7-96E2-AD5E-C9E25FA11374}"/>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86E56FD-832D-1A34-A2C7-9954AFF9E0C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D0593C5-8FCB-705D-F5A8-A22D01883953}"/>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6" name="Fußzeilenplatzhalter 5">
            <a:extLst>
              <a:ext uri="{FF2B5EF4-FFF2-40B4-BE49-F238E27FC236}">
                <a16:creationId xmlns:a16="http://schemas.microsoft.com/office/drawing/2014/main" id="{38DA5965-9310-120F-D911-FFE796F930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8C96FF-6C6B-8DE6-5A39-3194DB1D377B}"/>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19385734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5152824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610672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354246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0500135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45209210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830389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307655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531747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484151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1811978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BFC471-61C9-90CF-024B-BB6072C9FB6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694AC8E-AC59-407D-6C8F-501E9FBD3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450B5D-7BC5-0158-73F6-C5A3C2D7235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9C57E84-9711-DC8E-EEE1-4D7DD3986D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B56CCCF-464D-4F85-F255-87D28DD1DF74}"/>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5320F4D-0909-0A8F-EFEA-6DBFB1774C9E}"/>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8" name="Fußzeilenplatzhalter 7">
            <a:extLst>
              <a:ext uri="{FF2B5EF4-FFF2-40B4-BE49-F238E27FC236}">
                <a16:creationId xmlns:a16="http://schemas.microsoft.com/office/drawing/2014/main" id="{13478907-F0FB-98CE-0D09-778286A492B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75C6D17-94CA-66F2-3B6D-F771C99559BF}"/>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23766900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671013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268480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27163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12838689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6946234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518221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5634600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9380270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9410115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1044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2E0060-DB8D-538C-F1AF-025813594EF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9642739-EFAD-7B50-9E08-537BD9578BC5}"/>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4" name="Fußzeilenplatzhalter 3">
            <a:extLst>
              <a:ext uri="{FF2B5EF4-FFF2-40B4-BE49-F238E27FC236}">
                <a16:creationId xmlns:a16="http://schemas.microsoft.com/office/drawing/2014/main" id="{909E9E3F-80E2-0114-E922-6076E4FFE8C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EF84D7E-1EDB-E11D-3CDB-94E6149A6D66}"/>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26064202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4156787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7266352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347071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1360679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69044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94936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30464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427162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707408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285737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31EFF1F-139A-0951-3CDE-FE9A27131399}"/>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3" name="Fußzeilenplatzhalter 2">
            <a:extLst>
              <a:ext uri="{FF2B5EF4-FFF2-40B4-BE49-F238E27FC236}">
                <a16:creationId xmlns:a16="http://schemas.microsoft.com/office/drawing/2014/main" id="{93700940-94E5-5D07-A39E-4F55808B192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BA0113D-9BEC-8494-3036-F025B4A9D886}"/>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281077789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3546620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373827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91906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195692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330040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1420872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5186006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227392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877684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7623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E2A456-AC07-AA8F-C62B-E23466B82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F06358F-DE69-873F-0DFE-803AB4AE8A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19EBD2F9-8CF6-109B-C251-09B5E5542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B4B3F94-FB06-184A-D45A-C370E34D759C}"/>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6" name="Fußzeilenplatzhalter 5">
            <a:extLst>
              <a:ext uri="{FF2B5EF4-FFF2-40B4-BE49-F238E27FC236}">
                <a16:creationId xmlns:a16="http://schemas.microsoft.com/office/drawing/2014/main" id="{BBE17498-13B3-7EC7-8154-E943C8E73BB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11615BC-430E-1DD9-467C-37155F5E18CD}"/>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1178335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18826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59376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801898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1693967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4046857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311499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522963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6591342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9022499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29650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EBAD9D-58CC-EEDF-A288-D63CDE06724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CE67528-62D2-98DF-101C-2773E258B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A86CA1D-891F-066D-308E-A543370DD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D9F5149-5FA3-1017-D48E-0017059277C2}"/>
              </a:ext>
            </a:extLst>
          </p:cNvPr>
          <p:cNvSpPr>
            <a:spLocks noGrp="1"/>
          </p:cNvSpPr>
          <p:nvPr>
            <p:ph type="dt" sz="half" idx="10"/>
          </p:nvPr>
        </p:nvSpPr>
        <p:spPr/>
        <p:txBody>
          <a:bodyPr/>
          <a:lstStyle/>
          <a:p>
            <a:fld id="{C12C44B1-EE55-497C-8D41-0740C9DCD45B}" type="datetimeFigureOut">
              <a:rPr lang="de-DE" smtClean="0"/>
              <a:t>18.03.2023</a:t>
            </a:fld>
            <a:endParaRPr lang="de-DE"/>
          </a:p>
        </p:txBody>
      </p:sp>
      <p:sp>
        <p:nvSpPr>
          <p:cNvPr id="6" name="Fußzeilenplatzhalter 5">
            <a:extLst>
              <a:ext uri="{FF2B5EF4-FFF2-40B4-BE49-F238E27FC236}">
                <a16:creationId xmlns:a16="http://schemas.microsoft.com/office/drawing/2014/main" id="{0E7803CC-1558-B113-7AF0-DBEE4490B05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BC1A7A4-42CE-8B61-6C89-C73AD684E282}"/>
              </a:ext>
            </a:extLst>
          </p:cNvPr>
          <p:cNvSpPr>
            <a:spLocks noGrp="1"/>
          </p:cNvSpPr>
          <p:nvPr>
            <p:ph type="sldNum" sz="quarter" idx="12"/>
          </p:nvPr>
        </p:nvSpPr>
        <p:spPr/>
        <p:txBody>
          <a:bodyPr/>
          <a:lstStyle/>
          <a:p>
            <a:fld id="{335CC468-FC28-4968-85A3-3E1ABFE4465C}" type="slidenum">
              <a:rPr lang="de-DE" smtClean="0"/>
              <a:t>‹Nr.›</a:t>
            </a:fld>
            <a:endParaRPr lang="de-DE"/>
          </a:p>
        </p:txBody>
      </p:sp>
    </p:spTree>
    <p:extLst>
      <p:ext uri="{BB962C8B-B14F-4D97-AF65-F5344CB8AC3E}">
        <p14:creationId xmlns:p14="http://schemas.microsoft.com/office/powerpoint/2010/main" val="321934742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650665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253423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7913865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5263774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8807839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936207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2458308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784806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908001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4894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theme" Target="../theme/theme2.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3" Type="http://schemas.openxmlformats.org/officeDocument/2006/relationships/slideLayout" Target="../slideLayouts/slideLayout14.xml"/><Relationship Id="rId214" Type="http://schemas.openxmlformats.org/officeDocument/2006/relationships/slideLayout" Target="../slideLayouts/slideLayout225.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0DD7B38-BC7F-90B8-8425-F118BF1B27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89F73A1-246E-89C9-EAA6-A3C305F5FA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42C1CB2-2383-BD63-FDD2-526C8394E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C44B1-EE55-497C-8D41-0740C9DCD45B}" type="datetimeFigureOut">
              <a:rPr lang="de-DE" smtClean="0"/>
              <a:t>18.03.2023</a:t>
            </a:fld>
            <a:endParaRPr lang="de-DE"/>
          </a:p>
        </p:txBody>
      </p:sp>
      <p:sp>
        <p:nvSpPr>
          <p:cNvPr id="5" name="Fußzeilenplatzhalter 4">
            <a:extLst>
              <a:ext uri="{FF2B5EF4-FFF2-40B4-BE49-F238E27FC236}">
                <a16:creationId xmlns:a16="http://schemas.microsoft.com/office/drawing/2014/main" id="{C789F9F4-A274-73FA-83AE-6F21F5CA1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CF5F39B6-5B77-559A-D248-05E72C0756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CC468-FC28-4968-85A3-3E1ABFE4465C}" type="slidenum">
              <a:rPr lang="de-DE" smtClean="0"/>
              <a:t>‹Nr.›</a:t>
            </a:fld>
            <a:endParaRPr lang="de-DE"/>
          </a:p>
        </p:txBody>
      </p:sp>
    </p:spTree>
    <p:extLst>
      <p:ext uri="{BB962C8B-B14F-4D97-AF65-F5344CB8AC3E}">
        <p14:creationId xmlns:p14="http://schemas.microsoft.com/office/powerpoint/2010/main" val="2045129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42981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7" r:id="rId85"/>
    <p:sldLayoutId id="2147483748" r:id="rId86"/>
    <p:sldLayoutId id="2147483749" r:id="rId87"/>
    <p:sldLayoutId id="2147483750" r:id="rId88"/>
    <p:sldLayoutId id="2147483752" r:id="rId89"/>
    <p:sldLayoutId id="2147483753" r:id="rId90"/>
    <p:sldLayoutId id="2147483754" r:id="rId91"/>
    <p:sldLayoutId id="2147483755" r:id="rId92"/>
    <p:sldLayoutId id="2147483756" r:id="rId93"/>
    <p:sldLayoutId id="2147483757" r:id="rId94"/>
    <p:sldLayoutId id="2147483758" r:id="rId95"/>
    <p:sldLayoutId id="2147483759" r:id="rId96"/>
    <p:sldLayoutId id="2147483760" r:id="rId97"/>
    <p:sldLayoutId id="2147483761" r:id="rId98"/>
    <p:sldLayoutId id="2147483762" r:id="rId99"/>
    <p:sldLayoutId id="2147483763" r:id="rId100"/>
    <p:sldLayoutId id="2147483764" r:id="rId101"/>
    <p:sldLayoutId id="2147483765" r:id="rId102"/>
    <p:sldLayoutId id="2147483766" r:id="rId103"/>
    <p:sldLayoutId id="2147483767" r:id="rId104"/>
    <p:sldLayoutId id="2147483768" r:id="rId105"/>
    <p:sldLayoutId id="2147483769" r:id="rId106"/>
    <p:sldLayoutId id="2147483770" r:id="rId107"/>
    <p:sldLayoutId id="2147483771" r:id="rId108"/>
    <p:sldLayoutId id="2147483772" r:id="rId109"/>
    <p:sldLayoutId id="2147483773" r:id="rId110"/>
    <p:sldLayoutId id="2147483774" r:id="rId111"/>
    <p:sldLayoutId id="2147483775" r:id="rId112"/>
    <p:sldLayoutId id="2147483776" r:id="rId113"/>
    <p:sldLayoutId id="2147483777" r:id="rId114"/>
    <p:sldLayoutId id="2147483778" r:id="rId115"/>
    <p:sldLayoutId id="2147483779" r:id="rId116"/>
    <p:sldLayoutId id="2147483780" r:id="rId117"/>
    <p:sldLayoutId id="2147483781" r:id="rId118"/>
    <p:sldLayoutId id="2147483782" r:id="rId119"/>
    <p:sldLayoutId id="2147483783" r:id="rId120"/>
    <p:sldLayoutId id="2147483784" r:id="rId121"/>
    <p:sldLayoutId id="2147483785" r:id="rId122"/>
    <p:sldLayoutId id="2147483786" r:id="rId123"/>
    <p:sldLayoutId id="2147483787" r:id="rId124"/>
    <p:sldLayoutId id="2147483788" r:id="rId125"/>
    <p:sldLayoutId id="2147483789" r:id="rId126"/>
    <p:sldLayoutId id="2147483790" r:id="rId127"/>
    <p:sldLayoutId id="2147483791" r:id="rId128"/>
    <p:sldLayoutId id="2147483792" r:id="rId129"/>
    <p:sldLayoutId id="2147483793" r:id="rId130"/>
    <p:sldLayoutId id="2147483794" r:id="rId131"/>
    <p:sldLayoutId id="2147483795" r:id="rId132"/>
    <p:sldLayoutId id="2147483796" r:id="rId133"/>
    <p:sldLayoutId id="2147483797" r:id="rId134"/>
    <p:sldLayoutId id="2147483798" r:id="rId135"/>
    <p:sldLayoutId id="2147483799" r:id="rId136"/>
    <p:sldLayoutId id="2147483800" r:id="rId137"/>
    <p:sldLayoutId id="2147483801" r:id="rId138"/>
    <p:sldLayoutId id="2147483802" r:id="rId139"/>
    <p:sldLayoutId id="2147483803" r:id="rId140"/>
    <p:sldLayoutId id="2147483804" r:id="rId141"/>
    <p:sldLayoutId id="2147483805" r:id="rId142"/>
    <p:sldLayoutId id="2147483806" r:id="rId143"/>
    <p:sldLayoutId id="2147483807" r:id="rId144"/>
    <p:sldLayoutId id="2147483808" r:id="rId145"/>
    <p:sldLayoutId id="2147483809" r:id="rId146"/>
    <p:sldLayoutId id="2147483810" r:id="rId147"/>
    <p:sldLayoutId id="2147483811" r:id="rId148"/>
    <p:sldLayoutId id="2147483812" r:id="rId149"/>
    <p:sldLayoutId id="2147483813" r:id="rId150"/>
    <p:sldLayoutId id="2147483814" r:id="rId151"/>
    <p:sldLayoutId id="2147483815" r:id="rId152"/>
    <p:sldLayoutId id="2147483816" r:id="rId153"/>
    <p:sldLayoutId id="2147483817" r:id="rId154"/>
    <p:sldLayoutId id="2147483818" r:id="rId155"/>
    <p:sldLayoutId id="2147483819" r:id="rId156"/>
    <p:sldLayoutId id="2147483820" r:id="rId157"/>
    <p:sldLayoutId id="2147483821" r:id="rId158"/>
    <p:sldLayoutId id="2147483822" r:id="rId159"/>
    <p:sldLayoutId id="2147483823" r:id="rId160"/>
    <p:sldLayoutId id="2147483824" r:id="rId161"/>
    <p:sldLayoutId id="2147483825" r:id="rId162"/>
    <p:sldLayoutId id="2147483826" r:id="rId163"/>
    <p:sldLayoutId id="2147483827" r:id="rId164"/>
    <p:sldLayoutId id="2147483828" r:id="rId165"/>
    <p:sldLayoutId id="2147483829" r:id="rId166"/>
    <p:sldLayoutId id="2147483830" r:id="rId167"/>
    <p:sldLayoutId id="2147483831" r:id="rId168"/>
    <p:sldLayoutId id="2147483832" r:id="rId169"/>
    <p:sldLayoutId id="2147483833" r:id="rId170"/>
    <p:sldLayoutId id="2147483834" r:id="rId171"/>
    <p:sldLayoutId id="2147483835" r:id="rId172"/>
    <p:sldLayoutId id="2147483836" r:id="rId173"/>
    <p:sldLayoutId id="2147483837" r:id="rId174"/>
    <p:sldLayoutId id="2147483838" r:id="rId175"/>
    <p:sldLayoutId id="2147483839" r:id="rId176"/>
    <p:sldLayoutId id="2147483840" r:id="rId177"/>
    <p:sldLayoutId id="2147483841" r:id="rId178"/>
    <p:sldLayoutId id="2147483842" r:id="rId179"/>
    <p:sldLayoutId id="2147483843" r:id="rId180"/>
    <p:sldLayoutId id="2147483844" r:id="rId181"/>
    <p:sldLayoutId id="2147483845" r:id="rId182"/>
    <p:sldLayoutId id="2147483846" r:id="rId183"/>
    <p:sldLayoutId id="2147483847" r:id="rId184"/>
    <p:sldLayoutId id="2147483848" r:id="rId185"/>
    <p:sldLayoutId id="2147483849" r:id="rId186"/>
    <p:sldLayoutId id="2147483850" r:id="rId187"/>
    <p:sldLayoutId id="2147483851" r:id="rId188"/>
    <p:sldLayoutId id="2147483852" r:id="rId189"/>
    <p:sldLayoutId id="2147483853" r:id="rId190"/>
    <p:sldLayoutId id="2147483854" r:id="rId191"/>
    <p:sldLayoutId id="2147483855" r:id="rId192"/>
    <p:sldLayoutId id="2147483856" r:id="rId193"/>
    <p:sldLayoutId id="2147483857" r:id="rId194"/>
    <p:sldLayoutId id="2147483858" r:id="rId195"/>
    <p:sldLayoutId id="2147483859" r:id="rId196"/>
    <p:sldLayoutId id="2147483860" r:id="rId197"/>
    <p:sldLayoutId id="2147483861" r:id="rId198"/>
    <p:sldLayoutId id="2147483862" r:id="rId199"/>
    <p:sldLayoutId id="2147483863" r:id="rId200"/>
    <p:sldLayoutId id="2147483864" r:id="rId201"/>
    <p:sldLayoutId id="2147483865" r:id="rId202"/>
    <p:sldLayoutId id="2147483866" r:id="rId203"/>
    <p:sldLayoutId id="2147483867" r:id="rId204"/>
    <p:sldLayoutId id="2147483868" r:id="rId205"/>
    <p:sldLayoutId id="2147483869" r:id="rId206"/>
    <p:sldLayoutId id="2147483870" r:id="rId207"/>
    <p:sldLayoutId id="2147483871" r:id="rId208"/>
    <p:sldLayoutId id="2147483872" r:id="rId209"/>
    <p:sldLayoutId id="2147483873" r:id="rId210"/>
    <p:sldLayoutId id="2147483874" r:id="rId211"/>
    <p:sldLayoutId id="2147483875" r:id="rId212"/>
    <p:sldLayoutId id="2147483876" r:id="rId213"/>
    <p:sldLayoutId id="2147483877" r:id="rId214"/>
    <p:sldLayoutId id="2147483878" r:id="rId215"/>
    <p:sldLayoutId id="2147483879" r:id="rId216"/>
    <p:sldLayoutId id="2147483880" r:id="rId217"/>
    <p:sldLayoutId id="2147483881" r:id="rId218"/>
    <p:sldLayoutId id="2147483882" r:id="rId219"/>
    <p:sldLayoutId id="2147483883" r:id="rId220"/>
    <p:sldLayoutId id="2147483884" r:id="rId221"/>
    <p:sldLayoutId id="2147483885" r:id="rId222"/>
    <p:sldLayoutId id="2147483886" r:id="rId223"/>
    <p:sldLayoutId id="2147483887" r:id="rId224"/>
    <p:sldLayoutId id="2147483888" r:id="rId225"/>
    <p:sldLayoutId id="2147483889" r:id="rId226"/>
    <p:sldLayoutId id="2147483890" r:id="rId227"/>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D21F8C7-12E0-4CE2-B2B4-3DEE3BB47035}"/>
              </a:ext>
            </a:extLst>
          </p:cNvPr>
          <p:cNvSpPr txBox="1"/>
          <p:nvPr/>
        </p:nvSpPr>
        <p:spPr>
          <a:xfrm>
            <a:off x="1335531" y="3935410"/>
            <a:ext cx="5612248" cy="95430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mn-ea"/>
                <a:cs typeface="+mn-cs"/>
              </a:rPr>
              <a:t>Was sind die 12 Faktoren einer Microservice Anwendung und wieso sind diese für die Cloud so relevant</a:t>
            </a:r>
          </a:p>
        </p:txBody>
      </p:sp>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93918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Ansible</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Microservices 12-Faktoren</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2023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Cloud</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048260-B84E-47A2-AF24-B1FD3830A7C4}"/>
              </a:ext>
            </a:extLst>
          </p:cNvPr>
          <p:cNvSpPr/>
          <p:nvPr/>
        </p:nvSpPr>
        <p:spPr>
          <a:xfrm>
            <a:off x="609600" y="2149171"/>
            <a:ext cx="4404360" cy="3539430"/>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Jedes Computerprogramm wird, wenn es läuft, repräsentiert durch einen oder mehrere Prozesse. Webapps nutzen verschiedenste Arten der Prozess-Ausführung. Zum Beispiel laufen PHP-Prozesse als Kind-Prozesse von Apache und werden nach Bedarf gestartet, wenn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Requests</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kommen. Java-Prozesse gehen anders vor: die JVM stellt einen massiven Über-Prozess zur Verfügung der große Mengen an Systemressourcen (Speicher und CPU) reserviert und die Nebenläufigkeit wird intern über Threads verwaltet. In beiden Fällen sind die laufenden Prozesse für die Entwickler der App nur minimal zu sehen.</a:t>
            </a:r>
          </a:p>
        </p:txBody>
      </p:sp>
      <p:sp>
        <p:nvSpPr>
          <p:cNvPr id="8" name="Rectangle 7">
            <a:extLst>
              <a:ext uri="{FF2B5EF4-FFF2-40B4-BE49-F238E27FC236}">
                <a16:creationId xmlns:a16="http://schemas.microsoft.com/office/drawing/2014/main" id="{47D041B1-D17D-4BFA-8AF9-912C1F95BA4D}"/>
              </a:ext>
            </a:extLst>
          </p:cNvPr>
          <p:cNvSpPr/>
          <p:nvPr/>
        </p:nvSpPr>
        <p:spPr>
          <a:xfrm>
            <a:off x="1178655" y="1687506"/>
            <a:ext cx="3730171" cy="461665"/>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VIII. Nebenläufigkeit</a:t>
            </a:r>
          </a:p>
        </p:txBody>
      </p:sp>
      <p:pic>
        <p:nvPicPr>
          <p:cNvPr id="6146" name="Picture 2" descr="Die Skalierung wird dargestellt als laufende Prozesse, die Diversität der Workload wird dargestellt als Prozesstypen.">
            <a:extLst>
              <a:ext uri="{FF2B5EF4-FFF2-40B4-BE49-F238E27FC236}">
                <a16:creationId xmlns:a16="http://schemas.microsoft.com/office/drawing/2014/main" id="{A73E569B-7CF1-44E6-7155-9467073AE2CE}"/>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5386" r="5386"/>
          <a:stretch>
            <a:fillRect/>
          </a:stretch>
        </p:blipFill>
        <p:spPr bwMode="auto">
          <a:prstGeom prst="rect">
            <a:avLst/>
          </a:prstGeom>
          <a:solidFill>
            <a:schemeClr val="bg1"/>
          </a:solidFill>
        </p:spPr>
      </p:pic>
    </p:spTree>
    <p:extLst>
      <p:ext uri="{BB962C8B-B14F-4D97-AF65-F5344CB8AC3E}">
        <p14:creationId xmlns:p14="http://schemas.microsoft.com/office/powerpoint/2010/main" val="18274097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EF6E3F43-8228-4A5F-B678-83EF7D2B82D8}"/>
              </a:ext>
            </a:extLst>
          </p:cNvPr>
          <p:cNvSpPr/>
          <p:nvPr/>
        </p:nvSpPr>
        <p:spPr>
          <a:xfrm>
            <a:off x="914399" y="9144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7" name="Rectangle: Rounded Corners 56">
            <a:extLst>
              <a:ext uri="{FF2B5EF4-FFF2-40B4-BE49-F238E27FC236}">
                <a16:creationId xmlns:a16="http://schemas.microsoft.com/office/drawing/2014/main" id="{404B4BD1-9AEE-451A-9C08-CDB4AA09A12C}"/>
              </a:ext>
            </a:extLst>
          </p:cNvPr>
          <p:cNvSpPr/>
          <p:nvPr/>
        </p:nvSpPr>
        <p:spPr>
          <a:xfrm>
            <a:off x="914399" y="47508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8" name="Rectangle: Rounded Corners 57">
            <a:extLst>
              <a:ext uri="{FF2B5EF4-FFF2-40B4-BE49-F238E27FC236}">
                <a16:creationId xmlns:a16="http://schemas.microsoft.com/office/drawing/2014/main" id="{EC6A4D6D-9A7F-4696-9E87-3E5804D216DA}"/>
              </a:ext>
            </a:extLst>
          </p:cNvPr>
          <p:cNvSpPr/>
          <p:nvPr/>
        </p:nvSpPr>
        <p:spPr>
          <a:xfrm>
            <a:off x="914399" y="34720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9" name="Rectangle: Rounded Corners 58">
            <a:extLst>
              <a:ext uri="{FF2B5EF4-FFF2-40B4-BE49-F238E27FC236}">
                <a16:creationId xmlns:a16="http://schemas.microsoft.com/office/drawing/2014/main" id="{518092BB-9BE4-4094-A3F2-B5F1123D1057}"/>
              </a:ext>
            </a:extLst>
          </p:cNvPr>
          <p:cNvSpPr/>
          <p:nvPr/>
        </p:nvSpPr>
        <p:spPr>
          <a:xfrm>
            <a:off x="914399" y="21932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1" name="TextBox 60">
            <a:extLst>
              <a:ext uri="{FF2B5EF4-FFF2-40B4-BE49-F238E27FC236}">
                <a16:creationId xmlns:a16="http://schemas.microsoft.com/office/drawing/2014/main" id="{C0BA6410-969B-4D03-BC9D-E60EF4924557}"/>
              </a:ext>
            </a:extLst>
          </p:cNvPr>
          <p:cNvSpPr txBox="1"/>
          <p:nvPr/>
        </p:nvSpPr>
        <p:spPr>
          <a:xfrm>
            <a:off x="5900058" y="1238410"/>
            <a:ext cx="3802269"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Robuster mit schnellem Start und problemlosen Stopp</a:t>
            </a:r>
          </a:p>
        </p:txBody>
      </p:sp>
      <p:sp>
        <p:nvSpPr>
          <p:cNvPr id="62" name="TextBox 61">
            <a:extLst>
              <a:ext uri="{FF2B5EF4-FFF2-40B4-BE49-F238E27FC236}">
                <a16:creationId xmlns:a16="http://schemas.microsoft.com/office/drawing/2014/main" id="{66AC34EC-E372-4D20-9260-3640869DD5DE}"/>
              </a:ext>
            </a:extLst>
          </p:cNvPr>
          <p:cNvSpPr txBox="1"/>
          <p:nvPr/>
        </p:nvSpPr>
        <p:spPr>
          <a:xfrm>
            <a:off x="1091013" y="1187634"/>
            <a:ext cx="4331411" cy="646331"/>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gradFill>
                  <a:gsLst>
                    <a:gs pos="100000">
                      <a:srgbClr val="CE59C4"/>
                    </a:gs>
                    <a:gs pos="1000">
                      <a:srgbClr val="FF5355"/>
                    </a:gs>
                  </a:gsLst>
                  <a:lin ang="6600000" scaled="0"/>
                </a:gradFill>
                <a:effectLst/>
                <a:uLnTx/>
                <a:uFillTx/>
                <a:latin typeface="Source Sans Pro Black"/>
                <a:ea typeface="+mn-ea"/>
                <a:cs typeface="+mn-cs"/>
              </a:rPr>
              <a:t>Einweggebrauch</a:t>
            </a:r>
          </a:p>
        </p:txBody>
      </p:sp>
      <p:sp>
        <p:nvSpPr>
          <p:cNvPr id="64" name="TextBox 63">
            <a:extLst>
              <a:ext uri="{FF2B5EF4-FFF2-40B4-BE49-F238E27FC236}">
                <a16:creationId xmlns:a16="http://schemas.microsoft.com/office/drawing/2014/main" id="{DFA6EE25-7A93-443A-A67E-943FFFB62CFC}"/>
              </a:ext>
            </a:extLst>
          </p:cNvPr>
          <p:cNvSpPr txBox="1"/>
          <p:nvPr/>
        </p:nvSpPr>
        <p:spPr>
          <a:xfrm>
            <a:off x="6096000" y="2497212"/>
            <a:ext cx="5135217" cy="584775"/>
          </a:xfrm>
          <a:prstGeom prst="rect">
            <a:avLst/>
          </a:prstGeom>
          <a:noFill/>
        </p:spPr>
        <p:txBody>
          <a:bodyPr wrap="square" rtlCol="0">
            <a:spAutoFit/>
          </a:bodyPr>
          <a:lstStyle>
            <a:defPPr>
              <a:defRPr lang="uk-UA"/>
            </a:defPPr>
            <a:lvl1pPr algn="ctr">
              <a:defRPr sz="6600">
                <a:gradFill>
                  <a:gsLst>
                    <a:gs pos="100000">
                      <a:schemeClr val="accent4"/>
                    </a:gs>
                    <a:gs pos="1000">
                      <a:schemeClr val="accent3"/>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3200" b="0" i="0" u="none" strike="noStrike" kern="1200" cap="none" spc="0" normalizeH="0" baseline="0" noProof="0" dirty="0" err="1">
                <a:ln>
                  <a:noFill/>
                </a:ln>
                <a:gradFill>
                  <a:gsLst>
                    <a:gs pos="100000">
                      <a:srgbClr val="8766D0"/>
                    </a:gs>
                    <a:gs pos="1000">
                      <a:srgbClr val="CE59C4"/>
                    </a:gs>
                  </a:gsLst>
                  <a:lin ang="6600000" scaled="0"/>
                </a:gradFill>
                <a:effectLst/>
                <a:uLnTx/>
                <a:uFillTx/>
                <a:latin typeface="Source Sans Pro Black"/>
                <a:ea typeface="+mn-ea"/>
                <a:cs typeface="+mn-cs"/>
              </a:rPr>
              <a:t>Dev</a:t>
            </a:r>
            <a:r>
              <a:rPr kumimoji="0" lang="de-DE" sz="3200" b="0" i="0" u="none" strike="noStrike" kern="1200" cap="none" spc="0" normalizeH="0" baseline="0" noProof="0" dirty="0">
                <a:ln>
                  <a:noFill/>
                </a:ln>
                <a:gradFill>
                  <a:gsLst>
                    <a:gs pos="100000">
                      <a:srgbClr val="8766D0"/>
                    </a:gs>
                    <a:gs pos="1000">
                      <a:srgbClr val="CE59C4"/>
                    </a:gs>
                  </a:gsLst>
                  <a:lin ang="6600000" scaled="0"/>
                </a:gradFill>
                <a:effectLst/>
                <a:uLnTx/>
                <a:uFillTx/>
                <a:latin typeface="Source Sans Pro Black"/>
                <a:ea typeface="+mn-ea"/>
                <a:cs typeface="+mn-cs"/>
              </a:rPr>
              <a:t>-</a:t>
            </a:r>
            <a:r>
              <a:rPr kumimoji="0" lang="de-DE" sz="3200" b="0" i="0" u="none" strike="noStrike" kern="1200" cap="none" spc="0" normalizeH="0" baseline="0" noProof="0" dirty="0" err="1">
                <a:ln>
                  <a:noFill/>
                </a:ln>
                <a:gradFill>
                  <a:gsLst>
                    <a:gs pos="100000">
                      <a:srgbClr val="8766D0"/>
                    </a:gs>
                    <a:gs pos="1000">
                      <a:srgbClr val="CE59C4"/>
                    </a:gs>
                  </a:gsLst>
                  <a:lin ang="6600000" scaled="0"/>
                </a:gradFill>
                <a:effectLst/>
                <a:uLnTx/>
                <a:uFillTx/>
                <a:latin typeface="Source Sans Pro Black"/>
                <a:ea typeface="+mn-ea"/>
                <a:cs typeface="+mn-cs"/>
              </a:rPr>
              <a:t>Prod</a:t>
            </a:r>
            <a:r>
              <a:rPr kumimoji="0" lang="de-DE" sz="3200" b="0" i="0" u="none" strike="noStrike" kern="1200" cap="none" spc="0" normalizeH="0" baseline="0" noProof="0" dirty="0">
                <a:ln>
                  <a:noFill/>
                </a:ln>
                <a:gradFill>
                  <a:gsLst>
                    <a:gs pos="100000">
                      <a:srgbClr val="8766D0"/>
                    </a:gs>
                    <a:gs pos="1000">
                      <a:srgbClr val="CE59C4"/>
                    </a:gs>
                  </a:gsLst>
                  <a:lin ang="6600000" scaled="0"/>
                </a:gradFill>
                <a:effectLst/>
                <a:uLnTx/>
                <a:uFillTx/>
                <a:latin typeface="Source Sans Pro Black"/>
                <a:ea typeface="+mn-ea"/>
                <a:cs typeface="+mn-cs"/>
              </a:rPr>
              <a:t>-Vergleichbarkeit</a:t>
            </a:r>
          </a:p>
        </p:txBody>
      </p:sp>
      <p:sp>
        <p:nvSpPr>
          <p:cNvPr id="66" name="TextBox 65">
            <a:extLst>
              <a:ext uri="{FF2B5EF4-FFF2-40B4-BE49-F238E27FC236}">
                <a16:creationId xmlns:a16="http://schemas.microsoft.com/office/drawing/2014/main" id="{2A15E49E-679B-4CAF-A6AB-FA99D7D2F2B1}"/>
              </a:ext>
            </a:extLst>
          </p:cNvPr>
          <p:cNvSpPr txBox="1"/>
          <p:nvPr/>
        </p:nvSpPr>
        <p:spPr>
          <a:xfrm>
            <a:off x="273956" y="3683678"/>
            <a:ext cx="5148468" cy="769441"/>
          </a:xfrm>
          <a:prstGeom prst="rect">
            <a:avLst/>
          </a:prstGeom>
          <a:noFill/>
        </p:spPr>
        <p:txBody>
          <a:bodyPr wrap="square" rtlCol="0">
            <a:spAutoFit/>
          </a:bodyPr>
          <a:lstStyle>
            <a:defPPr>
              <a:defRPr lang="uk-UA"/>
            </a:defPPr>
            <a:lvl1pPr algn="ctr">
              <a:defRPr sz="6600">
                <a:gradFill>
                  <a:gsLst>
                    <a:gs pos="100000">
                      <a:schemeClr val="accent5"/>
                    </a:gs>
                    <a:gs pos="1000">
                      <a:schemeClr val="accent4"/>
                    </a:gs>
                  </a:gsLst>
                  <a:lin ang="18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gradFill>
                  <a:gsLst>
                    <a:gs pos="100000">
                      <a:srgbClr val="6C9FF4"/>
                    </a:gs>
                    <a:gs pos="1000">
                      <a:srgbClr val="8766D0"/>
                    </a:gs>
                  </a:gsLst>
                  <a:lin ang="18600000" scaled="0"/>
                </a:gradFill>
                <a:effectLst/>
                <a:uLnTx/>
                <a:uFillTx/>
                <a:latin typeface="Source Sans Pro Black"/>
                <a:ea typeface="+mn-ea"/>
                <a:cs typeface="+mn-cs"/>
              </a:rPr>
              <a:t>Logs</a:t>
            </a:r>
          </a:p>
        </p:txBody>
      </p:sp>
      <p:sp>
        <p:nvSpPr>
          <p:cNvPr id="68" name="TextBox 67">
            <a:extLst>
              <a:ext uri="{FF2B5EF4-FFF2-40B4-BE49-F238E27FC236}">
                <a16:creationId xmlns:a16="http://schemas.microsoft.com/office/drawing/2014/main" id="{7094ADD1-76D0-4D3C-BA47-BE5EFFFC1A42}"/>
              </a:ext>
            </a:extLst>
          </p:cNvPr>
          <p:cNvSpPr txBox="1"/>
          <p:nvPr/>
        </p:nvSpPr>
        <p:spPr>
          <a:xfrm>
            <a:off x="6546573" y="4968812"/>
            <a:ext cx="4684644" cy="769441"/>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gradFill>
                  <a:gsLst>
                    <a:gs pos="100000">
                      <a:srgbClr val="5BC9B0"/>
                    </a:gs>
                    <a:gs pos="1000">
                      <a:srgbClr val="6C9FF4"/>
                    </a:gs>
                  </a:gsLst>
                  <a:lin ang="18600000" scaled="0"/>
                </a:gradFill>
                <a:effectLst/>
                <a:uLnTx/>
                <a:uFillTx/>
                <a:latin typeface="Source Sans Pro Black"/>
                <a:ea typeface="+mn-ea"/>
                <a:cs typeface="+mn-cs"/>
              </a:rPr>
              <a:t>Admin-Prozesse</a:t>
            </a:r>
          </a:p>
        </p:txBody>
      </p:sp>
      <p:sp>
        <p:nvSpPr>
          <p:cNvPr id="70" name="TextBox 69">
            <a:extLst>
              <a:ext uri="{FF2B5EF4-FFF2-40B4-BE49-F238E27FC236}">
                <a16:creationId xmlns:a16="http://schemas.microsoft.com/office/drawing/2014/main" id="{FA18E09E-EFBA-4A6A-BFFB-F14A8EEBA28D}"/>
              </a:ext>
            </a:extLst>
          </p:cNvPr>
          <p:cNvSpPr txBox="1"/>
          <p:nvPr/>
        </p:nvSpPr>
        <p:spPr>
          <a:xfrm>
            <a:off x="2231138" y="2512666"/>
            <a:ext cx="3802269" cy="58477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Entwicklung,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Staging</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und Produktion so ähnlich wie möglich halten</a:t>
            </a:r>
          </a:p>
        </p:txBody>
      </p:sp>
      <p:sp>
        <p:nvSpPr>
          <p:cNvPr id="72" name="TextBox 71">
            <a:extLst>
              <a:ext uri="{FF2B5EF4-FFF2-40B4-BE49-F238E27FC236}">
                <a16:creationId xmlns:a16="http://schemas.microsoft.com/office/drawing/2014/main" id="{F74E7B72-5D0F-4353-B866-1BAFBFF46B51}"/>
              </a:ext>
            </a:extLst>
          </p:cNvPr>
          <p:cNvSpPr txBox="1"/>
          <p:nvPr/>
        </p:nvSpPr>
        <p:spPr>
          <a:xfrm>
            <a:off x="5900058" y="3899121"/>
            <a:ext cx="3802269" cy="3385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Logs als Strom von Ereignissen behandeln</a:t>
            </a:r>
          </a:p>
        </p:txBody>
      </p:sp>
      <p:sp>
        <p:nvSpPr>
          <p:cNvPr id="76" name="TextBox 75">
            <a:extLst>
              <a:ext uri="{FF2B5EF4-FFF2-40B4-BE49-F238E27FC236}">
                <a16:creationId xmlns:a16="http://schemas.microsoft.com/office/drawing/2014/main" id="{56200D66-FD02-4094-A37F-6D2BC6FABB13}"/>
              </a:ext>
            </a:extLst>
          </p:cNvPr>
          <p:cNvSpPr txBox="1"/>
          <p:nvPr/>
        </p:nvSpPr>
        <p:spPr>
          <a:xfrm>
            <a:off x="2231137" y="5054812"/>
            <a:ext cx="3802269" cy="58477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Admin/Management-Aufgaben als einmalige Vorgänge behandeln</a:t>
            </a:r>
          </a:p>
        </p:txBody>
      </p:sp>
    </p:spTree>
    <p:extLst>
      <p:ext uri="{BB962C8B-B14F-4D97-AF65-F5344CB8AC3E}">
        <p14:creationId xmlns:p14="http://schemas.microsoft.com/office/powerpoint/2010/main" val="294453976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59FC21-BFC7-499C-AF8C-2E89CF56BF1D}"/>
              </a:ext>
            </a:extLst>
          </p:cNvPr>
          <p:cNvSpPr/>
          <p:nvPr/>
        </p:nvSpPr>
        <p:spPr>
          <a:xfrm>
            <a:off x="609600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TextBox 3">
            <a:extLst>
              <a:ext uri="{FF2B5EF4-FFF2-40B4-BE49-F238E27FC236}">
                <a16:creationId xmlns:a16="http://schemas.microsoft.com/office/drawing/2014/main" id="{10C80821-88F8-4154-A2E5-1D83A2AEFB98}"/>
              </a:ext>
            </a:extLst>
          </p:cNvPr>
          <p:cNvSpPr txBox="1"/>
          <p:nvPr/>
        </p:nvSpPr>
        <p:spPr>
          <a:xfrm>
            <a:off x="711200" y="2167116"/>
            <a:ext cx="4526692" cy="255454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solidFill>
                <a:effectLst/>
                <a:uLnTx/>
                <a:uFillTx/>
                <a:latin typeface="Source Sans Pro Black"/>
                <a:ea typeface="+mn-ea"/>
                <a:cs typeface="+mn-cs"/>
              </a:rPr>
              <a:t>Eignet sich das 12-Faktoren Modell für jede Software und Produkt</a:t>
            </a:r>
          </a:p>
        </p:txBody>
      </p:sp>
      <p:sp>
        <p:nvSpPr>
          <p:cNvPr id="5" name="TextBox 4">
            <a:extLst>
              <a:ext uri="{FF2B5EF4-FFF2-40B4-BE49-F238E27FC236}">
                <a16:creationId xmlns:a16="http://schemas.microsoft.com/office/drawing/2014/main" id="{D663DDAE-A3E0-4006-A14F-75583D8C4086}"/>
              </a:ext>
            </a:extLst>
          </p:cNvPr>
          <p:cNvSpPr txBox="1"/>
          <p:nvPr/>
        </p:nvSpPr>
        <p:spPr>
          <a:xfrm>
            <a:off x="8026400" y="1279695"/>
            <a:ext cx="2235200" cy="4329647"/>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rPr>
              <a:t>?</a:t>
            </a:r>
            <a:endParaRPr kumimoji="0" lang="uk-UA"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endParaRPr>
          </a:p>
        </p:txBody>
      </p:sp>
      <p:cxnSp>
        <p:nvCxnSpPr>
          <p:cNvPr id="8" name="Straight Connector 7">
            <a:extLst>
              <a:ext uri="{FF2B5EF4-FFF2-40B4-BE49-F238E27FC236}">
                <a16:creationId xmlns:a16="http://schemas.microsoft.com/office/drawing/2014/main" id="{D6A577BE-0B81-4A3F-8C26-EAAF72E9EF0D}"/>
              </a:ext>
            </a:extLst>
          </p:cNvPr>
          <p:cNvCxnSpPr>
            <a:cxnSpLocks/>
          </p:cNvCxnSpPr>
          <p:nvPr/>
        </p:nvCxnSpPr>
        <p:spPr>
          <a:xfrm>
            <a:off x="11277600" y="3429000"/>
            <a:ext cx="914400" cy="0"/>
          </a:xfrm>
          <a:prstGeom prst="line">
            <a:avLst/>
          </a:prstGeom>
          <a:ln w="3810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024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8CC38F-6EB8-49DA-9CA9-8F7C2A1E789C}"/>
              </a:ext>
            </a:extLst>
          </p:cNvPr>
          <p:cNvSpPr/>
          <p:nvPr/>
        </p:nvSpPr>
        <p:spPr>
          <a:xfrm>
            <a:off x="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Freeform 15">
            <a:extLst>
              <a:ext uri="{FF2B5EF4-FFF2-40B4-BE49-F238E27FC236}">
                <a16:creationId xmlns:a16="http://schemas.microsoft.com/office/drawing/2014/main" id="{3C5B59F0-5303-4DCB-96DC-27ECDC3CF9D6}"/>
              </a:ext>
            </a:extLst>
          </p:cNvPr>
          <p:cNvSpPr>
            <a:spLocks noEditPoints="1"/>
          </p:cNvSpPr>
          <p:nvPr/>
        </p:nvSpPr>
        <p:spPr bwMode="auto">
          <a:xfrm>
            <a:off x="1625600" y="2006600"/>
            <a:ext cx="2844800" cy="2844800"/>
          </a:xfrm>
          <a:custGeom>
            <a:avLst/>
            <a:gdLst>
              <a:gd name="T0" fmla="*/ 144 w 176"/>
              <a:gd name="T1" fmla="*/ 88 h 176"/>
              <a:gd name="T2" fmla="*/ 152 w 176"/>
              <a:gd name="T3" fmla="*/ 88 h 176"/>
              <a:gd name="T4" fmla="*/ 60 w 176"/>
              <a:gd name="T5" fmla="*/ 136 h 176"/>
              <a:gd name="T6" fmla="*/ 56 w 176"/>
              <a:gd name="T7" fmla="*/ 143 h 176"/>
              <a:gd name="T8" fmla="*/ 60 w 176"/>
              <a:gd name="T9" fmla="*/ 136 h 176"/>
              <a:gd name="T10" fmla="*/ 33 w 176"/>
              <a:gd name="T11" fmla="*/ 120 h 176"/>
              <a:gd name="T12" fmla="*/ 40 w 176"/>
              <a:gd name="T13" fmla="*/ 116 h 176"/>
              <a:gd name="T14" fmla="*/ 56 w 176"/>
              <a:gd name="T15" fmla="*/ 33 h 176"/>
              <a:gd name="T16" fmla="*/ 60 w 176"/>
              <a:gd name="T17" fmla="*/ 40 h 176"/>
              <a:gd name="T18" fmla="*/ 56 w 176"/>
              <a:gd name="T19" fmla="*/ 33 h 176"/>
              <a:gd name="T20" fmla="*/ 24 w 176"/>
              <a:gd name="T21" fmla="*/ 88 h 176"/>
              <a:gd name="T22" fmla="*/ 32 w 176"/>
              <a:gd name="T23" fmla="*/ 88 h 176"/>
              <a:gd name="T24" fmla="*/ 116 w 176"/>
              <a:gd name="T25" fmla="*/ 40 h 176"/>
              <a:gd name="T26" fmla="*/ 120 w 176"/>
              <a:gd name="T27" fmla="*/ 33 h 176"/>
              <a:gd name="T28" fmla="*/ 116 w 176"/>
              <a:gd name="T29" fmla="*/ 40 h 176"/>
              <a:gd name="T30" fmla="*/ 33 w 176"/>
              <a:gd name="T31" fmla="*/ 56 h 176"/>
              <a:gd name="T32" fmla="*/ 40 w 176"/>
              <a:gd name="T33" fmla="*/ 60 h 176"/>
              <a:gd name="T34" fmla="*/ 142 w 176"/>
              <a:gd name="T35" fmla="*/ 115 h 176"/>
              <a:gd name="T36" fmla="*/ 138 w 176"/>
              <a:gd name="T37" fmla="*/ 121 h 176"/>
              <a:gd name="T38" fmla="*/ 142 w 176"/>
              <a:gd name="T39" fmla="*/ 115 h 176"/>
              <a:gd name="T40" fmla="*/ 84 w 176"/>
              <a:gd name="T41" fmla="*/ 148 h 176"/>
              <a:gd name="T42" fmla="*/ 92 w 176"/>
              <a:gd name="T43" fmla="*/ 148 h 176"/>
              <a:gd name="T44" fmla="*/ 138 w 176"/>
              <a:gd name="T45" fmla="*/ 55 h 176"/>
              <a:gd name="T46" fmla="*/ 142 w 176"/>
              <a:gd name="T47" fmla="*/ 61 h 176"/>
              <a:gd name="T48" fmla="*/ 138 w 176"/>
              <a:gd name="T49" fmla="*/ 55 h 176"/>
              <a:gd name="T50" fmla="*/ 103 w 176"/>
              <a:gd name="T51" fmla="*/ 84 h 176"/>
              <a:gd name="T52" fmla="*/ 92 w 176"/>
              <a:gd name="T53" fmla="*/ 28 h 176"/>
              <a:gd name="T54" fmla="*/ 84 w 176"/>
              <a:gd name="T55" fmla="*/ 28 h 176"/>
              <a:gd name="T56" fmla="*/ 72 w 176"/>
              <a:gd name="T57" fmla="*/ 88 h 176"/>
              <a:gd name="T58" fmla="*/ 103 w 176"/>
              <a:gd name="T59" fmla="*/ 92 h 176"/>
              <a:gd name="T60" fmla="*/ 128 w 176"/>
              <a:gd name="T61" fmla="*/ 88 h 176"/>
              <a:gd name="T62" fmla="*/ 88 w 176"/>
              <a:gd name="T63" fmla="*/ 96 h 176"/>
              <a:gd name="T64" fmla="*/ 88 w 176"/>
              <a:gd name="T65" fmla="*/ 80 h 176"/>
              <a:gd name="T66" fmla="*/ 88 w 176"/>
              <a:gd name="T67" fmla="*/ 96 h 176"/>
              <a:gd name="T68" fmla="*/ 115 w 176"/>
              <a:gd name="T69" fmla="*/ 142 h 176"/>
              <a:gd name="T70" fmla="*/ 121 w 176"/>
              <a:gd name="T71" fmla="*/ 138 h 176"/>
              <a:gd name="T72" fmla="*/ 88 w 176"/>
              <a:gd name="T73" fmla="*/ 0 h 176"/>
              <a:gd name="T74" fmla="*/ 88 w 176"/>
              <a:gd name="T75" fmla="*/ 176 h 176"/>
              <a:gd name="T76" fmla="*/ 88 w 176"/>
              <a:gd name="T77" fmla="*/ 0 h 176"/>
              <a:gd name="T78" fmla="*/ 8 w 176"/>
              <a:gd name="T79" fmla="*/ 88 h 176"/>
              <a:gd name="T80" fmla="*/ 168 w 176"/>
              <a:gd name="T81"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148" y="84"/>
                </a:moveTo>
                <a:cubicBezTo>
                  <a:pt x="146" y="84"/>
                  <a:pt x="144" y="86"/>
                  <a:pt x="144" y="88"/>
                </a:cubicBezTo>
                <a:cubicBezTo>
                  <a:pt x="144" y="90"/>
                  <a:pt x="146" y="92"/>
                  <a:pt x="148" y="92"/>
                </a:cubicBezTo>
                <a:cubicBezTo>
                  <a:pt x="150" y="92"/>
                  <a:pt x="152" y="90"/>
                  <a:pt x="152" y="88"/>
                </a:cubicBezTo>
                <a:cubicBezTo>
                  <a:pt x="152" y="86"/>
                  <a:pt x="150" y="84"/>
                  <a:pt x="148" y="84"/>
                </a:cubicBezTo>
                <a:moveTo>
                  <a:pt x="60" y="136"/>
                </a:moveTo>
                <a:cubicBezTo>
                  <a:pt x="58" y="135"/>
                  <a:pt x="56" y="136"/>
                  <a:pt x="55" y="138"/>
                </a:cubicBezTo>
                <a:cubicBezTo>
                  <a:pt x="53" y="140"/>
                  <a:pt x="54" y="142"/>
                  <a:pt x="56" y="143"/>
                </a:cubicBezTo>
                <a:cubicBezTo>
                  <a:pt x="58" y="145"/>
                  <a:pt x="60" y="144"/>
                  <a:pt x="61" y="142"/>
                </a:cubicBezTo>
                <a:cubicBezTo>
                  <a:pt x="63" y="140"/>
                  <a:pt x="62" y="138"/>
                  <a:pt x="60" y="136"/>
                </a:cubicBezTo>
                <a:moveTo>
                  <a:pt x="34" y="115"/>
                </a:moveTo>
                <a:cubicBezTo>
                  <a:pt x="32" y="116"/>
                  <a:pt x="31" y="118"/>
                  <a:pt x="33" y="120"/>
                </a:cubicBezTo>
                <a:cubicBezTo>
                  <a:pt x="34" y="122"/>
                  <a:pt x="36" y="123"/>
                  <a:pt x="38" y="121"/>
                </a:cubicBezTo>
                <a:cubicBezTo>
                  <a:pt x="40" y="120"/>
                  <a:pt x="41" y="118"/>
                  <a:pt x="40" y="116"/>
                </a:cubicBezTo>
                <a:cubicBezTo>
                  <a:pt x="38" y="114"/>
                  <a:pt x="36" y="113"/>
                  <a:pt x="34" y="115"/>
                </a:cubicBezTo>
                <a:moveTo>
                  <a:pt x="56" y="33"/>
                </a:moveTo>
                <a:cubicBezTo>
                  <a:pt x="54" y="34"/>
                  <a:pt x="53" y="36"/>
                  <a:pt x="55" y="38"/>
                </a:cubicBezTo>
                <a:cubicBezTo>
                  <a:pt x="56" y="40"/>
                  <a:pt x="58" y="41"/>
                  <a:pt x="60" y="40"/>
                </a:cubicBezTo>
                <a:cubicBezTo>
                  <a:pt x="62" y="38"/>
                  <a:pt x="63" y="36"/>
                  <a:pt x="61" y="34"/>
                </a:cubicBezTo>
                <a:cubicBezTo>
                  <a:pt x="60" y="32"/>
                  <a:pt x="58" y="31"/>
                  <a:pt x="56" y="33"/>
                </a:cubicBezTo>
                <a:moveTo>
                  <a:pt x="28" y="84"/>
                </a:moveTo>
                <a:cubicBezTo>
                  <a:pt x="26" y="84"/>
                  <a:pt x="24" y="86"/>
                  <a:pt x="24" y="88"/>
                </a:cubicBezTo>
                <a:cubicBezTo>
                  <a:pt x="24" y="90"/>
                  <a:pt x="26" y="92"/>
                  <a:pt x="28" y="92"/>
                </a:cubicBezTo>
                <a:cubicBezTo>
                  <a:pt x="30" y="92"/>
                  <a:pt x="32" y="90"/>
                  <a:pt x="32" y="88"/>
                </a:cubicBezTo>
                <a:cubicBezTo>
                  <a:pt x="32" y="86"/>
                  <a:pt x="30" y="84"/>
                  <a:pt x="28" y="84"/>
                </a:cubicBezTo>
                <a:moveTo>
                  <a:pt x="116" y="40"/>
                </a:moveTo>
                <a:cubicBezTo>
                  <a:pt x="118" y="41"/>
                  <a:pt x="120" y="40"/>
                  <a:pt x="121" y="38"/>
                </a:cubicBezTo>
                <a:cubicBezTo>
                  <a:pt x="123" y="36"/>
                  <a:pt x="122" y="34"/>
                  <a:pt x="120" y="33"/>
                </a:cubicBezTo>
                <a:cubicBezTo>
                  <a:pt x="118" y="31"/>
                  <a:pt x="116" y="32"/>
                  <a:pt x="115" y="34"/>
                </a:cubicBezTo>
                <a:cubicBezTo>
                  <a:pt x="113" y="36"/>
                  <a:pt x="114" y="38"/>
                  <a:pt x="116" y="40"/>
                </a:cubicBezTo>
                <a:moveTo>
                  <a:pt x="38" y="55"/>
                </a:moveTo>
                <a:cubicBezTo>
                  <a:pt x="36" y="53"/>
                  <a:pt x="34" y="54"/>
                  <a:pt x="33" y="56"/>
                </a:cubicBezTo>
                <a:cubicBezTo>
                  <a:pt x="31" y="58"/>
                  <a:pt x="32" y="60"/>
                  <a:pt x="34" y="61"/>
                </a:cubicBezTo>
                <a:cubicBezTo>
                  <a:pt x="36" y="63"/>
                  <a:pt x="38" y="62"/>
                  <a:pt x="40" y="60"/>
                </a:cubicBezTo>
                <a:cubicBezTo>
                  <a:pt x="41" y="58"/>
                  <a:pt x="40" y="56"/>
                  <a:pt x="38" y="55"/>
                </a:cubicBezTo>
                <a:moveTo>
                  <a:pt x="142" y="115"/>
                </a:moveTo>
                <a:cubicBezTo>
                  <a:pt x="140" y="113"/>
                  <a:pt x="138" y="114"/>
                  <a:pt x="137" y="116"/>
                </a:cubicBezTo>
                <a:cubicBezTo>
                  <a:pt x="135" y="118"/>
                  <a:pt x="136" y="120"/>
                  <a:pt x="138" y="121"/>
                </a:cubicBezTo>
                <a:cubicBezTo>
                  <a:pt x="140" y="123"/>
                  <a:pt x="142" y="122"/>
                  <a:pt x="143" y="120"/>
                </a:cubicBezTo>
                <a:cubicBezTo>
                  <a:pt x="145" y="118"/>
                  <a:pt x="144" y="116"/>
                  <a:pt x="142" y="115"/>
                </a:cubicBezTo>
                <a:moveTo>
                  <a:pt x="88" y="144"/>
                </a:moveTo>
                <a:cubicBezTo>
                  <a:pt x="86" y="144"/>
                  <a:pt x="84" y="146"/>
                  <a:pt x="84" y="148"/>
                </a:cubicBezTo>
                <a:cubicBezTo>
                  <a:pt x="84" y="150"/>
                  <a:pt x="86" y="152"/>
                  <a:pt x="88" y="152"/>
                </a:cubicBezTo>
                <a:cubicBezTo>
                  <a:pt x="90" y="152"/>
                  <a:pt x="92" y="150"/>
                  <a:pt x="92" y="148"/>
                </a:cubicBezTo>
                <a:cubicBezTo>
                  <a:pt x="92" y="146"/>
                  <a:pt x="90" y="144"/>
                  <a:pt x="88" y="144"/>
                </a:cubicBezTo>
                <a:moveTo>
                  <a:pt x="138" y="55"/>
                </a:moveTo>
                <a:cubicBezTo>
                  <a:pt x="136" y="56"/>
                  <a:pt x="135" y="58"/>
                  <a:pt x="137" y="60"/>
                </a:cubicBezTo>
                <a:cubicBezTo>
                  <a:pt x="138" y="62"/>
                  <a:pt x="140" y="63"/>
                  <a:pt x="142" y="61"/>
                </a:cubicBezTo>
                <a:cubicBezTo>
                  <a:pt x="144" y="60"/>
                  <a:pt x="145" y="58"/>
                  <a:pt x="143" y="56"/>
                </a:cubicBezTo>
                <a:cubicBezTo>
                  <a:pt x="142" y="54"/>
                  <a:pt x="140" y="53"/>
                  <a:pt x="138" y="55"/>
                </a:cubicBezTo>
                <a:moveTo>
                  <a:pt x="124" y="84"/>
                </a:moveTo>
                <a:cubicBezTo>
                  <a:pt x="103" y="84"/>
                  <a:pt x="103" y="84"/>
                  <a:pt x="103" y="84"/>
                </a:cubicBezTo>
                <a:cubicBezTo>
                  <a:pt x="102" y="78"/>
                  <a:pt x="98" y="74"/>
                  <a:pt x="92" y="73"/>
                </a:cubicBezTo>
                <a:cubicBezTo>
                  <a:pt x="92" y="28"/>
                  <a:pt x="92" y="28"/>
                  <a:pt x="92" y="28"/>
                </a:cubicBezTo>
                <a:cubicBezTo>
                  <a:pt x="92" y="26"/>
                  <a:pt x="90" y="24"/>
                  <a:pt x="88" y="24"/>
                </a:cubicBezTo>
                <a:cubicBezTo>
                  <a:pt x="86" y="24"/>
                  <a:pt x="84" y="26"/>
                  <a:pt x="84" y="28"/>
                </a:cubicBezTo>
                <a:cubicBezTo>
                  <a:pt x="84" y="73"/>
                  <a:pt x="84" y="73"/>
                  <a:pt x="84" y="73"/>
                </a:cubicBezTo>
                <a:cubicBezTo>
                  <a:pt x="77" y="74"/>
                  <a:pt x="72" y="81"/>
                  <a:pt x="72" y="88"/>
                </a:cubicBezTo>
                <a:cubicBezTo>
                  <a:pt x="72" y="97"/>
                  <a:pt x="79" y="104"/>
                  <a:pt x="88" y="104"/>
                </a:cubicBezTo>
                <a:cubicBezTo>
                  <a:pt x="95" y="104"/>
                  <a:pt x="102" y="99"/>
                  <a:pt x="103" y="92"/>
                </a:cubicBezTo>
                <a:cubicBezTo>
                  <a:pt x="124" y="92"/>
                  <a:pt x="124" y="92"/>
                  <a:pt x="124" y="92"/>
                </a:cubicBezTo>
                <a:cubicBezTo>
                  <a:pt x="126" y="92"/>
                  <a:pt x="128" y="90"/>
                  <a:pt x="128" y="88"/>
                </a:cubicBezTo>
                <a:cubicBezTo>
                  <a:pt x="128" y="86"/>
                  <a:pt x="126" y="84"/>
                  <a:pt x="124" y="84"/>
                </a:cubicBezTo>
                <a:moveTo>
                  <a:pt x="88" y="96"/>
                </a:moveTo>
                <a:cubicBezTo>
                  <a:pt x="84" y="96"/>
                  <a:pt x="80" y="92"/>
                  <a:pt x="80" y="88"/>
                </a:cubicBezTo>
                <a:cubicBezTo>
                  <a:pt x="80" y="84"/>
                  <a:pt x="84" y="80"/>
                  <a:pt x="88" y="80"/>
                </a:cubicBezTo>
                <a:cubicBezTo>
                  <a:pt x="92" y="80"/>
                  <a:pt x="96" y="84"/>
                  <a:pt x="96" y="88"/>
                </a:cubicBezTo>
                <a:cubicBezTo>
                  <a:pt x="96" y="92"/>
                  <a:pt x="92" y="96"/>
                  <a:pt x="88" y="96"/>
                </a:cubicBezTo>
                <a:moveTo>
                  <a:pt x="116" y="136"/>
                </a:moveTo>
                <a:cubicBezTo>
                  <a:pt x="114" y="138"/>
                  <a:pt x="113" y="140"/>
                  <a:pt x="115" y="142"/>
                </a:cubicBezTo>
                <a:cubicBezTo>
                  <a:pt x="116" y="144"/>
                  <a:pt x="118" y="145"/>
                  <a:pt x="120" y="143"/>
                </a:cubicBezTo>
                <a:cubicBezTo>
                  <a:pt x="122" y="142"/>
                  <a:pt x="123" y="140"/>
                  <a:pt x="121" y="138"/>
                </a:cubicBezTo>
                <a:cubicBezTo>
                  <a:pt x="120" y="136"/>
                  <a:pt x="118" y="135"/>
                  <a:pt x="116" y="13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adFill>
            <a:gsLst>
              <a:gs pos="100000">
                <a:schemeClr val="accent4"/>
              </a:gs>
              <a:gs pos="100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 name="TextBox 4">
            <a:extLst>
              <a:ext uri="{FF2B5EF4-FFF2-40B4-BE49-F238E27FC236}">
                <a16:creationId xmlns:a16="http://schemas.microsoft.com/office/drawing/2014/main" id="{054A98F1-1130-4CC8-A347-2274F3BB5B77}"/>
              </a:ext>
            </a:extLst>
          </p:cNvPr>
          <p:cNvSpPr txBox="1"/>
          <p:nvPr/>
        </p:nvSpPr>
        <p:spPr>
          <a:xfrm>
            <a:off x="6902449" y="2196525"/>
            <a:ext cx="4051300"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Legacy und veraltete Anwendungen</a:t>
            </a:r>
          </a:p>
        </p:txBody>
      </p:sp>
      <p:sp>
        <p:nvSpPr>
          <p:cNvPr id="6" name="TextBox 5">
            <a:extLst>
              <a:ext uri="{FF2B5EF4-FFF2-40B4-BE49-F238E27FC236}">
                <a16:creationId xmlns:a16="http://schemas.microsoft.com/office/drawing/2014/main" id="{D3517A2F-DDCF-45C6-AF1C-D8F684C4E045}"/>
              </a:ext>
            </a:extLst>
          </p:cNvPr>
          <p:cNvSpPr txBox="1"/>
          <p:nvPr/>
        </p:nvSpPr>
        <p:spPr>
          <a:xfrm>
            <a:off x="6902449" y="3122594"/>
            <a:ext cx="4051300" cy="1569660"/>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Leider sind viele Anwendungen so veraltet und rückständig was Ihre Entwicklung anbelangt das nicht immer das 12-Faktiren Modell angewandt werden kann. </a:t>
            </a:r>
            <a:r>
              <a:rPr lang="de-DE" sz="1600" dirty="0">
                <a:solidFill>
                  <a:srgbClr val="B6B6BD"/>
                </a:solidFill>
                <a:latin typeface="Source Sans Pro"/>
              </a:rPr>
              <a:t>In der Regel kann aber mit genug Ressourcen trotzdem eine geeignete Lösung gefunden werden.</a:t>
            </a: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p:txBody>
      </p:sp>
      <p:cxnSp>
        <p:nvCxnSpPr>
          <p:cNvPr id="7" name="Straight Connector 6">
            <a:extLst>
              <a:ext uri="{FF2B5EF4-FFF2-40B4-BE49-F238E27FC236}">
                <a16:creationId xmlns:a16="http://schemas.microsoft.com/office/drawing/2014/main" id="{6BDCB6D4-B524-4F67-80CE-7CD95DB65081}"/>
              </a:ext>
            </a:extLst>
          </p:cNvPr>
          <p:cNvCxnSpPr>
            <a:cxnSpLocks/>
          </p:cNvCxnSpPr>
          <p:nvPr/>
        </p:nvCxnSpPr>
        <p:spPr>
          <a:xfrm>
            <a:off x="0" y="3429000"/>
            <a:ext cx="914400" cy="0"/>
          </a:xfrm>
          <a:prstGeom prst="line">
            <a:avLst/>
          </a:prstGeom>
          <a:ln w="381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9190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524000" y="1459294"/>
            <a:ext cx="4775201" cy="397031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Aufgabe</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3600" b="1" dirty="0">
                <a:solidFill>
                  <a:srgbClr val="FFFFFF"/>
                </a:solidFill>
                <a:latin typeface="Source Sans Pro Black"/>
              </a:rPr>
              <a:t>Denken Sie darüber nach wie Sie eine einfache </a:t>
            </a:r>
            <a:r>
              <a:rPr lang="de-DE" sz="3600" b="1" dirty="0" err="1">
                <a:solidFill>
                  <a:srgbClr val="FFFFFF"/>
                </a:solidFill>
                <a:latin typeface="Source Sans Pro Black"/>
              </a:rPr>
              <a:t>Wordpress</a:t>
            </a:r>
            <a:r>
              <a:rPr lang="de-DE" sz="3600" b="1" dirty="0">
                <a:solidFill>
                  <a:srgbClr val="FFFFFF"/>
                </a:solidFill>
                <a:latin typeface="Source Sans Pro Black"/>
              </a:rPr>
              <a:t> Anwendungen per 12-Faktoren ausliefern könnten</a:t>
            </a:r>
            <a:endParaRPr kumimoji="0" lang="de-DE" sz="3600" b="1"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48477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C03B07-3E07-485B-A00D-A25C8EE23D03}"/>
              </a:ext>
            </a:extLst>
          </p:cNvPr>
          <p:cNvSpPr txBox="1"/>
          <p:nvPr/>
        </p:nvSpPr>
        <p:spPr>
          <a:xfrm>
            <a:off x="7010400" y="1284864"/>
            <a:ext cx="3746496"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Strukturen</a:t>
            </a:r>
          </a:p>
        </p:txBody>
      </p:sp>
      <p:sp>
        <p:nvSpPr>
          <p:cNvPr id="5" name="TextBox 4">
            <a:extLst>
              <a:ext uri="{FF2B5EF4-FFF2-40B4-BE49-F238E27FC236}">
                <a16:creationId xmlns:a16="http://schemas.microsoft.com/office/drawing/2014/main" id="{83F21F9F-FB77-4C2A-A8AA-2E02B9244C38}"/>
              </a:ext>
            </a:extLst>
          </p:cNvPr>
          <p:cNvSpPr txBox="1"/>
          <p:nvPr/>
        </p:nvSpPr>
        <p:spPr>
          <a:xfrm>
            <a:off x="7010400" y="1746529"/>
            <a:ext cx="3746497"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Auslegen klarere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Entwicklungsstruckturen</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für Software Produkte und Elemente</a:t>
            </a:r>
          </a:p>
        </p:txBody>
      </p:sp>
      <p:sp>
        <p:nvSpPr>
          <p:cNvPr id="6" name="TextBox 5">
            <a:extLst>
              <a:ext uri="{FF2B5EF4-FFF2-40B4-BE49-F238E27FC236}">
                <a16:creationId xmlns:a16="http://schemas.microsoft.com/office/drawing/2014/main" id="{9FD22EC8-9A15-439A-8CE2-1A824579746D}"/>
              </a:ext>
            </a:extLst>
          </p:cNvPr>
          <p:cNvSpPr txBox="1"/>
          <p:nvPr/>
        </p:nvSpPr>
        <p:spPr>
          <a:xfrm>
            <a:off x="7010400" y="2824518"/>
            <a:ext cx="3746496"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Cloud Kompatibel</a:t>
            </a:r>
          </a:p>
        </p:txBody>
      </p:sp>
      <p:sp>
        <p:nvSpPr>
          <p:cNvPr id="7" name="TextBox 6">
            <a:extLst>
              <a:ext uri="{FF2B5EF4-FFF2-40B4-BE49-F238E27FC236}">
                <a16:creationId xmlns:a16="http://schemas.microsoft.com/office/drawing/2014/main" id="{923FA460-9EBC-40AC-92A2-603888857B4A}"/>
              </a:ext>
            </a:extLst>
          </p:cNvPr>
          <p:cNvSpPr txBox="1"/>
          <p:nvPr/>
        </p:nvSpPr>
        <p:spPr>
          <a:xfrm>
            <a:off x="7010400" y="3282721"/>
            <a:ext cx="3746497"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Entwickelt um in der Cloud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un</a:t>
            </a:r>
            <a:r>
              <a:rPr lang="de-DE" sz="1600" dirty="0">
                <a:solidFill>
                  <a:srgbClr val="B6B6BD"/>
                </a:solidFill>
                <a:latin typeface="Source Sans Pro"/>
              </a:rPr>
              <a:t>d innerhalb skalierbaren Systemen zu arbeiten</a:t>
            </a: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8" name="TextBox 7">
            <a:extLst>
              <a:ext uri="{FF2B5EF4-FFF2-40B4-BE49-F238E27FC236}">
                <a16:creationId xmlns:a16="http://schemas.microsoft.com/office/drawing/2014/main" id="{C85BF920-5281-402E-A07C-F1E8B9C0CDE6}"/>
              </a:ext>
            </a:extLst>
          </p:cNvPr>
          <p:cNvSpPr txBox="1"/>
          <p:nvPr/>
        </p:nvSpPr>
        <p:spPr>
          <a:xfrm>
            <a:off x="7010400" y="4361099"/>
            <a:ext cx="3746496"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Design Pattern</a:t>
            </a:r>
          </a:p>
        </p:txBody>
      </p:sp>
      <p:sp>
        <p:nvSpPr>
          <p:cNvPr id="9" name="TextBox 8">
            <a:extLst>
              <a:ext uri="{FF2B5EF4-FFF2-40B4-BE49-F238E27FC236}">
                <a16:creationId xmlns:a16="http://schemas.microsoft.com/office/drawing/2014/main" id="{4B195480-F697-4333-8791-2048A88ACB76}"/>
              </a:ext>
            </a:extLst>
          </p:cNvPr>
          <p:cNvSpPr txBox="1"/>
          <p:nvPr/>
        </p:nvSpPr>
        <p:spPr>
          <a:xfrm>
            <a:off x="7010400" y="4818913"/>
            <a:ext cx="3746497"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lang="de-DE" sz="1600" dirty="0">
                <a:solidFill>
                  <a:srgbClr val="B6B6BD"/>
                </a:solidFill>
                <a:latin typeface="Source Sans Pro"/>
              </a:rPr>
              <a:t>Der Entwicklungsprozess soll so gestaltet werden das alle Elemente unabhängig voneinander Entwickelt werden.</a:t>
            </a: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12" name="TextBox 26">
            <a:extLst>
              <a:ext uri="{FF2B5EF4-FFF2-40B4-BE49-F238E27FC236}">
                <a16:creationId xmlns:a16="http://schemas.microsoft.com/office/drawing/2014/main" id="{11DBBA8B-B5B8-D3B2-3822-F9227D906E67}"/>
              </a:ext>
            </a:extLst>
          </p:cNvPr>
          <p:cNvSpPr txBox="1"/>
          <p:nvPr/>
        </p:nvSpPr>
        <p:spPr>
          <a:xfrm>
            <a:off x="238538" y="1571488"/>
            <a:ext cx="6031948" cy="304698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Die Zwölf-Faktoren-App ist eine Methode um Software-As-A-Service Apps zu bauen. Die Zwölf-Faktoren-Methode kann auf Apps angewendet werden, die in einer beliebigen Programmiersprache geschrieben sind, und die eine beliebige Kombination von unterstützenden Diensten benutzen (Datenbank, Queue, Cache, …)</a:t>
            </a:r>
          </a:p>
        </p:txBody>
      </p:sp>
      <p:sp>
        <p:nvSpPr>
          <p:cNvPr id="13" name="Freeform 14">
            <a:extLst>
              <a:ext uri="{FF2B5EF4-FFF2-40B4-BE49-F238E27FC236}">
                <a16:creationId xmlns:a16="http://schemas.microsoft.com/office/drawing/2014/main" id="{81E4EDBE-E0DA-ADF2-36FD-99E7123F88F6}"/>
              </a:ext>
            </a:extLst>
          </p:cNvPr>
          <p:cNvSpPr>
            <a:spLocks noEditPoints="1"/>
          </p:cNvSpPr>
          <p:nvPr/>
        </p:nvSpPr>
        <p:spPr bwMode="auto">
          <a:xfrm>
            <a:off x="5512904" y="853532"/>
            <a:ext cx="624978"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4" name="TextBox 8">
            <a:extLst>
              <a:ext uri="{FF2B5EF4-FFF2-40B4-BE49-F238E27FC236}">
                <a16:creationId xmlns:a16="http://schemas.microsoft.com/office/drawing/2014/main" id="{9A057D6F-FB42-8653-CFF1-27995AC04D73}"/>
              </a:ext>
            </a:extLst>
          </p:cNvPr>
          <p:cNvSpPr txBox="1"/>
          <p:nvPr/>
        </p:nvSpPr>
        <p:spPr>
          <a:xfrm>
            <a:off x="1596886" y="4987808"/>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Was genau ist das?</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lang="de-DE" sz="1867" b="1" dirty="0">
                <a:solidFill>
                  <a:srgbClr val="B6B6BD"/>
                </a:solidFill>
                <a:latin typeface="Source Sans Pro"/>
              </a:rPr>
              <a:t>12-Faktoren</a:t>
            </a:r>
            <a:endParaRPr kumimoji="0" lang="de-DE" sz="1867" b="1" i="0" u="none" strike="noStrike" kern="1200" cap="none" spc="0" normalizeH="0" baseline="0" noProof="0" dirty="0">
              <a:ln>
                <a:noFill/>
              </a:ln>
              <a:solidFill>
                <a:srgbClr val="B6B6BD"/>
              </a:solidFill>
              <a:effectLst/>
              <a:uLnTx/>
              <a:uFillTx/>
              <a:latin typeface="Source Sans Pro"/>
              <a:ea typeface="+mn-ea"/>
              <a:cs typeface="+mn-cs"/>
            </a:endParaRPr>
          </a:p>
        </p:txBody>
      </p:sp>
    </p:spTree>
    <p:extLst>
      <p:ext uri="{BB962C8B-B14F-4D97-AF65-F5344CB8AC3E}">
        <p14:creationId xmlns:p14="http://schemas.microsoft.com/office/powerpoint/2010/main" val="24455283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EF6E3F43-8228-4A5F-B678-83EF7D2B82D8}"/>
              </a:ext>
            </a:extLst>
          </p:cNvPr>
          <p:cNvSpPr/>
          <p:nvPr/>
        </p:nvSpPr>
        <p:spPr>
          <a:xfrm>
            <a:off x="914399" y="9144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7" name="Rectangle: Rounded Corners 56">
            <a:extLst>
              <a:ext uri="{FF2B5EF4-FFF2-40B4-BE49-F238E27FC236}">
                <a16:creationId xmlns:a16="http://schemas.microsoft.com/office/drawing/2014/main" id="{404B4BD1-9AEE-451A-9C08-CDB4AA09A12C}"/>
              </a:ext>
            </a:extLst>
          </p:cNvPr>
          <p:cNvSpPr/>
          <p:nvPr/>
        </p:nvSpPr>
        <p:spPr>
          <a:xfrm>
            <a:off x="914399" y="47508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8" name="Rectangle: Rounded Corners 57">
            <a:extLst>
              <a:ext uri="{FF2B5EF4-FFF2-40B4-BE49-F238E27FC236}">
                <a16:creationId xmlns:a16="http://schemas.microsoft.com/office/drawing/2014/main" id="{EC6A4D6D-9A7F-4696-9E87-3E5804D216DA}"/>
              </a:ext>
            </a:extLst>
          </p:cNvPr>
          <p:cNvSpPr/>
          <p:nvPr/>
        </p:nvSpPr>
        <p:spPr>
          <a:xfrm>
            <a:off x="914399" y="34720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9" name="Rectangle: Rounded Corners 58">
            <a:extLst>
              <a:ext uri="{FF2B5EF4-FFF2-40B4-BE49-F238E27FC236}">
                <a16:creationId xmlns:a16="http://schemas.microsoft.com/office/drawing/2014/main" id="{518092BB-9BE4-4094-A3F2-B5F1123D1057}"/>
              </a:ext>
            </a:extLst>
          </p:cNvPr>
          <p:cNvSpPr/>
          <p:nvPr/>
        </p:nvSpPr>
        <p:spPr>
          <a:xfrm>
            <a:off x="914399" y="21932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1" name="TextBox 60">
            <a:extLst>
              <a:ext uri="{FF2B5EF4-FFF2-40B4-BE49-F238E27FC236}">
                <a16:creationId xmlns:a16="http://schemas.microsoft.com/office/drawing/2014/main" id="{C0BA6410-969B-4D03-BC9D-E60EF4924557}"/>
              </a:ext>
            </a:extLst>
          </p:cNvPr>
          <p:cNvSpPr txBox="1"/>
          <p:nvPr/>
        </p:nvSpPr>
        <p:spPr>
          <a:xfrm>
            <a:off x="5900058" y="1238410"/>
            <a:ext cx="3802269"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Eine im Versionsmanagementsystem verwaltete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Codebase</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viele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Deployments</a:t>
            </a: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62" name="TextBox 61">
            <a:extLst>
              <a:ext uri="{FF2B5EF4-FFF2-40B4-BE49-F238E27FC236}">
                <a16:creationId xmlns:a16="http://schemas.microsoft.com/office/drawing/2014/main" id="{66AC34EC-E372-4D20-9260-3640869DD5DE}"/>
              </a:ext>
            </a:extLst>
          </p:cNvPr>
          <p:cNvSpPr txBox="1"/>
          <p:nvPr/>
        </p:nvSpPr>
        <p:spPr>
          <a:xfrm>
            <a:off x="1290577" y="1069655"/>
            <a:ext cx="4134138" cy="913199"/>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err="1">
                <a:ln>
                  <a:noFill/>
                </a:ln>
                <a:gradFill>
                  <a:gsLst>
                    <a:gs pos="100000">
                      <a:srgbClr val="CE59C4"/>
                    </a:gs>
                    <a:gs pos="1000">
                      <a:srgbClr val="FF5355"/>
                    </a:gs>
                  </a:gsLst>
                  <a:lin ang="6600000" scaled="0"/>
                </a:gradFill>
                <a:effectLst/>
                <a:uLnTx/>
                <a:uFillTx/>
                <a:latin typeface="Source Sans Pro Black"/>
                <a:ea typeface="+mn-ea"/>
                <a:cs typeface="+mn-cs"/>
              </a:rPr>
              <a:t>Codebase</a:t>
            </a:r>
            <a:endParaRPr kumimoji="0" lang="de-DE" sz="5334" b="0" i="0" u="none" strike="noStrike" kern="1200" cap="none" spc="0" normalizeH="0" baseline="0" noProof="0" dirty="0">
              <a:ln>
                <a:noFill/>
              </a:ln>
              <a:gradFill>
                <a:gsLst>
                  <a:gs pos="100000">
                    <a:srgbClr val="CE59C4"/>
                  </a:gs>
                  <a:gs pos="1000">
                    <a:srgbClr val="FF5355"/>
                  </a:gs>
                </a:gsLst>
                <a:lin ang="6600000" scaled="0"/>
              </a:gradFill>
              <a:effectLst/>
              <a:uLnTx/>
              <a:uFillTx/>
              <a:latin typeface="Source Sans Pro Black"/>
              <a:ea typeface="+mn-ea"/>
              <a:cs typeface="+mn-cs"/>
            </a:endParaRPr>
          </a:p>
        </p:txBody>
      </p:sp>
      <p:sp>
        <p:nvSpPr>
          <p:cNvPr id="64" name="TextBox 63">
            <a:extLst>
              <a:ext uri="{FF2B5EF4-FFF2-40B4-BE49-F238E27FC236}">
                <a16:creationId xmlns:a16="http://schemas.microsoft.com/office/drawing/2014/main" id="{DFA6EE25-7A93-443A-A67E-943FFFB62CFC}"/>
              </a:ext>
            </a:extLst>
          </p:cNvPr>
          <p:cNvSpPr txBox="1"/>
          <p:nvPr/>
        </p:nvSpPr>
        <p:spPr>
          <a:xfrm>
            <a:off x="6096000" y="2348455"/>
            <a:ext cx="5135217" cy="913199"/>
          </a:xfrm>
          <a:prstGeom prst="rect">
            <a:avLst/>
          </a:prstGeom>
          <a:noFill/>
        </p:spPr>
        <p:txBody>
          <a:bodyPr wrap="square" rtlCol="0">
            <a:spAutoFit/>
          </a:bodyPr>
          <a:lstStyle>
            <a:defPPr>
              <a:defRPr lang="uk-UA"/>
            </a:defPPr>
            <a:lvl1pPr algn="ctr">
              <a:defRPr sz="6600">
                <a:gradFill>
                  <a:gsLst>
                    <a:gs pos="100000">
                      <a:schemeClr val="accent4"/>
                    </a:gs>
                    <a:gs pos="1000">
                      <a:schemeClr val="accent3"/>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100000">
                      <a:srgbClr val="8766D0"/>
                    </a:gs>
                    <a:gs pos="1000">
                      <a:srgbClr val="CE59C4"/>
                    </a:gs>
                  </a:gsLst>
                  <a:lin ang="6600000" scaled="0"/>
                </a:gradFill>
                <a:effectLst/>
                <a:uLnTx/>
                <a:uFillTx/>
                <a:latin typeface="Source Sans Pro Black"/>
                <a:ea typeface="+mn-ea"/>
                <a:cs typeface="+mn-cs"/>
              </a:rPr>
              <a:t>Abhängigkeiten</a:t>
            </a:r>
          </a:p>
        </p:txBody>
      </p:sp>
      <p:sp>
        <p:nvSpPr>
          <p:cNvPr id="66" name="TextBox 65">
            <a:extLst>
              <a:ext uri="{FF2B5EF4-FFF2-40B4-BE49-F238E27FC236}">
                <a16:creationId xmlns:a16="http://schemas.microsoft.com/office/drawing/2014/main" id="{2A15E49E-679B-4CAF-A6AB-FA99D7D2F2B1}"/>
              </a:ext>
            </a:extLst>
          </p:cNvPr>
          <p:cNvSpPr txBox="1"/>
          <p:nvPr/>
        </p:nvSpPr>
        <p:spPr>
          <a:xfrm>
            <a:off x="914397" y="3627255"/>
            <a:ext cx="4684645" cy="913199"/>
          </a:xfrm>
          <a:prstGeom prst="rect">
            <a:avLst/>
          </a:prstGeom>
          <a:noFill/>
        </p:spPr>
        <p:txBody>
          <a:bodyPr wrap="square" rtlCol="0">
            <a:spAutoFit/>
          </a:bodyPr>
          <a:lstStyle>
            <a:defPPr>
              <a:defRPr lang="uk-UA"/>
            </a:defPPr>
            <a:lvl1pPr algn="ctr">
              <a:defRPr sz="6600">
                <a:gradFill>
                  <a:gsLst>
                    <a:gs pos="100000">
                      <a:schemeClr val="accent5"/>
                    </a:gs>
                    <a:gs pos="1000">
                      <a:schemeClr val="accent4"/>
                    </a:gs>
                  </a:gsLst>
                  <a:lin ang="18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100000">
                      <a:srgbClr val="6C9FF4"/>
                    </a:gs>
                    <a:gs pos="1000">
                      <a:srgbClr val="8766D0"/>
                    </a:gs>
                  </a:gsLst>
                  <a:lin ang="18600000" scaled="0"/>
                </a:gradFill>
                <a:effectLst/>
                <a:uLnTx/>
                <a:uFillTx/>
                <a:latin typeface="Source Sans Pro Black"/>
                <a:ea typeface="+mn-ea"/>
                <a:cs typeface="+mn-cs"/>
              </a:rPr>
              <a:t>Konfiguration</a:t>
            </a:r>
          </a:p>
        </p:txBody>
      </p:sp>
      <p:sp>
        <p:nvSpPr>
          <p:cNvPr id="68" name="TextBox 67">
            <a:extLst>
              <a:ext uri="{FF2B5EF4-FFF2-40B4-BE49-F238E27FC236}">
                <a16:creationId xmlns:a16="http://schemas.microsoft.com/office/drawing/2014/main" id="{7094ADD1-76D0-4D3C-BA47-BE5EFFFC1A42}"/>
              </a:ext>
            </a:extLst>
          </p:cNvPr>
          <p:cNvSpPr txBox="1"/>
          <p:nvPr/>
        </p:nvSpPr>
        <p:spPr>
          <a:xfrm>
            <a:off x="6546573" y="4623925"/>
            <a:ext cx="4684644" cy="1446550"/>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gradFill>
                  <a:gsLst>
                    <a:gs pos="100000">
                      <a:srgbClr val="5BC9B0"/>
                    </a:gs>
                    <a:gs pos="1000">
                      <a:srgbClr val="6C9FF4"/>
                    </a:gs>
                  </a:gsLst>
                  <a:lin ang="18600000" scaled="0"/>
                </a:gradFill>
                <a:effectLst/>
                <a:uLnTx/>
                <a:uFillTx/>
                <a:latin typeface="Source Sans Pro Black"/>
                <a:ea typeface="+mn-ea"/>
                <a:cs typeface="+mn-cs"/>
              </a:rPr>
              <a:t>Unterstützende Dienste</a:t>
            </a:r>
          </a:p>
        </p:txBody>
      </p:sp>
      <p:sp>
        <p:nvSpPr>
          <p:cNvPr id="70" name="TextBox 69">
            <a:extLst>
              <a:ext uri="{FF2B5EF4-FFF2-40B4-BE49-F238E27FC236}">
                <a16:creationId xmlns:a16="http://schemas.microsoft.com/office/drawing/2014/main" id="{FA18E09E-EFBA-4A6A-BFFB-F14A8EEBA28D}"/>
              </a:ext>
            </a:extLst>
          </p:cNvPr>
          <p:cNvSpPr txBox="1"/>
          <p:nvPr/>
        </p:nvSpPr>
        <p:spPr>
          <a:xfrm>
            <a:off x="2231138" y="2512666"/>
            <a:ext cx="3802269" cy="58477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Abhängigkeiten explizit deklarieren und isolieren</a:t>
            </a:r>
          </a:p>
        </p:txBody>
      </p:sp>
      <p:sp>
        <p:nvSpPr>
          <p:cNvPr id="72" name="TextBox 71">
            <a:extLst>
              <a:ext uri="{FF2B5EF4-FFF2-40B4-BE49-F238E27FC236}">
                <a16:creationId xmlns:a16="http://schemas.microsoft.com/office/drawing/2014/main" id="{F74E7B72-5D0F-4353-B866-1BAFBFF46B51}"/>
              </a:ext>
            </a:extLst>
          </p:cNvPr>
          <p:cNvSpPr txBox="1"/>
          <p:nvPr/>
        </p:nvSpPr>
        <p:spPr>
          <a:xfrm>
            <a:off x="5900058" y="3776012"/>
            <a:ext cx="3802269"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Die Konfiguration in Umgebungsvariablen ablegen</a:t>
            </a:r>
          </a:p>
        </p:txBody>
      </p:sp>
      <p:sp>
        <p:nvSpPr>
          <p:cNvPr id="76" name="TextBox 75">
            <a:extLst>
              <a:ext uri="{FF2B5EF4-FFF2-40B4-BE49-F238E27FC236}">
                <a16:creationId xmlns:a16="http://schemas.microsoft.com/office/drawing/2014/main" id="{56200D66-FD02-4094-A37F-6D2BC6FABB13}"/>
              </a:ext>
            </a:extLst>
          </p:cNvPr>
          <p:cNvSpPr txBox="1"/>
          <p:nvPr/>
        </p:nvSpPr>
        <p:spPr>
          <a:xfrm>
            <a:off x="2231137" y="5054812"/>
            <a:ext cx="3802269" cy="58477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Unterstützende Dienste als angehängte Ressourcen behandeln</a:t>
            </a:r>
          </a:p>
        </p:txBody>
      </p:sp>
    </p:spTree>
    <p:extLst>
      <p:ext uri="{BB962C8B-B14F-4D97-AF65-F5344CB8AC3E}">
        <p14:creationId xmlns:p14="http://schemas.microsoft.com/office/powerpoint/2010/main" val="16265839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048260-B84E-47A2-AF24-B1FD3830A7C4}"/>
              </a:ext>
            </a:extLst>
          </p:cNvPr>
          <p:cNvSpPr/>
          <p:nvPr/>
        </p:nvSpPr>
        <p:spPr>
          <a:xfrm>
            <a:off x="696055" y="2994991"/>
            <a:ext cx="3730171" cy="1815882"/>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Eine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Codebase</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ist jedes einzelne Repo (in einem zentralisierten Versionsmanagementsystem wie Subversion) oder jede Menge von Repos, die einen ursprünglichen Commit teilen (in dezentralisierten Versionsmanagementsystemen wie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git</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a:t>
            </a:r>
          </a:p>
        </p:txBody>
      </p:sp>
      <p:sp>
        <p:nvSpPr>
          <p:cNvPr id="8" name="Rectangle 7">
            <a:extLst>
              <a:ext uri="{FF2B5EF4-FFF2-40B4-BE49-F238E27FC236}">
                <a16:creationId xmlns:a16="http://schemas.microsoft.com/office/drawing/2014/main" id="{47D041B1-D17D-4BFA-8AF9-912C1F95BA4D}"/>
              </a:ext>
            </a:extLst>
          </p:cNvPr>
          <p:cNvSpPr/>
          <p:nvPr/>
        </p:nvSpPr>
        <p:spPr>
          <a:xfrm>
            <a:off x="696055" y="2455542"/>
            <a:ext cx="3730171" cy="461665"/>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I. </a:t>
            </a:r>
            <a:r>
              <a:rPr kumimoji="0" lang="de-DE" sz="2400" b="0" i="0" u="none" strike="noStrike" kern="1200" cap="none" spc="0" normalizeH="0" baseline="0" noProof="0" dirty="0" err="1">
                <a:ln>
                  <a:noFill/>
                </a:ln>
                <a:solidFill>
                  <a:srgbClr val="FFFFFF"/>
                </a:solidFill>
                <a:effectLst/>
                <a:uLnTx/>
                <a:uFillTx/>
                <a:latin typeface="Source Sans Pro Black"/>
                <a:ea typeface="+mn-ea"/>
                <a:cs typeface="+mn-cs"/>
              </a:rPr>
              <a:t>Codebase</a:t>
            </a:r>
            <a:endParaRPr kumimoji="0" lang="de-DE" sz="2400" b="0" i="0" u="none" strike="noStrike" kern="1200" cap="none" spc="0" normalizeH="0" baseline="0" noProof="0" dirty="0">
              <a:ln>
                <a:noFill/>
              </a:ln>
              <a:solidFill>
                <a:srgbClr val="FFFFFF"/>
              </a:solidFill>
              <a:effectLst/>
              <a:uLnTx/>
              <a:uFillTx/>
              <a:latin typeface="Source Sans Pro Black"/>
              <a:ea typeface="+mn-ea"/>
              <a:cs typeface="+mn-cs"/>
            </a:endParaRPr>
          </a:p>
        </p:txBody>
      </p:sp>
      <p:pic>
        <p:nvPicPr>
          <p:cNvPr id="3074" name="Picture 2">
            <a:extLst>
              <a:ext uri="{FF2B5EF4-FFF2-40B4-BE49-F238E27FC236}">
                <a16:creationId xmlns:a16="http://schemas.microsoft.com/office/drawing/2014/main" id="{22AC7C72-D28A-3F4E-59DA-D6289F356137}"/>
              </a:ext>
            </a:extLst>
          </p:cNvPr>
          <p:cNvPicPr>
            <a:picLocks noGrp="1" noChangeAspect="1" noChangeArrowheads="1"/>
          </p:cNvPicPr>
          <p:nvPr>
            <p:ph type="pic" sz="quarter" idx="11"/>
          </p:nvPr>
        </p:nvPicPr>
        <p:blipFill rotWithShape="1">
          <a:blip r:embed="rId3">
            <a:extLst>
              <a:ext uri="{28A0092B-C50C-407E-A947-70E740481C1C}">
                <a14:useLocalDpi xmlns:a14="http://schemas.microsoft.com/office/drawing/2010/main" val="0"/>
              </a:ext>
            </a:extLst>
          </a:blip>
          <a:srcRect t="-1982" b="-5279"/>
          <a:stretch/>
        </p:blipFill>
        <p:spPr bwMode="auto">
          <a:xfrm>
            <a:off x="4985883" y="530088"/>
            <a:ext cx="6649526" cy="5943600"/>
          </a:xfrm>
          <a:prstGeom prst="rect">
            <a:avLst/>
          </a:prstGeom>
          <a:solidFill>
            <a:schemeClr val="bg1"/>
          </a:solidFill>
        </p:spPr>
      </p:pic>
    </p:spTree>
    <p:extLst>
      <p:ext uri="{BB962C8B-B14F-4D97-AF65-F5344CB8AC3E}">
        <p14:creationId xmlns:p14="http://schemas.microsoft.com/office/powerpoint/2010/main" val="291670363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Was für Alternativen zu GIT können Sie finden oder kennen Sie</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4285761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048260-B84E-47A2-AF24-B1FD3830A7C4}"/>
              </a:ext>
            </a:extLst>
          </p:cNvPr>
          <p:cNvSpPr/>
          <p:nvPr/>
        </p:nvSpPr>
        <p:spPr>
          <a:xfrm>
            <a:off x="1464681" y="3028122"/>
            <a:ext cx="3730171" cy="2554545"/>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Ein unterstützender Dienst ist jeder Dienst, den die App über das Netzwerk im Rahmen ihrer normalen Arbeit konsumiert. Beispiele sind Datenspeicher (wie MySQL oder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CouchDB</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Messaging/</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Queueing</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-Systeme (wie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RabbitMQ</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oder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Beanstalkd</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SMTP-Dienste für das Senden von Mail (wie Postfix), und Cache-Systeme (wie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Memcached</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a:t>
            </a:r>
          </a:p>
        </p:txBody>
      </p:sp>
      <p:sp>
        <p:nvSpPr>
          <p:cNvPr id="8" name="Rectangle 7">
            <a:extLst>
              <a:ext uri="{FF2B5EF4-FFF2-40B4-BE49-F238E27FC236}">
                <a16:creationId xmlns:a16="http://schemas.microsoft.com/office/drawing/2014/main" id="{47D041B1-D17D-4BFA-8AF9-912C1F95BA4D}"/>
              </a:ext>
            </a:extLst>
          </p:cNvPr>
          <p:cNvSpPr/>
          <p:nvPr/>
        </p:nvSpPr>
        <p:spPr>
          <a:xfrm>
            <a:off x="1464681" y="2197125"/>
            <a:ext cx="3730171" cy="830997"/>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IV. Unterstützende Dienste</a:t>
            </a:r>
          </a:p>
        </p:txBody>
      </p:sp>
      <p:pic>
        <p:nvPicPr>
          <p:cNvPr id="3074" name="Picture 2" descr="Ein Produktions-Deploy der an vier unterstützenden Diensten hängt.">
            <a:extLst>
              <a:ext uri="{FF2B5EF4-FFF2-40B4-BE49-F238E27FC236}">
                <a16:creationId xmlns:a16="http://schemas.microsoft.com/office/drawing/2014/main" id="{22AC7C72-D28A-3F4E-59DA-D6289F356137}"/>
              </a:ext>
            </a:extLst>
          </p:cNvPr>
          <p:cNvPicPr>
            <a:picLocks noGrp="1" noChangeAspect="1" noChangeArrowheads="1"/>
          </p:cNvPicPr>
          <p:nvPr>
            <p:ph type="pic" sz="quarter" idx="11"/>
          </p:nvPr>
        </p:nvPicPr>
        <p:blipFill rotWithShape="1">
          <a:blip r:embed="rId3">
            <a:extLst>
              <a:ext uri="{28A0092B-C50C-407E-A947-70E740481C1C}">
                <a14:useLocalDpi xmlns:a14="http://schemas.microsoft.com/office/drawing/2010/main" val="0"/>
              </a:ext>
            </a:extLst>
          </a:blip>
          <a:srcRect l="-1649" t="-4461" r="-1361" b="-7224"/>
          <a:stretch/>
        </p:blipFill>
        <p:spPr bwMode="auto">
          <a:xfrm>
            <a:off x="5363570" y="1549021"/>
            <a:ext cx="6649526" cy="3855492"/>
          </a:xfrm>
          <a:prstGeom prst="rect">
            <a:avLst/>
          </a:prstGeom>
          <a:solidFill>
            <a:schemeClr val="bg1"/>
          </a:solidFill>
        </p:spPr>
      </p:pic>
    </p:spTree>
    <p:extLst>
      <p:ext uri="{BB962C8B-B14F-4D97-AF65-F5344CB8AC3E}">
        <p14:creationId xmlns:p14="http://schemas.microsoft.com/office/powerpoint/2010/main" val="7366388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Rounded Corners 52">
            <a:extLst>
              <a:ext uri="{FF2B5EF4-FFF2-40B4-BE49-F238E27FC236}">
                <a16:creationId xmlns:a16="http://schemas.microsoft.com/office/drawing/2014/main" id="{EF6E3F43-8228-4A5F-B678-83EF7D2B82D8}"/>
              </a:ext>
            </a:extLst>
          </p:cNvPr>
          <p:cNvSpPr/>
          <p:nvPr/>
        </p:nvSpPr>
        <p:spPr>
          <a:xfrm>
            <a:off x="914399" y="9144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7" name="Rectangle: Rounded Corners 56">
            <a:extLst>
              <a:ext uri="{FF2B5EF4-FFF2-40B4-BE49-F238E27FC236}">
                <a16:creationId xmlns:a16="http://schemas.microsoft.com/office/drawing/2014/main" id="{404B4BD1-9AEE-451A-9C08-CDB4AA09A12C}"/>
              </a:ext>
            </a:extLst>
          </p:cNvPr>
          <p:cNvSpPr/>
          <p:nvPr/>
        </p:nvSpPr>
        <p:spPr>
          <a:xfrm>
            <a:off x="914399" y="47508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8" name="Rectangle: Rounded Corners 57">
            <a:extLst>
              <a:ext uri="{FF2B5EF4-FFF2-40B4-BE49-F238E27FC236}">
                <a16:creationId xmlns:a16="http://schemas.microsoft.com/office/drawing/2014/main" id="{EC6A4D6D-9A7F-4696-9E87-3E5804D216DA}"/>
              </a:ext>
            </a:extLst>
          </p:cNvPr>
          <p:cNvSpPr/>
          <p:nvPr/>
        </p:nvSpPr>
        <p:spPr>
          <a:xfrm>
            <a:off x="914399" y="34720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9" name="Rectangle: Rounded Corners 58">
            <a:extLst>
              <a:ext uri="{FF2B5EF4-FFF2-40B4-BE49-F238E27FC236}">
                <a16:creationId xmlns:a16="http://schemas.microsoft.com/office/drawing/2014/main" id="{518092BB-9BE4-4094-A3F2-B5F1123D1057}"/>
              </a:ext>
            </a:extLst>
          </p:cNvPr>
          <p:cNvSpPr/>
          <p:nvPr/>
        </p:nvSpPr>
        <p:spPr>
          <a:xfrm>
            <a:off x="914399" y="2193200"/>
            <a:ext cx="10363203" cy="1192800"/>
          </a:xfrm>
          <a:prstGeom prst="roundRect">
            <a:avLst>
              <a:gd name="adj" fmla="val 7617"/>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1" name="TextBox 60">
            <a:extLst>
              <a:ext uri="{FF2B5EF4-FFF2-40B4-BE49-F238E27FC236}">
                <a16:creationId xmlns:a16="http://schemas.microsoft.com/office/drawing/2014/main" id="{C0BA6410-969B-4D03-BC9D-E60EF4924557}"/>
              </a:ext>
            </a:extLst>
          </p:cNvPr>
          <p:cNvSpPr txBox="1"/>
          <p:nvPr/>
        </p:nvSpPr>
        <p:spPr>
          <a:xfrm>
            <a:off x="5900058" y="1238410"/>
            <a:ext cx="3802269" cy="3385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Build</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und Run-Phase strikt trennen</a:t>
            </a:r>
          </a:p>
        </p:txBody>
      </p:sp>
      <p:sp>
        <p:nvSpPr>
          <p:cNvPr id="62" name="TextBox 61">
            <a:extLst>
              <a:ext uri="{FF2B5EF4-FFF2-40B4-BE49-F238E27FC236}">
                <a16:creationId xmlns:a16="http://schemas.microsoft.com/office/drawing/2014/main" id="{66AC34EC-E372-4D20-9260-3640869DD5DE}"/>
              </a:ext>
            </a:extLst>
          </p:cNvPr>
          <p:cNvSpPr txBox="1"/>
          <p:nvPr/>
        </p:nvSpPr>
        <p:spPr>
          <a:xfrm>
            <a:off x="1091013" y="1187634"/>
            <a:ext cx="4331411" cy="646331"/>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err="1">
                <a:ln>
                  <a:noFill/>
                </a:ln>
                <a:gradFill>
                  <a:gsLst>
                    <a:gs pos="100000">
                      <a:srgbClr val="CE59C4"/>
                    </a:gs>
                    <a:gs pos="1000">
                      <a:srgbClr val="FF5355"/>
                    </a:gs>
                  </a:gsLst>
                  <a:lin ang="6600000" scaled="0"/>
                </a:gradFill>
                <a:effectLst/>
                <a:uLnTx/>
                <a:uFillTx/>
                <a:latin typeface="Source Sans Pro Black"/>
                <a:ea typeface="+mn-ea"/>
                <a:cs typeface="+mn-cs"/>
              </a:rPr>
              <a:t>Build</a:t>
            </a:r>
            <a:r>
              <a:rPr kumimoji="0" lang="de-DE" sz="3600" b="0" i="0" u="none" strike="noStrike" kern="1200" cap="none" spc="0" normalizeH="0" baseline="0" noProof="0" dirty="0">
                <a:ln>
                  <a:noFill/>
                </a:ln>
                <a:gradFill>
                  <a:gsLst>
                    <a:gs pos="100000">
                      <a:srgbClr val="CE59C4"/>
                    </a:gs>
                    <a:gs pos="1000">
                      <a:srgbClr val="FF5355"/>
                    </a:gs>
                  </a:gsLst>
                  <a:lin ang="6600000" scaled="0"/>
                </a:gradFill>
                <a:effectLst/>
                <a:uLnTx/>
                <a:uFillTx/>
                <a:latin typeface="Source Sans Pro Black"/>
                <a:ea typeface="+mn-ea"/>
                <a:cs typeface="+mn-cs"/>
              </a:rPr>
              <a:t>, release, </a:t>
            </a:r>
            <a:r>
              <a:rPr kumimoji="0" lang="de-DE" sz="3600" b="0" i="0" u="none" strike="noStrike" kern="1200" cap="none" spc="0" normalizeH="0" baseline="0" noProof="0" dirty="0" err="1">
                <a:ln>
                  <a:noFill/>
                </a:ln>
                <a:gradFill>
                  <a:gsLst>
                    <a:gs pos="100000">
                      <a:srgbClr val="CE59C4"/>
                    </a:gs>
                    <a:gs pos="1000">
                      <a:srgbClr val="FF5355"/>
                    </a:gs>
                  </a:gsLst>
                  <a:lin ang="6600000" scaled="0"/>
                </a:gradFill>
                <a:effectLst/>
                <a:uLnTx/>
                <a:uFillTx/>
                <a:latin typeface="Source Sans Pro Black"/>
                <a:ea typeface="+mn-ea"/>
                <a:cs typeface="+mn-cs"/>
              </a:rPr>
              <a:t>run</a:t>
            </a:r>
            <a:endParaRPr kumimoji="0" lang="de-DE" sz="3600" b="0" i="0" u="none" strike="noStrike" kern="1200" cap="none" spc="0" normalizeH="0" baseline="0" noProof="0" dirty="0">
              <a:ln>
                <a:noFill/>
              </a:ln>
              <a:gradFill>
                <a:gsLst>
                  <a:gs pos="100000">
                    <a:srgbClr val="CE59C4"/>
                  </a:gs>
                  <a:gs pos="1000">
                    <a:srgbClr val="FF5355"/>
                  </a:gs>
                </a:gsLst>
                <a:lin ang="6600000" scaled="0"/>
              </a:gradFill>
              <a:effectLst/>
              <a:uLnTx/>
              <a:uFillTx/>
              <a:latin typeface="Source Sans Pro Black"/>
              <a:ea typeface="+mn-ea"/>
              <a:cs typeface="+mn-cs"/>
            </a:endParaRPr>
          </a:p>
        </p:txBody>
      </p:sp>
      <p:sp>
        <p:nvSpPr>
          <p:cNvPr id="64" name="TextBox 63">
            <a:extLst>
              <a:ext uri="{FF2B5EF4-FFF2-40B4-BE49-F238E27FC236}">
                <a16:creationId xmlns:a16="http://schemas.microsoft.com/office/drawing/2014/main" id="{DFA6EE25-7A93-443A-A67E-943FFFB62CFC}"/>
              </a:ext>
            </a:extLst>
          </p:cNvPr>
          <p:cNvSpPr txBox="1"/>
          <p:nvPr/>
        </p:nvSpPr>
        <p:spPr>
          <a:xfrm>
            <a:off x="6096000" y="2348455"/>
            <a:ext cx="5135217" cy="913199"/>
          </a:xfrm>
          <a:prstGeom prst="rect">
            <a:avLst/>
          </a:prstGeom>
          <a:noFill/>
        </p:spPr>
        <p:txBody>
          <a:bodyPr wrap="square" rtlCol="0">
            <a:spAutoFit/>
          </a:bodyPr>
          <a:lstStyle>
            <a:defPPr>
              <a:defRPr lang="uk-UA"/>
            </a:defPPr>
            <a:lvl1pPr algn="ctr">
              <a:defRPr sz="6600">
                <a:gradFill>
                  <a:gsLst>
                    <a:gs pos="100000">
                      <a:schemeClr val="accent4"/>
                    </a:gs>
                    <a:gs pos="1000">
                      <a:schemeClr val="accent3"/>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100000">
                      <a:srgbClr val="8766D0"/>
                    </a:gs>
                    <a:gs pos="1000">
                      <a:srgbClr val="CE59C4"/>
                    </a:gs>
                  </a:gsLst>
                  <a:lin ang="6600000" scaled="0"/>
                </a:gradFill>
                <a:effectLst/>
                <a:uLnTx/>
                <a:uFillTx/>
                <a:latin typeface="Source Sans Pro Black"/>
                <a:ea typeface="+mn-ea"/>
                <a:cs typeface="+mn-cs"/>
              </a:rPr>
              <a:t> Prozesse</a:t>
            </a:r>
          </a:p>
        </p:txBody>
      </p:sp>
      <p:sp>
        <p:nvSpPr>
          <p:cNvPr id="66" name="TextBox 65">
            <a:extLst>
              <a:ext uri="{FF2B5EF4-FFF2-40B4-BE49-F238E27FC236}">
                <a16:creationId xmlns:a16="http://schemas.microsoft.com/office/drawing/2014/main" id="{2A15E49E-679B-4CAF-A6AB-FA99D7D2F2B1}"/>
              </a:ext>
            </a:extLst>
          </p:cNvPr>
          <p:cNvSpPr txBox="1"/>
          <p:nvPr/>
        </p:nvSpPr>
        <p:spPr>
          <a:xfrm>
            <a:off x="450575" y="3627255"/>
            <a:ext cx="5148468" cy="769441"/>
          </a:xfrm>
          <a:prstGeom prst="rect">
            <a:avLst/>
          </a:prstGeom>
          <a:noFill/>
        </p:spPr>
        <p:txBody>
          <a:bodyPr wrap="square" rtlCol="0">
            <a:spAutoFit/>
          </a:bodyPr>
          <a:lstStyle>
            <a:defPPr>
              <a:defRPr lang="uk-UA"/>
            </a:defPPr>
            <a:lvl1pPr algn="ctr">
              <a:defRPr sz="6600">
                <a:gradFill>
                  <a:gsLst>
                    <a:gs pos="100000">
                      <a:schemeClr val="accent5"/>
                    </a:gs>
                    <a:gs pos="1000">
                      <a:schemeClr val="accent4"/>
                    </a:gs>
                  </a:gsLst>
                  <a:lin ang="186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gradFill>
                  <a:gsLst>
                    <a:gs pos="100000">
                      <a:srgbClr val="6C9FF4"/>
                    </a:gs>
                    <a:gs pos="1000">
                      <a:srgbClr val="8766D0"/>
                    </a:gs>
                  </a:gsLst>
                  <a:lin ang="18600000" scaled="0"/>
                </a:gradFill>
                <a:effectLst/>
                <a:uLnTx/>
                <a:uFillTx/>
                <a:latin typeface="Source Sans Pro Black"/>
                <a:ea typeface="+mn-ea"/>
                <a:cs typeface="+mn-cs"/>
              </a:rPr>
              <a:t>Bindung an Ports</a:t>
            </a:r>
          </a:p>
        </p:txBody>
      </p:sp>
      <p:sp>
        <p:nvSpPr>
          <p:cNvPr id="68" name="TextBox 67">
            <a:extLst>
              <a:ext uri="{FF2B5EF4-FFF2-40B4-BE49-F238E27FC236}">
                <a16:creationId xmlns:a16="http://schemas.microsoft.com/office/drawing/2014/main" id="{7094ADD1-76D0-4D3C-BA47-BE5EFFFC1A42}"/>
              </a:ext>
            </a:extLst>
          </p:cNvPr>
          <p:cNvSpPr txBox="1"/>
          <p:nvPr/>
        </p:nvSpPr>
        <p:spPr>
          <a:xfrm>
            <a:off x="6546573" y="4968812"/>
            <a:ext cx="4684644" cy="769441"/>
          </a:xfrm>
          <a:prstGeom prst="rect">
            <a:avLst/>
          </a:prstGeom>
          <a:noFill/>
        </p:spPr>
        <p:txBody>
          <a:bodyPr wrap="square" rtlCol="0">
            <a:spAutoFit/>
          </a:bodyPr>
          <a:lstStyle>
            <a:defPPr>
              <a:defRPr lang="uk-UA"/>
            </a:defPPr>
            <a:lvl1pPr algn="ctr">
              <a:defRPr sz="6600">
                <a:gradFill>
                  <a:gsLst>
                    <a:gs pos="100000">
                      <a:schemeClr val="accent3"/>
                    </a:gs>
                    <a:gs pos="1000">
                      <a:schemeClr val="accent2"/>
                    </a:gs>
                  </a:gsLst>
                  <a:lin ang="66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gradFill>
                  <a:gsLst>
                    <a:gs pos="100000">
                      <a:srgbClr val="5BC9B0"/>
                    </a:gs>
                    <a:gs pos="1000">
                      <a:srgbClr val="6C9FF4"/>
                    </a:gs>
                  </a:gsLst>
                  <a:lin ang="18600000" scaled="0"/>
                </a:gradFill>
                <a:effectLst/>
                <a:uLnTx/>
                <a:uFillTx/>
                <a:latin typeface="Source Sans Pro Black"/>
                <a:ea typeface="+mn-ea"/>
                <a:cs typeface="+mn-cs"/>
              </a:rPr>
              <a:t>Nebenläufigkeit</a:t>
            </a:r>
          </a:p>
        </p:txBody>
      </p:sp>
      <p:sp>
        <p:nvSpPr>
          <p:cNvPr id="70" name="TextBox 69">
            <a:extLst>
              <a:ext uri="{FF2B5EF4-FFF2-40B4-BE49-F238E27FC236}">
                <a16:creationId xmlns:a16="http://schemas.microsoft.com/office/drawing/2014/main" id="{FA18E09E-EFBA-4A6A-BFFB-F14A8EEBA28D}"/>
              </a:ext>
            </a:extLst>
          </p:cNvPr>
          <p:cNvSpPr txBox="1"/>
          <p:nvPr/>
        </p:nvSpPr>
        <p:spPr>
          <a:xfrm>
            <a:off x="2231138" y="2512666"/>
            <a:ext cx="3802269" cy="584775"/>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Die App als einen oder mehrere Prozesse ausführen</a:t>
            </a:r>
          </a:p>
        </p:txBody>
      </p:sp>
      <p:sp>
        <p:nvSpPr>
          <p:cNvPr id="72" name="TextBox 71">
            <a:extLst>
              <a:ext uri="{FF2B5EF4-FFF2-40B4-BE49-F238E27FC236}">
                <a16:creationId xmlns:a16="http://schemas.microsoft.com/office/drawing/2014/main" id="{F74E7B72-5D0F-4353-B866-1BAFBFF46B51}"/>
              </a:ext>
            </a:extLst>
          </p:cNvPr>
          <p:cNvSpPr txBox="1"/>
          <p:nvPr/>
        </p:nvSpPr>
        <p:spPr>
          <a:xfrm>
            <a:off x="5900058" y="3776012"/>
            <a:ext cx="3802269"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Dienste durch das Binden von Ports exportieren</a:t>
            </a:r>
          </a:p>
        </p:txBody>
      </p:sp>
      <p:sp>
        <p:nvSpPr>
          <p:cNvPr id="76" name="TextBox 75">
            <a:extLst>
              <a:ext uri="{FF2B5EF4-FFF2-40B4-BE49-F238E27FC236}">
                <a16:creationId xmlns:a16="http://schemas.microsoft.com/office/drawing/2014/main" id="{56200D66-FD02-4094-A37F-6D2BC6FABB13}"/>
              </a:ext>
            </a:extLst>
          </p:cNvPr>
          <p:cNvSpPr txBox="1"/>
          <p:nvPr/>
        </p:nvSpPr>
        <p:spPr>
          <a:xfrm>
            <a:off x="2231138" y="5177923"/>
            <a:ext cx="3802269" cy="3385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Mit dem Prozess-Modell skalieren</a:t>
            </a:r>
          </a:p>
        </p:txBody>
      </p:sp>
    </p:spTree>
    <p:extLst>
      <p:ext uri="{BB962C8B-B14F-4D97-AF65-F5344CB8AC3E}">
        <p14:creationId xmlns:p14="http://schemas.microsoft.com/office/powerpoint/2010/main" val="27227498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048260-B84E-47A2-AF24-B1FD3830A7C4}"/>
              </a:ext>
            </a:extLst>
          </p:cNvPr>
          <p:cNvSpPr/>
          <p:nvPr/>
        </p:nvSpPr>
        <p:spPr>
          <a:xfrm>
            <a:off x="190500" y="1051891"/>
            <a:ext cx="5433060" cy="5016758"/>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Eine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Codebase</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wird durch drei Phasen in einen (Nicht-</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Entwicklungs</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)-Deploy transformiert:</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Die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Build</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-Phase ist eine Transformation, die ein Code-Repository in ein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ausführbarers</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Code-Bündel übersetzt, das man auch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Build</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nennt. Ausgehend von einer Code-Version eines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Commits</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der im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Deployment</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-Prozess festgelegt wurde, holt sie Abhängigkeiten, verpackt sie zum Mitliefern, und kompiliert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Binaries</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und Assets.</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Die Release-Phase übernimmt den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Build</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von der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Build</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-Phase und kombiniert ihn mit der zum Deploy passenden Konfiguration. Der so erzeugte Release enthält sowohl den </a:t>
            </a:r>
            <a:r>
              <a:rPr kumimoji="0" lang="de-DE" sz="1600" b="0" i="0" u="none" strike="noStrike" kern="1200" cap="none" spc="0" normalizeH="0" baseline="0" noProof="0" dirty="0" err="1">
                <a:ln>
                  <a:noFill/>
                </a:ln>
                <a:solidFill>
                  <a:srgbClr val="B6B6BD"/>
                </a:solidFill>
                <a:effectLst/>
                <a:uLnTx/>
                <a:uFillTx/>
                <a:latin typeface="Source Sans Pro"/>
                <a:ea typeface="+mn-ea"/>
                <a:cs typeface="+mn-cs"/>
              </a:rPr>
              <a:t>Build</a:t>
            </a:r>
            <a:r>
              <a:rPr kumimoji="0" lang="de-DE" sz="1600" b="0" i="0" u="none" strike="noStrike" kern="1200" cap="none" spc="0" normalizeH="0" baseline="0" noProof="0" dirty="0">
                <a:ln>
                  <a:noFill/>
                </a:ln>
                <a:solidFill>
                  <a:srgbClr val="B6B6BD"/>
                </a:solidFill>
                <a:effectLst/>
                <a:uLnTx/>
                <a:uFillTx/>
                <a:latin typeface="Source Sans Pro"/>
                <a:ea typeface="+mn-ea"/>
                <a:cs typeface="+mn-cs"/>
              </a:rPr>
              <a:t>, als auch die Konfiguration und kann direkt in einer Ausführungsumgebung ausgeführt werden.</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Die Run-Phase (auch “Laufzeit” genannt) führt die App in einer Ausführungsumgebung aus, indem sie eine Menge der Prozesse der App gegen einen ausgewählten Release ausführt.</a:t>
            </a:r>
          </a:p>
        </p:txBody>
      </p:sp>
      <p:sp>
        <p:nvSpPr>
          <p:cNvPr id="8" name="Rectangle 7">
            <a:extLst>
              <a:ext uri="{FF2B5EF4-FFF2-40B4-BE49-F238E27FC236}">
                <a16:creationId xmlns:a16="http://schemas.microsoft.com/office/drawing/2014/main" id="{47D041B1-D17D-4BFA-8AF9-912C1F95BA4D}"/>
              </a:ext>
            </a:extLst>
          </p:cNvPr>
          <p:cNvSpPr/>
          <p:nvPr/>
        </p:nvSpPr>
        <p:spPr>
          <a:xfrm>
            <a:off x="1808575" y="590226"/>
            <a:ext cx="3730171" cy="461665"/>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V. </a:t>
            </a:r>
            <a:r>
              <a:rPr kumimoji="0" lang="de-DE" sz="2400" b="0" i="0" u="none" strike="noStrike" kern="1200" cap="none" spc="0" normalizeH="0" baseline="0" noProof="0" dirty="0" err="1">
                <a:ln>
                  <a:noFill/>
                </a:ln>
                <a:solidFill>
                  <a:srgbClr val="FFFFFF"/>
                </a:solidFill>
                <a:effectLst/>
                <a:uLnTx/>
                <a:uFillTx/>
                <a:latin typeface="Source Sans Pro Black"/>
                <a:ea typeface="+mn-ea"/>
                <a:cs typeface="+mn-cs"/>
              </a:rPr>
              <a:t>Build</a:t>
            </a: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 release, </a:t>
            </a:r>
            <a:r>
              <a:rPr kumimoji="0" lang="de-DE" sz="2400" b="0" i="0" u="none" strike="noStrike" kern="1200" cap="none" spc="0" normalizeH="0" baseline="0" noProof="0" dirty="0" err="1">
                <a:ln>
                  <a:noFill/>
                </a:ln>
                <a:solidFill>
                  <a:srgbClr val="FFFFFF"/>
                </a:solidFill>
                <a:effectLst/>
                <a:uLnTx/>
                <a:uFillTx/>
                <a:latin typeface="Source Sans Pro Black"/>
                <a:ea typeface="+mn-ea"/>
                <a:cs typeface="+mn-cs"/>
              </a:rPr>
              <a:t>run</a:t>
            </a:r>
            <a:endParaRPr kumimoji="0" lang="de-DE" sz="24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3" name="Bildplatzhalter 2">
            <a:extLst>
              <a:ext uri="{FF2B5EF4-FFF2-40B4-BE49-F238E27FC236}">
                <a16:creationId xmlns:a16="http://schemas.microsoft.com/office/drawing/2014/main" id="{A9A9D65E-B946-C652-A20B-8A2AF11CD400}"/>
              </a:ext>
            </a:extLst>
          </p:cNvPr>
          <p:cNvSpPr>
            <a:spLocks noGrp="1"/>
          </p:cNvSpPr>
          <p:nvPr>
            <p:ph type="pic" sz="quarter" idx="11"/>
          </p:nvPr>
        </p:nvSpPr>
        <p:spPr/>
      </p:sp>
    </p:spTree>
    <p:extLst>
      <p:ext uri="{BB962C8B-B14F-4D97-AF65-F5344CB8AC3E}">
        <p14:creationId xmlns:p14="http://schemas.microsoft.com/office/powerpoint/2010/main" val="142287197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ode wird zum Build und zusammen mit einer Konfiguration ergibt sich ein Release">
            <a:extLst>
              <a:ext uri="{FF2B5EF4-FFF2-40B4-BE49-F238E27FC236}">
                <a16:creationId xmlns:a16="http://schemas.microsoft.com/office/drawing/2014/main" id="{B7E00F1F-69F2-85AB-BA21-54B72F14F6D7}"/>
              </a:ext>
            </a:extLst>
          </p:cNvPr>
          <p:cNvPicPr>
            <a:picLocks noGrp="1" noChangeAspect="1" noChangeArrowheads="1"/>
          </p:cNvPicPr>
          <p:nvPr>
            <p:ph type="pic" sz="quarter" idx="11"/>
          </p:nvPr>
        </p:nvPicPr>
        <p:blipFill rotWithShape="1">
          <a:blip r:embed="rId3">
            <a:extLst>
              <a:ext uri="{28A0092B-C50C-407E-A947-70E740481C1C}">
                <a14:useLocalDpi xmlns:a14="http://schemas.microsoft.com/office/drawing/2010/main" val="0"/>
              </a:ext>
            </a:extLst>
          </a:blip>
          <a:srcRect l="-1241" t="-2974" r="-1149" b="-2751"/>
          <a:stretch/>
        </p:blipFill>
        <p:spPr bwMode="auto">
          <a:xfrm>
            <a:off x="416560" y="985520"/>
            <a:ext cx="11348720" cy="4876800"/>
          </a:xfrm>
          <a:prstGeom prst="rect">
            <a:avLst/>
          </a:prstGeom>
          <a:solidFill>
            <a:schemeClr val="bg1"/>
          </a:solidFill>
        </p:spPr>
      </p:pic>
    </p:spTree>
    <p:extLst>
      <p:ext uri="{BB962C8B-B14F-4D97-AF65-F5344CB8AC3E}">
        <p14:creationId xmlns:p14="http://schemas.microsoft.com/office/powerpoint/2010/main" val="6416285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Breitbild</PresentationFormat>
  <Paragraphs>72</Paragraphs>
  <Slides>14</Slides>
  <Notes>8</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14</vt:i4>
      </vt:variant>
    </vt:vector>
  </HeadingPairs>
  <TitlesOfParts>
    <vt:vector size="23" baseType="lpstr">
      <vt:lpstr>Arial</vt:lpstr>
      <vt:lpstr>Bebas Neue</vt:lpstr>
      <vt:lpstr>Calibri</vt:lpstr>
      <vt:lpstr>Calibri Light</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12</cp:revision>
  <dcterms:created xsi:type="dcterms:W3CDTF">2023-03-18T09:29:42Z</dcterms:created>
  <dcterms:modified xsi:type="dcterms:W3CDTF">2023-03-18T14:03:45Z</dcterms:modified>
</cp:coreProperties>
</file>