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4"/>
  </p:notesMasterIdLst>
  <p:sldIdLst>
    <p:sldId id="4932" r:id="rId3"/>
    <p:sldId id="4687" r:id="rId4"/>
    <p:sldId id="4698" r:id="rId5"/>
    <p:sldId id="7905" r:id="rId6"/>
    <p:sldId id="4933" r:id="rId7"/>
    <p:sldId id="9036" r:id="rId8"/>
    <p:sldId id="4937" r:id="rId9"/>
    <p:sldId id="4334" r:id="rId10"/>
    <p:sldId id="9042" r:id="rId11"/>
    <p:sldId id="4934" r:id="rId12"/>
    <p:sldId id="5475" r:id="rId13"/>
    <p:sldId id="3541" r:id="rId14"/>
    <p:sldId id="3542" r:id="rId15"/>
    <p:sldId id="3543" r:id="rId16"/>
    <p:sldId id="3544" r:id="rId17"/>
    <p:sldId id="9037" r:id="rId18"/>
    <p:sldId id="9038" r:id="rId19"/>
    <p:sldId id="9039" r:id="rId20"/>
    <p:sldId id="9040" r:id="rId21"/>
    <p:sldId id="9041" r:id="rId22"/>
    <p:sldId id="7902" r:id="rId23"/>
    <p:sldId id="4935" r:id="rId24"/>
    <p:sldId id="9031" r:id="rId25"/>
    <p:sldId id="9032" r:id="rId26"/>
    <p:sldId id="9033" r:id="rId27"/>
    <p:sldId id="9034" r:id="rId28"/>
    <p:sldId id="9035" r:id="rId29"/>
    <p:sldId id="4936" r:id="rId30"/>
    <p:sldId id="5505" r:id="rId31"/>
    <p:sldId id="2863" r:id="rId32"/>
    <p:sldId id="2864" r:id="rId3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12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1811A-7528-4636-841F-33AF7C25D4E8}" type="datetimeFigureOut">
              <a:rPr lang="de-DE" smtClean="0"/>
              <a:t>20.04.2024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C9123F-F653-4E46-AC31-AEB794CB3E39}" type="slidenum">
              <a:rPr lang="de-DE" smtClean="0"/>
              <a:t>‹Nr.›</a:t>
            </a:fld>
            <a:endParaRPr lang="de-DE"/>
          </a:p>
        </p:txBody>
      </p:sp>
    </p:spTree>
    <p:extLst>
      <p:ext uri="{BB962C8B-B14F-4D97-AF65-F5344CB8AC3E}">
        <p14:creationId xmlns:p14="http://schemas.microsoft.com/office/powerpoint/2010/main" val="698974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10"/>
          </p:nvPr>
        </p:nvSpPr>
        <p:spPr/>
        <p:txBody>
          <a:bodyPr/>
          <a:lstStyle/>
          <a:p>
            <a:pPr marL="0" marR="0" lvl="0" indent="0" algn="r" defTabSz="1371600" rtl="0" eaLnBrk="1" fontAlgn="auto" latinLnBrk="0" hangingPunct="1">
              <a:lnSpc>
                <a:spcPct val="100000"/>
              </a:lnSpc>
              <a:spcBef>
                <a:spcPts val="0"/>
              </a:spcBef>
              <a:spcAft>
                <a:spcPts val="0"/>
              </a:spcAft>
              <a:buClrTx/>
              <a:buSzTx/>
              <a:buFontTx/>
              <a:buNone/>
              <a:tabLst/>
              <a:defRPr/>
            </a:pPr>
            <a:fld id="{BD9C3A12-1E0F-412B-B376-8089A55D946C}" type="slidenum">
              <a:rPr kumimoji="0" lang="uk-UA" sz="1200" b="0" i="0" u="none" strike="noStrike" kern="1200" cap="none" spc="0" normalizeH="0" baseline="0" noProof="0" smtClean="0">
                <a:ln>
                  <a:noFill/>
                </a:ln>
                <a:solidFill>
                  <a:prstClr val="black"/>
                </a:solidFill>
                <a:effectLst/>
                <a:uLnTx/>
                <a:uFillTx/>
                <a:latin typeface="Source Sans Pro" panose="020B0503030403020204" pitchFamily="34" charset="0"/>
                <a:ea typeface="+mn-ea"/>
                <a:cs typeface="+mn-cs"/>
              </a:rPr>
              <a:pPr marL="0" marR="0" lvl="0" indent="0" algn="r" defTabSz="1371600" rtl="0" eaLnBrk="1" fontAlgn="auto" latinLnBrk="0" hangingPunct="1">
                <a:lnSpc>
                  <a:spcPct val="100000"/>
                </a:lnSpc>
                <a:spcBef>
                  <a:spcPts val="0"/>
                </a:spcBef>
                <a:spcAft>
                  <a:spcPts val="0"/>
                </a:spcAft>
                <a:buClrTx/>
                <a:buSzTx/>
                <a:buFontTx/>
                <a:buNone/>
                <a:tabLst/>
                <a:defRPr/>
              </a:pPr>
              <a:t>8</a:t>
            </a:fld>
            <a:endParaRPr kumimoji="0" lang="uk-UA" sz="1200" b="0" i="0" u="none" strike="noStrike" kern="1200" cap="none" spc="0" normalizeH="0" baseline="0" noProof="0">
              <a:ln>
                <a:noFill/>
              </a:ln>
              <a:solidFill>
                <a:prstClr val="black"/>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3969691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Datenbanken oder unterschiedliche Systemtypen um eine klare und eindeutige </a:t>
            </a:r>
            <a:r>
              <a:rPr lang="de-DE" dirty="0" err="1"/>
              <a:t>unterscheidung</a:t>
            </a:r>
            <a:r>
              <a:rPr lang="de-DE" dirty="0"/>
              <a:t> zu erwirken</a:t>
            </a:r>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944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D0EB47-98D5-56D6-573C-8DC463B2D32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FDCFA7E-E84E-7C27-2D8C-20D17A777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3E4298AC-6705-BD7F-B6CC-104122837794}"/>
              </a:ext>
            </a:extLst>
          </p:cNvPr>
          <p:cNvSpPr>
            <a:spLocks noGrp="1"/>
          </p:cNvSpPr>
          <p:nvPr>
            <p:ph type="dt" sz="half" idx="10"/>
          </p:nvPr>
        </p:nvSpPr>
        <p:spPr/>
        <p:txBody>
          <a:bodyPr/>
          <a:lstStyle/>
          <a:p>
            <a:fld id="{A228B568-B204-458C-B830-51025B0D8112}" type="datetimeFigureOut">
              <a:rPr lang="de-DE" smtClean="0"/>
              <a:t>20.04.2024</a:t>
            </a:fld>
            <a:endParaRPr lang="de-DE"/>
          </a:p>
        </p:txBody>
      </p:sp>
      <p:sp>
        <p:nvSpPr>
          <p:cNvPr id="5" name="Fußzeilenplatzhalter 4">
            <a:extLst>
              <a:ext uri="{FF2B5EF4-FFF2-40B4-BE49-F238E27FC236}">
                <a16:creationId xmlns:a16="http://schemas.microsoft.com/office/drawing/2014/main" id="{E2E0B72F-55F0-51AD-B91D-1930549E3EA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C6A2301-43D5-5E61-5AE0-FD38A287D964}"/>
              </a:ext>
            </a:extLst>
          </p:cNvPr>
          <p:cNvSpPr>
            <a:spLocks noGrp="1"/>
          </p:cNvSpPr>
          <p:nvPr>
            <p:ph type="sldNum" sz="quarter" idx="12"/>
          </p:nvPr>
        </p:nvSpPr>
        <p:spPr/>
        <p:txBody>
          <a:bodyPr/>
          <a:lstStyle/>
          <a:p>
            <a:fld id="{55411773-A635-495D-8141-1DCC617DB53D}" type="slidenum">
              <a:rPr lang="de-DE" smtClean="0"/>
              <a:t>‹Nr.›</a:t>
            </a:fld>
            <a:endParaRPr lang="de-DE"/>
          </a:p>
        </p:txBody>
      </p:sp>
    </p:spTree>
    <p:extLst>
      <p:ext uri="{BB962C8B-B14F-4D97-AF65-F5344CB8AC3E}">
        <p14:creationId xmlns:p14="http://schemas.microsoft.com/office/powerpoint/2010/main" val="182913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609FE7-CB44-393E-5E2A-2CD027AC6B34}"/>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8651D37-A217-4FDA-1972-B4E4E5A2E15A}"/>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C7018EA-7367-FDE2-AA18-9D37253C5772}"/>
              </a:ext>
            </a:extLst>
          </p:cNvPr>
          <p:cNvSpPr>
            <a:spLocks noGrp="1"/>
          </p:cNvSpPr>
          <p:nvPr>
            <p:ph type="dt" sz="half" idx="10"/>
          </p:nvPr>
        </p:nvSpPr>
        <p:spPr/>
        <p:txBody>
          <a:bodyPr/>
          <a:lstStyle/>
          <a:p>
            <a:fld id="{A228B568-B204-458C-B830-51025B0D8112}" type="datetimeFigureOut">
              <a:rPr lang="de-DE" smtClean="0"/>
              <a:t>20.04.2024</a:t>
            </a:fld>
            <a:endParaRPr lang="de-DE"/>
          </a:p>
        </p:txBody>
      </p:sp>
      <p:sp>
        <p:nvSpPr>
          <p:cNvPr id="5" name="Fußzeilenplatzhalter 4">
            <a:extLst>
              <a:ext uri="{FF2B5EF4-FFF2-40B4-BE49-F238E27FC236}">
                <a16:creationId xmlns:a16="http://schemas.microsoft.com/office/drawing/2014/main" id="{7A096922-B936-9C3A-C69A-D8EF30AC4FF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15564A9-6122-81B8-8B64-2FC26F951D51}"/>
              </a:ext>
            </a:extLst>
          </p:cNvPr>
          <p:cNvSpPr>
            <a:spLocks noGrp="1"/>
          </p:cNvSpPr>
          <p:nvPr>
            <p:ph type="sldNum" sz="quarter" idx="12"/>
          </p:nvPr>
        </p:nvSpPr>
        <p:spPr/>
        <p:txBody>
          <a:bodyPr/>
          <a:lstStyle/>
          <a:p>
            <a:fld id="{55411773-A635-495D-8141-1DCC617DB53D}" type="slidenum">
              <a:rPr lang="de-DE" smtClean="0"/>
              <a:t>‹Nr.›</a:t>
            </a:fld>
            <a:endParaRPr lang="de-DE"/>
          </a:p>
        </p:txBody>
      </p:sp>
    </p:spTree>
    <p:extLst>
      <p:ext uri="{BB962C8B-B14F-4D97-AF65-F5344CB8AC3E}">
        <p14:creationId xmlns:p14="http://schemas.microsoft.com/office/powerpoint/2010/main" val="143673345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8123681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9316720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6098935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4578158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6828588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72292345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8956217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904931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3919138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03111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8F9A44C-4328-25E6-7263-90D2245D4F40}"/>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305D30C-EC37-BF69-EFEA-331D7658CFA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C5F76EF-CEFA-D32D-F35C-87E92B79B26C}"/>
              </a:ext>
            </a:extLst>
          </p:cNvPr>
          <p:cNvSpPr>
            <a:spLocks noGrp="1"/>
          </p:cNvSpPr>
          <p:nvPr>
            <p:ph type="dt" sz="half" idx="10"/>
          </p:nvPr>
        </p:nvSpPr>
        <p:spPr/>
        <p:txBody>
          <a:bodyPr/>
          <a:lstStyle/>
          <a:p>
            <a:fld id="{A228B568-B204-458C-B830-51025B0D8112}" type="datetimeFigureOut">
              <a:rPr lang="de-DE" smtClean="0"/>
              <a:t>20.04.2024</a:t>
            </a:fld>
            <a:endParaRPr lang="de-DE"/>
          </a:p>
        </p:txBody>
      </p:sp>
      <p:sp>
        <p:nvSpPr>
          <p:cNvPr id="5" name="Fußzeilenplatzhalter 4">
            <a:extLst>
              <a:ext uri="{FF2B5EF4-FFF2-40B4-BE49-F238E27FC236}">
                <a16:creationId xmlns:a16="http://schemas.microsoft.com/office/drawing/2014/main" id="{C122F508-1A14-7F86-D800-B652EC35D96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9631A23-4E66-C947-9996-46244F7156AE}"/>
              </a:ext>
            </a:extLst>
          </p:cNvPr>
          <p:cNvSpPr>
            <a:spLocks noGrp="1"/>
          </p:cNvSpPr>
          <p:nvPr>
            <p:ph type="sldNum" sz="quarter" idx="12"/>
          </p:nvPr>
        </p:nvSpPr>
        <p:spPr/>
        <p:txBody>
          <a:bodyPr/>
          <a:lstStyle/>
          <a:p>
            <a:fld id="{55411773-A635-495D-8141-1DCC617DB53D}" type="slidenum">
              <a:rPr lang="de-DE" smtClean="0"/>
              <a:t>‹Nr.›</a:t>
            </a:fld>
            <a:endParaRPr lang="de-DE"/>
          </a:p>
        </p:txBody>
      </p:sp>
    </p:spTree>
    <p:extLst>
      <p:ext uri="{BB962C8B-B14F-4D97-AF65-F5344CB8AC3E}">
        <p14:creationId xmlns:p14="http://schemas.microsoft.com/office/powerpoint/2010/main" val="213792791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4325675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12324156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0401243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4731086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108811519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63129733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254648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9112582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0956415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7288073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0052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8244133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348680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9238858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2839223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55388442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1724335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083390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0985410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648967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718801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56093607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231659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40660390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65171479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06594549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6974396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8325638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09188278"/>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8076108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1059081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77669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998395040"/>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4950503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953497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2275990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35274167"/>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6869558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8945587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4053706"/>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9737734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85280207"/>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849741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3755595120"/>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1479195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1761375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7346386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8438131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306226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9397502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4966817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9007371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306631466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3576756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9310570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89169031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38293012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72676753"/>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87957851"/>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72069271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4556035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0007969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768674488"/>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84507386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18895257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1784415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87770987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258555596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10598551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292292749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301506302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21792509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517334522"/>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296822180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51338001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76379961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2937638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94420142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96857956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66124439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03993465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5636983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96185557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40725688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66019043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62164198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377246881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867622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96750060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206473416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3379497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61882501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12227532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85024202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416285687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108512001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215319975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383218147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BE3240-28DB-99B4-2EA9-BC0C5A4DD5D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AC64C01-A944-BB91-8C96-7E16A0565A4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BF578B5-C1D5-568B-09FF-B5295D4452BB}"/>
              </a:ext>
            </a:extLst>
          </p:cNvPr>
          <p:cNvSpPr>
            <a:spLocks noGrp="1"/>
          </p:cNvSpPr>
          <p:nvPr>
            <p:ph type="dt" sz="half" idx="10"/>
          </p:nvPr>
        </p:nvSpPr>
        <p:spPr/>
        <p:txBody>
          <a:bodyPr/>
          <a:lstStyle/>
          <a:p>
            <a:fld id="{A228B568-B204-458C-B830-51025B0D8112}" type="datetimeFigureOut">
              <a:rPr lang="de-DE" smtClean="0"/>
              <a:t>20.04.2024</a:t>
            </a:fld>
            <a:endParaRPr lang="de-DE"/>
          </a:p>
        </p:txBody>
      </p:sp>
      <p:sp>
        <p:nvSpPr>
          <p:cNvPr id="5" name="Fußzeilenplatzhalter 4">
            <a:extLst>
              <a:ext uri="{FF2B5EF4-FFF2-40B4-BE49-F238E27FC236}">
                <a16:creationId xmlns:a16="http://schemas.microsoft.com/office/drawing/2014/main" id="{7A1FF8FB-88B2-B50C-69F3-21DE75AC80B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CEC33DF-15EC-3BAD-59AD-4488EDE92330}"/>
              </a:ext>
            </a:extLst>
          </p:cNvPr>
          <p:cNvSpPr>
            <a:spLocks noGrp="1"/>
          </p:cNvSpPr>
          <p:nvPr>
            <p:ph type="sldNum" sz="quarter" idx="12"/>
          </p:nvPr>
        </p:nvSpPr>
        <p:spPr/>
        <p:txBody>
          <a:bodyPr/>
          <a:lstStyle/>
          <a:p>
            <a:fld id="{55411773-A635-495D-8141-1DCC617DB53D}" type="slidenum">
              <a:rPr lang="de-DE" smtClean="0"/>
              <a:t>‹Nr.›</a:t>
            </a:fld>
            <a:endParaRPr lang="de-DE"/>
          </a:p>
        </p:txBody>
      </p:sp>
    </p:spTree>
    <p:extLst>
      <p:ext uri="{BB962C8B-B14F-4D97-AF65-F5344CB8AC3E}">
        <p14:creationId xmlns:p14="http://schemas.microsoft.com/office/powerpoint/2010/main" val="34430883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29199570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0521145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6982003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07426857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56293163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89322852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506758199"/>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60648659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47663177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50821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1622614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2760315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95652044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3121540019"/>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87948216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102847714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53499346"/>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390979538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3206343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591040537"/>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82445649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56380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0929491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77371104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212797379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291592834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83492458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69166550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66557232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67124153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64360634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62664624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868482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81254428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405691056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4463857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91961615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78549904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51386362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3071161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50793712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3518054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43777245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0507957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6881702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34749700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0613339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90426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2550767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553455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4384211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865606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3A8B97-5B1E-A372-5DE7-964748BBAD0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CD68EC79-9CA5-D08F-5409-3B9E47BA4C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E1AD278-D20A-9BFE-5C6A-A3CFACF33A39}"/>
              </a:ext>
            </a:extLst>
          </p:cNvPr>
          <p:cNvSpPr>
            <a:spLocks noGrp="1"/>
          </p:cNvSpPr>
          <p:nvPr>
            <p:ph type="dt" sz="half" idx="10"/>
          </p:nvPr>
        </p:nvSpPr>
        <p:spPr/>
        <p:txBody>
          <a:bodyPr/>
          <a:lstStyle/>
          <a:p>
            <a:fld id="{A228B568-B204-458C-B830-51025B0D8112}" type="datetimeFigureOut">
              <a:rPr lang="de-DE" smtClean="0"/>
              <a:t>20.04.2024</a:t>
            </a:fld>
            <a:endParaRPr lang="de-DE"/>
          </a:p>
        </p:txBody>
      </p:sp>
      <p:sp>
        <p:nvSpPr>
          <p:cNvPr id="5" name="Fußzeilenplatzhalter 4">
            <a:extLst>
              <a:ext uri="{FF2B5EF4-FFF2-40B4-BE49-F238E27FC236}">
                <a16:creationId xmlns:a16="http://schemas.microsoft.com/office/drawing/2014/main" id="{8B8D6BFB-A0CB-E753-FB85-26D1375F813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2B75427-4481-7554-3086-1AB3B117F181}"/>
              </a:ext>
            </a:extLst>
          </p:cNvPr>
          <p:cNvSpPr>
            <a:spLocks noGrp="1"/>
          </p:cNvSpPr>
          <p:nvPr>
            <p:ph type="sldNum" sz="quarter" idx="12"/>
          </p:nvPr>
        </p:nvSpPr>
        <p:spPr/>
        <p:txBody>
          <a:bodyPr/>
          <a:lstStyle/>
          <a:p>
            <a:fld id="{55411773-A635-495D-8141-1DCC617DB53D}" type="slidenum">
              <a:rPr lang="de-DE" smtClean="0"/>
              <a:t>‹Nr.›</a:t>
            </a:fld>
            <a:endParaRPr lang="de-DE"/>
          </a:p>
        </p:txBody>
      </p:sp>
    </p:spTree>
    <p:extLst>
      <p:ext uri="{BB962C8B-B14F-4D97-AF65-F5344CB8AC3E}">
        <p14:creationId xmlns:p14="http://schemas.microsoft.com/office/powerpoint/2010/main" val="36266139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071068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3268359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54260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3853915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5504151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2478426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5007135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8304009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8698422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42525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D853501-3544-AB38-5E25-FA79122C707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7A61227-07E3-CC07-1278-5364644BC47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C3D739E-57C3-E307-0091-0E16162047A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3D4E102E-02FC-DE84-CDCE-DBC535B8A987}"/>
              </a:ext>
            </a:extLst>
          </p:cNvPr>
          <p:cNvSpPr>
            <a:spLocks noGrp="1"/>
          </p:cNvSpPr>
          <p:nvPr>
            <p:ph type="dt" sz="half" idx="10"/>
          </p:nvPr>
        </p:nvSpPr>
        <p:spPr/>
        <p:txBody>
          <a:bodyPr/>
          <a:lstStyle/>
          <a:p>
            <a:fld id="{A228B568-B204-458C-B830-51025B0D8112}" type="datetimeFigureOut">
              <a:rPr lang="de-DE" smtClean="0"/>
              <a:t>20.04.2024</a:t>
            </a:fld>
            <a:endParaRPr lang="de-DE"/>
          </a:p>
        </p:txBody>
      </p:sp>
      <p:sp>
        <p:nvSpPr>
          <p:cNvPr id="6" name="Fußzeilenplatzhalter 5">
            <a:extLst>
              <a:ext uri="{FF2B5EF4-FFF2-40B4-BE49-F238E27FC236}">
                <a16:creationId xmlns:a16="http://schemas.microsoft.com/office/drawing/2014/main" id="{047D69DC-C271-2241-FE66-9080EA26BC9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9930A81-B73F-3679-DF3A-872A60A2FEA3}"/>
              </a:ext>
            </a:extLst>
          </p:cNvPr>
          <p:cNvSpPr>
            <a:spLocks noGrp="1"/>
          </p:cNvSpPr>
          <p:nvPr>
            <p:ph type="sldNum" sz="quarter" idx="12"/>
          </p:nvPr>
        </p:nvSpPr>
        <p:spPr/>
        <p:txBody>
          <a:bodyPr/>
          <a:lstStyle/>
          <a:p>
            <a:fld id="{55411773-A635-495D-8141-1DCC617DB53D}" type="slidenum">
              <a:rPr lang="de-DE" smtClean="0"/>
              <a:t>‹Nr.›</a:t>
            </a:fld>
            <a:endParaRPr lang="de-DE"/>
          </a:p>
        </p:txBody>
      </p:sp>
    </p:spTree>
    <p:extLst>
      <p:ext uri="{BB962C8B-B14F-4D97-AF65-F5344CB8AC3E}">
        <p14:creationId xmlns:p14="http://schemas.microsoft.com/office/powerpoint/2010/main" val="22738207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42090139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2223280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877174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727334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14002219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402335043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937378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433975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275798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0626397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05DE5A-EA25-8F25-4405-029CB8A1FFC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AEA98F8-40BE-E863-2154-F1B47A536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D72F83F-2D21-0B68-B4BF-2135380DF43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5BF05D1-7074-5C17-F45A-152BD9EE41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824C785B-03C8-2FFE-FB1D-90F66F8341D7}"/>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961F785-8908-AB34-3BE3-138A782B1DDC}"/>
              </a:ext>
            </a:extLst>
          </p:cNvPr>
          <p:cNvSpPr>
            <a:spLocks noGrp="1"/>
          </p:cNvSpPr>
          <p:nvPr>
            <p:ph type="dt" sz="half" idx="10"/>
          </p:nvPr>
        </p:nvSpPr>
        <p:spPr/>
        <p:txBody>
          <a:bodyPr/>
          <a:lstStyle/>
          <a:p>
            <a:fld id="{A228B568-B204-458C-B830-51025B0D8112}" type="datetimeFigureOut">
              <a:rPr lang="de-DE" smtClean="0"/>
              <a:t>20.04.2024</a:t>
            </a:fld>
            <a:endParaRPr lang="de-DE"/>
          </a:p>
        </p:txBody>
      </p:sp>
      <p:sp>
        <p:nvSpPr>
          <p:cNvPr id="8" name="Fußzeilenplatzhalter 7">
            <a:extLst>
              <a:ext uri="{FF2B5EF4-FFF2-40B4-BE49-F238E27FC236}">
                <a16:creationId xmlns:a16="http://schemas.microsoft.com/office/drawing/2014/main" id="{7B3E5FE0-AD18-71F4-A77C-07861F1EC20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A348585-40D5-FCA2-7728-F20CC3CDFF80}"/>
              </a:ext>
            </a:extLst>
          </p:cNvPr>
          <p:cNvSpPr>
            <a:spLocks noGrp="1"/>
          </p:cNvSpPr>
          <p:nvPr>
            <p:ph type="sldNum" sz="quarter" idx="12"/>
          </p:nvPr>
        </p:nvSpPr>
        <p:spPr/>
        <p:txBody>
          <a:bodyPr/>
          <a:lstStyle/>
          <a:p>
            <a:fld id="{55411773-A635-495D-8141-1DCC617DB53D}" type="slidenum">
              <a:rPr lang="de-DE" smtClean="0"/>
              <a:t>‹Nr.›</a:t>
            </a:fld>
            <a:endParaRPr lang="de-DE"/>
          </a:p>
        </p:txBody>
      </p:sp>
    </p:spTree>
    <p:extLst>
      <p:ext uri="{BB962C8B-B14F-4D97-AF65-F5344CB8AC3E}">
        <p14:creationId xmlns:p14="http://schemas.microsoft.com/office/powerpoint/2010/main" val="31764029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23914858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598557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822201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991108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1451834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1437522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0669494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154503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1094529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86824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7A7732-D014-64F2-DEB5-CCC05288957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CF59E7B-03A2-F234-271C-4E745353CD27}"/>
              </a:ext>
            </a:extLst>
          </p:cNvPr>
          <p:cNvSpPr>
            <a:spLocks noGrp="1"/>
          </p:cNvSpPr>
          <p:nvPr>
            <p:ph type="dt" sz="half" idx="10"/>
          </p:nvPr>
        </p:nvSpPr>
        <p:spPr/>
        <p:txBody>
          <a:bodyPr/>
          <a:lstStyle/>
          <a:p>
            <a:fld id="{A228B568-B204-458C-B830-51025B0D8112}" type="datetimeFigureOut">
              <a:rPr lang="de-DE" smtClean="0"/>
              <a:t>20.04.2024</a:t>
            </a:fld>
            <a:endParaRPr lang="de-DE"/>
          </a:p>
        </p:txBody>
      </p:sp>
      <p:sp>
        <p:nvSpPr>
          <p:cNvPr id="4" name="Fußzeilenplatzhalter 3">
            <a:extLst>
              <a:ext uri="{FF2B5EF4-FFF2-40B4-BE49-F238E27FC236}">
                <a16:creationId xmlns:a16="http://schemas.microsoft.com/office/drawing/2014/main" id="{CCB3C318-B90A-407F-632C-C94099846A01}"/>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A72A5F1-BBE7-94B4-4321-F209D1138576}"/>
              </a:ext>
            </a:extLst>
          </p:cNvPr>
          <p:cNvSpPr>
            <a:spLocks noGrp="1"/>
          </p:cNvSpPr>
          <p:nvPr>
            <p:ph type="sldNum" sz="quarter" idx="12"/>
          </p:nvPr>
        </p:nvSpPr>
        <p:spPr/>
        <p:txBody>
          <a:bodyPr/>
          <a:lstStyle/>
          <a:p>
            <a:fld id="{55411773-A635-495D-8141-1DCC617DB53D}" type="slidenum">
              <a:rPr lang="de-DE" smtClean="0"/>
              <a:t>‹Nr.›</a:t>
            </a:fld>
            <a:endParaRPr lang="de-DE"/>
          </a:p>
        </p:txBody>
      </p:sp>
    </p:spTree>
    <p:extLst>
      <p:ext uri="{BB962C8B-B14F-4D97-AF65-F5344CB8AC3E}">
        <p14:creationId xmlns:p14="http://schemas.microsoft.com/office/powerpoint/2010/main" val="32546096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9355805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9977232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10398348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0093560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4776341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3272483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4378325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92771151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871088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040267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BCE352B-4D14-0DFE-F254-FA1C8FC03D49}"/>
              </a:ext>
            </a:extLst>
          </p:cNvPr>
          <p:cNvSpPr>
            <a:spLocks noGrp="1"/>
          </p:cNvSpPr>
          <p:nvPr>
            <p:ph type="dt" sz="half" idx="10"/>
          </p:nvPr>
        </p:nvSpPr>
        <p:spPr/>
        <p:txBody>
          <a:bodyPr/>
          <a:lstStyle/>
          <a:p>
            <a:fld id="{A228B568-B204-458C-B830-51025B0D8112}" type="datetimeFigureOut">
              <a:rPr lang="de-DE" smtClean="0"/>
              <a:t>20.04.2024</a:t>
            </a:fld>
            <a:endParaRPr lang="de-DE"/>
          </a:p>
        </p:txBody>
      </p:sp>
      <p:sp>
        <p:nvSpPr>
          <p:cNvPr id="3" name="Fußzeilenplatzhalter 2">
            <a:extLst>
              <a:ext uri="{FF2B5EF4-FFF2-40B4-BE49-F238E27FC236}">
                <a16:creationId xmlns:a16="http://schemas.microsoft.com/office/drawing/2014/main" id="{D7A0D40F-6C25-C84F-BBF1-53BAE34DFD0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310A087-080A-7D90-02ED-4C96D34FA700}"/>
              </a:ext>
            </a:extLst>
          </p:cNvPr>
          <p:cNvSpPr>
            <a:spLocks noGrp="1"/>
          </p:cNvSpPr>
          <p:nvPr>
            <p:ph type="sldNum" sz="quarter" idx="12"/>
          </p:nvPr>
        </p:nvSpPr>
        <p:spPr/>
        <p:txBody>
          <a:bodyPr/>
          <a:lstStyle/>
          <a:p>
            <a:fld id="{55411773-A635-495D-8141-1DCC617DB53D}" type="slidenum">
              <a:rPr lang="de-DE" smtClean="0"/>
              <a:t>‹Nr.›</a:t>
            </a:fld>
            <a:endParaRPr lang="de-DE"/>
          </a:p>
        </p:txBody>
      </p:sp>
    </p:spTree>
    <p:extLst>
      <p:ext uri="{BB962C8B-B14F-4D97-AF65-F5344CB8AC3E}">
        <p14:creationId xmlns:p14="http://schemas.microsoft.com/office/powerpoint/2010/main" val="37537960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9249187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2780690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12535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28611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4682306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6306751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83126866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032370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195084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83985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9623EF-0BF6-78BE-44BF-04D231D3C2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234CF3D5-B79D-4ED1-CB07-9EDD85534F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B81FEA1-8C7B-DEB1-A976-78B0FD276E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CFE0C37-E377-E775-2CCD-0C3B2B2E35C6}"/>
              </a:ext>
            </a:extLst>
          </p:cNvPr>
          <p:cNvSpPr>
            <a:spLocks noGrp="1"/>
          </p:cNvSpPr>
          <p:nvPr>
            <p:ph type="dt" sz="half" idx="10"/>
          </p:nvPr>
        </p:nvSpPr>
        <p:spPr/>
        <p:txBody>
          <a:bodyPr/>
          <a:lstStyle/>
          <a:p>
            <a:fld id="{A228B568-B204-458C-B830-51025B0D8112}" type="datetimeFigureOut">
              <a:rPr lang="de-DE" smtClean="0"/>
              <a:t>20.04.2024</a:t>
            </a:fld>
            <a:endParaRPr lang="de-DE"/>
          </a:p>
        </p:txBody>
      </p:sp>
      <p:sp>
        <p:nvSpPr>
          <p:cNvPr id="6" name="Fußzeilenplatzhalter 5">
            <a:extLst>
              <a:ext uri="{FF2B5EF4-FFF2-40B4-BE49-F238E27FC236}">
                <a16:creationId xmlns:a16="http://schemas.microsoft.com/office/drawing/2014/main" id="{77B03DD0-78F6-5FA3-7B26-E49163F3989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6304C7-3C97-A29C-2AD4-68E3AE97EA97}"/>
              </a:ext>
            </a:extLst>
          </p:cNvPr>
          <p:cNvSpPr>
            <a:spLocks noGrp="1"/>
          </p:cNvSpPr>
          <p:nvPr>
            <p:ph type="sldNum" sz="quarter" idx="12"/>
          </p:nvPr>
        </p:nvSpPr>
        <p:spPr/>
        <p:txBody>
          <a:bodyPr/>
          <a:lstStyle/>
          <a:p>
            <a:fld id="{55411773-A635-495D-8141-1DCC617DB53D}" type="slidenum">
              <a:rPr lang="de-DE" smtClean="0"/>
              <a:t>‹Nr.›</a:t>
            </a:fld>
            <a:endParaRPr lang="de-DE"/>
          </a:p>
        </p:txBody>
      </p:sp>
    </p:spTree>
    <p:extLst>
      <p:ext uri="{BB962C8B-B14F-4D97-AF65-F5344CB8AC3E}">
        <p14:creationId xmlns:p14="http://schemas.microsoft.com/office/powerpoint/2010/main" val="364709255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3697575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3495623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2899528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1758079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536265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1078850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8902527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6453953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3365772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2065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A483DB-676F-9B18-2FD7-1CD76AE217E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67BCA99-9765-07B4-5349-BFE6F4EECD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6D7ECC2-16D5-E0E6-07D1-B07C46C6FD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B70EA75-549D-FCEB-36BC-8351F4201971}"/>
              </a:ext>
            </a:extLst>
          </p:cNvPr>
          <p:cNvSpPr>
            <a:spLocks noGrp="1"/>
          </p:cNvSpPr>
          <p:nvPr>
            <p:ph type="dt" sz="half" idx="10"/>
          </p:nvPr>
        </p:nvSpPr>
        <p:spPr/>
        <p:txBody>
          <a:bodyPr/>
          <a:lstStyle/>
          <a:p>
            <a:fld id="{A228B568-B204-458C-B830-51025B0D8112}" type="datetimeFigureOut">
              <a:rPr lang="de-DE" smtClean="0"/>
              <a:t>20.04.2024</a:t>
            </a:fld>
            <a:endParaRPr lang="de-DE"/>
          </a:p>
        </p:txBody>
      </p:sp>
      <p:sp>
        <p:nvSpPr>
          <p:cNvPr id="6" name="Fußzeilenplatzhalter 5">
            <a:extLst>
              <a:ext uri="{FF2B5EF4-FFF2-40B4-BE49-F238E27FC236}">
                <a16:creationId xmlns:a16="http://schemas.microsoft.com/office/drawing/2014/main" id="{2D5A8607-1F6E-BFA2-C2F9-24E97117712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FEB5E7A-AD4A-574D-61F0-FFB9046E17E2}"/>
              </a:ext>
            </a:extLst>
          </p:cNvPr>
          <p:cNvSpPr>
            <a:spLocks noGrp="1"/>
          </p:cNvSpPr>
          <p:nvPr>
            <p:ph type="sldNum" sz="quarter" idx="12"/>
          </p:nvPr>
        </p:nvSpPr>
        <p:spPr/>
        <p:txBody>
          <a:bodyPr/>
          <a:lstStyle/>
          <a:p>
            <a:fld id="{55411773-A635-495D-8141-1DCC617DB53D}" type="slidenum">
              <a:rPr lang="de-DE" smtClean="0"/>
              <a:t>‹Nr.›</a:t>
            </a:fld>
            <a:endParaRPr lang="de-DE"/>
          </a:p>
        </p:txBody>
      </p:sp>
    </p:spTree>
    <p:extLst>
      <p:ext uri="{BB962C8B-B14F-4D97-AF65-F5344CB8AC3E}">
        <p14:creationId xmlns:p14="http://schemas.microsoft.com/office/powerpoint/2010/main" val="380228922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419602408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820947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5472352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6025004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6610757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0240357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87794135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2144642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2696857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891813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079788D2-5CCB-7D5C-0E76-C4EFF1464B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3ACBE4F-0906-6E65-C240-30FFCECFD3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FB3EE1D-A81A-032F-2269-734C51EFF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28B568-B204-458C-B830-51025B0D8112}" type="datetimeFigureOut">
              <a:rPr lang="de-DE" smtClean="0"/>
              <a:t>20.04.2024</a:t>
            </a:fld>
            <a:endParaRPr lang="de-DE"/>
          </a:p>
        </p:txBody>
      </p:sp>
      <p:sp>
        <p:nvSpPr>
          <p:cNvPr id="5" name="Fußzeilenplatzhalter 4">
            <a:extLst>
              <a:ext uri="{FF2B5EF4-FFF2-40B4-BE49-F238E27FC236}">
                <a16:creationId xmlns:a16="http://schemas.microsoft.com/office/drawing/2014/main" id="{1A67E0AD-3459-CED8-4A85-A289C52BEC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BCE42EB5-B11F-018B-CE5C-8AF18C5DA6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11773-A635-495D-8141-1DCC617DB53D}" type="slidenum">
              <a:rPr lang="de-DE" smtClean="0"/>
              <a:t>‹Nr.›</a:t>
            </a:fld>
            <a:endParaRPr lang="de-DE"/>
          </a:p>
        </p:txBody>
      </p:sp>
    </p:spTree>
    <p:extLst>
      <p:ext uri="{BB962C8B-B14F-4D97-AF65-F5344CB8AC3E}">
        <p14:creationId xmlns:p14="http://schemas.microsoft.com/office/powerpoint/2010/main" val="1478952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134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ED21F8C7-12E0-4CE2-B2B4-3DEE3BB47035}"/>
              </a:ext>
            </a:extLst>
          </p:cNvPr>
          <p:cNvSpPr txBox="1"/>
          <p:nvPr/>
        </p:nvSpPr>
        <p:spPr>
          <a:xfrm>
            <a:off x="1306712" y="3411639"/>
            <a:ext cx="5612248" cy="95430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1867" dirty="0">
                <a:solidFill>
                  <a:srgbClr val="B6B6BD"/>
                </a:solidFill>
                <a:latin typeface="Source Sans Pro"/>
              </a:rPr>
              <a:t>Lernen Sie die Grundlagen von Terraform kennen, die Architecture, Komponenten und Ideen, die hinter dieser Technologie stehen</a:t>
            </a:r>
            <a:endParaRPr kumimoji="0" lang="de-DE" sz="1867" b="0"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11831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Terraform</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Einleitung</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2024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Vor- und Nachteile</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1721757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5" name="Graphic 24">
            <a:extLst>
              <a:ext uri="{FF2B5EF4-FFF2-40B4-BE49-F238E27FC236}">
                <a16:creationId xmlns:a16="http://schemas.microsoft.com/office/drawing/2014/main" id="{C17E91A2-460A-46A8-9064-46DA30217F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H="1">
            <a:off x="0" y="-3"/>
            <a:ext cx="12192000" cy="5405293"/>
          </a:xfrm>
          <a:prstGeom prst="rect">
            <a:avLst/>
          </a:prstGeom>
        </p:spPr>
      </p:pic>
      <p:sp>
        <p:nvSpPr>
          <p:cNvPr id="3" name="Rectangle: Rounded Corners 2">
            <a:extLst>
              <a:ext uri="{FF2B5EF4-FFF2-40B4-BE49-F238E27FC236}">
                <a16:creationId xmlns:a16="http://schemas.microsoft.com/office/drawing/2014/main" id="{26007653-93A2-42D1-BDBA-904664473287}"/>
              </a:ext>
            </a:extLst>
          </p:cNvPr>
          <p:cNvSpPr/>
          <p:nvPr/>
        </p:nvSpPr>
        <p:spPr>
          <a:xfrm>
            <a:off x="6197600" y="1060053"/>
            <a:ext cx="4826000" cy="1066800"/>
          </a:xfrm>
          <a:prstGeom prst="round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Rectangle: Rounded Corners 3">
            <a:extLst>
              <a:ext uri="{FF2B5EF4-FFF2-40B4-BE49-F238E27FC236}">
                <a16:creationId xmlns:a16="http://schemas.microsoft.com/office/drawing/2014/main" id="{128AD048-C5B7-4F52-8275-AB6BAA8F1863}"/>
              </a:ext>
            </a:extLst>
          </p:cNvPr>
          <p:cNvSpPr/>
          <p:nvPr/>
        </p:nvSpPr>
        <p:spPr>
          <a:xfrm>
            <a:off x="6197600" y="2289175"/>
            <a:ext cx="4826000" cy="1066800"/>
          </a:xfrm>
          <a:prstGeom prst="round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 name="Rectangle: Rounded Corners 4">
            <a:extLst>
              <a:ext uri="{FF2B5EF4-FFF2-40B4-BE49-F238E27FC236}">
                <a16:creationId xmlns:a16="http://schemas.microsoft.com/office/drawing/2014/main" id="{DCC9DC81-B70B-4B23-9DDE-3BEB6A9953CE}"/>
              </a:ext>
            </a:extLst>
          </p:cNvPr>
          <p:cNvSpPr/>
          <p:nvPr/>
        </p:nvSpPr>
        <p:spPr>
          <a:xfrm>
            <a:off x="6197600" y="3502025"/>
            <a:ext cx="4826000" cy="1066800"/>
          </a:xfrm>
          <a:prstGeom prst="roundRect">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6" name="Rectangle: Rounded Corners 5">
            <a:extLst>
              <a:ext uri="{FF2B5EF4-FFF2-40B4-BE49-F238E27FC236}">
                <a16:creationId xmlns:a16="http://schemas.microsoft.com/office/drawing/2014/main" id="{DACB510A-3562-45B2-B346-49568E2BC3FE}"/>
              </a:ext>
            </a:extLst>
          </p:cNvPr>
          <p:cNvSpPr/>
          <p:nvPr/>
        </p:nvSpPr>
        <p:spPr>
          <a:xfrm>
            <a:off x="6197600" y="4714875"/>
            <a:ext cx="4826000" cy="1066800"/>
          </a:xfrm>
          <a:prstGeom prst="roundRect">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pic>
        <p:nvPicPr>
          <p:cNvPr id="11" name="Graphic 10" descr="Boardroom">
            <a:extLst>
              <a:ext uri="{FF2B5EF4-FFF2-40B4-BE49-F238E27FC236}">
                <a16:creationId xmlns:a16="http://schemas.microsoft.com/office/drawing/2014/main" id="{829B5E26-BA3A-4530-B3AF-CC17EAF0B1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628770" y="3730669"/>
            <a:ext cx="584831" cy="584831"/>
          </a:xfrm>
          <a:prstGeom prst="rect">
            <a:avLst/>
          </a:prstGeom>
        </p:spPr>
      </p:pic>
      <p:pic>
        <p:nvPicPr>
          <p:cNvPr id="16" name="Graphic 15" descr="Ambulance with solid fill">
            <a:extLst>
              <a:ext uri="{FF2B5EF4-FFF2-40B4-BE49-F238E27FC236}">
                <a16:creationId xmlns:a16="http://schemas.microsoft.com/office/drawing/2014/main" id="{CD79E4A4-BB50-4710-88C0-7301B69F91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628770" y="4955860"/>
            <a:ext cx="584831" cy="584831"/>
          </a:xfrm>
          <a:prstGeom prst="rect">
            <a:avLst/>
          </a:prstGeom>
        </p:spPr>
      </p:pic>
      <p:pic>
        <p:nvPicPr>
          <p:cNvPr id="17" name="Graphic 16" descr="Bar chart with solid fill">
            <a:extLst>
              <a:ext uri="{FF2B5EF4-FFF2-40B4-BE49-F238E27FC236}">
                <a16:creationId xmlns:a16="http://schemas.microsoft.com/office/drawing/2014/main" id="{7E424560-D58F-4A8E-9D3D-159C1518DA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628770" y="2538727"/>
            <a:ext cx="584831" cy="584831"/>
          </a:xfrm>
          <a:prstGeom prst="rect">
            <a:avLst/>
          </a:prstGeom>
        </p:spPr>
      </p:pic>
      <p:pic>
        <p:nvPicPr>
          <p:cNvPr id="18" name="Graphic 17" descr="Bone with solid fill">
            <a:extLst>
              <a:ext uri="{FF2B5EF4-FFF2-40B4-BE49-F238E27FC236}">
                <a16:creationId xmlns:a16="http://schemas.microsoft.com/office/drawing/2014/main" id="{EB352981-3C2E-4499-9C40-08862CF445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628770" y="1320485"/>
            <a:ext cx="584831" cy="584831"/>
          </a:xfrm>
          <a:prstGeom prst="rect">
            <a:avLst/>
          </a:prstGeom>
        </p:spPr>
      </p:pic>
      <p:sp>
        <p:nvSpPr>
          <p:cNvPr id="19" name="TextBox 18">
            <a:extLst>
              <a:ext uri="{FF2B5EF4-FFF2-40B4-BE49-F238E27FC236}">
                <a16:creationId xmlns:a16="http://schemas.microsoft.com/office/drawing/2014/main" id="{EED394C7-2F8B-4FD4-B7D5-E53544D6610F}"/>
              </a:ext>
            </a:extLst>
          </p:cNvPr>
          <p:cNvSpPr txBox="1"/>
          <p:nvPr/>
        </p:nvSpPr>
        <p:spPr>
          <a:xfrm>
            <a:off x="7644771" y="1414801"/>
            <a:ext cx="3074029"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1" i="0" u="none" strike="noStrike" kern="1200" cap="none" spc="0" normalizeH="0" baseline="0" noProof="0" dirty="0">
                <a:ln>
                  <a:noFill/>
                </a:ln>
                <a:solidFill>
                  <a:srgbClr val="FFFFFF"/>
                </a:solidFill>
                <a:effectLst/>
                <a:uLnTx/>
                <a:uFillTx/>
                <a:latin typeface="Source Sans Pro"/>
                <a:ea typeface="+mn-ea"/>
                <a:cs typeface="+mn-cs"/>
              </a:rPr>
              <a:t>Idempotenz</a:t>
            </a:r>
          </a:p>
        </p:txBody>
      </p:sp>
      <p:sp>
        <p:nvSpPr>
          <p:cNvPr id="20" name="TextBox 19">
            <a:extLst>
              <a:ext uri="{FF2B5EF4-FFF2-40B4-BE49-F238E27FC236}">
                <a16:creationId xmlns:a16="http://schemas.microsoft.com/office/drawing/2014/main" id="{21383F9F-77C7-4A69-99D8-C81FEFF91744}"/>
              </a:ext>
            </a:extLst>
          </p:cNvPr>
          <p:cNvSpPr txBox="1"/>
          <p:nvPr/>
        </p:nvSpPr>
        <p:spPr>
          <a:xfrm>
            <a:off x="7644771" y="2627651"/>
            <a:ext cx="3074029"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1" i="0" u="none" strike="noStrike" kern="1200" cap="none" spc="0" normalizeH="0" baseline="0" noProof="0" dirty="0">
                <a:ln>
                  <a:noFill/>
                </a:ln>
                <a:solidFill>
                  <a:srgbClr val="FFFFFF"/>
                </a:solidFill>
                <a:effectLst/>
                <a:uLnTx/>
                <a:uFillTx/>
                <a:latin typeface="Source Sans Pro"/>
                <a:ea typeface="+mn-ea"/>
                <a:cs typeface="+mn-cs"/>
              </a:rPr>
              <a:t>Modularität </a:t>
            </a:r>
          </a:p>
        </p:txBody>
      </p:sp>
      <p:sp>
        <p:nvSpPr>
          <p:cNvPr id="21" name="TextBox 20">
            <a:extLst>
              <a:ext uri="{FF2B5EF4-FFF2-40B4-BE49-F238E27FC236}">
                <a16:creationId xmlns:a16="http://schemas.microsoft.com/office/drawing/2014/main" id="{6F3906E2-0A11-415E-A44C-97554B1C8B2C}"/>
              </a:ext>
            </a:extLst>
          </p:cNvPr>
          <p:cNvSpPr txBox="1"/>
          <p:nvPr/>
        </p:nvSpPr>
        <p:spPr>
          <a:xfrm>
            <a:off x="7644771" y="3828159"/>
            <a:ext cx="3074029"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1" i="0" u="none" strike="noStrike" kern="1200" cap="none" spc="0" normalizeH="0" baseline="0" noProof="0" dirty="0">
                <a:ln>
                  <a:noFill/>
                </a:ln>
                <a:solidFill>
                  <a:srgbClr val="FFFFFF"/>
                </a:solidFill>
                <a:effectLst/>
                <a:uLnTx/>
                <a:uFillTx/>
                <a:latin typeface="Source Sans Pro"/>
                <a:ea typeface="+mn-ea"/>
                <a:cs typeface="+mn-cs"/>
              </a:rPr>
              <a:t> Provider-Ökosystem</a:t>
            </a:r>
          </a:p>
        </p:txBody>
      </p:sp>
      <p:sp>
        <p:nvSpPr>
          <p:cNvPr id="22" name="TextBox 21">
            <a:extLst>
              <a:ext uri="{FF2B5EF4-FFF2-40B4-BE49-F238E27FC236}">
                <a16:creationId xmlns:a16="http://schemas.microsoft.com/office/drawing/2014/main" id="{B726B507-CF80-4FD0-9427-A60C856A3964}"/>
              </a:ext>
            </a:extLst>
          </p:cNvPr>
          <p:cNvSpPr txBox="1"/>
          <p:nvPr/>
        </p:nvSpPr>
        <p:spPr>
          <a:xfrm>
            <a:off x="7644771" y="5015442"/>
            <a:ext cx="3074029"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1" i="0" u="none" strike="noStrike" kern="1200" cap="none" spc="0" normalizeH="0" baseline="0" noProof="0" dirty="0">
                <a:ln>
                  <a:noFill/>
                </a:ln>
                <a:solidFill>
                  <a:srgbClr val="FFFFFF"/>
                </a:solidFill>
                <a:effectLst/>
                <a:uLnTx/>
                <a:uFillTx/>
                <a:latin typeface="Source Sans Pro"/>
                <a:ea typeface="+mn-ea"/>
                <a:cs typeface="+mn-cs"/>
              </a:rPr>
              <a:t>State Management</a:t>
            </a:r>
          </a:p>
        </p:txBody>
      </p:sp>
      <p:sp>
        <p:nvSpPr>
          <p:cNvPr id="23" name="TextBox 22">
            <a:extLst>
              <a:ext uri="{FF2B5EF4-FFF2-40B4-BE49-F238E27FC236}">
                <a16:creationId xmlns:a16="http://schemas.microsoft.com/office/drawing/2014/main" id="{000E875B-1A5C-4322-87D3-65B9CA30EDAF}"/>
              </a:ext>
            </a:extLst>
          </p:cNvPr>
          <p:cNvSpPr txBox="1"/>
          <p:nvPr/>
        </p:nvSpPr>
        <p:spPr>
          <a:xfrm>
            <a:off x="1071586" y="1357720"/>
            <a:ext cx="4450154" cy="2144305"/>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a:ln>
                  <a:noFill/>
                </a:ln>
                <a:solidFill>
                  <a:srgbClr val="FFC955"/>
                </a:solidFill>
                <a:effectLst/>
                <a:uLnTx/>
                <a:uFillTx/>
                <a:latin typeface="Source Sans Pro"/>
                <a:ea typeface="+mn-ea"/>
                <a:cs typeface="+mn-cs"/>
              </a:rPr>
              <a:t>Terraform</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5867" dirty="0">
                <a:solidFill>
                  <a:srgbClr val="FFFFFF"/>
                </a:solidFill>
                <a:latin typeface="Source Sans Pro Black"/>
              </a:rPr>
              <a:t>Vorteile von Terraform</a:t>
            </a:r>
            <a:endParaRPr kumimoji="0" lang="de-DE" sz="5867"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4" name="TextBox 23">
            <a:extLst>
              <a:ext uri="{FF2B5EF4-FFF2-40B4-BE49-F238E27FC236}">
                <a16:creationId xmlns:a16="http://schemas.microsoft.com/office/drawing/2014/main" id="{1F586EAB-05F2-498D-9372-3CE52B507141}"/>
              </a:ext>
            </a:extLst>
          </p:cNvPr>
          <p:cNvSpPr txBox="1"/>
          <p:nvPr/>
        </p:nvSpPr>
        <p:spPr>
          <a:xfrm>
            <a:off x="1071586" y="3799693"/>
            <a:ext cx="4450154" cy="95430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Source Sans Pro" panose="020B0503030403020204" pitchFamily="34" charset="0"/>
                <a:cs typeface="+mn-cs"/>
              </a:rPr>
              <a:t>Welche Vorteile gibt es über Terraform. Und welche sind für Sie von großer Bedeutung.</a:t>
            </a:r>
          </a:p>
        </p:txBody>
      </p:sp>
    </p:spTree>
    <p:extLst>
      <p:ext uri="{BB962C8B-B14F-4D97-AF65-F5344CB8AC3E}">
        <p14:creationId xmlns:p14="http://schemas.microsoft.com/office/powerpoint/2010/main" val="4064734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13" name="01-SHAPE">
            <a:extLst>
              <a:ext uri="{FF2B5EF4-FFF2-40B4-BE49-F238E27FC236}">
                <a16:creationId xmlns:a16="http://schemas.microsoft.com/office/drawing/2014/main" id="{C1AE8225-4276-4FE4-8A35-352AF38EE722}"/>
              </a:ext>
            </a:extLst>
          </p:cNvPr>
          <p:cNvSpPr/>
          <p:nvPr/>
        </p:nvSpPr>
        <p:spPr>
          <a:xfrm flipH="1">
            <a:off x="761998" y="762000"/>
            <a:ext cx="10668002" cy="1341120"/>
          </a:xfrm>
          <a:prstGeom prst="roundRect">
            <a:avLst>
              <a:gd name="adj" fmla="val 2059"/>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6" name="TextBox 5">
            <a:extLst>
              <a:ext uri="{FF2B5EF4-FFF2-40B4-BE49-F238E27FC236}">
                <a16:creationId xmlns:a16="http://schemas.microsoft.com/office/drawing/2014/main" id="{11F33310-4B60-4AAB-A530-7E3FF7D4BEB5}"/>
              </a:ext>
            </a:extLst>
          </p:cNvPr>
          <p:cNvSpPr txBox="1"/>
          <p:nvPr/>
        </p:nvSpPr>
        <p:spPr>
          <a:xfrm>
            <a:off x="1168401" y="1032451"/>
            <a:ext cx="4580269"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Idempotenz</a:t>
            </a:r>
          </a:p>
        </p:txBody>
      </p:sp>
      <p:sp>
        <p:nvSpPr>
          <p:cNvPr id="9" name="TextBox 8">
            <a:extLst>
              <a:ext uri="{FF2B5EF4-FFF2-40B4-BE49-F238E27FC236}">
                <a16:creationId xmlns:a16="http://schemas.microsoft.com/office/drawing/2014/main" id="{204516BE-F363-4A54-B419-FE256AC3242D}"/>
              </a:ext>
            </a:extLst>
          </p:cNvPr>
          <p:cNvSpPr txBox="1"/>
          <p:nvPr/>
        </p:nvSpPr>
        <p:spPr>
          <a:xfrm>
            <a:off x="6443331" y="863173"/>
            <a:ext cx="4369337" cy="1169551"/>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err="1">
                <a:ln>
                  <a:noFill/>
                </a:ln>
                <a:solidFill>
                  <a:srgbClr val="FFFFFF"/>
                </a:solidFill>
                <a:effectLst/>
                <a:uLnTx/>
                <a:uFillTx/>
                <a:latin typeface="Source Sans Pro"/>
                <a:ea typeface="+mn-ea"/>
                <a:cs typeface="+mn-cs"/>
              </a:rPr>
              <a:t>Terraform's</a:t>
            </a:r>
            <a:r>
              <a:rPr kumimoji="0" lang="de-DE" sz="1400" b="0" i="0" u="none" strike="noStrike" kern="1200" cap="none" spc="0" normalizeH="0" baseline="0" noProof="0" dirty="0">
                <a:ln>
                  <a:noFill/>
                </a:ln>
                <a:solidFill>
                  <a:srgbClr val="FFFFFF"/>
                </a:solidFill>
                <a:effectLst/>
                <a:uLnTx/>
                <a:uFillTx/>
                <a:latin typeface="Source Sans Pro"/>
                <a:ea typeface="+mn-ea"/>
                <a:cs typeface="+mn-cs"/>
              </a:rPr>
              <a:t> Operationen sind idempotent, was bedeutet, dass wiederholte Ausführungen desselben Terraform-Plans denselben Zustand erzeugen, ohne unerwartete Änderungen vorzunehmen. Dies reduziert das Risiko von Konfigurationsfehlern.</a:t>
            </a:r>
          </a:p>
        </p:txBody>
      </p:sp>
      <p:sp>
        <p:nvSpPr>
          <p:cNvPr id="20" name="TextBox 19">
            <a:extLst>
              <a:ext uri="{FF2B5EF4-FFF2-40B4-BE49-F238E27FC236}">
                <a16:creationId xmlns:a16="http://schemas.microsoft.com/office/drawing/2014/main" id="{D16679C9-7591-40C9-A008-114F55922001}"/>
              </a:ext>
            </a:extLst>
          </p:cNvPr>
          <p:cNvSpPr txBox="1"/>
          <p:nvPr/>
        </p:nvSpPr>
        <p:spPr>
          <a:xfrm>
            <a:off x="761999" y="5025332"/>
            <a:ext cx="4986672" cy="769441"/>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State Management</a:t>
            </a:r>
          </a:p>
        </p:txBody>
      </p:sp>
      <p:sp>
        <p:nvSpPr>
          <p:cNvPr id="21" name="TextBox 20">
            <a:extLst>
              <a:ext uri="{FF2B5EF4-FFF2-40B4-BE49-F238E27FC236}">
                <a16:creationId xmlns:a16="http://schemas.microsoft.com/office/drawing/2014/main" id="{B3A6FE87-542E-433E-A3B5-DE34B4A4D40C}"/>
              </a:ext>
            </a:extLst>
          </p:cNvPr>
          <p:cNvSpPr txBox="1"/>
          <p:nvPr/>
        </p:nvSpPr>
        <p:spPr>
          <a:xfrm>
            <a:off x="6443332" y="5025332"/>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Terraform verwaltet und verfolgt den Zustand der Infrastruktur. Diese State-Dateien helfen Terraform, Änderungen und Abhängigkeiten zu verwalten und zu verstehen, was in der realen Welt passiert.</a:t>
            </a:r>
          </a:p>
        </p:txBody>
      </p:sp>
      <p:sp>
        <p:nvSpPr>
          <p:cNvPr id="22" name="TextBox 21">
            <a:extLst>
              <a:ext uri="{FF2B5EF4-FFF2-40B4-BE49-F238E27FC236}">
                <a16:creationId xmlns:a16="http://schemas.microsoft.com/office/drawing/2014/main" id="{35062BEB-044F-4A66-A90B-3A470272DAF0}"/>
              </a:ext>
            </a:extLst>
          </p:cNvPr>
          <p:cNvSpPr txBox="1"/>
          <p:nvPr/>
        </p:nvSpPr>
        <p:spPr>
          <a:xfrm>
            <a:off x="854765" y="3694371"/>
            <a:ext cx="4893905" cy="646331"/>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 Provider-Ökosystem</a:t>
            </a:r>
          </a:p>
        </p:txBody>
      </p:sp>
      <p:sp>
        <p:nvSpPr>
          <p:cNvPr id="23" name="TextBox 22">
            <a:extLst>
              <a:ext uri="{FF2B5EF4-FFF2-40B4-BE49-F238E27FC236}">
                <a16:creationId xmlns:a16="http://schemas.microsoft.com/office/drawing/2014/main" id="{7C86D99A-4C01-4516-85F6-0962CD75F5B5}"/>
              </a:ext>
            </a:extLst>
          </p:cNvPr>
          <p:cNvSpPr txBox="1"/>
          <p:nvPr/>
        </p:nvSpPr>
        <p:spPr>
          <a:xfrm>
            <a:off x="6443332" y="3694371"/>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Terraform unterstützt eine breite Palette von Dienstanbietern (wie AWS, Google Cloud, Azure, etc.) und ermöglicht es Ihnen, verschiedene Technologien und Dienste mit einem einzigen Werkzeug zu verwalten.</a:t>
            </a:r>
          </a:p>
        </p:txBody>
      </p:sp>
      <p:sp>
        <p:nvSpPr>
          <p:cNvPr id="24" name="TextBox 23">
            <a:extLst>
              <a:ext uri="{FF2B5EF4-FFF2-40B4-BE49-F238E27FC236}">
                <a16:creationId xmlns:a16="http://schemas.microsoft.com/office/drawing/2014/main" id="{A51FFB63-E71B-471F-A50D-FDF16C340F3A}"/>
              </a:ext>
            </a:extLst>
          </p:cNvPr>
          <p:cNvSpPr txBox="1"/>
          <p:nvPr/>
        </p:nvSpPr>
        <p:spPr>
          <a:xfrm>
            <a:off x="1168401" y="2363411"/>
            <a:ext cx="4580269"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Modularität</a:t>
            </a:r>
          </a:p>
        </p:txBody>
      </p:sp>
      <p:sp>
        <p:nvSpPr>
          <p:cNvPr id="25" name="TextBox 24">
            <a:extLst>
              <a:ext uri="{FF2B5EF4-FFF2-40B4-BE49-F238E27FC236}">
                <a16:creationId xmlns:a16="http://schemas.microsoft.com/office/drawing/2014/main" id="{DFDE71A9-0952-4D9C-992D-DC1B21DFC30E}"/>
              </a:ext>
            </a:extLst>
          </p:cNvPr>
          <p:cNvSpPr txBox="1"/>
          <p:nvPr/>
        </p:nvSpPr>
        <p:spPr>
          <a:xfrm>
            <a:off x="6443332" y="2486521"/>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Durch die Verwendung von Modulen können Benutzer wiederverwendbare Komponenten für verschiedene Teile ihrer Infrastruktur erstellen, was die Wartung und Skalierbarkeit erleichtert.</a:t>
            </a:r>
          </a:p>
        </p:txBody>
      </p:sp>
    </p:spTree>
    <p:extLst>
      <p:ext uri="{BB962C8B-B14F-4D97-AF65-F5344CB8AC3E}">
        <p14:creationId xmlns:p14="http://schemas.microsoft.com/office/powerpoint/2010/main" val="394135687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0" name="01-SHAPE">
            <a:extLst>
              <a:ext uri="{FF2B5EF4-FFF2-40B4-BE49-F238E27FC236}">
                <a16:creationId xmlns:a16="http://schemas.microsoft.com/office/drawing/2014/main" id="{06BD3894-BB7E-4805-B7A2-77839958458E}"/>
              </a:ext>
            </a:extLst>
          </p:cNvPr>
          <p:cNvSpPr/>
          <p:nvPr/>
        </p:nvSpPr>
        <p:spPr>
          <a:xfrm flipH="1" flipV="1">
            <a:off x="761998" y="2092960"/>
            <a:ext cx="10668002" cy="1341120"/>
          </a:xfrm>
          <a:prstGeom prst="roundRect">
            <a:avLst>
              <a:gd name="adj" fmla="val 2059"/>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1" name="TextBox 30">
            <a:extLst>
              <a:ext uri="{FF2B5EF4-FFF2-40B4-BE49-F238E27FC236}">
                <a16:creationId xmlns:a16="http://schemas.microsoft.com/office/drawing/2014/main" id="{BA9C693F-5953-4D55-8B29-E603998D5D5A}"/>
              </a:ext>
            </a:extLst>
          </p:cNvPr>
          <p:cNvSpPr txBox="1"/>
          <p:nvPr/>
        </p:nvSpPr>
        <p:spPr>
          <a:xfrm>
            <a:off x="1168401" y="2363411"/>
            <a:ext cx="4580269"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Modularität</a:t>
            </a:r>
          </a:p>
        </p:txBody>
      </p:sp>
      <p:sp>
        <p:nvSpPr>
          <p:cNvPr id="32" name="TextBox 31">
            <a:extLst>
              <a:ext uri="{FF2B5EF4-FFF2-40B4-BE49-F238E27FC236}">
                <a16:creationId xmlns:a16="http://schemas.microsoft.com/office/drawing/2014/main" id="{BA33DDBF-3845-41F0-A25F-7858DFCD45DA}"/>
              </a:ext>
            </a:extLst>
          </p:cNvPr>
          <p:cNvSpPr txBox="1"/>
          <p:nvPr/>
        </p:nvSpPr>
        <p:spPr>
          <a:xfrm>
            <a:off x="6443331" y="2301855"/>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solidFill>
                <a:effectLst/>
                <a:uLnTx/>
                <a:uFillTx/>
                <a:latin typeface="Source Sans Pro"/>
                <a:ea typeface="+mn-ea"/>
                <a:cs typeface="+mn-cs"/>
              </a:rPr>
              <a:t>Durch die Verwendung von Modulen können Benutzer wiederverwendbare Komponenten für verschiedene Teile ihrer Infrastruktur erstellen, was die Wartung und Skalierbarkeit erleichtert.</a:t>
            </a:r>
          </a:p>
        </p:txBody>
      </p:sp>
      <p:sp>
        <p:nvSpPr>
          <p:cNvPr id="13" name="TextBox 12">
            <a:extLst>
              <a:ext uri="{FF2B5EF4-FFF2-40B4-BE49-F238E27FC236}">
                <a16:creationId xmlns:a16="http://schemas.microsoft.com/office/drawing/2014/main" id="{05F56D1A-5B5A-4EA0-B05F-441B9CD6B729}"/>
              </a:ext>
            </a:extLst>
          </p:cNvPr>
          <p:cNvSpPr txBox="1"/>
          <p:nvPr/>
        </p:nvSpPr>
        <p:spPr>
          <a:xfrm>
            <a:off x="761999" y="3694371"/>
            <a:ext cx="4986672" cy="646331"/>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 Provider-Ökosystem</a:t>
            </a:r>
          </a:p>
        </p:txBody>
      </p:sp>
      <p:sp>
        <p:nvSpPr>
          <p:cNvPr id="14" name="TextBox 13">
            <a:extLst>
              <a:ext uri="{FF2B5EF4-FFF2-40B4-BE49-F238E27FC236}">
                <a16:creationId xmlns:a16="http://schemas.microsoft.com/office/drawing/2014/main" id="{26543281-C08D-4844-83ED-CA26CD26B794}"/>
              </a:ext>
            </a:extLst>
          </p:cNvPr>
          <p:cNvSpPr txBox="1"/>
          <p:nvPr/>
        </p:nvSpPr>
        <p:spPr>
          <a:xfrm>
            <a:off x="6443332" y="3694371"/>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Terraform unterstützt eine breite Palette von Dienstanbietern (wie AWS, Google Cloud, Azure, etc.) und ermöglicht es Ihnen, verschiedene Technologien und Dienste mit einem einzigen Werkzeug zu verwalten.</a:t>
            </a:r>
          </a:p>
        </p:txBody>
      </p:sp>
      <p:sp>
        <p:nvSpPr>
          <p:cNvPr id="15" name="TextBox 14">
            <a:extLst>
              <a:ext uri="{FF2B5EF4-FFF2-40B4-BE49-F238E27FC236}">
                <a16:creationId xmlns:a16="http://schemas.microsoft.com/office/drawing/2014/main" id="{C51559FE-0D14-49D5-96CA-13F994229820}"/>
              </a:ext>
            </a:extLst>
          </p:cNvPr>
          <p:cNvSpPr txBox="1"/>
          <p:nvPr/>
        </p:nvSpPr>
        <p:spPr>
          <a:xfrm>
            <a:off x="1168401" y="103245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Idempotenz</a:t>
            </a:r>
          </a:p>
        </p:txBody>
      </p:sp>
      <p:sp>
        <p:nvSpPr>
          <p:cNvPr id="16" name="TextBox 15">
            <a:extLst>
              <a:ext uri="{FF2B5EF4-FFF2-40B4-BE49-F238E27FC236}">
                <a16:creationId xmlns:a16="http://schemas.microsoft.com/office/drawing/2014/main" id="{1B64DF8A-60F9-4DA6-A0A4-DAB547ADA888}"/>
              </a:ext>
            </a:extLst>
          </p:cNvPr>
          <p:cNvSpPr txBox="1"/>
          <p:nvPr/>
        </p:nvSpPr>
        <p:spPr>
          <a:xfrm>
            <a:off x="6443332" y="1032451"/>
            <a:ext cx="4369337" cy="1169551"/>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err="1">
                <a:ln>
                  <a:noFill/>
                </a:ln>
                <a:solidFill>
                  <a:srgbClr val="FFFFFF">
                    <a:alpha val="15000"/>
                  </a:srgbClr>
                </a:solidFill>
                <a:effectLst/>
                <a:uLnTx/>
                <a:uFillTx/>
                <a:latin typeface="Source Sans Pro"/>
                <a:ea typeface="+mn-ea"/>
                <a:cs typeface="+mn-cs"/>
              </a:rPr>
              <a:t>Terraform's</a:t>
            </a: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 Operationen sind idempotent, was bedeutet, dass wiederholte Ausführungen desselben Terraform-Plans denselben Zustand erzeugen, ohne unerwartete Änderungen vorzunehmen. Dies reduziert das Risiko von Konfigurationsfehlern.</a:t>
            </a:r>
          </a:p>
        </p:txBody>
      </p:sp>
      <p:sp>
        <p:nvSpPr>
          <p:cNvPr id="17" name="TextBox 16">
            <a:extLst>
              <a:ext uri="{FF2B5EF4-FFF2-40B4-BE49-F238E27FC236}">
                <a16:creationId xmlns:a16="http://schemas.microsoft.com/office/drawing/2014/main" id="{FF8E5D0B-199E-4CC7-AEC8-26C673AF71B6}"/>
              </a:ext>
            </a:extLst>
          </p:cNvPr>
          <p:cNvSpPr txBox="1"/>
          <p:nvPr/>
        </p:nvSpPr>
        <p:spPr>
          <a:xfrm>
            <a:off x="1168401" y="5025332"/>
            <a:ext cx="4580269" cy="707886"/>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State Management</a:t>
            </a:r>
          </a:p>
        </p:txBody>
      </p:sp>
      <p:sp>
        <p:nvSpPr>
          <p:cNvPr id="18" name="TextBox 17">
            <a:extLst>
              <a:ext uri="{FF2B5EF4-FFF2-40B4-BE49-F238E27FC236}">
                <a16:creationId xmlns:a16="http://schemas.microsoft.com/office/drawing/2014/main" id="{1CEB0BE0-323A-43C0-8067-1F74FF4C92E0}"/>
              </a:ext>
            </a:extLst>
          </p:cNvPr>
          <p:cNvSpPr txBox="1"/>
          <p:nvPr/>
        </p:nvSpPr>
        <p:spPr>
          <a:xfrm>
            <a:off x="6443332" y="5025332"/>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Terraform verwaltet und verfolgt den Zustand der Infrastruktur. Diese State-Dateien helfen Terraform, Änderungen und Abhängigkeiten zu verwalten und zu verstehen, was in der realen Welt passiert.</a:t>
            </a:r>
          </a:p>
        </p:txBody>
      </p:sp>
    </p:spTree>
    <p:extLst>
      <p:ext uri="{BB962C8B-B14F-4D97-AF65-F5344CB8AC3E}">
        <p14:creationId xmlns:p14="http://schemas.microsoft.com/office/powerpoint/2010/main" val="556992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4" name="01-SHAPE">
            <a:extLst>
              <a:ext uri="{FF2B5EF4-FFF2-40B4-BE49-F238E27FC236}">
                <a16:creationId xmlns:a16="http://schemas.microsoft.com/office/drawing/2014/main" id="{3924B7AB-5D11-4DEC-913F-965503468157}"/>
              </a:ext>
            </a:extLst>
          </p:cNvPr>
          <p:cNvSpPr/>
          <p:nvPr/>
        </p:nvSpPr>
        <p:spPr>
          <a:xfrm flipH="1">
            <a:off x="761998" y="3423920"/>
            <a:ext cx="10668002" cy="1341120"/>
          </a:xfrm>
          <a:prstGeom prst="roundRect">
            <a:avLst>
              <a:gd name="adj" fmla="val 2059"/>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5" name="TextBox 34">
            <a:extLst>
              <a:ext uri="{FF2B5EF4-FFF2-40B4-BE49-F238E27FC236}">
                <a16:creationId xmlns:a16="http://schemas.microsoft.com/office/drawing/2014/main" id="{B70CF4B5-C393-4635-9777-E2890F27EFF8}"/>
              </a:ext>
            </a:extLst>
          </p:cNvPr>
          <p:cNvSpPr txBox="1"/>
          <p:nvPr/>
        </p:nvSpPr>
        <p:spPr>
          <a:xfrm>
            <a:off x="761997" y="3694371"/>
            <a:ext cx="4986673" cy="646331"/>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 Provider-Ökosystem</a:t>
            </a:r>
          </a:p>
        </p:txBody>
      </p:sp>
      <p:sp>
        <p:nvSpPr>
          <p:cNvPr id="36" name="TextBox 35">
            <a:extLst>
              <a:ext uri="{FF2B5EF4-FFF2-40B4-BE49-F238E27FC236}">
                <a16:creationId xmlns:a16="http://schemas.microsoft.com/office/drawing/2014/main" id="{BA410783-4D13-4589-8375-60B2F1325519}"/>
              </a:ext>
            </a:extLst>
          </p:cNvPr>
          <p:cNvSpPr txBox="1"/>
          <p:nvPr/>
        </p:nvSpPr>
        <p:spPr>
          <a:xfrm>
            <a:off x="6443332" y="3694371"/>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solidFill>
                <a:effectLst/>
                <a:uLnTx/>
                <a:uFillTx/>
                <a:latin typeface="Source Sans Pro"/>
                <a:ea typeface="+mn-ea"/>
                <a:cs typeface="+mn-cs"/>
              </a:rPr>
              <a:t>Terraform unterstützt eine breite Palette von Dienstanbietern (wie AWS, Google Cloud, Azure, etc.) und ermöglicht es Ihnen, verschiedene Technologien und Dienste mit einem einzigen Werkzeug zu verwalten.</a:t>
            </a:r>
          </a:p>
        </p:txBody>
      </p:sp>
      <p:sp>
        <p:nvSpPr>
          <p:cNvPr id="13" name="TextBox 12">
            <a:extLst>
              <a:ext uri="{FF2B5EF4-FFF2-40B4-BE49-F238E27FC236}">
                <a16:creationId xmlns:a16="http://schemas.microsoft.com/office/drawing/2014/main" id="{7438DC83-602F-44D9-A6A5-CFEE8A6F6933}"/>
              </a:ext>
            </a:extLst>
          </p:cNvPr>
          <p:cNvSpPr txBox="1"/>
          <p:nvPr/>
        </p:nvSpPr>
        <p:spPr>
          <a:xfrm>
            <a:off x="1168401" y="236341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Modularität</a:t>
            </a:r>
          </a:p>
        </p:txBody>
      </p:sp>
      <p:sp>
        <p:nvSpPr>
          <p:cNvPr id="14" name="TextBox 13">
            <a:extLst>
              <a:ext uri="{FF2B5EF4-FFF2-40B4-BE49-F238E27FC236}">
                <a16:creationId xmlns:a16="http://schemas.microsoft.com/office/drawing/2014/main" id="{E471C9C5-64BB-4E0B-9AAB-18C2E969D342}"/>
              </a:ext>
            </a:extLst>
          </p:cNvPr>
          <p:cNvSpPr txBox="1"/>
          <p:nvPr/>
        </p:nvSpPr>
        <p:spPr>
          <a:xfrm>
            <a:off x="6443332" y="2486521"/>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Durch die Verwendung von Modulen können Benutzer wiederverwendbare Komponenten für verschiedene Teile ihrer Infrastruktur erstellen, was die Wartung und Skalierbarkeit erleichtert.</a:t>
            </a:r>
          </a:p>
        </p:txBody>
      </p:sp>
      <p:sp>
        <p:nvSpPr>
          <p:cNvPr id="15" name="TextBox 14">
            <a:extLst>
              <a:ext uri="{FF2B5EF4-FFF2-40B4-BE49-F238E27FC236}">
                <a16:creationId xmlns:a16="http://schemas.microsoft.com/office/drawing/2014/main" id="{F553DBFC-97E5-4D3A-8514-54031A61C1AA}"/>
              </a:ext>
            </a:extLst>
          </p:cNvPr>
          <p:cNvSpPr txBox="1"/>
          <p:nvPr/>
        </p:nvSpPr>
        <p:spPr>
          <a:xfrm>
            <a:off x="1168401" y="103245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Idempotenz</a:t>
            </a:r>
          </a:p>
        </p:txBody>
      </p:sp>
      <p:sp>
        <p:nvSpPr>
          <p:cNvPr id="16" name="TextBox 15">
            <a:extLst>
              <a:ext uri="{FF2B5EF4-FFF2-40B4-BE49-F238E27FC236}">
                <a16:creationId xmlns:a16="http://schemas.microsoft.com/office/drawing/2014/main" id="{C3086311-70E1-4337-A31D-E87AEACC8441}"/>
              </a:ext>
            </a:extLst>
          </p:cNvPr>
          <p:cNvSpPr txBox="1"/>
          <p:nvPr/>
        </p:nvSpPr>
        <p:spPr>
          <a:xfrm>
            <a:off x="6443332" y="1032451"/>
            <a:ext cx="4369337" cy="1169551"/>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err="1">
                <a:ln>
                  <a:noFill/>
                </a:ln>
                <a:solidFill>
                  <a:srgbClr val="FFFFFF">
                    <a:alpha val="15000"/>
                  </a:srgbClr>
                </a:solidFill>
                <a:effectLst/>
                <a:uLnTx/>
                <a:uFillTx/>
                <a:latin typeface="Source Sans Pro"/>
                <a:ea typeface="+mn-ea"/>
                <a:cs typeface="+mn-cs"/>
              </a:rPr>
              <a:t>Terraform's</a:t>
            </a: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 Operationen sind idempotent, was bedeutet, dass wiederholte Ausführungen desselben Terraform-Plans denselben Zustand erzeugen, ohne unerwartete Änderungen vorzunehmen. Dies reduziert das Risiko von Konfigurationsfehlern.</a:t>
            </a:r>
          </a:p>
        </p:txBody>
      </p:sp>
      <p:sp>
        <p:nvSpPr>
          <p:cNvPr id="17" name="TextBox 16">
            <a:extLst>
              <a:ext uri="{FF2B5EF4-FFF2-40B4-BE49-F238E27FC236}">
                <a16:creationId xmlns:a16="http://schemas.microsoft.com/office/drawing/2014/main" id="{E8BE3DDC-6019-4C7B-A9CA-B7A55DED085A}"/>
              </a:ext>
            </a:extLst>
          </p:cNvPr>
          <p:cNvSpPr txBox="1"/>
          <p:nvPr/>
        </p:nvSpPr>
        <p:spPr>
          <a:xfrm>
            <a:off x="1168401" y="5025332"/>
            <a:ext cx="4580269" cy="707886"/>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State Management</a:t>
            </a:r>
          </a:p>
        </p:txBody>
      </p:sp>
      <p:sp>
        <p:nvSpPr>
          <p:cNvPr id="18" name="TextBox 17">
            <a:extLst>
              <a:ext uri="{FF2B5EF4-FFF2-40B4-BE49-F238E27FC236}">
                <a16:creationId xmlns:a16="http://schemas.microsoft.com/office/drawing/2014/main" id="{43376F05-83B8-4770-BF01-1DFF37BFF317}"/>
              </a:ext>
            </a:extLst>
          </p:cNvPr>
          <p:cNvSpPr txBox="1"/>
          <p:nvPr/>
        </p:nvSpPr>
        <p:spPr>
          <a:xfrm>
            <a:off x="6443332" y="5025332"/>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Terraform verwaltet und verfolgt den Zustand der Infrastruktur. Diese State-Dateien helfen Terraform, Änderungen und Abhängigkeiten zu verwalten und zu verstehen, was in der realen Welt passiert.</a:t>
            </a:r>
          </a:p>
        </p:txBody>
      </p:sp>
    </p:spTree>
    <p:extLst>
      <p:ext uri="{BB962C8B-B14F-4D97-AF65-F5344CB8AC3E}">
        <p14:creationId xmlns:p14="http://schemas.microsoft.com/office/powerpoint/2010/main" val="3565803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8" name="01-SHAPE">
            <a:extLst>
              <a:ext uri="{FF2B5EF4-FFF2-40B4-BE49-F238E27FC236}">
                <a16:creationId xmlns:a16="http://schemas.microsoft.com/office/drawing/2014/main" id="{A655EC11-1C28-4FE3-A5AC-8593F46E8BA7}"/>
              </a:ext>
            </a:extLst>
          </p:cNvPr>
          <p:cNvSpPr/>
          <p:nvPr/>
        </p:nvSpPr>
        <p:spPr>
          <a:xfrm flipH="1" flipV="1">
            <a:off x="761998" y="4754881"/>
            <a:ext cx="10668002" cy="1341120"/>
          </a:xfrm>
          <a:prstGeom prst="roundRect">
            <a:avLst>
              <a:gd name="adj" fmla="val 2059"/>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9" name="TextBox 38">
            <a:extLst>
              <a:ext uri="{FF2B5EF4-FFF2-40B4-BE49-F238E27FC236}">
                <a16:creationId xmlns:a16="http://schemas.microsoft.com/office/drawing/2014/main" id="{857C342B-E1B2-484B-B48B-7162E2BA672A}"/>
              </a:ext>
            </a:extLst>
          </p:cNvPr>
          <p:cNvSpPr txBox="1"/>
          <p:nvPr/>
        </p:nvSpPr>
        <p:spPr>
          <a:xfrm>
            <a:off x="1168401" y="5025332"/>
            <a:ext cx="4580269" cy="70788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State Management</a:t>
            </a:r>
          </a:p>
        </p:txBody>
      </p:sp>
      <p:sp>
        <p:nvSpPr>
          <p:cNvPr id="40" name="TextBox 39">
            <a:extLst>
              <a:ext uri="{FF2B5EF4-FFF2-40B4-BE49-F238E27FC236}">
                <a16:creationId xmlns:a16="http://schemas.microsoft.com/office/drawing/2014/main" id="{921B95A6-6E2A-4E6D-9230-9A52A5702A69}"/>
              </a:ext>
            </a:extLst>
          </p:cNvPr>
          <p:cNvSpPr txBox="1"/>
          <p:nvPr/>
        </p:nvSpPr>
        <p:spPr>
          <a:xfrm>
            <a:off x="6443332" y="5025332"/>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solidFill>
                <a:effectLst/>
                <a:uLnTx/>
                <a:uFillTx/>
                <a:latin typeface="Source Sans Pro"/>
                <a:ea typeface="+mn-ea"/>
                <a:cs typeface="+mn-cs"/>
              </a:rPr>
              <a:t>Terraform verwaltet und verfolgt den Zustand der Infrastruktur. Diese State-Dateien helfen Terraform, Änderungen und Abhängigkeiten zu verwalten und zu verstehen, was in der realen Welt passiert.</a:t>
            </a:r>
          </a:p>
        </p:txBody>
      </p:sp>
      <p:sp>
        <p:nvSpPr>
          <p:cNvPr id="13" name="TextBox 12">
            <a:extLst>
              <a:ext uri="{FF2B5EF4-FFF2-40B4-BE49-F238E27FC236}">
                <a16:creationId xmlns:a16="http://schemas.microsoft.com/office/drawing/2014/main" id="{B5F1881B-966E-4DC3-880E-3938584B5B12}"/>
              </a:ext>
            </a:extLst>
          </p:cNvPr>
          <p:cNvSpPr txBox="1"/>
          <p:nvPr/>
        </p:nvSpPr>
        <p:spPr>
          <a:xfrm>
            <a:off x="1168401" y="236341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Modularität</a:t>
            </a:r>
          </a:p>
        </p:txBody>
      </p:sp>
      <p:sp>
        <p:nvSpPr>
          <p:cNvPr id="14" name="TextBox 13">
            <a:extLst>
              <a:ext uri="{FF2B5EF4-FFF2-40B4-BE49-F238E27FC236}">
                <a16:creationId xmlns:a16="http://schemas.microsoft.com/office/drawing/2014/main" id="{4B913044-0EFC-4303-897E-F56627E65ECB}"/>
              </a:ext>
            </a:extLst>
          </p:cNvPr>
          <p:cNvSpPr txBox="1"/>
          <p:nvPr/>
        </p:nvSpPr>
        <p:spPr>
          <a:xfrm>
            <a:off x="6443332" y="2486521"/>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Durch die Verwendung von Modulen können Benutzer wiederverwendbare Komponenten für verschiedene Teile ihrer Infrastruktur erstellen, was die Wartung und Skalierbarkeit erleichtert.</a:t>
            </a:r>
          </a:p>
        </p:txBody>
      </p:sp>
      <p:sp>
        <p:nvSpPr>
          <p:cNvPr id="15" name="TextBox 14">
            <a:extLst>
              <a:ext uri="{FF2B5EF4-FFF2-40B4-BE49-F238E27FC236}">
                <a16:creationId xmlns:a16="http://schemas.microsoft.com/office/drawing/2014/main" id="{E98AB7F6-3F26-4EF4-B5BE-5D5D833F5A8B}"/>
              </a:ext>
            </a:extLst>
          </p:cNvPr>
          <p:cNvSpPr txBox="1"/>
          <p:nvPr/>
        </p:nvSpPr>
        <p:spPr>
          <a:xfrm>
            <a:off x="761997" y="3694371"/>
            <a:ext cx="4986673" cy="646331"/>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 Provider-Ökosystem</a:t>
            </a:r>
          </a:p>
        </p:txBody>
      </p:sp>
      <p:sp>
        <p:nvSpPr>
          <p:cNvPr id="16" name="TextBox 15">
            <a:extLst>
              <a:ext uri="{FF2B5EF4-FFF2-40B4-BE49-F238E27FC236}">
                <a16:creationId xmlns:a16="http://schemas.microsoft.com/office/drawing/2014/main" id="{3B849D4F-7042-42D7-920F-5E6FB64A5DE6}"/>
              </a:ext>
            </a:extLst>
          </p:cNvPr>
          <p:cNvSpPr txBox="1"/>
          <p:nvPr/>
        </p:nvSpPr>
        <p:spPr>
          <a:xfrm>
            <a:off x="6443332" y="3694371"/>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Terraform unterstützt eine breite Palette von Dienstanbietern (wie AWS, Google Cloud, Azure, etc.) und ermöglicht es Ihnen, verschiedene Technologien und Dienste mit einem einzigen Werkzeug zu verwalten.</a:t>
            </a:r>
          </a:p>
        </p:txBody>
      </p:sp>
      <p:sp>
        <p:nvSpPr>
          <p:cNvPr id="17" name="TextBox 16">
            <a:extLst>
              <a:ext uri="{FF2B5EF4-FFF2-40B4-BE49-F238E27FC236}">
                <a16:creationId xmlns:a16="http://schemas.microsoft.com/office/drawing/2014/main" id="{90533E2B-8AC6-4346-AE77-26BE1AEBDAAD}"/>
              </a:ext>
            </a:extLst>
          </p:cNvPr>
          <p:cNvSpPr txBox="1"/>
          <p:nvPr/>
        </p:nvSpPr>
        <p:spPr>
          <a:xfrm>
            <a:off x="1168401" y="1032451"/>
            <a:ext cx="4580269" cy="83099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Idempotenz</a:t>
            </a:r>
          </a:p>
        </p:txBody>
      </p:sp>
      <p:sp>
        <p:nvSpPr>
          <p:cNvPr id="18" name="TextBox 17">
            <a:extLst>
              <a:ext uri="{FF2B5EF4-FFF2-40B4-BE49-F238E27FC236}">
                <a16:creationId xmlns:a16="http://schemas.microsoft.com/office/drawing/2014/main" id="{2DDCA1EE-6F94-4482-AC4F-777749821BC9}"/>
              </a:ext>
            </a:extLst>
          </p:cNvPr>
          <p:cNvSpPr txBox="1"/>
          <p:nvPr/>
        </p:nvSpPr>
        <p:spPr>
          <a:xfrm>
            <a:off x="6443332" y="1032451"/>
            <a:ext cx="4369337" cy="1169551"/>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err="1">
                <a:ln>
                  <a:noFill/>
                </a:ln>
                <a:solidFill>
                  <a:srgbClr val="FFFFFF">
                    <a:alpha val="15000"/>
                  </a:srgbClr>
                </a:solidFill>
                <a:effectLst/>
                <a:uLnTx/>
                <a:uFillTx/>
                <a:latin typeface="Source Sans Pro"/>
                <a:ea typeface="+mn-ea"/>
                <a:cs typeface="+mn-cs"/>
              </a:rPr>
              <a:t>Terraform's</a:t>
            </a: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 Operationen sind idempotent, was bedeutet, dass wiederholte Ausführungen desselben Terraform-Plans denselben Zustand erzeugen, ohne unerwartete Änderungen vorzunehmen. Dies reduziert das Risiko von Konfigurationsfehlern.</a:t>
            </a:r>
          </a:p>
        </p:txBody>
      </p:sp>
    </p:spTree>
    <p:extLst>
      <p:ext uri="{BB962C8B-B14F-4D97-AF65-F5344CB8AC3E}">
        <p14:creationId xmlns:p14="http://schemas.microsoft.com/office/powerpoint/2010/main" val="79668615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5" name="Graphic 24">
            <a:extLst>
              <a:ext uri="{FF2B5EF4-FFF2-40B4-BE49-F238E27FC236}">
                <a16:creationId xmlns:a16="http://schemas.microsoft.com/office/drawing/2014/main" id="{C17E91A2-460A-46A8-9064-46DA30217F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flipH="1">
            <a:off x="0" y="-3"/>
            <a:ext cx="12192000" cy="5405293"/>
          </a:xfrm>
          <a:prstGeom prst="rect">
            <a:avLst/>
          </a:prstGeom>
        </p:spPr>
      </p:pic>
      <p:sp>
        <p:nvSpPr>
          <p:cNvPr id="3" name="Rectangle: Rounded Corners 2">
            <a:extLst>
              <a:ext uri="{FF2B5EF4-FFF2-40B4-BE49-F238E27FC236}">
                <a16:creationId xmlns:a16="http://schemas.microsoft.com/office/drawing/2014/main" id="{26007653-93A2-42D1-BDBA-904664473287}"/>
              </a:ext>
            </a:extLst>
          </p:cNvPr>
          <p:cNvSpPr/>
          <p:nvPr/>
        </p:nvSpPr>
        <p:spPr>
          <a:xfrm>
            <a:off x="6197600" y="1060053"/>
            <a:ext cx="4826000" cy="1066800"/>
          </a:xfrm>
          <a:prstGeom prst="roundRect">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Rectangle: Rounded Corners 3">
            <a:extLst>
              <a:ext uri="{FF2B5EF4-FFF2-40B4-BE49-F238E27FC236}">
                <a16:creationId xmlns:a16="http://schemas.microsoft.com/office/drawing/2014/main" id="{128AD048-C5B7-4F52-8275-AB6BAA8F1863}"/>
              </a:ext>
            </a:extLst>
          </p:cNvPr>
          <p:cNvSpPr/>
          <p:nvPr/>
        </p:nvSpPr>
        <p:spPr>
          <a:xfrm>
            <a:off x="6197600" y="2289175"/>
            <a:ext cx="4826000" cy="1066800"/>
          </a:xfrm>
          <a:prstGeom prst="round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 name="Rectangle: Rounded Corners 4">
            <a:extLst>
              <a:ext uri="{FF2B5EF4-FFF2-40B4-BE49-F238E27FC236}">
                <a16:creationId xmlns:a16="http://schemas.microsoft.com/office/drawing/2014/main" id="{DCC9DC81-B70B-4B23-9DDE-3BEB6A9953CE}"/>
              </a:ext>
            </a:extLst>
          </p:cNvPr>
          <p:cNvSpPr/>
          <p:nvPr/>
        </p:nvSpPr>
        <p:spPr>
          <a:xfrm>
            <a:off x="6197600" y="3502025"/>
            <a:ext cx="4826000" cy="1066800"/>
          </a:xfrm>
          <a:prstGeom prst="roundRect">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6" name="Rectangle: Rounded Corners 5">
            <a:extLst>
              <a:ext uri="{FF2B5EF4-FFF2-40B4-BE49-F238E27FC236}">
                <a16:creationId xmlns:a16="http://schemas.microsoft.com/office/drawing/2014/main" id="{DACB510A-3562-45B2-B346-49568E2BC3FE}"/>
              </a:ext>
            </a:extLst>
          </p:cNvPr>
          <p:cNvSpPr/>
          <p:nvPr/>
        </p:nvSpPr>
        <p:spPr>
          <a:xfrm>
            <a:off x="6197600" y="4714875"/>
            <a:ext cx="4826000" cy="1066800"/>
          </a:xfrm>
          <a:prstGeom prst="roundRect">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pic>
        <p:nvPicPr>
          <p:cNvPr id="11" name="Graphic 10" descr="Boardroom">
            <a:extLst>
              <a:ext uri="{FF2B5EF4-FFF2-40B4-BE49-F238E27FC236}">
                <a16:creationId xmlns:a16="http://schemas.microsoft.com/office/drawing/2014/main" id="{829B5E26-BA3A-4530-B3AF-CC17EAF0B1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628770" y="3730669"/>
            <a:ext cx="584831" cy="584831"/>
          </a:xfrm>
          <a:prstGeom prst="rect">
            <a:avLst/>
          </a:prstGeom>
        </p:spPr>
      </p:pic>
      <p:pic>
        <p:nvPicPr>
          <p:cNvPr id="16" name="Graphic 15" descr="Ambulance with solid fill">
            <a:extLst>
              <a:ext uri="{FF2B5EF4-FFF2-40B4-BE49-F238E27FC236}">
                <a16:creationId xmlns:a16="http://schemas.microsoft.com/office/drawing/2014/main" id="{CD79E4A4-BB50-4710-88C0-7301B69F918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628770" y="4955860"/>
            <a:ext cx="584831" cy="584831"/>
          </a:xfrm>
          <a:prstGeom prst="rect">
            <a:avLst/>
          </a:prstGeom>
        </p:spPr>
      </p:pic>
      <p:pic>
        <p:nvPicPr>
          <p:cNvPr id="17" name="Graphic 16" descr="Bar chart with solid fill">
            <a:extLst>
              <a:ext uri="{FF2B5EF4-FFF2-40B4-BE49-F238E27FC236}">
                <a16:creationId xmlns:a16="http://schemas.microsoft.com/office/drawing/2014/main" id="{7E424560-D58F-4A8E-9D3D-159C1518DA6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628770" y="2538727"/>
            <a:ext cx="584831" cy="584831"/>
          </a:xfrm>
          <a:prstGeom prst="rect">
            <a:avLst/>
          </a:prstGeom>
        </p:spPr>
      </p:pic>
      <p:pic>
        <p:nvPicPr>
          <p:cNvPr id="18" name="Graphic 17" descr="Bone with solid fill">
            <a:extLst>
              <a:ext uri="{FF2B5EF4-FFF2-40B4-BE49-F238E27FC236}">
                <a16:creationId xmlns:a16="http://schemas.microsoft.com/office/drawing/2014/main" id="{EB352981-3C2E-4499-9C40-08862CF4453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628770" y="1320485"/>
            <a:ext cx="584831" cy="584831"/>
          </a:xfrm>
          <a:prstGeom prst="rect">
            <a:avLst/>
          </a:prstGeom>
        </p:spPr>
      </p:pic>
      <p:sp>
        <p:nvSpPr>
          <p:cNvPr id="19" name="TextBox 18">
            <a:extLst>
              <a:ext uri="{FF2B5EF4-FFF2-40B4-BE49-F238E27FC236}">
                <a16:creationId xmlns:a16="http://schemas.microsoft.com/office/drawing/2014/main" id="{EED394C7-2F8B-4FD4-B7D5-E53544D6610F}"/>
              </a:ext>
            </a:extLst>
          </p:cNvPr>
          <p:cNvSpPr txBox="1"/>
          <p:nvPr/>
        </p:nvSpPr>
        <p:spPr>
          <a:xfrm>
            <a:off x="7644771" y="1414801"/>
            <a:ext cx="3074029"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1" i="0" u="none" strike="noStrike" kern="1200" cap="none" spc="0" normalizeH="0" baseline="0" noProof="0" dirty="0">
                <a:ln>
                  <a:noFill/>
                </a:ln>
                <a:solidFill>
                  <a:srgbClr val="FFFFFF"/>
                </a:solidFill>
                <a:effectLst/>
                <a:uLnTx/>
                <a:uFillTx/>
                <a:latin typeface="Source Sans Pro"/>
                <a:ea typeface="+mn-ea"/>
                <a:cs typeface="+mn-cs"/>
              </a:rPr>
              <a:t>Steile Lernkurve</a:t>
            </a:r>
          </a:p>
        </p:txBody>
      </p:sp>
      <p:sp>
        <p:nvSpPr>
          <p:cNvPr id="20" name="TextBox 19">
            <a:extLst>
              <a:ext uri="{FF2B5EF4-FFF2-40B4-BE49-F238E27FC236}">
                <a16:creationId xmlns:a16="http://schemas.microsoft.com/office/drawing/2014/main" id="{21383F9F-77C7-4A69-99D8-C81FEFF91744}"/>
              </a:ext>
            </a:extLst>
          </p:cNvPr>
          <p:cNvSpPr txBox="1"/>
          <p:nvPr/>
        </p:nvSpPr>
        <p:spPr>
          <a:xfrm>
            <a:off x="7644771" y="2627651"/>
            <a:ext cx="3074029" cy="369332"/>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b="1" i="0" u="none" strike="noStrike" kern="1200" cap="none" spc="0" normalizeH="0" baseline="0" noProof="0" dirty="0">
                <a:ln>
                  <a:noFill/>
                </a:ln>
                <a:solidFill>
                  <a:srgbClr val="FFFFFF"/>
                </a:solidFill>
                <a:effectLst/>
                <a:uLnTx/>
                <a:uFillTx/>
                <a:latin typeface="Source Sans Pro"/>
                <a:ea typeface="+mn-ea"/>
                <a:cs typeface="+mn-cs"/>
              </a:rPr>
              <a:t>Geschwindigkeitsprobleme</a:t>
            </a:r>
          </a:p>
        </p:txBody>
      </p:sp>
      <p:sp>
        <p:nvSpPr>
          <p:cNvPr id="21" name="TextBox 20">
            <a:extLst>
              <a:ext uri="{FF2B5EF4-FFF2-40B4-BE49-F238E27FC236}">
                <a16:creationId xmlns:a16="http://schemas.microsoft.com/office/drawing/2014/main" id="{6F3906E2-0A11-415E-A44C-97554B1C8B2C}"/>
              </a:ext>
            </a:extLst>
          </p:cNvPr>
          <p:cNvSpPr txBox="1"/>
          <p:nvPr/>
        </p:nvSpPr>
        <p:spPr>
          <a:xfrm>
            <a:off x="7644771" y="3828159"/>
            <a:ext cx="3074029" cy="400110"/>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000" b="1" i="0" u="none" strike="noStrike" kern="1200" cap="none" spc="0" normalizeH="0" baseline="0" noProof="0" dirty="0">
                <a:ln>
                  <a:noFill/>
                </a:ln>
                <a:solidFill>
                  <a:srgbClr val="FFFFFF"/>
                </a:solidFill>
                <a:effectLst/>
                <a:uLnTx/>
                <a:uFillTx/>
                <a:latin typeface="Source Sans Pro"/>
                <a:ea typeface="+mn-ea"/>
                <a:cs typeface="+mn-cs"/>
              </a:rPr>
              <a:t>Limitierte Unterstützung</a:t>
            </a:r>
          </a:p>
        </p:txBody>
      </p:sp>
      <p:sp>
        <p:nvSpPr>
          <p:cNvPr id="22" name="TextBox 21">
            <a:extLst>
              <a:ext uri="{FF2B5EF4-FFF2-40B4-BE49-F238E27FC236}">
                <a16:creationId xmlns:a16="http://schemas.microsoft.com/office/drawing/2014/main" id="{B726B507-CF80-4FD0-9427-A60C856A3964}"/>
              </a:ext>
            </a:extLst>
          </p:cNvPr>
          <p:cNvSpPr txBox="1"/>
          <p:nvPr/>
        </p:nvSpPr>
        <p:spPr>
          <a:xfrm>
            <a:off x="7644771" y="5015442"/>
            <a:ext cx="3074029"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1" i="0" u="none" strike="noStrike" kern="1200" cap="none" spc="0" normalizeH="0" baseline="0" noProof="0" dirty="0">
                <a:ln>
                  <a:noFill/>
                </a:ln>
                <a:solidFill>
                  <a:srgbClr val="FFFFFF"/>
                </a:solidFill>
                <a:effectLst/>
                <a:uLnTx/>
                <a:uFillTx/>
                <a:latin typeface="Source Sans Pro"/>
                <a:ea typeface="+mn-ea"/>
                <a:cs typeface="+mn-cs"/>
              </a:rPr>
              <a:t>Migration </a:t>
            </a:r>
          </a:p>
        </p:txBody>
      </p:sp>
      <p:sp>
        <p:nvSpPr>
          <p:cNvPr id="23" name="TextBox 22">
            <a:extLst>
              <a:ext uri="{FF2B5EF4-FFF2-40B4-BE49-F238E27FC236}">
                <a16:creationId xmlns:a16="http://schemas.microsoft.com/office/drawing/2014/main" id="{000E875B-1A5C-4322-87D3-65B9CA30EDAF}"/>
              </a:ext>
            </a:extLst>
          </p:cNvPr>
          <p:cNvSpPr txBox="1"/>
          <p:nvPr/>
        </p:nvSpPr>
        <p:spPr>
          <a:xfrm>
            <a:off x="549965" y="1357720"/>
            <a:ext cx="4971775" cy="2144305"/>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600" b="1" i="0" u="none" strike="noStrike" kern="1200" cap="none" spc="0" normalizeH="0" baseline="0" noProof="0" dirty="0">
                <a:ln>
                  <a:noFill/>
                </a:ln>
                <a:solidFill>
                  <a:srgbClr val="FFC955"/>
                </a:solidFill>
                <a:effectLst/>
                <a:uLnTx/>
                <a:uFillTx/>
                <a:latin typeface="Source Sans Pro"/>
                <a:ea typeface="+mn-ea"/>
                <a:cs typeface="+mn-cs"/>
              </a:rPr>
              <a:t>Terraform</a:t>
            </a:r>
          </a:p>
          <a:p>
            <a:pPr marL="0" marR="0" lvl="0" indent="0" algn="r" defTabSz="914446" rtl="0" eaLnBrk="1" fontAlgn="auto" latinLnBrk="0" hangingPunct="1">
              <a:lnSpc>
                <a:spcPct val="100000"/>
              </a:lnSpc>
              <a:spcBef>
                <a:spcPts val="0"/>
              </a:spcBef>
              <a:spcAft>
                <a:spcPts val="0"/>
              </a:spcAft>
              <a:buClrTx/>
              <a:buSzTx/>
              <a:buFontTx/>
              <a:buNone/>
              <a:tabLst/>
              <a:defRPr/>
            </a:pPr>
            <a:r>
              <a:rPr lang="de-DE" sz="5867" dirty="0">
                <a:solidFill>
                  <a:srgbClr val="FFFFFF"/>
                </a:solidFill>
                <a:latin typeface="Source Sans Pro Black"/>
              </a:rPr>
              <a:t>Nachteile von Terraform</a:t>
            </a:r>
            <a:endParaRPr kumimoji="0" lang="de-DE" sz="5867"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4" name="TextBox 23">
            <a:extLst>
              <a:ext uri="{FF2B5EF4-FFF2-40B4-BE49-F238E27FC236}">
                <a16:creationId xmlns:a16="http://schemas.microsoft.com/office/drawing/2014/main" id="{1F586EAB-05F2-498D-9372-3CE52B507141}"/>
              </a:ext>
            </a:extLst>
          </p:cNvPr>
          <p:cNvSpPr txBox="1"/>
          <p:nvPr/>
        </p:nvSpPr>
        <p:spPr>
          <a:xfrm>
            <a:off x="1071586" y="3799693"/>
            <a:ext cx="4450154" cy="95430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0" i="0" u="none" strike="noStrike" kern="1200" cap="none" spc="0" normalizeH="0" baseline="0" noProof="0" dirty="0">
                <a:ln>
                  <a:noFill/>
                </a:ln>
                <a:solidFill>
                  <a:srgbClr val="B6B6BD"/>
                </a:solidFill>
                <a:effectLst/>
                <a:uLnTx/>
                <a:uFillTx/>
                <a:latin typeface="Source Sans Pro"/>
                <a:ea typeface="Source Sans Pro" panose="020B0503030403020204" pitchFamily="34" charset="0"/>
                <a:cs typeface="+mn-cs"/>
              </a:rPr>
              <a:t>Welche Nachteile gibt es über Terraform. Und welche sind für Sie von großer Bedeutung.</a:t>
            </a:r>
          </a:p>
        </p:txBody>
      </p:sp>
    </p:spTree>
    <p:extLst>
      <p:ext uri="{BB962C8B-B14F-4D97-AF65-F5344CB8AC3E}">
        <p14:creationId xmlns:p14="http://schemas.microsoft.com/office/powerpoint/2010/main" val="1437395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13" name="01-SHAPE">
            <a:extLst>
              <a:ext uri="{FF2B5EF4-FFF2-40B4-BE49-F238E27FC236}">
                <a16:creationId xmlns:a16="http://schemas.microsoft.com/office/drawing/2014/main" id="{C1AE8225-4276-4FE4-8A35-352AF38EE722}"/>
              </a:ext>
            </a:extLst>
          </p:cNvPr>
          <p:cNvSpPr/>
          <p:nvPr/>
        </p:nvSpPr>
        <p:spPr>
          <a:xfrm flipH="1">
            <a:off x="761998" y="762000"/>
            <a:ext cx="10668002" cy="1341120"/>
          </a:xfrm>
          <a:prstGeom prst="roundRect">
            <a:avLst>
              <a:gd name="adj" fmla="val 2059"/>
            </a:avLst>
          </a:prstGeom>
          <a:gradFill>
            <a:gsLst>
              <a:gs pos="100000">
                <a:schemeClr val="accent2"/>
              </a:gs>
              <a:gs pos="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6" name="TextBox 5">
            <a:extLst>
              <a:ext uri="{FF2B5EF4-FFF2-40B4-BE49-F238E27FC236}">
                <a16:creationId xmlns:a16="http://schemas.microsoft.com/office/drawing/2014/main" id="{11F33310-4B60-4AAB-A530-7E3FF7D4BEB5}"/>
              </a:ext>
            </a:extLst>
          </p:cNvPr>
          <p:cNvSpPr txBox="1"/>
          <p:nvPr/>
        </p:nvSpPr>
        <p:spPr>
          <a:xfrm>
            <a:off x="1168401" y="1032451"/>
            <a:ext cx="4580269" cy="769441"/>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Steile Lernkurve</a:t>
            </a:r>
          </a:p>
        </p:txBody>
      </p:sp>
      <p:sp>
        <p:nvSpPr>
          <p:cNvPr id="9" name="TextBox 8">
            <a:extLst>
              <a:ext uri="{FF2B5EF4-FFF2-40B4-BE49-F238E27FC236}">
                <a16:creationId xmlns:a16="http://schemas.microsoft.com/office/drawing/2014/main" id="{204516BE-F363-4A54-B419-FE256AC3242D}"/>
              </a:ext>
            </a:extLst>
          </p:cNvPr>
          <p:cNvSpPr txBox="1"/>
          <p:nvPr/>
        </p:nvSpPr>
        <p:spPr>
          <a:xfrm>
            <a:off x="6443331" y="863173"/>
            <a:ext cx="4369337" cy="1169551"/>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solidFill>
                <a:effectLst/>
                <a:uLnTx/>
                <a:uFillTx/>
                <a:latin typeface="Source Sans Pro"/>
                <a:ea typeface="+mn-ea"/>
                <a:cs typeface="+mn-cs"/>
              </a:rPr>
              <a:t>Für neue Benutzer kann Terraform aufgrund seiner eigenen Syntax und des Konzepts der Infrastruktur als Code zunächst eine Herausforderung darstellen. Das Verständnis, wie man effektiv plant und Änderungen implementiert, erfordert Zeit und Erfahrung.</a:t>
            </a:r>
          </a:p>
        </p:txBody>
      </p:sp>
      <p:sp>
        <p:nvSpPr>
          <p:cNvPr id="20" name="TextBox 19">
            <a:extLst>
              <a:ext uri="{FF2B5EF4-FFF2-40B4-BE49-F238E27FC236}">
                <a16:creationId xmlns:a16="http://schemas.microsoft.com/office/drawing/2014/main" id="{D16679C9-7591-40C9-A008-114F55922001}"/>
              </a:ext>
            </a:extLst>
          </p:cNvPr>
          <p:cNvSpPr txBox="1"/>
          <p:nvPr/>
        </p:nvSpPr>
        <p:spPr>
          <a:xfrm>
            <a:off x="761999" y="5025332"/>
            <a:ext cx="4986672" cy="769441"/>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Migration</a:t>
            </a:r>
          </a:p>
        </p:txBody>
      </p:sp>
      <p:sp>
        <p:nvSpPr>
          <p:cNvPr id="21" name="TextBox 20">
            <a:extLst>
              <a:ext uri="{FF2B5EF4-FFF2-40B4-BE49-F238E27FC236}">
                <a16:creationId xmlns:a16="http://schemas.microsoft.com/office/drawing/2014/main" id="{B3A6FE87-542E-433E-A3B5-DE34B4A4D40C}"/>
              </a:ext>
            </a:extLst>
          </p:cNvPr>
          <p:cNvSpPr txBox="1"/>
          <p:nvPr/>
        </p:nvSpPr>
        <p:spPr>
          <a:xfrm>
            <a:off x="6443332" y="5025332"/>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Das Importieren einer bereits bestehenden Infrastruktur in Terraform kann komplex und fehleranfällig sein, da Terraform zunächst nicht "weiß", wie es den aktuellen Zustand in seinen State integrieren kann.</a:t>
            </a:r>
          </a:p>
        </p:txBody>
      </p:sp>
      <p:sp>
        <p:nvSpPr>
          <p:cNvPr id="22" name="TextBox 21">
            <a:extLst>
              <a:ext uri="{FF2B5EF4-FFF2-40B4-BE49-F238E27FC236}">
                <a16:creationId xmlns:a16="http://schemas.microsoft.com/office/drawing/2014/main" id="{35062BEB-044F-4A66-A90B-3A470272DAF0}"/>
              </a:ext>
            </a:extLst>
          </p:cNvPr>
          <p:cNvSpPr txBox="1"/>
          <p:nvPr/>
        </p:nvSpPr>
        <p:spPr>
          <a:xfrm>
            <a:off x="854765" y="3694371"/>
            <a:ext cx="4893905" cy="1200329"/>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Limitierte Unterstützung</a:t>
            </a:r>
          </a:p>
        </p:txBody>
      </p:sp>
      <p:sp>
        <p:nvSpPr>
          <p:cNvPr id="23" name="TextBox 22">
            <a:extLst>
              <a:ext uri="{FF2B5EF4-FFF2-40B4-BE49-F238E27FC236}">
                <a16:creationId xmlns:a16="http://schemas.microsoft.com/office/drawing/2014/main" id="{7C86D99A-4C01-4516-85F6-0962CD75F5B5}"/>
              </a:ext>
            </a:extLst>
          </p:cNvPr>
          <p:cNvSpPr txBox="1"/>
          <p:nvPr/>
        </p:nvSpPr>
        <p:spPr>
          <a:xfrm>
            <a:off x="6443332" y="3694371"/>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Während Terraform eine breite Palette von Providern unterstützt, gibt es immer noch einige Dienste oder spezifische Technologien, die nicht vollständig oder nur unzureichend durch Terraform abgedeckt werden. </a:t>
            </a:r>
          </a:p>
        </p:txBody>
      </p:sp>
      <p:sp>
        <p:nvSpPr>
          <p:cNvPr id="24" name="TextBox 23">
            <a:extLst>
              <a:ext uri="{FF2B5EF4-FFF2-40B4-BE49-F238E27FC236}">
                <a16:creationId xmlns:a16="http://schemas.microsoft.com/office/drawing/2014/main" id="{A51FFB63-E71B-471F-A50D-FDF16C340F3A}"/>
              </a:ext>
            </a:extLst>
          </p:cNvPr>
          <p:cNvSpPr txBox="1"/>
          <p:nvPr/>
        </p:nvSpPr>
        <p:spPr>
          <a:xfrm>
            <a:off x="1168401" y="2640409"/>
            <a:ext cx="4580269" cy="52322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Geschwindigkeitsprobleme</a:t>
            </a:r>
          </a:p>
        </p:txBody>
      </p:sp>
      <p:sp>
        <p:nvSpPr>
          <p:cNvPr id="25" name="TextBox 24">
            <a:extLst>
              <a:ext uri="{FF2B5EF4-FFF2-40B4-BE49-F238E27FC236}">
                <a16:creationId xmlns:a16="http://schemas.microsoft.com/office/drawing/2014/main" id="{DFDE71A9-0952-4D9C-992D-DC1B21DFC30E}"/>
              </a:ext>
            </a:extLst>
          </p:cNvPr>
          <p:cNvSpPr txBox="1"/>
          <p:nvPr/>
        </p:nvSpPr>
        <p:spPr>
          <a:xfrm>
            <a:off x="6443332" y="2486521"/>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Bei der Ausführung von Terraform-Operationen, insbesondere in großen Infrastrukturen mit vielen Ressourcen, kann die Geschwindigkeit der Planung und Anwendung von Änderungen langsam sein.</a:t>
            </a:r>
          </a:p>
        </p:txBody>
      </p:sp>
    </p:spTree>
    <p:extLst>
      <p:ext uri="{BB962C8B-B14F-4D97-AF65-F5344CB8AC3E}">
        <p14:creationId xmlns:p14="http://schemas.microsoft.com/office/powerpoint/2010/main" val="122596329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0" name="01-SHAPE">
            <a:extLst>
              <a:ext uri="{FF2B5EF4-FFF2-40B4-BE49-F238E27FC236}">
                <a16:creationId xmlns:a16="http://schemas.microsoft.com/office/drawing/2014/main" id="{06BD3894-BB7E-4805-B7A2-77839958458E}"/>
              </a:ext>
            </a:extLst>
          </p:cNvPr>
          <p:cNvSpPr/>
          <p:nvPr/>
        </p:nvSpPr>
        <p:spPr>
          <a:xfrm flipH="1" flipV="1">
            <a:off x="761998" y="2092960"/>
            <a:ext cx="10668002" cy="1341120"/>
          </a:xfrm>
          <a:prstGeom prst="roundRect">
            <a:avLst>
              <a:gd name="adj" fmla="val 2059"/>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1" name="TextBox 30">
            <a:extLst>
              <a:ext uri="{FF2B5EF4-FFF2-40B4-BE49-F238E27FC236}">
                <a16:creationId xmlns:a16="http://schemas.microsoft.com/office/drawing/2014/main" id="{BA9C693F-5953-4D55-8B29-E603998D5D5A}"/>
              </a:ext>
            </a:extLst>
          </p:cNvPr>
          <p:cNvSpPr txBox="1"/>
          <p:nvPr/>
        </p:nvSpPr>
        <p:spPr>
          <a:xfrm>
            <a:off x="1168401" y="2363411"/>
            <a:ext cx="4580269" cy="95410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8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Geschwindigkeitsprobleme</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28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endParaRPr>
          </a:p>
        </p:txBody>
      </p:sp>
      <p:sp>
        <p:nvSpPr>
          <p:cNvPr id="32" name="TextBox 31">
            <a:extLst>
              <a:ext uri="{FF2B5EF4-FFF2-40B4-BE49-F238E27FC236}">
                <a16:creationId xmlns:a16="http://schemas.microsoft.com/office/drawing/2014/main" id="{BA33DDBF-3845-41F0-A25F-7858DFCD45DA}"/>
              </a:ext>
            </a:extLst>
          </p:cNvPr>
          <p:cNvSpPr txBox="1"/>
          <p:nvPr/>
        </p:nvSpPr>
        <p:spPr>
          <a:xfrm>
            <a:off x="6443331" y="2301855"/>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solidFill>
                <a:effectLst/>
                <a:uLnTx/>
                <a:uFillTx/>
                <a:latin typeface="Source Sans Pro"/>
                <a:ea typeface="+mn-ea"/>
                <a:cs typeface="+mn-cs"/>
              </a:rPr>
              <a:t>Bei der Ausführung von Terraform-Operationen, insbesondere in großen Infrastrukturen mit vielen Ressourcen, kann die Geschwindigkeit der Planung und Anwendung von Änderungen langsam sein.</a:t>
            </a:r>
          </a:p>
        </p:txBody>
      </p:sp>
      <p:sp>
        <p:nvSpPr>
          <p:cNvPr id="13" name="TextBox 12">
            <a:extLst>
              <a:ext uri="{FF2B5EF4-FFF2-40B4-BE49-F238E27FC236}">
                <a16:creationId xmlns:a16="http://schemas.microsoft.com/office/drawing/2014/main" id="{05F56D1A-5B5A-4EA0-B05F-441B9CD6B729}"/>
              </a:ext>
            </a:extLst>
          </p:cNvPr>
          <p:cNvSpPr txBox="1"/>
          <p:nvPr/>
        </p:nvSpPr>
        <p:spPr>
          <a:xfrm>
            <a:off x="761999" y="3694371"/>
            <a:ext cx="4986672" cy="1200329"/>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Limitierte Unterstützung</a:t>
            </a:r>
          </a:p>
        </p:txBody>
      </p:sp>
      <p:sp>
        <p:nvSpPr>
          <p:cNvPr id="14" name="TextBox 13">
            <a:extLst>
              <a:ext uri="{FF2B5EF4-FFF2-40B4-BE49-F238E27FC236}">
                <a16:creationId xmlns:a16="http://schemas.microsoft.com/office/drawing/2014/main" id="{26543281-C08D-4844-83ED-CA26CD26B794}"/>
              </a:ext>
            </a:extLst>
          </p:cNvPr>
          <p:cNvSpPr txBox="1"/>
          <p:nvPr/>
        </p:nvSpPr>
        <p:spPr>
          <a:xfrm>
            <a:off x="6443332" y="3694371"/>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Während Terraform eine breite Palette von Providern unterstützt, gibt es immer noch einige Dienste oder spezifische Technologien, die nicht vollständig oder nur unzureichend durch Terraform abgedeckt werden. </a:t>
            </a:r>
          </a:p>
        </p:txBody>
      </p:sp>
      <p:sp>
        <p:nvSpPr>
          <p:cNvPr id="15" name="TextBox 14">
            <a:extLst>
              <a:ext uri="{FF2B5EF4-FFF2-40B4-BE49-F238E27FC236}">
                <a16:creationId xmlns:a16="http://schemas.microsoft.com/office/drawing/2014/main" id="{C51559FE-0D14-49D5-96CA-13F994229820}"/>
              </a:ext>
            </a:extLst>
          </p:cNvPr>
          <p:cNvSpPr txBox="1"/>
          <p:nvPr/>
        </p:nvSpPr>
        <p:spPr>
          <a:xfrm>
            <a:off x="1168401" y="1032451"/>
            <a:ext cx="4580269" cy="769441"/>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Steile Lernkurve</a:t>
            </a:r>
          </a:p>
        </p:txBody>
      </p:sp>
      <p:sp>
        <p:nvSpPr>
          <p:cNvPr id="16" name="TextBox 15">
            <a:extLst>
              <a:ext uri="{FF2B5EF4-FFF2-40B4-BE49-F238E27FC236}">
                <a16:creationId xmlns:a16="http://schemas.microsoft.com/office/drawing/2014/main" id="{1B64DF8A-60F9-4DA6-A0A4-DAB547ADA888}"/>
              </a:ext>
            </a:extLst>
          </p:cNvPr>
          <p:cNvSpPr txBox="1"/>
          <p:nvPr/>
        </p:nvSpPr>
        <p:spPr>
          <a:xfrm>
            <a:off x="6443332" y="1032451"/>
            <a:ext cx="4369337" cy="1015663"/>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srgbClr val="FFFFFF">
                    <a:alpha val="15000"/>
                  </a:srgbClr>
                </a:solidFill>
                <a:effectLst/>
                <a:uLnTx/>
                <a:uFillTx/>
                <a:latin typeface="Source Sans Pro"/>
                <a:ea typeface="+mn-ea"/>
                <a:cs typeface="+mn-cs"/>
              </a:rPr>
              <a:t>Für neue Benutzer kann Terraform aufgrund seiner eigenen Syntax und des Konzepts der Infrastruktur als Code zunächst eine Herausforderung darstellen. Das Verständnis, wie man effektiv plant und Änderungen implementiert, erfordert Zeit und Erfahrung.</a:t>
            </a:r>
          </a:p>
        </p:txBody>
      </p:sp>
      <p:sp>
        <p:nvSpPr>
          <p:cNvPr id="17" name="TextBox 16">
            <a:extLst>
              <a:ext uri="{FF2B5EF4-FFF2-40B4-BE49-F238E27FC236}">
                <a16:creationId xmlns:a16="http://schemas.microsoft.com/office/drawing/2014/main" id="{FF8E5D0B-199E-4CC7-AEC8-26C673AF71B6}"/>
              </a:ext>
            </a:extLst>
          </p:cNvPr>
          <p:cNvSpPr txBox="1"/>
          <p:nvPr/>
        </p:nvSpPr>
        <p:spPr>
          <a:xfrm>
            <a:off x="1168401" y="5025332"/>
            <a:ext cx="4580269" cy="707886"/>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Migration</a:t>
            </a:r>
          </a:p>
        </p:txBody>
      </p:sp>
      <p:sp>
        <p:nvSpPr>
          <p:cNvPr id="18" name="TextBox 17">
            <a:extLst>
              <a:ext uri="{FF2B5EF4-FFF2-40B4-BE49-F238E27FC236}">
                <a16:creationId xmlns:a16="http://schemas.microsoft.com/office/drawing/2014/main" id="{1CEB0BE0-323A-43C0-8067-1F74FF4C92E0}"/>
              </a:ext>
            </a:extLst>
          </p:cNvPr>
          <p:cNvSpPr txBox="1"/>
          <p:nvPr/>
        </p:nvSpPr>
        <p:spPr>
          <a:xfrm>
            <a:off x="6443332" y="5025332"/>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Das Importieren einer bereits bestehenden Infrastruktur in Terraform kann komplex und fehleranfällig sein, da Terraform zunächst nicht "weiß", wie es den aktuellen Zustand in seinen State integrieren kann.</a:t>
            </a:r>
          </a:p>
        </p:txBody>
      </p:sp>
    </p:spTree>
    <p:extLst>
      <p:ext uri="{BB962C8B-B14F-4D97-AF65-F5344CB8AC3E}">
        <p14:creationId xmlns:p14="http://schemas.microsoft.com/office/powerpoint/2010/main" val="6256767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4" name="01-SHAPE">
            <a:extLst>
              <a:ext uri="{FF2B5EF4-FFF2-40B4-BE49-F238E27FC236}">
                <a16:creationId xmlns:a16="http://schemas.microsoft.com/office/drawing/2014/main" id="{3924B7AB-5D11-4DEC-913F-965503468157}"/>
              </a:ext>
            </a:extLst>
          </p:cNvPr>
          <p:cNvSpPr/>
          <p:nvPr/>
        </p:nvSpPr>
        <p:spPr>
          <a:xfrm flipH="1">
            <a:off x="761998" y="3423920"/>
            <a:ext cx="10668002" cy="1341120"/>
          </a:xfrm>
          <a:prstGeom prst="roundRect">
            <a:avLst>
              <a:gd name="adj" fmla="val 2059"/>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5" name="TextBox 34">
            <a:extLst>
              <a:ext uri="{FF2B5EF4-FFF2-40B4-BE49-F238E27FC236}">
                <a16:creationId xmlns:a16="http://schemas.microsoft.com/office/drawing/2014/main" id="{B70CF4B5-C393-4635-9777-E2890F27EFF8}"/>
              </a:ext>
            </a:extLst>
          </p:cNvPr>
          <p:cNvSpPr txBox="1"/>
          <p:nvPr/>
        </p:nvSpPr>
        <p:spPr>
          <a:xfrm>
            <a:off x="761997" y="3494315"/>
            <a:ext cx="4986673" cy="1200329"/>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Limitierte Unterstützung</a:t>
            </a:r>
          </a:p>
        </p:txBody>
      </p:sp>
      <p:sp>
        <p:nvSpPr>
          <p:cNvPr id="36" name="TextBox 35">
            <a:extLst>
              <a:ext uri="{FF2B5EF4-FFF2-40B4-BE49-F238E27FC236}">
                <a16:creationId xmlns:a16="http://schemas.microsoft.com/office/drawing/2014/main" id="{BA410783-4D13-4589-8375-60B2F1325519}"/>
              </a:ext>
            </a:extLst>
          </p:cNvPr>
          <p:cNvSpPr txBox="1"/>
          <p:nvPr/>
        </p:nvSpPr>
        <p:spPr>
          <a:xfrm>
            <a:off x="6443332" y="3694371"/>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solidFill>
                <a:effectLst/>
                <a:uLnTx/>
                <a:uFillTx/>
                <a:latin typeface="Source Sans Pro"/>
                <a:ea typeface="+mn-ea"/>
                <a:cs typeface="+mn-cs"/>
              </a:rPr>
              <a:t>Während Terraform eine breite Palette von Providern unterstützt, gibt es immer noch einige Dienste oder spezifische Technologien, die nicht vollständig oder nur unzureichend durch Terraform abgedeckt werden. </a:t>
            </a:r>
          </a:p>
        </p:txBody>
      </p:sp>
      <p:sp>
        <p:nvSpPr>
          <p:cNvPr id="13" name="TextBox 12">
            <a:extLst>
              <a:ext uri="{FF2B5EF4-FFF2-40B4-BE49-F238E27FC236}">
                <a16:creationId xmlns:a16="http://schemas.microsoft.com/office/drawing/2014/main" id="{7438DC83-602F-44D9-A6A5-CFEE8A6F6933}"/>
              </a:ext>
            </a:extLst>
          </p:cNvPr>
          <p:cNvSpPr txBox="1"/>
          <p:nvPr/>
        </p:nvSpPr>
        <p:spPr>
          <a:xfrm>
            <a:off x="1168401" y="2363411"/>
            <a:ext cx="4580269" cy="954107"/>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Geschwindigkeitsprobleme</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2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endParaRPr>
          </a:p>
        </p:txBody>
      </p:sp>
      <p:sp>
        <p:nvSpPr>
          <p:cNvPr id="14" name="TextBox 13">
            <a:extLst>
              <a:ext uri="{FF2B5EF4-FFF2-40B4-BE49-F238E27FC236}">
                <a16:creationId xmlns:a16="http://schemas.microsoft.com/office/drawing/2014/main" id="{E471C9C5-64BB-4E0B-9AAB-18C2E969D342}"/>
              </a:ext>
            </a:extLst>
          </p:cNvPr>
          <p:cNvSpPr txBox="1"/>
          <p:nvPr/>
        </p:nvSpPr>
        <p:spPr>
          <a:xfrm>
            <a:off x="6443332" y="2363411"/>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Bei der Ausführung von Terraform-Operationen, insbesondere in großen Infrastrukturen mit vielen Ressourcen, kann die Geschwindigkeit der Planung und Anwendung von Änderungen langsam sein.</a:t>
            </a:r>
          </a:p>
        </p:txBody>
      </p:sp>
      <p:sp>
        <p:nvSpPr>
          <p:cNvPr id="15" name="TextBox 14">
            <a:extLst>
              <a:ext uri="{FF2B5EF4-FFF2-40B4-BE49-F238E27FC236}">
                <a16:creationId xmlns:a16="http://schemas.microsoft.com/office/drawing/2014/main" id="{F553DBFC-97E5-4D3A-8514-54031A61C1AA}"/>
              </a:ext>
            </a:extLst>
          </p:cNvPr>
          <p:cNvSpPr txBox="1"/>
          <p:nvPr/>
        </p:nvSpPr>
        <p:spPr>
          <a:xfrm>
            <a:off x="1168401" y="1032451"/>
            <a:ext cx="4580269" cy="769441"/>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Steile Lernkurve</a:t>
            </a:r>
          </a:p>
        </p:txBody>
      </p:sp>
      <p:sp>
        <p:nvSpPr>
          <p:cNvPr id="16" name="TextBox 15">
            <a:extLst>
              <a:ext uri="{FF2B5EF4-FFF2-40B4-BE49-F238E27FC236}">
                <a16:creationId xmlns:a16="http://schemas.microsoft.com/office/drawing/2014/main" id="{C3086311-70E1-4337-A31D-E87AEACC8441}"/>
              </a:ext>
            </a:extLst>
          </p:cNvPr>
          <p:cNvSpPr txBox="1"/>
          <p:nvPr/>
        </p:nvSpPr>
        <p:spPr>
          <a:xfrm>
            <a:off x="6443332" y="1032451"/>
            <a:ext cx="4369337" cy="1169551"/>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Für neue Benutzer kann Terraform aufgrund seiner eigenen Syntax und des Konzepts der Infrastruktur als Code zunächst eine Herausforderung darstellen. Das Verständnis, wie man effektiv plant und Änderungen implementiert, erfordert Zeit und Erfahrung.</a:t>
            </a:r>
          </a:p>
        </p:txBody>
      </p:sp>
      <p:sp>
        <p:nvSpPr>
          <p:cNvPr id="17" name="TextBox 16">
            <a:extLst>
              <a:ext uri="{FF2B5EF4-FFF2-40B4-BE49-F238E27FC236}">
                <a16:creationId xmlns:a16="http://schemas.microsoft.com/office/drawing/2014/main" id="{E8BE3DDC-6019-4C7B-A9CA-B7A55DED085A}"/>
              </a:ext>
            </a:extLst>
          </p:cNvPr>
          <p:cNvSpPr txBox="1"/>
          <p:nvPr/>
        </p:nvSpPr>
        <p:spPr>
          <a:xfrm>
            <a:off x="1168401" y="5025332"/>
            <a:ext cx="4580269" cy="707886"/>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Migration</a:t>
            </a:r>
          </a:p>
        </p:txBody>
      </p:sp>
      <p:sp>
        <p:nvSpPr>
          <p:cNvPr id="18" name="TextBox 17">
            <a:extLst>
              <a:ext uri="{FF2B5EF4-FFF2-40B4-BE49-F238E27FC236}">
                <a16:creationId xmlns:a16="http://schemas.microsoft.com/office/drawing/2014/main" id="{43376F05-83B8-4770-BF01-1DFF37BFF317}"/>
              </a:ext>
            </a:extLst>
          </p:cNvPr>
          <p:cNvSpPr txBox="1"/>
          <p:nvPr/>
        </p:nvSpPr>
        <p:spPr>
          <a:xfrm>
            <a:off x="6443332" y="5025332"/>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Das Importieren einer bereits bestehenden Infrastruktur in Terraform kann komplex und fehleranfällig sein, da Terraform zunächst nicht "weiß", wie es den aktuellen Zustand in seinen State integrieren kann.</a:t>
            </a:r>
          </a:p>
        </p:txBody>
      </p:sp>
    </p:spTree>
    <p:extLst>
      <p:ext uri="{BB962C8B-B14F-4D97-AF65-F5344CB8AC3E}">
        <p14:creationId xmlns:p14="http://schemas.microsoft.com/office/powerpoint/2010/main" val="8413224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342047"/>
            <a:ext cx="5165443" cy="1446550"/>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4400">
                <a:solidFill>
                  <a:srgbClr val="FFFFFF"/>
                </a:solidFill>
                <a:latin typeface="Source Sans Pro Black"/>
              </a:rPr>
              <a:t>Einleitung </a:t>
            </a:r>
            <a:r>
              <a:rPr lang="de-DE" sz="4400" dirty="0">
                <a:solidFill>
                  <a:srgbClr val="FFFFFF"/>
                </a:solidFill>
                <a:latin typeface="Source Sans Pro Black"/>
              </a:rPr>
              <a:t>in </a:t>
            </a: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Terraform</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269018"/>
            <a:ext cx="3810001" cy="2389950"/>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Was ist Terraform?</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Wie funktioniert Terraform?</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Vor- und Nachteile</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Herunterladen und Installieren</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Wie man Dokumentationen findet</a:t>
            </a: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lang="de-DE" sz="1333" dirty="0">
                <a:solidFill>
                  <a:srgbClr val="F2F2F5"/>
                </a:solidFill>
                <a:latin typeface="Source Sans Pro"/>
                <a:ea typeface="Source Sans Pro Black" panose="020B0803030403020204" pitchFamily="34" charset="0"/>
              </a:rPr>
              <a:t>20</a:t>
            </a: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.04.2024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02-SHAPE">
            <a:extLst>
              <a:ext uri="{FF2B5EF4-FFF2-40B4-BE49-F238E27FC236}">
                <a16:creationId xmlns:a16="http://schemas.microsoft.com/office/drawing/2014/main" id="{F751672F-1526-471B-9C73-119F6EA78C9C}"/>
              </a:ext>
            </a:extLst>
          </p:cNvPr>
          <p:cNvSpPr/>
          <p:nvPr/>
        </p:nvSpPr>
        <p:spPr>
          <a:xfrm rot="10800000" flipH="1" flipV="1">
            <a:off x="761999" y="762000"/>
            <a:ext cx="10668002" cy="5334000"/>
          </a:xfrm>
          <a:prstGeom prst="roundRect">
            <a:avLst>
              <a:gd name="adj" fmla="val 1078"/>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8" name="01-SHAPE">
            <a:extLst>
              <a:ext uri="{FF2B5EF4-FFF2-40B4-BE49-F238E27FC236}">
                <a16:creationId xmlns:a16="http://schemas.microsoft.com/office/drawing/2014/main" id="{A655EC11-1C28-4FE3-A5AC-8593F46E8BA7}"/>
              </a:ext>
            </a:extLst>
          </p:cNvPr>
          <p:cNvSpPr/>
          <p:nvPr/>
        </p:nvSpPr>
        <p:spPr>
          <a:xfrm flipH="1" flipV="1">
            <a:off x="761998" y="4754881"/>
            <a:ext cx="10668002" cy="1341120"/>
          </a:xfrm>
          <a:prstGeom prst="roundRect">
            <a:avLst>
              <a:gd name="adj" fmla="val 2059"/>
            </a:avLst>
          </a:prstGeom>
          <a:gradFill>
            <a:gsLst>
              <a:gs pos="100000">
                <a:schemeClr val="accent5"/>
              </a:gs>
              <a:gs pos="0">
                <a:schemeClr val="accent4"/>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dirty="0">
              <a:ln>
                <a:noFill/>
              </a:ln>
              <a:solidFill>
                <a:srgbClr val="FFFFFF"/>
              </a:solidFill>
              <a:effectLst/>
              <a:uLnTx/>
              <a:uFillTx/>
              <a:latin typeface="Source Sans Pro"/>
              <a:ea typeface="+mn-ea"/>
              <a:cs typeface="+mn-cs"/>
            </a:endParaRPr>
          </a:p>
        </p:txBody>
      </p:sp>
      <p:sp>
        <p:nvSpPr>
          <p:cNvPr id="39" name="TextBox 38">
            <a:extLst>
              <a:ext uri="{FF2B5EF4-FFF2-40B4-BE49-F238E27FC236}">
                <a16:creationId xmlns:a16="http://schemas.microsoft.com/office/drawing/2014/main" id="{857C342B-E1B2-484B-B48B-7162E2BA672A}"/>
              </a:ext>
            </a:extLst>
          </p:cNvPr>
          <p:cNvSpPr txBox="1"/>
          <p:nvPr/>
        </p:nvSpPr>
        <p:spPr>
          <a:xfrm>
            <a:off x="1168401" y="5025332"/>
            <a:ext cx="4580269" cy="70788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srgbClr val="FFFFFF"/>
                </a:solidFill>
                <a:effectLst/>
                <a:uLnTx/>
                <a:uFillTx/>
                <a:latin typeface="Source Sans Pro Black"/>
                <a:ea typeface="Roboto Black" panose="02000000000000000000" pitchFamily="2" charset="0"/>
                <a:cs typeface="+mn-cs"/>
              </a:rPr>
              <a:t>Migration</a:t>
            </a:r>
          </a:p>
        </p:txBody>
      </p:sp>
      <p:sp>
        <p:nvSpPr>
          <p:cNvPr id="40" name="TextBox 39">
            <a:extLst>
              <a:ext uri="{FF2B5EF4-FFF2-40B4-BE49-F238E27FC236}">
                <a16:creationId xmlns:a16="http://schemas.microsoft.com/office/drawing/2014/main" id="{921B95A6-6E2A-4E6D-9230-9A52A5702A69}"/>
              </a:ext>
            </a:extLst>
          </p:cNvPr>
          <p:cNvSpPr txBox="1"/>
          <p:nvPr/>
        </p:nvSpPr>
        <p:spPr>
          <a:xfrm>
            <a:off x="6443332" y="5025332"/>
            <a:ext cx="4369337" cy="95410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solidFill>
                <a:effectLst/>
                <a:uLnTx/>
                <a:uFillTx/>
                <a:latin typeface="Source Sans Pro"/>
                <a:ea typeface="+mn-ea"/>
                <a:cs typeface="+mn-cs"/>
              </a:rPr>
              <a:t>Das Importieren einer bereits bestehenden Infrastruktur in Terraform kann komplex und fehleranfällig sein, da Terraform zunächst nicht "weiß", wie es den aktuellen Zustand in seinen State integrieren kann.</a:t>
            </a:r>
          </a:p>
        </p:txBody>
      </p:sp>
      <p:sp>
        <p:nvSpPr>
          <p:cNvPr id="13" name="TextBox 12">
            <a:extLst>
              <a:ext uri="{FF2B5EF4-FFF2-40B4-BE49-F238E27FC236}">
                <a16:creationId xmlns:a16="http://schemas.microsoft.com/office/drawing/2014/main" id="{B5F1881B-966E-4DC3-880E-3938584B5B12}"/>
              </a:ext>
            </a:extLst>
          </p:cNvPr>
          <p:cNvSpPr txBox="1"/>
          <p:nvPr/>
        </p:nvSpPr>
        <p:spPr>
          <a:xfrm>
            <a:off x="1168401" y="2363411"/>
            <a:ext cx="4580269" cy="523220"/>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8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Geschwindigkeitsprobleme</a:t>
            </a:r>
          </a:p>
        </p:txBody>
      </p:sp>
      <p:sp>
        <p:nvSpPr>
          <p:cNvPr id="14" name="TextBox 13">
            <a:extLst>
              <a:ext uri="{FF2B5EF4-FFF2-40B4-BE49-F238E27FC236}">
                <a16:creationId xmlns:a16="http://schemas.microsoft.com/office/drawing/2014/main" id="{4B913044-0EFC-4303-897E-F56627E65ECB}"/>
              </a:ext>
            </a:extLst>
          </p:cNvPr>
          <p:cNvSpPr txBox="1"/>
          <p:nvPr/>
        </p:nvSpPr>
        <p:spPr>
          <a:xfrm>
            <a:off x="6443332" y="2389596"/>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Bei der Ausführung von Terraform-Operationen, insbesondere in großen Infrastrukturen mit vielen Ressourcen, kann die Geschwindigkeit der Planung und Anwendung von Änderungen langsam sein.</a:t>
            </a:r>
          </a:p>
        </p:txBody>
      </p:sp>
      <p:sp>
        <p:nvSpPr>
          <p:cNvPr id="15" name="TextBox 14">
            <a:extLst>
              <a:ext uri="{FF2B5EF4-FFF2-40B4-BE49-F238E27FC236}">
                <a16:creationId xmlns:a16="http://schemas.microsoft.com/office/drawing/2014/main" id="{E98AB7F6-3F26-4EF4-B5BE-5D5D833F5A8B}"/>
              </a:ext>
            </a:extLst>
          </p:cNvPr>
          <p:cNvSpPr txBox="1"/>
          <p:nvPr/>
        </p:nvSpPr>
        <p:spPr>
          <a:xfrm>
            <a:off x="761998" y="3468500"/>
            <a:ext cx="4986673" cy="1200329"/>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Limitierte Unterstützung</a:t>
            </a:r>
          </a:p>
        </p:txBody>
      </p:sp>
      <p:sp>
        <p:nvSpPr>
          <p:cNvPr id="16" name="TextBox 15">
            <a:extLst>
              <a:ext uri="{FF2B5EF4-FFF2-40B4-BE49-F238E27FC236}">
                <a16:creationId xmlns:a16="http://schemas.microsoft.com/office/drawing/2014/main" id="{3B849D4F-7042-42D7-920F-5E6FB64A5DE6}"/>
              </a:ext>
            </a:extLst>
          </p:cNvPr>
          <p:cNvSpPr txBox="1"/>
          <p:nvPr/>
        </p:nvSpPr>
        <p:spPr>
          <a:xfrm>
            <a:off x="6443332" y="3694371"/>
            <a:ext cx="4369337" cy="954107"/>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Während Terraform eine breite Palette von Providern unterstützt, gibt es immer noch einige Dienste oder spezifische Technologien, die nicht vollständig oder nur unzureichend durch Terraform abgedeckt werden. </a:t>
            </a:r>
          </a:p>
        </p:txBody>
      </p:sp>
      <p:sp>
        <p:nvSpPr>
          <p:cNvPr id="17" name="TextBox 16">
            <a:extLst>
              <a:ext uri="{FF2B5EF4-FFF2-40B4-BE49-F238E27FC236}">
                <a16:creationId xmlns:a16="http://schemas.microsoft.com/office/drawing/2014/main" id="{90533E2B-8AC6-4346-AE77-26BE1AEBDAAD}"/>
              </a:ext>
            </a:extLst>
          </p:cNvPr>
          <p:cNvSpPr txBox="1"/>
          <p:nvPr/>
        </p:nvSpPr>
        <p:spPr>
          <a:xfrm>
            <a:off x="1168401" y="1032451"/>
            <a:ext cx="4580269" cy="769441"/>
          </a:xfrm>
          <a:prstGeom prst="rect">
            <a:avLst/>
          </a:prstGeom>
          <a:noFill/>
        </p:spPr>
        <p:txBody>
          <a:bodyPr wrap="square" rtlCol="0">
            <a:spAutoFit/>
          </a:bodyPr>
          <a:lstStyle>
            <a:defPPr>
              <a:defRPr lang="uk-UA"/>
            </a:defPPr>
            <a:lvl1pPr algn="r">
              <a:defRPr sz="7200" b="1">
                <a:solidFill>
                  <a:schemeClr val="bg1">
                    <a:alpha val="15000"/>
                  </a:schemeClr>
                </a:solidFill>
                <a:latin typeface="+mj-lt"/>
                <a:ea typeface="Roboto Black" panose="02000000000000000000" pitchFamily="2" charset="0"/>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1" i="0" u="none" strike="noStrike" kern="1200" cap="none" spc="0" normalizeH="0" baseline="0" noProof="0" dirty="0">
                <a:ln>
                  <a:noFill/>
                </a:ln>
                <a:solidFill>
                  <a:srgbClr val="FFFFFF">
                    <a:alpha val="15000"/>
                  </a:srgbClr>
                </a:solidFill>
                <a:effectLst/>
                <a:uLnTx/>
                <a:uFillTx/>
                <a:latin typeface="Source Sans Pro Black"/>
                <a:ea typeface="Roboto Black" panose="02000000000000000000" pitchFamily="2" charset="0"/>
                <a:cs typeface="+mn-cs"/>
              </a:rPr>
              <a:t>Steile Lernkurve</a:t>
            </a:r>
          </a:p>
        </p:txBody>
      </p:sp>
      <p:sp>
        <p:nvSpPr>
          <p:cNvPr id="18" name="TextBox 17">
            <a:extLst>
              <a:ext uri="{FF2B5EF4-FFF2-40B4-BE49-F238E27FC236}">
                <a16:creationId xmlns:a16="http://schemas.microsoft.com/office/drawing/2014/main" id="{2DDCA1EE-6F94-4482-AC4F-777749821BC9}"/>
              </a:ext>
            </a:extLst>
          </p:cNvPr>
          <p:cNvSpPr txBox="1"/>
          <p:nvPr/>
        </p:nvSpPr>
        <p:spPr>
          <a:xfrm>
            <a:off x="6443332" y="1032451"/>
            <a:ext cx="4369337" cy="1169551"/>
          </a:xfrm>
          <a:prstGeom prst="rect">
            <a:avLst/>
          </a:prstGeom>
          <a:noFill/>
        </p:spPr>
        <p:txBody>
          <a:bodyPr wrap="square" rtlCol="0">
            <a:spAutoFit/>
          </a:bodyPr>
          <a:lstStyle>
            <a:defPPr>
              <a:defRPr lang="uk-UA"/>
            </a:defPPr>
            <a:lvl1pPr>
              <a:defRPr sz="2400">
                <a:solidFill>
                  <a:schemeClr val="bg1">
                    <a:alpha val="15000"/>
                  </a:schemeClr>
                </a:solidFill>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srgbClr val="FFFFFF">
                    <a:alpha val="15000"/>
                  </a:srgbClr>
                </a:solidFill>
                <a:effectLst/>
                <a:uLnTx/>
                <a:uFillTx/>
                <a:latin typeface="Source Sans Pro"/>
                <a:ea typeface="+mn-ea"/>
                <a:cs typeface="+mn-cs"/>
              </a:rPr>
              <a:t>Für neue Benutzer kann Terraform aufgrund seiner eigenen Syntax und des Konzepts der Infrastruktur als Code zunächst eine Herausforderung darstellen. Das Verständnis, wie man effektiv plant und Änderungen implementiert, erfordert Zeit und Erfahrung.</a:t>
            </a:r>
          </a:p>
        </p:txBody>
      </p:sp>
    </p:spTree>
    <p:extLst>
      <p:ext uri="{BB962C8B-B14F-4D97-AF65-F5344CB8AC3E}">
        <p14:creationId xmlns:p14="http://schemas.microsoft.com/office/powerpoint/2010/main" val="262209053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2290227"/>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Wissens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Kennen Sie noch weitere Vor- und Nachteile für Terraform?</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983358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Herunterladen und Installieren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2296222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2C423C-8CB4-4609-A8B9-BF360408F2D0}"/>
              </a:ext>
            </a:extLst>
          </p:cNvPr>
          <p:cNvSpPr txBox="1"/>
          <p:nvPr/>
        </p:nvSpPr>
        <p:spPr>
          <a:xfrm>
            <a:off x="761999" y="5974993"/>
            <a:ext cx="10668002" cy="461665"/>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333" normalizeH="0" baseline="0" noProof="0">
                <a:ln>
                  <a:noFill/>
                </a:ln>
                <a:solidFill>
                  <a:srgbClr val="FFFFFF"/>
                </a:solidFill>
                <a:effectLst/>
                <a:uLnTx/>
                <a:uFillTx/>
                <a:latin typeface="Source Sans Pro Black"/>
                <a:ea typeface="+mn-ea"/>
                <a:cs typeface="+mn-cs"/>
              </a:rPr>
              <a:t>Install Befehl</a:t>
            </a:r>
          </a:p>
        </p:txBody>
      </p:sp>
      <p:sp>
        <p:nvSpPr>
          <p:cNvPr id="5" name="Title 1">
            <a:extLst>
              <a:ext uri="{FF2B5EF4-FFF2-40B4-BE49-F238E27FC236}">
                <a16:creationId xmlns:a16="http://schemas.microsoft.com/office/drawing/2014/main" id="{22D4049C-CC3A-4333-9B31-38DD48AC22A7}"/>
              </a:ext>
            </a:extLst>
          </p:cNvPr>
          <p:cNvSpPr txBox="1">
            <a:spLocks/>
          </p:cNvSpPr>
          <p:nvPr/>
        </p:nvSpPr>
        <p:spPr>
          <a:xfrm>
            <a:off x="1422400" y="1709209"/>
            <a:ext cx="9347201" cy="3439583"/>
          </a:xfrm>
          <a:prstGeom prst="rect">
            <a:avLst/>
          </a:prstGeom>
        </p:spPr>
        <p:txBody>
          <a:bodyPr anchor="ctr"/>
          <a:lstStyle>
            <a:lvl1pPr algn="ctr" defTabSz="1371600" rtl="0" eaLnBrk="1" latinLnBrk="0" hangingPunct="1">
              <a:lnSpc>
                <a:spcPct val="90000"/>
              </a:lnSpc>
              <a:spcBef>
                <a:spcPct val="0"/>
              </a:spcBef>
              <a:buNone/>
              <a:defRPr lang="en-US" sz="7200" kern="1200">
                <a:gradFill>
                  <a:gsLst>
                    <a:gs pos="25000">
                      <a:schemeClr val="accent2"/>
                    </a:gs>
                    <a:gs pos="75000">
                      <a:schemeClr val="accent4"/>
                    </a:gs>
                    <a:gs pos="50000">
                      <a:schemeClr val="accent3"/>
                    </a:gs>
                    <a:gs pos="0">
                      <a:schemeClr val="accent1"/>
                    </a:gs>
                    <a:gs pos="100000">
                      <a:schemeClr val="accent5"/>
                    </a:gs>
                  </a:gsLst>
                  <a:lin ang="8100000" scaled="0"/>
                </a:gradFill>
                <a:latin typeface="+mj-lt"/>
                <a:ea typeface="+mn-ea"/>
                <a:cs typeface="+mn-cs"/>
              </a:defRPr>
            </a:lvl1pPr>
          </a:lstStyle>
          <a:p>
            <a:pPr marL="0" marR="0" lvl="0" indent="0" algn="ctr" defTabSz="914446" rtl="0" eaLnBrk="1" fontAlgn="auto" latinLnBrk="0" hangingPunct="1">
              <a:lnSpc>
                <a:spcPct val="90000"/>
              </a:lnSpc>
              <a:spcBef>
                <a:spcPct val="0"/>
              </a:spcBef>
              <a:spcAft>
                <a:spcPts val="0"/>
              </a:spcAft>
              <a:buClrTx/>
              <a:buSzTx/>
              <a:buFontTx/>
              <a:buNone/>
              <a:tabLst/>
              <a:defRPr/>
            </a:pP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wget</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-O- https://apt.releases.hashicorp.com/gpg |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sudo</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gpg</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dearmor</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-o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usr</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share</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keyrings</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hashicorp</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-archive-</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keyring.gpg</a:t>
            </a:r>
            <a:endParaRPr kumimoji="0" lang="de-DE" sz="3200" b="0" i="0" u="none" strike="noStrike" kern="1200" cap="none" spc="0" normalizeH="0" baseline="0" noProof="0" dirty="0">
              <a:ln>
                <a:noFill/>
              </a:ln>
              <a:solidFill>
                <a:srgbClr val="B6B6BD"/>
              </a:solidFill>
              <a:effectLst/>
              <a:uLnTx/>
              <a:uFillTx/>
              <a:latin typeface="Source Sans Pro"/>
              <a:ea typeface="+mn-ea"/>
              <a:cs typeface="+mn-cs"/>
            </a:endParaRPr>
          </a:p>
        </p:txBody>
      </p:sp>
    </p:spTree>
    <p:extLst>
      <p:ext uri="{BB962C8B-B14F-4D97-AF65-F5344CB8AC3E}">
        <p14:creationId xmlns:p14="http://schemas.microsoft.com/office/powerpoint/2010/main" val="136335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2C423C-8CB4-4609-A8B9-BF360408F2D0}"/>
              </a:ext>
            </a:extLst>
          </p:cNvPr>
          <p:cNvSpPr txBox="1"/>
          <p:nvPr/>
        </p:nvSpPr>
        <p:spPr>
          <a:xfrm>
            <a:off x="761999" y="5974993"/>
            <a:ext cx="10668002" cy="461665"/>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333" normalizeH="0" baseline="0" noProof="0">
                <a:ln>
                  <a:noFill/>
                </a:ln>
                <a:solidFill>
                  <a:srgbClr val="FFFFFF"/>
                </a:solidFill>
                <a:effectLst/>
                <a:uLnTx/>
                <a:uFillTx/>
                <a:latin typeface="Source Sans Pro Black"/>
                <a:ea typeface="+mn-ea"/>
                <a:cs typeface="+mn-cs"/>
              </a:rPr>
              <a:t>Install Befehl</a:t>
            </a:r>
          </a:p>
        </p:txBody>
      </p:sp>
      <p:sp>
        <p:nvSpPr>
          <p:cNvPr id="5" name="Title 1">
            <a:extLst>
              <a:ext uri="{FF2B5EF4-FFF2-40B4-BE49-F238E27FC236}">
                <a16:creationId xmlns:a16="http://schemas.microsoft.com/office/drawing/2014/main" id="{22D4049C-CC3A-4333-9B31-38DD48AC22A7}"/>
              </a:ext>
            </a:extLst>
          </p:cNvPr>
          <p:cNvSpPr txBox="1">
            <a:spLocks/>
          </p:cNvSpPr>
          <p:nvPr/>
        </p:nvSpPr>
        <p:spPr>
          <a:xfrm>
            <a:off x="1422400" y="1709209"/>
            <a:ext cx="9347201" cy="3439583"/>
          </a:xfrm>
          <a:prstGeom prst="rect">
            <a:avLst/>
          </a:prstGeom>
        </p:spPr>
        <p:txBody>
          <a:bodyPr anchor="ctr"/>
          <a:lstStyle>
            <a:lvl1pPr algn="ctr" defTabSz="1371600" rtl="0" eaLnBrk="1" latinLnBrk="0" hangingPunct="1">
              <a:lnSpc>
                <a:spcPct val="90000"/>
              </a:lnSpc>
              <a:spcBef>
                <a:spcPct val="0"/>
              </a:spcBef>
              <a:buNone/>
              <a:defRPr lang="en-US" sz="7200" kern="1200">
                <a:gradFill>
                  <a:gsLst>
                    <a:gs pos="25000">
                      <a:schemeClr val="accent2"/>
                    </a:gs>
                    <a:gs pos="75000">
                      <a:schemeClr val="accent4"/>
                    </a:gs>
                    <a:gs pos="50000">
                      <a:schemeClr val="accent3"/>
                    </a:gs>
                    <a:gs pos="0">
                      <a:schemeClr val="accent1"/>
                    </a:gs>
                    <a:gs pos="100000">
                      <a:schemeClr val="accent5"/>
                    </a:gs>
                  </a:gsLst>
                  <a:lin ang="8100000" scaled="0"/>
                </a:gradFill>
                <a:latin typeface="+mj-lt"/>
                <a:ea typeface="+mn-ea"/>
                <a:cs typeface="+mn-cs"/>
              </a:defRPr>
            </a:lvl1pPr>
          </a:lstStyle>
          <a:p>
            <a:pPr marL="0" marR="0" lvl="0" indent="0" algn="ctr" defTabSz="914446" rtl="0" eaLnBrk="1" fontAlgn="auto" latinLnBrk="0" hangingPunct="1">
              <a:lnSpc>
                <a:spcPct val="90000"/>
              </a:lnSpc>
              <a:spcBef>
                <a:spcPct val="0"/>
              </a:spcBef>
              <a:spcAft>
                <a:spcPts val="0"/>
              </a:spcAft>
              <a:buClrTx/>
              <a:buSzTx/>
              <a:buFontTx/>
              <a:buNone/>
              <a:tabLst/>
              <a:defRPr/>
            </a:pP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echo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deb</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signed-by</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usr</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share</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keyrings</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hashicorp</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-archive-</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keyring.gpg</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https://apt.releases.hashicorp.com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lsb_release</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cs</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main</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sudo</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tee</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etc</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apt</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sources.list.d</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hashicorp.list</a:t>
            </a:r>
            <a:endParaRPr kumimoji="0" lang="de-DE" sz="3200" b="0" i="0" u="none" strike="noStrike" kern="1200" cap="none" spc="0" normalizeH="0" baseline="0" noProof="0" dirty="0">
              <a:ln>
                <a:noFill/>
              </a:ln>
              <a:solidFill>
                <a:srgbClr val="B6B6BD"/>
              </a:solidFill>
              <a:effectLst/>
              <a:uLnTx/>
              <a:uFillTx/>
              <a:latin typeface="Source Sans Pro"/>
              <a:ea typeface="+mn-ea"/>
              <a:cs typeface="+mn-cs"/>
            </a:endParaRPr>
          </a:p>
        </p:txBody>
      </p:sp>
    </p:spTree>
    <p:extLst>
      <p:ext uri="{BB962C8B-B14F-4D97-AF65-F5344CB8AC3E}">
        <p14:creationId xmlns:p14="http://schemas.microsoft.com/office/powerpoint/2010/main" val="4135961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2C423C-8CB4-4609-A8B9-BF360408F2D0}"/>
              </a:ext>
            </a:extLst>
          </p:cNvPr>
          <p:cNvSpPr txBox="1"/>
          <p:nvPr/>
        </p:nvSpPr>
        <p:spPr>
          <a:xfrm>
            <a:off x="761999" y="5974993"/>
            <a:ext cx="10668002" cy="461665"/>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333" normalizeH="0" baseline="0" noProof="0">
                <a:ln>
                  <a:noFill/>
                </a:ln>
                <a:solidFill>
                  <a:srgbClr val="FFFFFF"/>
                </a:solidFill>
                <a:effectLst/>
                <a:uLnTx/>
                <a:uFillTx/>
                <a:latin typeface="Source Sans Pro Black"/>
                <a:ea typeface="+mn-ea"/>
                <a:cs typeface="+mn-cs"/>
              </a:rPr>
              <a:t>Install Befehl</a:t>
            </a:r>
          </a:p>
        </p:txBody>
      </p:sp>
      <p:sp>
        <p:nvSpPr>
          <p:cNvPr id="5" name="Title 1">
            <a:extLst>
              <a:ext uri="{FF2B5EF4-FFF2-40B4-BE49-F238E27FC236}">
                <a16:creationId xmlns:a16="http://schemas.microsoft.com/office/drawing/2014/main" id="{22D4049C-CC3A-4333-9B31-38DD48AC22A7}"/>
              </a:ext>
            </a:extLst>
          </p:cNvPr>
          <p:cNvSpPr txBox="1">
            <a:spLocks/>
          </p:cNvSpPr>
          <p:nvPr/>
        </p:nvSpPr>
        <p:spPr>
          <a:xfrm>
            <a:off x="1422400" y="1709209"/>
            <a:ext cx="9347201" cy="3439583"/>
          </a:xfrm>
          <a:prstGeom prst="rect">
            <a:avLst/>
          </a:prstGeom>
        </p:spPr>
        <p:txBody>
          <a:bodyPr anchor="ctr"/>
          <a:lstStyle>
            <a:lvl1pPr algn="ctr" defTabSz="1371600" rtl="0" eaLnBrk="1" latinLnBrk="0" hangingPunct="1">
              <a:lnSpc>
                <a:spcPct val="90000"/>
              </a:lnSpc>
              <a:spcBef>
                <a:spcPct val="0"/>
              </a:spcBef>
              <a:buNone/>
              <a:defRPr lang="en-US" sz="7200" kern="1200">
                <a:gradFill>
                  <a:gsLst>
                    <a:gs pos="25000">
                      <a:schemeClr val="accent2"/>
                    </a:gs>
                    <a:gs pos="75000">
                      <a:schemeClr val="accent4"/>
                    </a:gs>
                    <a:gs pos="50000">
                      <a:schemeClr val="accent3"/>
                    </a:gs>
                    <a:gs pos="0">
                      <a:schemeClr val="accent1"/>
                    </a:gs>
                    <a:gs pos="100000">
                      <a:schemeClr val="accent5"/>
                    </a:gs>
                  </a:gsLst>
                  <a:lin ang="8100000" scaled="0"/>
                </a:gradFill>
                <a:latin typeface="+mj-lt"/>
                <a:ea typeface="+mn-ea"/>
                <a:cs typeface="+mn-cs"/>
              </a:defRPr>
            </a:lvl1pPr>
          </a:lstStyle>
          <a:p>
            <a:pPr marL="0" marR="0" lvl="0" indent="0" algn="ctr" defTabSz="914446" rtl="0" eaLnBrk="1" fontAlgn="auto" latinLnBrk="0" hangingPunct="1">
              <a:lnSpc>
                <a:spcPct val="90000"/>
              </a:lnSpc>
              <a:spcBef>
                <a:spcPct val="0"/>
              </a:spcBef>
              <a:spcAft>
                <a:spcPts val="0"/>
              </a:spcAft>
              <a:buClrTx/>
              <a:buSzTx/>
              <a:buFontTx/>
              <a:buNone/>
              <a:tabLst/>
              <a:defRPr/>
            </a:pP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sudo</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apt</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update &amp;&amp;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sudo</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apt</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install</a:t>
            </a:r>
            <a:r>
              <a:rPr kumimoji="0" lang="de-DE" sz="3200" b="0" i="0" u="none" strike="noStrike" kern="1200" cap="none" spc="0" normalizeH="0" baseline="0" noProof="0" dirty="0">
                <a:ln>
                  <a:noFill/>
                </a:ln>
                <a:solidFill>
                  <a:srgbClr val="B6B6BD"/>
                </a:solidFill>
                <a:effectLst/>
                <a:uLnTx/>
                <a:uFillTx/>
                <a:latin typeface="Source Sans Pro"/>
                <a:ea typeface="+mn-ea"/>
                <a:cs typeface="+mn-cs"/>
              </a:rPr>
              <a:t> </a:t>
            </a:r>
            <a:r>
              <a:rPr kumimoji="0" lang="de-DE" sz="3200" b="0" i="0" u="none" strike="noStrike" kern="1200" cap="none" spc="0" normalizeH="0" baseline="0" noProof="0" dirty="0" err="1">
                <a:ln>
                  <a:noFill/>
                </a:ln>
                <a:solidFill>
                  <a:srgbClr val="B6B6BD"/>
                </a:solidFill>
                <a:effectLst/>
                <a:uLnTx/>
                <a:uFillTx/>
                <a:latin typeface="Source Sans Pro"/>
                <a:ea typeface="+mn-ea"/>
                <a:cs typeface="+mn-cs"/>
              </a:rPr>
              <a:t>terraform</a:t>
            </a:r>
            <a:endParaRPr kumimoji="0" lang="de-DE" sz="3200" b="0" i="0" u="none" strike="noStrike" kern="1200" cap="none" spc="0" normalizeH="0" baseline="0" noProof="0" dirty="0">
              <a:ln>
                <a:noFill/>
              </a:ln>
              <a:solidFill>
                <a:srgbClr val="B6B6BD"/>
              </a:solidFill>
              <a:effectLst/>
              <a:uLnTx/>
              <a:uFillTx/>
              <a:latin typeface="Source Sans Pro"/>
              <a:ea typeface="+mn-ea"/>
              <a:cs typeface="+mn-cs"/>
            </a:endParaRPr>
          </a:p>
        </p:txBody>
      </p:sp>
    </p:spTree>
    <p:extLst>
      <p:ext uri="{BB962C8B-B14F-4D97-AF65-F5344CB8AC3E}">
        <p14:creationId xmlns:p14="http://schemas.microsoft.com/office/powerpoint/2010/main" val="1603721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1D9CBA5-107E-130D-78F4-DEA4D7E718C1}"/>
              </a:ext>
            </a:extLst>
          </p:cNvPr>
          <p:cNvPicPr>
            <a:picLocks noChangeAspect="1"/>
          </p:cNvPicPr>
          <p:nvPr/>
        </p:nvPicPr>
        <p:blipFill>
          <a:blip r:embed="rId2"/>
          <a:stretch>
            <a:fillRect/>
          </a:stretch>
        </p:blipFill>
        <p:spPr>
          <a:xfrm>
            <a:off x="553278" y="2005869"/>
            <a:ext cx="11085443" cy="2846262"/>
          </a:xfrm>
          <a:prstGeom prst="rect">
            <a:avLst/>
          </a:prstGeom>
        </p:spPr>
      </p:pic>
    </p:spTree>
    <p:extLst>
      <p:ext uri="{BB962C8B-B14F-4D97-AF65-F5344CB8AC3E}">
        <p14:creationId xmlns:p14="http://schemas.microsoft.com/office/powerpoint/2010/main" val="2797515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377CB4DD-F5E9-51ED-6B2F-3DC7C892EA23}"/>
              </a:ext>
            </a:extLst>
          </p:cNvPr>
          <p:cNvPicPr>
            <a:picLocks noChangeAspect="1"/>
          </p:cNvPicPr>
          <p:nvPr/>
        </p:nvPicPr>
        <p:blipFill>
          <a:blip r:embed="rId2"/>
          <a:stretch>
            <a:fillRect/>
          </a:stretch>
        </p:blipFill>
        <p:spPr>
          <a:xfrm>
            <a:off x="341243" y="1848468"/>
            <a:ext cx="11509513" cy="3161063"/>
          </a:xfrm>
          <a:prstGeom prst="rect">
            <a:avLst/>
          </a:prstGeom>
        </p:spPr>
      </p:pic>
    </p:spTree>
    <p:extLst>
      <p:ext uri="{BB962C8B-B14F-4D97-AF65-F5344CB8AC3E}">
        <p14:creationId xmlns:p14="http://schemas.microsoft.com/office/powerpoint/2010/main" val="2113277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459504"/>
            <a:ext cx="5664200" cy="1938992"/>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Wie man Dokumentationen findet</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41730952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raphic 1">
            <a:extLst>
              <a:ext uri="{FF2B5EF4-FFF2-40B4-BE49-F238E27FC236}">
                <a16:creationId xmlns:a16="http://schemas.microsoft.com/office/drawing/2014/main" id="{C29D1E5B-09C1-42E2-A23C-2E8F95CBABEF}"/>
              </a:ext>
            </a:extLst>
          </p:cNvPr>
          <p:cNvSpPr/>
          <p:nvPr/>
        </p:nvSpPr>
        <p:spPr>
          <a:xfrm flipH="1" flipV="1">
            <a:off x="0" y="0"/>
            <a:ext cx="12192000" cy="3086100"/>
          </a:xfrm>
          <a:custGeom>
            <a:avLst/>
            <a:gdLst>
              <a:gd name="connsiteX0" fmla="*/ 0 w 18288000"/>
              <a:gd name="connsiteY0" fmla="*/ 514350 h 4629150"/>
              <a:gd name="connsiteX1" fmla="*/ 762000 w 18288000"/>
              <a:gd name="connsiteY1" fmla="*/ 943511 h 4629150"/>
              <a:gd name="connsiteX2" fmla="*/ 4572000 w 18288000"/>
              <a:gd name="connsiteY2" fmla="*/ 2656939 h 4629150"/>
              <a:gd name="connsiteX3" fmla="*/ 9144000 w 18288000"/>
              <a:gd name="connsiteY3" fmla="*/ 2914114 h 4629150"/>
              <a:gd name="connsiteX4" fmla="*/ 13716000 w 18288000"/>
              <a:gd name="connsiteY4" fmla="*/ 1885414 h 4629150"/>
              <a:gd name="connsiteX5" fmla="*/ 17526000 w 18288000"/>
              <a:gd name="connsiteY5" fmla="*/ 342364 h 4629150"/>
              <a:gd name="connsiteX6" fmla="*/ 18288000 w 18288000"/>
              <a:gd name="connsiteY6" fmla="*/ 0 h 4629150"/>
              <a:gd name="connsiteX7" fmla="*/ 18288000 w 18288000"/>
              <a:gd name="connsiteY7" fmla="*/ 4629150 h 4629150"/>
              <a:gd name="connsiteX8" fmla="*/ 17526000 w 18288000"/>
              <a:gd name="connsiteY8" fmla="*/ 4629150 h 4629150"/>
              <a:gd name="connsiteX9" fmla="*/ 13716000 w 18288000"/>
              <a:gd name="connsiteY9" fmla="*/ 4629150 h 4629150"/>
              <a:gd name="connsiteX10" fmla="*/ 9144000 w 18288000"/>
              <a:gd name="connsiteY10" fmla="*/ 4629150 h 4629150"/>
              <a:gd name="connsiteX11" fmla="*/ 4572000 w 18288000"/>
              <a:gd name="connsiteY11" fmla="*/ 4629150 h 4629150"/>
              <a:gd name="connsiteX12" fmla="*/ 762000 w 18288000"/>
              <a:gd name="connsiteY12" fmla="*/ 4629150 h 4629150"/>
              <a:gd name="connsiteX13" fmla="*/ 0 w 18288000"/>
              <a:gd name="connsiteY13" fmla="*/ 4629150 h 462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88000" h="4629150">
                <a:moveTo>
                  <a:pt x="0" y="514350"/>
                </a:moveTo>
                <a:lnTo>
                  <a:pt x="762000" y="943511"/>
                </a:lnTo>
                <a:cubicBezTo>
                  <a:pt x="1524000" y="1366242"/>
                  <a:pt x="3048000" y="2234208"/>
                  <a:pt x="4572000" y="2656939"/>
                </a:cubicBezTo>
                <a:cubicBezTo>
                  <a:pt x="6096000" y="3086100"/>
                  <a:pt x="7620000" y="3086100"/>
                  <a:pt x="9144000" y="2914114"/>
                </a:cubicBezTo>
                <a:cubicBezTo>
                  <a:pt x="10668000" y="2748558"/>
                  <a:pt x="12192000" y="2394942"/>
                  <a:pt x="13716000" y="1885414"/>
                </a:cubicBezTo>
                <a:cubicBezTo>
                  <a:pt x="15240000" y="1366242"/>
                  <a:pt x="16764000" y="691158"/>
                  <a:pt x="17526000" y="342364"/>
                </a:cubicBezTo>
                <a:lnTo>
                  <a:pt x="18288000" y="0"/>
                </a:lnTo>
                <a:lnTo>
                  <a:pt x="18288000" y="4629150"/>
                </a:lnTo>
                <a:lnTo>
                  <a:pt x="17526000" y="4629150"/>
                </a:lnTo>
                <a:cubicBezTo>
                  <a:pt x="16764000" y="4629150"/>
                  <a:pt x="15240000" y="4629150"/>
                  <a:pt x="13716000" y="4629150"/>
                </a:cubicBezTo>
                <a:cubicBezTo>
                  <a:pt x="12192000" y="4629150"/>
                  <a:pt x="10668000" y="4629150"/>
                  <a:pt x="9144000" y="4629150"/>
                </a:cubicBezTo>
                <a:cubicBezTo>
                  <a:pt x="7620000" y="4629150"/>
                  <a:pt x="6096000" y="4629150"/>
                  <a:pt x="4572000" y="4629150"/>
                </a:cubicBezTo>
                <a:cubicBezTo>
                  <a:pt x="3048000" y="4629150"/>
                  <a:pt x="1524000" y="4629150"/>
                  <a:pt x="762000" y="4629150"/>
                </a:cubicBezTo>
                <a:lnTo>
                  <a:pt x="0" y="4629150"/>
                </a:lnTo>
                <a:close/>
              </a:path>
            </a:pathLst>
          </a:custGeom>
          <a:gradFill>
            <a:gsLst>
              <a:gs pos="52200">
                <a:schemeClr val="accent4"/>
              </a:gs>
              <a:gs pos="100000">
                <a:schemeClr val="accent5"/>
              </a:gs>
              <a:gs pos="0">
                <a:schemeClr val="accent3"/>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Rectangle: Rounded Corners 2">
            <a:extLst>
              <a:ext uri="{FF2B5EF4-FFF2-40B4-BE49-F238E27FC236}">
                <a16:creationId xmlns:a16="http://schemas.microsoft.com/office/drawing/2014/main" id="{F94B22ED-246A-465C-929B-31198CC6A0BB}"/>
              </a:ext>
            </a:extLst>
          </p:cNvPr>
          <p:cNvSpPr/>
          <p:nvPr/>
        </p:nvSpPr>
        <p:spPr>
          <a:xfrm>
            <a:off x="688848" y="1397000"/>
            <a:ext cx="2438400" cy="4267200"/>
          </a:xfrm>
          <a:prstGeom prst="roundRect">
            <a:avLst/>
          </a:prstGeom>
          <a:solidFill>
            <a:srgbClr val="454959"/>
          </a:solidFill>
          <a:ln w="38100">
            <a:noFill/>
          </a:ln>
          <a:effectLst>
            <a:outerShdw blurRad="508000" sx="101000" sy="101000" algn="tl"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6" name="Rectangle: Rounded Corners 5">
            <a:extLst>
              <a:ext uri="{FF2B5EF4-FFF2-40B4-BE49-F238E27FC236}">
                <a16:creationId xmlns:a16="http://schemas.microsoft.com/office/drawing/2014/main" id="{4A808BAF-62D9-4B0E-91E5-46ECEFEE2268}"/>
              </a:ext>
            </a:extLst>
          </p:cNvPr>
          <p:cNvSpPr/>
          <p:nvPr/>
        </p:nvSpPr>
        <p:spPr>
          <a:xfrm>
            <a:off x="6272784" y="1397000"/>
            <a:ext cx="2438400" cy="4267200"/>
          </a:xfrm>
          <a:prstGeom prst="roundRect">
            <a:avLst/>
          </a:prstGeom>
          <a:solidFill>
            <a:srgbClr val="454959"/>
          </a:solidFill>
          <a:ln w="38100">
            <a:noFill/>
          </a:ln>
          <a:effectLst>
            <a:outerShdw blurRad="508000" sx="101000" sy="101000" algn="tl"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7" name="Rectangle: Rounded Corners 6">
            <a:extLst>
              <a:ext uri="{FF2B5EF4-FFF2-40B4-BE49-F238E27FC236}">
                <a16:creationId xmlns:a16="http://schemas.microsoft.com/office/drawing/2014/main" id="{5A02690B-C959-4092-BAFD-5BCACD95C8F0}"/>
              </a:ext>
            </a:extLst>
          </p:cNvPr>
          <p:cNvSpPr/>
          <p:nvPr/>
        </p:nvSpPr>
        <p:spPr>
          <a:xfrm>
            <a:off x="9064752" y="1397000"/>
            <a:ext cx="2438400" cy="4267200"/>
          </a:xfrm>
          <a:prstGeom prst="roundRect">
            <a:avLst/>
          </a:prstGeom>
          <a:solidFill>
            <a:srgbClr val="454959"/>
          </a:solidFill>
          <a:ln w="38100">
            <a:noFill/>
          </a:ln>
          <a:effectLst>
            <a:outerShdw blurRad="508000" sx="101000" sy="101000" algn="tl"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8" name="Title 7">
            <a:extLst>
              <a:ext uri="{FF2B5EF4-FFF2-40B4-BE49-F238E27FC236}">
                <a16:creationId xmlns:a16="http://schemas.microsoft.com/office/drawing/2014/main" id="{1CAAFBF2-73A2-4C65-8CE5-8B6423753DFE}"/>
              </a:ext>
            </a:extLst>
          </p:cNvPr>
          <p:cNvSpPr>
            <a:spLocks noGrp="1"/>
          </p:cNvSpPr>
          <p:nvPr>
            <p:ph type="title"/>
          </p:nvPr>
        </p:nvSpPr>
        <p:spPr>
          <a:prstGeom prst="rect">
            <a:avLst/>
          </a:prstGeom>
        </p:spPr>
        <p:txBody>
          <a:bodyPr/>
          <a:lstStyle/>
          <a:p>
            <a:r>
              <a:rPr lang="de-DE" dirty="0">
                <a:solidFill>
                  <a:schemeClr val="bg1"/>
                </a:solidFill>
                <a:latin typeface="+mj-lt"/>
              </a:rPr>
              <a:t>Dokumentation</a:t>
            </a:r>
          </a:p>
        </p:txBody>
      </p:sp>
      <p:sp>
        <p:nvSpPr>
          <p:cNvPr id="5" name="Rectangle: Rounded Corners 4">
            <a:extLst>
              <a:ext uri="{FF2B5EF4-FFF2-40B4-BE49-F238E27FC236}">
                <a16:creationId xmlns:a16="http://schemas.microsoft.com/office/drawing/2014/main" id="{33F4C17F-AB88-4FE3-9941-9CA673A50993}"/>
              </a:ext>
            </a:extLst>
          </p:cNvPr>
          <p:cNvSpPr/>
          <p:nvPr/>
        </p:nvSpPr>
        <p:spPr>
          <a:xfrm>
            <a:off x="3480817" y="1092200"/>
            <a:ext cx="2438400" cy="4267200"/>
          </a:xfrm>
          <a:prstGeom prst="roundRect">
            <a:avLst/>
          </a:prstGeom>
          <a:gradFill>
            <a:gsLst>
              <a:gs pos="100000">
                <a:schemeClr val="accent3"/>
              </a:gs>
              <a:gs pos="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396C41B0-1360-4CA5-A2A1-1479AACB9684}"/>
              </a:ext>
            </a:extLst>
          </p:cNvPr>
          <p:cNvCxnSpPr>
            <a:cxnSpLocks/>
          </p:cNvCxnSpPr>
          <p:nvPr/>
        </p:nvCxnSpPr>
        <p:spPr>
          <a:xfrm>
            <a:off x="3911602" y="2727418"/>
            <a:ext cx="883921" cy="0"/>
          </a:xfrm>
          <a:prstGeom prst="line">
            <a:avLst/>
          </a:prstGeom>
          <a:ln w="38100" cap="sq">
            <a:solidFill>
              <a:schemeClr val="bg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4870D17-1480-40D9-9BAD-688FE4C4280E}"/>
              </a:ext>
            </a:extLst>
          </p:cNvPr>
          <p:cNvSpPr txBox="1"/>
          <p:nvPr/>
        </p:nvSpPr>
        <p:spPr>
          <a:xfrm>
            <a:off x="3816097" y="1537468"/>
            <a:ext cx="1767841"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3200" b="1" i="0" u="none" strike="noStrike" kern="1200" cap="none" spc="0" normalizeH="0" baseline="0" noProof="0" dirty="0">
                <a:ln>
                  <a:noFill/>
                </a:ln>
                <a:solidFill>
                  <a:srgbClr val="FFFFFF"/>
                </a:solidFill>
                <a:effectLst/>
                <a:uLnTx/>
                <a:uFillTx/>
                <a:latin typeface="Source Sans Pro"/>
                <a:ea typeface="+mn-ea"/>
                <a:cs typeface="+mn-cs"/>
              </a:rPr>
              <a:t>Docs</a:t>
            </a:r>
          </a:p>
        </p:txBody>
      </p:sp>
      <p:sp>
        <p:nvSpPr>
          <p:cNvPr id="13" name="TextBox 12">
            <a:extLst>
              <a:ext uri="{FF2B5EF4-FFF2-40B4-BE49-F238E27FC236}">
                <a16:creationId xmlns:a16="http://schemas.microsoft.com/office/drawing/2014/main" id="{FAB62C6C-FD1F-4BAE-BA7E-6776DB912333}"/>
              </a:ext>
            </a:extLst>
          </p:cNvPr>
          <p:cNvSpPr txBox="1"/>
          <p:nvPr/>
        </p:nvSpPr>
        <p:spPr>
          <a:xfrm>
            <a:off x="3816096" y="2076074"/>
            <a:ext cx="1767841" cy="502573"/>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mn-ea"/>
                <a:cs typeface="+mn-cs"/>
              </a:rPr>
              <a:t>developer.hashicorp.com</a:t>
            </a:r>
          </a:p>
        </p:txBody>
      </p:sp>
      <p:sp>
        <p:nvSpPr>
          <p:cNvPr id="15" name="TextBox 14">
            <a:extLst>
              <a:ext uri="{FF2B5EF4-FFF2-40B4-BE49-F238E27FC236}">
                <a16:creationId xmlns:a16="http://schemas.microsoft.com/office/drawing/2014/main" id="{7C461D6C-ACE1-42E5-A675-C7527716E89A}"/>
              </a:ext>
            </a:extLst>
          </p:cNvPr>
          <p:cNvSpPr txBox="1"/>
          <p:nvPr/>
        </p:nvSpPr>
        <p:spPr>
          <a:xfrm>
            <a:off x="3816096" y="2932976"/>
            <a:ext cx="1767841" cy="173329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a:ln>
                  <a:noFill/>
                </a:ln>
                <a:solidFill>
                  <a:srgbClr val="FFFFFF"/>
                </a:solidFill>
                <a:effectLst/>
                <a:uLnTx/>
                <a:uFillTx/>
                <a:latin typeface="Source Sans Pro"/>
                <a:ea typeface="+mn-ea"/>
                <a:cs typeface="+mn-cs"/>
              </a:rPr>
              <a:t>Auf der Seite von </a:t>
            </a:r>
            <a:r>
              <a:rPr kumimoji="0" lang="de-DE" sz="1333" b="0" i="0" u="none" strike="noStrike" kern="1200" cap="none" spc="0" normalizeH="0" baseline="0" noProof="0" dirty="0" err="1">
                <a:ln>
                  <a:noFill/>
                </a:ln>
                <a:solidFill>
                  <a:srgbClr val="FFFFFF"/>
                </a:solidFill>
                <a:effectLst/>
                <a:uLnTx/>
                <a:uFillTx/>
                <a:latin typeface="Source Sans Pro"/>
                <a:ea typeface="+mn-ea"/>
                <a:cs typeface="+mn-cs"/>
              </a:rPr>
              <a:t>Hashicorp</a:t>
            </a:r>
            <a:r>
              <a:rPr kumimoji="0" lang="de-DE" sz="1333" b="0" i="0" u="none" strike="noStrike" kern="1200" cap="none" spc="0" normalizeH="0" baseline="0" noProof="0" dirty="0">
                <a:ln>
                  <a:noFill/>
                </a:ln>
                <a:solidFill>
                  <a:srgbClr val="FFFFFF"/>
                </a:solidFill>
                <a:effectLst/>
                <a:uLnTx/>
                <a:uFillTx/>
                <a:latin typeface="Source Sans Pro"/>
                <a:ea typeface="+mn-ea"/>
                <a:cs typeface="+mn-cs"/>
              </a:rPr>
              <a:t> finden Sie die Dokumentation von Terraform selber. </a:t>
            </a:r>
            <a:r>
              <a:rPr lang="de-DE" sz="1333" dirty="0">
                <a:solidFill>
                  <a:srgbClr val="FFFFFF"/>
                </a:solidFill>
                <a:latin typeface="Source Sans Pro"/>
              </a:rPr>
              <a:t>Hier können Sie viele der nötigen Informationen selber finden und nachlesen.</a:t>
            </a:r>
            <a:endParaRPr kumimoji="0" lang="de-DE" sz="1333" b="0" i="0" u="none" strike="noStrike" kern="1200" cap="none" spc="0" normalizeH="0" baseline="0" noProof="0" dirty="0">
              <a:ln>
                <a:noFill/>
              </a:ln>
              <a:solidFill>
                <a:srgbClr val="FFFFFF"/>
              </a:solidFill>
              <a:effectLst/>
              <a:uLnTx/>
              <a:uFillTx/>
              <a:latin typeface="Source Sans Pro"/>
              <a:ea typeface="+mn-ea"/>
              <a:cs typeface="+mn-cs"/>
            </a:endParaRPr>
          </a:p>
        </p:txBody>
      </p:sp>
      <p:cxnSp>
        <p:nvCxnSpPr>
          <p:cNvPr id="18" name="Straight Connector 17">
            <a:extLst>
              <a:ext uri="{FF2B5EF4-FFF2-40B4-BE49-F238E27FC236}">
                <a16:creationId xmlns:a16="http://schemas.microsoft.com/office/drawing/2014/main" id="{1F844AE0-1AEB-4746-9C04-CFCC9911ACC1}"/>
              </a:ext>
            </a:extLst>
          </p:cNvPr>
          <p:cNvCxnSpPr>
            <a:cxnSpLocks/>
          </p:cNvCxnSpPr>
          <p:nvPr/>
        </p:nvCxnSpPr>
        <p:spPr>
          <a:xfrm>
            <a:off x="1119632" y="3032218"/>
            <a:ext cx="88392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3DA5F4C-AB17-4D43-A3E1-3AB854921BAB}"/>
              </a:ext>
            </a:extLst>
          </p:cNvPr>
          <p:cNvSpPr txBox="1"/>
          <p:nvPr/>
        </p:nvSpPr>
        <p:spPr>
          <a:xfrm>
            <a:off x="1024128" y="1842268"/>
            <a:ext cx="1767841"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3200" b="1" i="0" u="none" strike="noStrike" kern="1200" cap="none" spc="0" normalizeH="0" baseline="0" noProof="0" dirty="0">
                <a:ln>
                  <a:noFill/>
                </a:ln>
                <a:solidFill>
                  <a:srgbClr val="FFC955"/>
                </a:solidFill>
                <a:effectLst/>
                <a:uLnTx/>
                <a:uFillTx/>
                <a:latin typeface="Source Sans Pro"/>
                <a:ea typeface="+mn-ea"/>
                <a:cs typeface="+mn-cs"/>
              </a:rPr>
              <a:t>Videos</a:t>
            </a:r>
          </a:p>
        </p:txBody>
      </p:sp>
      <p:sp>
        <p:nvSpPr>
          <p:cNvPr id="20" name="TextBox 19">
            <a:extLst>
              <a:ext uri="{FF2B5EF4-FFF2-40B4-BE49-F238E27FC236}">
                <a16:creationId xmlns:a16="http://schemas.microsoft.com/office/drawing/2014/main" id="{C5DC0B40-A989-4D64-889E-F278DB1EF8E6}"/>
              </a:ext>
            </a:extLst>
          </p:cNvPr>
          <p:cNvSpPr txBox="1"/>
          <p:nvPr/>
        </p:nvSpPr>
        <p:spPr>
          <a:xfrm>
            <a:off x="1024127" y="2380874"/>
            <a:ext cx="1767841"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mn-ea"/>
                <a:cs typeface="+mn-cs"/>
              </a:rPr>
              <a:t>YouTube und Co.</a:t>
            </a:r>
          </a:p>
        </p:txBody>
      </p:sp>
      <p:sp>
        <p:nvSpPr>
          <p:cNvPr id="21" name="TextBox 20">
            <a:extLst>
              <a:ext uri="{FF2B5EF4-FFF2-40B4-BE49-F238E27FC236}">
                <a16:creationId xmlns:a16="http://schemas.microsoft.com/office/drawing/2014/main" id="{3D99F00F-E1D4-482E-ABF6-C26AABEF68FC}"/>
              </a:ext>
            </a:extLst>
          </p:cNvPr>
          <p:cNvSpPr txBox="1"/>
          <p:nvPr/>
        </p:nvSpPr>
        <p:spPr>
          <a:xfrm>
            <a:off x="1024127" y="3237776"/>
            <a:ext cx="1767841" cy="173329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a:ln>
                  <a:noFill/>
                </a:ln>
                <a:solidFill>
                  <a:srgbClr val="B6B6BD"/>
                </a:solidFill>
                <a:effectLst/>
                <a:uLnTx/>
                <a:uFillTx/>
                <a:latin typeface="Source Sans Pro"/>
                <a:ea typeface="+mn-ea"/>
                <a:cs typeface="+mn-cs"/>
              </a:rPr>
              <a:t>Auf vielen Video Seiten finden Sie im Internet eine Reihe an Informationen und Anleitungen für verschiedene Themenbereiche und Beispiele.</a:t>
            </a:r>
            <a:endParaRPr kumimoji="0" lang="de-DE" sz="1333" b="1" i="0" u="none" strike="noStrike" kern="1200" cap="none" spc="0" normalizeH="0" baseline="0" noProof="0" dirty="0">
              <a:ln>
                <a:noFill/>
              </a:ln>
              <a:solidFill>
                <a:srgbClr val="B6B6BD"/>
              </a:solidFill>
              <a:effectLst/>
              <a:uLnTx/>
              <a:uFillTx/>
              <a:latin typeface="Source Sans Pro"/>
              <a:ea typeface="+mn-ea"/>
              <a:cs typeface="+mn-cs"/>
            </a:endParaRPr>
          </a:p>
        </p:txBody>
      </p:sp>
      <p:cxnSp>
        <p:nvCxnSpPr>
          <p:cNvPr id="24" name="Straight Connector 23">
            <a:extLst>
              <a:ext uri="{FF2B5EF4-FFF2-40B4-BE49-F238E27FC236}">
                <a16:creationId xmlns:a16="http://schemas.microsoft.com/office/drawing/2014/main" id="{5845F97F-AECE-4816-B6DC-532A7C76D221}"/>
              </a:ext>
            </a:extLst>
          </p:cNvPr>
          <p:cNvCxnSpPr>
            <a:cxnSpLocks/>
          </p:cNvCxnSpPr>
          <p:nvPr/>
        </p:nvCxnSpPr>
        <p:spPr>
          <a:xfrm>
            <a:off x="6703568" y="3032218"/>
            <a:ext cx="88392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29EDE96-4714-4E7B-A3F2-964B0AFD71F7}"/>
              </a:ext>
            </a:extLst>
          </p:cNvPr>
          <p:cNvSpPr txBox="1"/>
          <p:nvPr/>
        </p:nvSpPr>
        <p:spPr>
          <a:xfrm>
            <a:off x="6608063" y="1842268"/>
            <a:ext cx="1767841"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3200" b="1" i="0" u="none" strike="noStrike" kern="1200" cap="none" spc="0" normalizeH="0" baseline="0" noProof="0" dirty="0">
                <a:ln>
                  <a:noFill/>
                </a:ln>
                <a:solidFill>
                  <a:srgbClr val="FFC955"/>
                </a:solidFill>
                <a:effectLst/>
                <a:uLnTx/>
                <a:uFillTx/>
                <a:latin typeface="Source Sans Pro"/>
                <a:ea typeface="+mn-ea"/>
                <a:cs typeface="+mn-cs"/>
              </a:rPr>
              <a:t>Bücher</a:t>
            </a:r>
          </a:p>
        </p:txBody>
      </p:sp>
      <p:sp>
        <p:nvSpPr>
          <p:cNvPr id="26" name="TextBox 25">
            <a:extLst>
              <a:ext uri="{FF2B5EF4-FFF2-40B4-BE49-F238E27FC236}">
                <a16:creationId xmlns:a16="http://schemas.microsoft.com/office/drawing/2014/main" id="{A3B28A01-21A7-494D-8417-AE93232D2C66}"/>
              </a:ext>
            </a:extLst>
          </p:cNvPr>
          <p:cNvSpPr txBox="1"/>
          <p:nvPr/>
        </p:nvSpPr>
        <p:spPr>
          <a:xfrm>
            <a:off x="6608062" y="2380874"/>
            <a:ext cx="1767841"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mn-ea"/>
                <a:cs typeface="+mn-cs"/>
              </a:rPr>
              <a:t>Amazon, Kindel </a:t>
            </a:r>
            <a:r>
              <a:rPr kumimoji="0" lang="de-DE" sz="1333" b="1" i="0" u="none" strike="noStrike" kern="1200" cap="none" spc="0" normalizeH="0" baseline="0" noProof="0" dirty="0" err="1">
                <a:ln>
                  <a:noFill/>
                </a:ln>
                <a:solidFill>
                  <a:srgbClr val="FFFFFF"/>
                </a:solidFill>
                <a:effectLst/>
                <a:uLnTx/>
                <a:uFillTx/>
                <a:latin typeface="Source Sans Pro"/>
                <a:ea typeface="+mn-ea"/>
                <a:cs typeface="+mn-cs"/>
              </a:rPr>
              <a:t>uzw</a:t>
            </a:r>
            <a:r>
              <a:rPr kumimoji="0" lang="de-DE" sz="1333" b="1" i="0" u="none" strike="noStrike" kern="1200" cap="none" spc="0" normalizeH="0" baseline="0" noProof="0" dirty="0">
                <a:ln>
                  <a:noFill/>
                </a:ln>
                <a:solidFill>
                  <a:srgbClr val="FFFFFF"/>
                </a:solidFill>
                <a:effectLst/>
                <a:uLnTx/>
                <a:uFillTx/>
                <a:latin typeface="Source Sans Pro"/>
                <a:ea typeface="+mn-ea"/>
                <a:cs typeface="+mn-cs"/>
              </a:rPr>
              <a:t>.</a:t>
            </a:r>
          </a:p>
        </p:txBody>
      </p:sp>
      <p:sp>
        <p:nvSpPr>
          <p:cNvPr id="27" name="TextBox 26">
            <a:extLst>
              <a:ext uri="{FF2B5EF4-FFF2-40B4-BE49-F238E27FC236}">
                <a16:creationId xmlns:a16="http://schemas.microsoft.com/office/drawing/2014/main" id="{AB12DE41-3D69-4A7C-B104-8DBDE261586B}"/>
              </a:ext>
            </a:extLst>
          </p:cNvPr>
          <p:cNvSpPr txBox="1"/>
          <p:nvPr/>
        </p:nvSpPr>
        <p:spPr>
          <a:xfrm>
            <a:off x="6608062" y="3237777"/>
            <a:ext cx="1767841" cy="173329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
                <a:srgbClr val="FFFFFF"/>
              </a:buClr>
              <a:buSzTx/>
              <a:buFontTx/>
              <a:buNone/>
              <a:tabLst/>
              <a:defRPr/>
            </a:pPr>
            <a:r>
              <a:rPr kumimoji="0" lang="de-DE" sz="1333" b="0" i="0" u="none" strike="noStrike" kern="1200" cap="none" spc="0" normalizeH="0" baseline="0" noProof="0" dirty="0">
                <a:ln>
                  <a:noFill/>
                </a:ln>
                <a:solidFill>
                  <a:srgbClr val="B6B6BD"/>
                </a:solidFill>
                <a:effectLst/>
                <a:uLnTx/>
                <a:uFillTx/>
                <a:latin typeface="Source Sans Pro"/>
                <a:ea typeface="+mn-ea"/>
                <a:cs typeface="+mn-cs"/>
              </a:rPr>
              <a:t>Bücher mögen nicht jedermanns Sache sein aber in vielen der Grundlagen und als Nachschlagwerk finden Sie immer noch einen gewissen Sinn und Nutzen.</a:t>
            </a:r>
          </a:p>
        </p:txBody>
      </p:sp>
      <p:cxnSp>
        <p:nvCxnSpPr>
          <p:cNvPr id="29" name="Straight Connector 28">
            <a:extLst>
              <a:ext uri="{FF2B5EF4-FFF2-40B4-BE49-F238E27FC236}">
                <a16:creationId xmlns:a16="http://schemas.microsoft.com/office/drawing/2014/main" id="{37211F69-106A-4A77-B7E0-EE18821C58E6}"/>
              </a:ext>
            </a:extLst>
          </p:cNvPr>
          <p:cNvCxnSpPr>
            <a:cxnSpLocks/>
          </p:cNvCxnSpPr>
          <p:nvPr/>
        </p:nvCxnSpPr>
        <p:spPr>
          <a:xfrm>
            <a:off x="9495539" y="3032218"/>
            <a:ext cx="88392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3585306-088D-49A8-AF07-D495AC108E4E}"/>
              </a:ext>
            </a:extLst>
          </p:cNvPr>
          <p:cNvSpPr txBox="1"/>
          <p:nvPr/>
        </p:nvSpPr>
        <p:spPr>
          <a:xfrm>
            <a:off x="9400034" y="1842268"/>
            <a:ext cx="1767841" cy="58477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3200" b="1" i="0" u="none" strike="noStrike" kern="1200" cap="none" spc="0" normalizeH="0" baseline="0" noProof="0" dirty="0">
                <a:ln>
                  <a:noFill/>
                </a:ln>
                <a:solidFill>
                  <a:srgbClr val="FFC955"/>
                </a:solidFill>
                <a:effectLst/>
                <a:uLnTx/>
                <a:uFillTx/>
                <a:latin typeface="Source Sans Pro"/>
                <a:ea typeface="+mn-ea"/>
                <a:cs typeface="+mn-cs"/>
              </a:rPr>
              <a:t>Google</a:t>
            </a:r>
          </a:p>
        </p:txBody>
      </p:sp>
      <p:sp>
        <p:nvSpPr>
          <p:cNvPr id="31" name="TextBox 30">
            <a:extLst>
              <a:ext uri="{FF2B5EF4-FFF2-40B4-BE49-F238E27FC236}">
                <a16:creationId xmlns:a16="http://schemas.microsoft.com/office/drawing/2014/main" id="{7B34BBDE-B450-478D-874E-E1F2AFB6BF85}"/>
              </a:ext>
            </a:extLst>
          </p:cNvPr>
          <p:cNvSpPr txBox="1"/>
          <p:nvPr/>
        </p:nvSpPr>
        <p:spPr>
          <a:xfrm>
            <a:off x="9400034" y="2380874"/>
            <a:ext cx="1767841" cy="502573"/>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mn-ea"/>
                <a:cs typeface="+mn-cs"/>
              </a:rPr>
              <a:t>Google, Stack Overflow</a:t>
            </a:r>
          </a:p>
        </p:txBody>
      </p:sp>
      <p:sp>
        <p:nvSpPr>
          <p:cNvPr id="32" name="TextBox 31">
            <a:extLst>
              <a:ext uri="{FF2B5EF4-FFF2-40B4-BE49-F238E27FC236}">
                <a16:creationId xmlns:a16="http://schemas.microsoft.com/office/drawing/2014/main" id="{79344A11-888E-4EB8-9F0F-44F0CEE9A96A}"/>
              </a:ext>
            </a:extLst>
          </p:cNvPr>
          <p:cNvSpPr txBox="1"/>
          <p:nvPr/>
        </p:nvSpPr>
        <p:spPr>
          <a:xfrm>
            <a:off x="9400034" y="3237776"/>
            <a:ext cx="1767841" cy="1938416"/>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333" b="0" i="0" u="none" strike="noStrike" kern="1200" cap="none" spc="0" normalizeH="0" baseline="0" noProof="0" dirty="0">
                <a:ln>
                  <a:noFill/>
                </a:ln>
                <a:solidFill>
                  <a:srgbClr val="B6B6BD"/>
                </a:solidFill>
                <a:effectLst/>
                <a:uLnTx/>
                <a:uFillTx/>
                <a:latin typeface="Source Sans Pro"/>
                <a:ea typeface="+mn-ea"/>
                <a:cs typeface="+mn-cs"/>
              </a:rPr>
              <a:t>Wie in jedem Thema in der Informatik ist Google und Stack Overflow Ihr  bester Freund. Zu den meisten Problem und oder Themen werden Sie vorgefertigte Lösungen finden. </a:t>
            </a:r>
          </a:p>
        </p:txBody>
      </p:sp>
    </p:spTree>
    <p:extLst>
      <p:ext uri="{BB962C8B-B14F-4D97-AF65-F5344CB8AC3E}">
        <p14:creationId xmlns:p14="http://schemas.microsoft.com/office/powerpoint/2010/main" val="9113511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Was ist Terraform?</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59FC21-BFC7-499C-AF8C-2E89CF56BF1D}"/>
              </a:ext>
            </a:extLst>
          </p:cNvPr>
          <p:cNvSpPr/>
          <p:nvPr/>
        </p:nvSpPr>
        <p:spPr>
          <a:xfrm>
            <a:off x="6096000" y="0"/>
            <a:ext cx="6096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TextBox 3">
            <a:extLst>
              <a:ext uri="{FF2B5EF4-FFF2-40B4-BE49-F238E27FC236}">
                <a16:creationId xmlns:a16="http://schemas.microsoft.com/office/drawing/2014/main" id="{10C80821-88F8-4154-A2E5-1D83A2AEFB98}"/>
              </a:ext>
            </a:extLst>
          </p:cNvPr>
          <p:cNvSpPr txBox="1"/>
          <p:nvPr/>
        </p:nvSpPr>
        <p:spPr>
          <a:xfrm>
            <a:off x="728362" y="2644195"/>
            <a:ext cx="4526692" cy="193899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000" b="1" i="0" u="none" strike="noStrike" kern="1200" cap="none" spc="0" normalizeH="0" baseline="0" noProof="0" dirty="0">
                <a:ln>
                  <a:noFill/>
                </a:ln>
                <a:solidFill>
                  <a:srgbClr val="FFFFFF"/>
                </a:solidFill>
                <a:effectLst/>
                <a:uLnTx/>
                <a:uFillTx/>
                <a:latin typeface="Source Sans Pro Black"/>
                <a:ea typeface="+mn-ea"/>
                <a:cs typeface="+mn-cs"/>
              </a:rPr>
              <a:t>Wieso haben Sie vor Terraform zu nutzen</a:t>
            </a:r>
          </a:p>
        </p:txBody>
      </p:sp>
      <p:sp>
        <p:nvSpPr>
          <p:cNvPr id="5" name="TextBox 4">
            <a:extLst>
              <a:ext uri="{FF2B5EF4-FFF2-40B4-BE49-F238E27FC236}">
                <a16:creationId xmlns:a16="http://schemas.microsoft.com/office/drawing/2014/main" id="{D663DDAE-A3E0-4006-A14F-75583D8C4086}"/>
              </a:ext>
            </a:extLst>
          </p:cNvPr>
          <p:cNvSpPr txBox="1"/>
          <p:nvPr/>
        </p:nvSpPr>
        <p:spPr>
          <a:xfrm>
            <a:off x="8026400" y="1279695"/>
            <a:ext cx="2235200" cy="4329647"/>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27535" b="1" i="0" u="none" strike="noStrike" kern="1200" cap="none" spc="0" normalizeH="0" baseline="0" noProof="0" dirty="0">
                <a:ln>
                  <a:noFill/>
                </a:ln>
                <a:gradFill>
                  <a:gsLst>
                    <a:gs pos="0">
                      <a:srgbClr val="FF5355"/>
                    </a:gs>
                    <a:gs pos="100000">
                      <a:srgbClr val="CE59C4"/>
                    </a:gs>
                  </a:gsLst>
                  <a:lin ang="5400000" scaled="1"/>
                </a:gradFill>
                <a:effectLst/>
                <a:uLnTx/>
                <a:uFillTx/>
                <a:latin typeface="Source Sans Pro"/>
                <a:ea typeface="+mn-ea"/>
                <a:cs typeface="+mn-cs"/>
              </a:rPr>
              <a:t>?</a:t>
            </a:r>
            <a:endParaRPr kumimoji="0" lang="uk-UA" sz="27535" b="1" i="0" u="none" strike="noStrike" kern="1200" cap="none" spc="0" normalizeH="0" baseline="0" noProof="0" dirty="0">
              <a:ln>
                <a:noFill/>
              </a:ln>
              <a:gradFill>
                <a:gsLst>
                  <a:gs pos="0">
                    <a:srgbClr val="FF5355"/>
                  </a:gs>
                  <a:gs pos="100000">
                    <a:srgbClr val="CE59C4"/>
                  </a:gs>
                </a:gsLst>
                <a:lin ang="5400000" scaled="1"/>
              </a:gradFill>
              <a:effectLst/>
              <a:uLnTx/>
              <a:uFillTx/>
              <a:latin typeface="Source Sans Pro"/>
              <a:ea typeface="+mn-ea"/>
              <a:cs typeface="+mn-cs"/>
            </a:endParaRPr>
          </a:p>
        </p:txBody>
      </p:sp>
      <p:cxnSp>
        <p:nvCxnSpPr>
          <p:cNvPr id="8" name="Straight Connector 7">
            <a:extLst>
              <a:ext uri="{FF2B5EF4-FFF2-40B4-BE49-F238E27FC236}">
                <a16:creationId xmlns:a16="http://schemas.microsoft.com/office/drawing/2014/main" id="{D6A577BE-0B81-4A3F-8C26-EAAF72E9EF0D}"/>
              </a:ext>
            </a:extLst>
          </p:cNvPr>
          <p:cNvCxnSpPr>
            <a:cxnSpLocks/>
          </p:cNvCxnSpPr>
          <p:nvPr/>
        </p:nvCxnSpPr>
        <p:spPr>
          <a:xfrm>
            <a:off x="11277600" y="3429000"/>
            <a:ext cx="914400" cy="0"/>
          </a:xfrm>
          <a:prstGeom prst="line">
            <a:avLst/>
          </a:prstGeom>
          <a:ln w="38100">
            <a:solidFill>
              <a:schemeClr val="tx2"/>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4024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28CC38F-6EB8-49DA-9CA9-8F7C2A1E789C}"/>
              </a:ext>
            </a:extLst>
          </p:cNvPr>
          <p:cNvSpPr/>
          <p:nvPr/>
        </p:nvSpPr>
        <p:spPr>
          <a:xfrm>
            <a:off x="0" y="0"/>
            <a:ext cx="6096000"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 name="Freeform 15">
            <a:extLst>
              <a:ext uri="{FF2B5EF4-FFF2-40B4-BE49-F238E27FC236}">
                <a16:creationId xmlns:a16="http://schemas.microsoft.com/office/drawing/2014/main" id="{3C5B59F0-5303-4DCB-96DC-27ECDC3CF9D6}"/>
              </a:ext>
            </a:extLst>
          </p:cNvPr>
          <p:cNvSpPr>
            <a:spLocks noEditPoints="1"/>
          </p:cNvSpPr>
          <p:nvPr/>
        </p:nvSpPr>
        <p:spPr bwMode="auto">
          <a:xfrm>
            <a:off x="1625600" y="2006600"/>
            <a:ext cx="2844800" cy="2844800"/>
          </a:xfrm>
          <a:custGeom>
            <a:avLst/>
            <a:gdLst>
              <a:gd name="T0" fmla="*/ 144 w 176"/>
              <a:gd name="T1" fmla="*/ 88 h 176"/>
              <a:gd name="T2" fmla="*/ 152 w 176"/>
              <a:gd name="T3" fmla="*/ 88 h 176"/>
              <a:gd name="T4" fmla="*/ 60 w 176"/>
              <a:gd name="T5" fmla="*/ 136 h 176"/>
              <a:gd name="T6" fmla="*/ 56 w 176"/>
              <a:gd name="T7" fmla="*/ 143 h 176"/>
              <a:gd name="T8" fmla="*/ 60 w 176"/>
              <a:gd name="T9" fmla="*/ 136 h 176"/>
              <a:gd name="T10" fmla="*/ 33 w 176"/>
              <a:gd name="T11" fmla="*/ 120 h 176"/>
              <a:gd name="T12" fmla="*/ 40 w 176"/>
              <a:gd name="T13" fmla="*/ 116 h 176"/>
              <a:gd name="T14" fmla="*/ 56 w 176"/>
              <a:gd name="T15" fmla="*/ 33 h 176"/>
              <a:gd name="T16" fmla="*/ 60 w 176"/>
              <a:gd name="T17" fmla="*/ 40 h 176"/>
              <a:gd name="T18" fmla="*/ 56 w 176"/>
              <a:gd name="T19" fmla="*/ 33 h 176"/>
              <a:gd name="T20" fmla="*/ 24 w 176"/>
              <a:gd name="T21" fmla="*/ 88 h 176"/>
              <a:gd name="T22" fmla="*/ 32 w 176"/>
              <a:gd name="T23" fmla="*/ 88 h 176"/>
              <a:gd name="T24" fmla="*/ 116 w 176"/>
              <a:gd name="T25" fmla="*/ 40 h 176"/>
              <a:gd name="T26" fmla="*/ 120 w 176"/>
              <a:gd name="T27" fmla="*/ 33 h 176"/>
              <a:gd name="T28" fmla="*/ 116 w 176"/>
              <a:gd name="T29" fmla="*/ 40 h 176"/>
              <a:gd name="T30" fmla="*/ 33 w 176"/>
              <a:gd name="T31" fmla="*/ 56 h 176"/>
              <a:gd name="T32" fmla="*/ 40 w 176"/>
              <a:gd name="T33" fmla="*/ 60 h 176"/>
              <a:gd name="T34" fmla="*/ 142 w 176"/>
              <a:gd name="T35" fmla="*/ 115 h 176"/>
              <a:gd name="T36" fmla="*/ 138 w 176"/>
              <a:gd name="T37" fmla="*/ 121 h 176"/>
              <a:gd name="T38" fmla="*/ 142 w 176"/>
              <a:gd name="T39" fmla="*/ 115 h 176"/>
              <a:gd name="T40" fmla="*/ 84 w 176"/>
              <a:gd name="T41" fmla="*/ 148 h 176"/>
              <a:gd name="T42" fmla="*/ 92 w 176"/>
              <a:gd name="T43" fmla="*/ 148 h 176"/>
              <a:gd name="T44" fmla="*/ 138 w 176"/>
              <a:gd name="T45" fmla="*/ 55 h 176"/>
              <a:gd name="T46" fmla="*/ 142 w 176"/>
              <a:gd name="T47" fmla="*/ 61 h 176"/>
              <a:gd name="T48" fmla="*/ 138 w 176"/>
              <a:gd name="T49" fmla="*/ 55 h 176"/>
              <a:gd name="T50" fmla="*/ 103 w 176"/>
              <a:gd name="T51" fmla="*/ 84 h 176"/>
              <a:gd name="T52" fmla="*/ 92 w 176"/>
              <a:gd name="T53" fmla="*/ 28 h 176"/>
              <a:gd name="T54" fmla="*/ 84 w 176"/>
              <a:gd name="T55" fmla="*/ 28 h 176"/>
              <a:gd name="T56" fmla="*/ 72 w 176"/>
              <a:gd name="T57" fmla="*/ 88 h 176"/>
              <a:gd name="T58" fmla="*/ 103 w 176"/>
              <a:gd name="T59" fmla="*/ 92 h 176"/>
              <a:gd name="T60" fmla="*/ 128 w 176"/>
              <a:gd name="T61" fmla="*/ 88 h 176"/>
              <a:gd name="T62" fmla="*/ 88 w 176"/>
              <a:gd name="T63" fmla="*/ 96 h 176"/>
              <a:gd name="T64" fmla="*/ 88 w 176"/>
              <a:gd name="T65" fmla="*/ 80 h 176"/>
              <a:gd name="T66" fmla="*/ 88 w 176"/>
              <a:gd name="T67" fmla="*/ 96 h 176"/>
              <a:gd name="T68" fmla="*/ 115 w 176"/>
              <a:gd name="T69" fmla="*/ 142 h 176"/>
              <a:gd name="T70" fmla="*/ 121 w 176"/>
              <a:gd name="T71" fmla="*/ 138 h 176"/>
              <a:gd name="T72" fmla="*/ 88 w 176"/>
              <a:gd name="T73" fmla="*/ 0 h 176"/>
              <a:gd name="T74" fmla="*/ 88 w 176"/>
              <a:gd name="T75" fmla="*/ 176 h 176"/>
              <a:gd name="T76" fmla="*/ 88 w 176"/>
              <a:gd name="T77" fmla="*/ 0 h 176"/>
              <a:gd name="T78" fmla="*/ 8 w 176"/>
              <a:gd name="T79" fmla="*/ 88 h 176"/>
              <a:gd name="T80" fmla="*/ 168 w 176"/>
              <a:gd name="T81" fmla="*/ 8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6" h="176">
                <a:moveTo>
                  <a:pt x="148" y="84"/>
                </a:moveTo>
                <a:cubicBezTo>
                  <a:pt x="146" y="84"/>
                  <a:pt x="144" y="86"/>
                  <a:pt x="144" y="88"/>
                </a:cubicBezTo>
                <a:cubicBezTo>
                  <a:pt x="144" y="90"/>
                  <a:pt x="146" y="92"/>
                  <a:pt x="148" y="92"/>
                </a:cubicBezTo>
                <a:cubicBezTo>
                  <a:pt x="150" y="92"/>
                  <a:pt x="152" y="90"/>
                  <a:pt x="152" y="88"/>
                </a:cubicBezTo>
                <a:cubicBezTo>
                  <a:pt x="152" y="86"/>
                  <a:pt x="150" y="84"/>
                  <a:pt x="148" y="84"/>
                </a:cubicBezTo>
                <a:moveTo>
                  <a:pt x="60" y="136"/>
                </a:moveTo>
                <a:cubicBezTo>
                  <a:pt x="58" y="135"/>
                  <a:pt x="56" y="136"/>
                  <a:pt x="55" y="138"/>
                </a:cubicBezTo>
                <a:cubicBezTo>
                  <a:pt x="53" y="140"/>
                  <a:pt x="54" y="142"/>
                  <a:pt x="56" y="143"/>
                </a:cubicBezTo>
                <a:cubicBezTo>
                  <a:pt x="58" y="145"/>
                  <a:pt x="60" y="144"/>
                  <a:pt x="61" y="142"/>
                </a:cubicBezTo>
                <a:cubicBezTo>
                  <a:pt x="63" y="140"/>
                  <a:pt x="62" y="138"/>
                  <a:pt x="60" y="136"/>
                </a:cubicBezTo>
                <a:moveTo>
                  <a:pt x="34" y="115"/>
                </a:moveTo>
                <a:cubicBezTo>
                  <a:pt x="32" y="116"/>
                  <a:pt x="31" y="118"/>
                  <a:pt x="33" y="120"/>
                </a:cubicBezTo>
                <a:cubicBezTo>
                  <a:pt x="34" y="122"/>
                  <a:pt x="36" y="123"/>
                  <a:pt x="38" y="121"/>
                </a:cubicBezTo>
                <a:cubicBezTo>
                  <a:pt x="40" y="120"/>
                  <a:pt x="41" y="118"/>
                  <a:pt x="40" y="116"/>
                </a:cubicBezTo>
                <a:cubicBezTo>
                  <a:pt x="38" y="114"/>
                  <a:pt x="36" y="113"/>
                  <a:pt x="34" y="115"/>
                </a:cubicBezTo>
                <a:moveTo>
                  <a:pt x="56" y="33"/>
                </a:moveTo>
                <a:cubicBezTo>
                  <a:pt x="54" y="34"/>
                  <a:pt x="53" y="36"/>
                  <a:pt x="55" y="38"/>
                </a:cubicBezTo>
                <a:cubicBezTo>
                  <a:pt x="56" y="40"/>
                  <a:pt x="58" y="41"/>
                  <a:pt x="60" y="40"/>
                </a:cubicBezTo>
                <a:cubicBezTo>
                  <a:pt x="62" y="38"/>
                  <a:pt x="63" y="36"/>
                  <a:pt x="61" y="34"/>
                </a:cubicBezTo>
                <a:cubicBezTo>
                  <a:pt x="60" y="32"/>
                  <a:pt x="58" y="31"/>
                  <a:pt x="56" y="33"/>
                </a:cubicBezTo>
                <a:moveTo>
                  <a:pt x="28" y="84"/>
                </a:moveTo>
                <a:cubicBezTo>
                  <a:pt x="26" y="84"/>
                  <a:pt x="24" y="86"/>
                  <a:pt x="24" y="88"/>
                </a:cubicBezTo>
                <a:cubicBezTo>
                  <a:pt x="24" y="90"/>
                  <a:pt x="26" y="92"/>
                  <a:pt x="28" y="92"/>
                </a:cubicBezTo>
                <a:cubicBezTo>
                  <a:pt x="30" y="92"/>
                  <a:pt x="32" y="90"/>
                  <a:pt x="32" y="88"/>
                </a:cubicBezTo>
                <a:cubicBezTo>
                  <a:pt x="32" y="86"/>
                  <a:pt x="30" y="84"/>
                  <a:pt x="28" y="84"/>
                </a:cubicBezTo>
                <a:moveTo>
                  <a:pt x="116" y="40"/>
                </a:moveTo>
                <a:cubicBezTo>
                  <a:pt x="118" y="41"/>
                  <a:pt x="120" y="40"/>
                  <a:pt x="121" y="38"/>
                </a:cubicBezTo>
                <a:cubicBezTo>
                  <a:pt x="123" y="36"/>
                  <a:pt x="122" y="34"/>
                  <a:pt x="120" y="33"/>
                </a:cubicBezTo>
                <a:cubicBezTo>
                  <a:pt x="118" y="31"/>
                  <a:pt x="116" y="32"/>
                  <a:pt x="115" y="34"/>
                </a:cubicBezTo>
                <a:cubicBezTo>
                  <a:pt x="113" y="36"/>
                  <a:pt x="114" y="38"/>
                  <a:pt x="116" y="40"/>
                </a:cubicBezTo>
                <a:moveTo>
                  <a:pt x="38" y="55"/>
                </a:moveTo>
                <a:cubicBezTo>
                  <a:pt x="36" y="53"/>
                  <a:pt x="34" y="54"/>
                  <a:pt x="33" y="56"/>
                </a:cubicBezTo>
                <a:cubicBezTo>
                  <a:pt x="31" y="58"/>
                  <a:pt x="32" y="60"/>
                  <a:pt x="34" y="61"/>
                </a:cubicBezTo>
                <a:cubicBezTo>
                  <a:pt x="36" y="63"/>
                  <a:pt x="38" y="62"/>
                  <a:pt x="40" y="60"/>
                </a:cubicBezTo>
                <a:cubicBezTo>
                  <a:pt x="41" y="58"/>
                  <a:pt x="40" y="56"/>
                  <a:pt x="38" y="55"/>
                </a:cubicBezTo>
                <a:moveTo>
                  <a:pt x="142" y="115"/>
                </a:moveTo>
                <a:cubicBezTo>
                  <a:pt x="140" y="113"/>
                  <a:pt x="138" y="114"/>
                  <a:pt x="137" y="116"/>
                </a:cubicBezTo>
                <a:cubicBezTo>
                  <a:pt x="135" y="118"/>
                  <a:pt x="136" y="120"/>
                  <a:pt x="138" y="121"/>
                </a:cubicBezTo>
                <a:cubicBezTo>
                  <a:pt x="140" y="123"/>
                  <a:pt x="142" y="122"/>
                  <a:pt x="143" y="120"/>
                </a:cubicBezTo>
                <a:cubicBezTo>
                  <a:pt x="145" y="118"/>
                  <a:pt x="144" y="116"/>
                  <a:pt x="142" y="115"/>
                </a:cubicBezTo>
                <a:moveTo>
                  <a:pt x="88" y="144"/>
                </a:moveTo>
                <a:cubicBezTo>
                  <a:pt x="86" y="144"/>
                  <a:pt x="84" y="146"/>
                  <a:pt x="84" y="148"/>
                </a:cubicBezTo>
                <a:cubicBezTo>
                  <a:pt x="84" y="150"/>
                  <a:pt x="86" y="152"/>
                  <a:pt x="88" y="152"/>
                </a:cubicBezTo>
                <a:cubicBezTo>
                  <a:pt x="90" y="152"/>
                  <a:pt x="92" y="150"/>
                  <a:pt x="92" y="148"/>
                </a:cubicBezTo>
                <a:cubicBezTo>
                  <a:pt x="92" y="146"/>
                  <a:pt x="90" y="144"/>
                  <a:pt x="88" y="144"/>
                </a:cubicBezTo>
                <a:moveTo>
                  <a:pt x="138" y="55"/>
                </a:moveTo>
                <a:cubicBezTo>
                  <a:pt x="136" y="56"/>
                  <a:pt x="135" y="58"/>
                  <a:pt x="137" y="60"/>
                </a:cubicBezTo>
                <a:cubicBezTo>
                  <a:pt x="138" y="62"/>
                  <a:pt x="140" y="63"/>
                  <a:pt x="142" y="61"/>
                </a:cubicBezTo>
                <a:cubicBezTo>
                  <a:pt x="144" y="60"/>
                  <a:pt x="145" y="58"/>
                  <a:pt x="143" y="56"/>
                </a:cubicBezTo>
                <a:cubicBezTo>
                  <a:pt x="142" y="54"/>
                  <a:pt x="140" y="53"/>
                  <a:pt x="138" y="55"/>
                </a:cubicBezTo>
                <a:moveTo>
                  <a:pt x="124" y="84"/>
                </a:moveTo>
                <a:cubicBezTo>
                  <a:pt x="103" y="84"/>
                  <a:pt x="103" y="84"/>
                  <a:pt x="103" y="84"/>
                </a:cubicBezTo>
                <a:cubicBezTo>
                  <a:pt x="102" y="78"/>
                  <a:pt x="98" y="74"/>
                  <a:pt x="92" y="73"/>
                </a:cubicBezTo>
                <a:cubicBezTo>
                  <a:pt x="92" y="28"/>
                  <a:pt x="92" y="28"/>
                  <a:pt x="92" y="28"/>
                </a:cubicBezTo>
                <a:cubicBezTo>
                  <a:pt x="92" y="26"/>
                  <a:pt x="90" y="24"/>
                  <a:pt x="88" y="24"/>
                </a:cubicBezTo>
                <a:cubicBezTo>
                  <a:pt x="86" y="24"/>
                  <a:pt x="84" y="26"/>
                  <a:pt x="84" y="28"/>
                </a:cubicBezTo>
                <a:cubicBezTo>
                  <a:pt x="84" y="73"/>
                  <a:pt x="84" y="73"/>
                  <a:pt x="84" y="73"/>
                </a:cubicBezTo>
                <a:cubicBezTo>
                  <a:pt x="77" y="74"/>
                  <a:pt x="72" y="81"/>
                  <a:pt x="72" y="88"/>
                </a:cubicBezTo>
                <a:cubicBezTo>
                  <a:pt x="72" y="97"/>
                  <a:pt x="79" y="104"/>
                  <a:pt x="88" y="104"/>
                </a:cubicBezTo>
                <a:cubicBezTo>
                  <a:pt x="95" y="104"/>
                  <a:pt x="102" y="99"/>
                  <a:pt x="103" y="92"/>
                </a:cubicBezTo>
                <a:cubicBezTo>
                  <a:pt x="124" y="92"/>
                  <a:pt x="124" y="92"/>
                  <a:pt x="124" y="92"/>
                </a:cubicBezTo>
                <a:cubicBezTo>
                  <a:pt x="126" y="92"/>
                  <a:pt x="128" y="90"/>
                  <a:pt x="128" y="88"/>
                </a:cubicBezTo>
                <a:cubicBezTo>
                  <a:pt x="128" y="86"/>
                  <a:pt x="126" y="84"/>
                  <a:pt x="124" y="84"/>
                </a:cubicBezTo>
                <a:moveTo>
                  <a:pt x="88" y="96"/>
                </a:moveTo>
                <a:cubicBezTo>
                  <a:pt x="84" y="96"/>
                  <a:pt x="80" y="92"/>
                  <a:pt x="80" y="88"/>
                </a:cubicBezTo>
                <a:cubicBezTo>
                  <a:pt x="80" y="84"/>
                  <a:pt x="84" y="80"/>
                  <a:pt x="88" y="80"/>
                </a:cubicBezTo>
                <a:cubicBezTo>
                  <a:pt x="92" y="80"/>
                  <a:pt x="96" y="84"/>
                  <a:pt x="96" y="88"/>
                </a:cubicBezTo>
                <a:cubicBezTo>
                  <a:pt x="96" y="92"/>
                  <a:pt x="92" y="96"/>
                  <a:pt x="88" y="96"/>
                </a:cubicBezTo>
                <a:moveTo>
                  <a:pt x="116" y="136"/>
                </a:moveTo>
                <a:cubicBezTo>
                  <a:pt x="114" y="138"/>
                  <a:pt x="113" y="140"/>
                  <a:pt x="115" y="142"/>
                </a:cubicBezTo>
                <a:cubicBezTo>
                  <a:pt x="116" y="144"/>
                  <a:pt x="118" y="145"/>
                  <a:pt x="120" y="143"/>
                </a:cubicBezTo>
                <a:cubicBezTo>
                  <a:pt x="122" y="142"/>
                  <a:pt x="123" y="140"/>
                  <a:pt x="121" y="138"/>
                </a:cubicBezTo>
                <a:cubicBezTo>
                  <a:pt x="120" y="136"/>
                  <a:pt x="118" y="135"/>
                  <a:pt x="116" y="136"/>
                </a:cubicBezTo>
                <a:moveTo>
                  <a:pt x="88" y="0"/>
                </a:moveTo>
                <a:cubicBezTo>
                  <a:pt x="39" y="0"/>
                  <a:pt x="0" y="39"/>
                  <a:pt x="0" y="88"/>
                </a:cubicBezTo>
                <a:cubicBezTo>
                  <a:pt x="0" y="137"/>
                  <a:pt x="39" y="176"/>
                  <a:pt x="88" y="176"/>
                </a:cubicBezTo>
                <a:cubicBezTo>
                  <a:pt x="137" y="176"/>
                  <a:pt x="176" y="137"/>
                  <a:pt x="176" y="88"/>
                </a:cubicBezTo>
                <a:cubicBezTo>
                  <a:pt x="176" y="39"/>
                  <a:pt x="137" y="0"/>
                  <a:pt x="88" y="0"/>
                </a:cubicBezTo>
                <a:moveTo>
                  <a:pt x="88" y="168"/>
                </a:moveTo>
                <a:cubicBezTo>
                  <a:pt x="44" y="168"/>
                  <a:pt x="8" y="132"/>
                  <a:pt x="8" y="88"/>
                </a:cubicBezTo>
                <a:cubicBezTo>
                  <a:pt x="8" y="44"/>
                  <a:pt x="44" y="8"/>
                  <a:pt x="88" y="8"/>
                </a:cubicBezTo>
                <a:cubicBezTo>
                  <a:pt x="132" y="8"/>
                  <a:pt x="168" y="44"/>
                  <a:pt x="168" y="88"/>
                </a:cubicBezTo>
                <a:cubicBezTo>
                  <a:pt x="168" y="132"/>
                  <a:pt x="132" y="168"/>
                  <a:pt x="88" y="168"/>
                </a:cubicBezTo>
              </a:path>
            </a:pathLst>
          </a:custGeom>
          <a:gradFill>
            <a:gsLst>
              <a:gs pos="100000">
                <a:schemeClr val="accent4"/>
              </a:gs>
              <a:gs pos="100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5" name="TextBox 4">
            <a:extLst>
              <a:ext uri="{FF2B5EF4-FFF2-40B4-BE49-F238E27FC236}">
                <a16:creationId xmlns:a16="http://schemas.microsoft.com/office/drawing/2014/main" id="{054A98F1-1130-4CC8-A347-2274F3BB5B77}"/>
              </a:ext>
            </a:extLst>
          </p:cNvPr>
          <p:cNvSpPr txBox="1"/>
          <p:nvPr/>
        </p:nvSpPr>
        <p:spPr>
          <a:xfrm>
            <a:off x="6902449" y="2196525"/>
            <a:ext cx="4051300" cy="830997"/>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Das Sparen von Zeit und Arbeitsaufwand</a:t>
            </a:r>
          </a:p>
        </p:txBody>
      </p:sp>
      <p:sp>
        <p:nvSpPr>
          <p:cNvPr id="6" name="TextBox 5">
            <a:extLst>
              <a:ext uri="{FF2B5EF4-FFF2-40B4-BE49-F238E27FC236}">
                <a16:creationId xmlns:a16="http://schemas.microsoft.com/office/drawing/2014/main" id="{D3517A2F-DDCF-45C6-AF1C-D8F684C4E045}"/>
              </a:ext>
            </a:extLst>
          </p:cNvPr>
          <p:cNvSpPr txBox="1"/>
          <p:nvPr/>
        </p:nvSpPr>
        <p:spPr>
          <a:xfrm>
            <a:off x="6902449" y="3122594"/>
            <a:ext cx="4051300" cy="1815882"/>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a:ln>
                  <a:noFill/>
                </a:ln>
                <a:solidFill>
                  <a:srgbClr val="B6B6BD"/>
                </a:solidFill>
                <a:effectLst/>
                <a:uLnTx/>
                <a:uFillTx/>
                <a:latin typeface="Source Sans Pro"/>
                <a:ea typeface="+mn-ea"/>
                <a:cs typeface="+mn-cs"/>
              </a:rPr>
              <a:t>Wie in jedem Fall ist die Pflege interner Strukturen und Infrastruktur teuer und aufwendig. Umso mehr dieser Arbeit schnell und einfach durch Tools wie Terraform erledigt werden umso mehr Zeit hat ein Team für die Weiterentwicklung und die tatsächliche Betreuung.</a:t>
            </a:r>
          </a:p>
        </p:txBody>
      </p:sp>
      <p:cxnSp>
        <p:nvCxnSpPr>
          <p:cNvPr id="7" name="Straight Connector 6">
            <a:extLst>
              <a:ext uri="{FF2B5EF4-FFF2-40B4-BE49-F238E27FC236}">
                <a16:creationId xmlns:a16="http://schemas.microsoft.com/office/drawing/2014/main" id="{6BDCB6D4-B524-4F67-80CE-7CD95DB65081}"/>
              </a:ext>
            </a:extLst>
          </p:cNvPr>
          <p:cNvCxnSpPr>
            <a:cxnSpLocks/>
          </p:cNvCxnSpPr>
          <p:nvPr/>
        </p:nvCxnSpPr>
        <p:spPr>
          <a:xfrm>
            <a:off x="0" y="3429000"/>
            <a:ext cx="914400" cy="0"/>
          </a:xfrm>
          <a:prstGeom prst="line">
            <a:avLst/>
          </a:prstGeom>
          <a:ln w="38100">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9190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2063069"/>
            <a:ext cx="6738730" cy="230832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Terraform ist ein Open-Source-Tool zur Infrastrukturautomatisierung, das von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HashiCorp</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entwickelt wurde. Es ermöglicht Benutzern, ihre Infrastruktur mithilfe von Code zu verwalten und zu konfigurieren, was oft als "Infrastructure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as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Code"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IaC</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bezeichnet wird.</a:t>
            </a: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4548632"/>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134511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0172108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Wie funktioniert Terraform?</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15409395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81113" y="1711886"/>
            <a:ext cx="6738730" cy="341632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Terraform arbeitet deklarativ, was bedeutet, dass der Benutzer den gewünschten Endzustand der Infrastruktur in der Konfigurationsdatei angibt, und Terraform kümmert sich um die Erstellung, Änderung und Löschung von Ressourcen, um diesen Zustand zu erreichen. Es verwendet eine eigene Sprache namens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HashiCorp</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Configuration</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Language (HCL), die speziell für die Beschreibung von Infrastrukturkomponenten entwickelt wurde.</a:t>
            </a:r>
          </a:p>
        </p:txBody>
      </p:sp>
      <p:sp>
        <p:nvSpPr>
          <p:cNvPr id="9" name="TextBox 8">
            <a:extLst>
              <a:ext uri="{FF2B5EF4-FFF2-40B4-BE49-F238E27FC236}">
                <a16:creationId xmlns:a16="http://schemas.microsoft.com/office/drawing/2014/main" id="{E7B99E75-A942-4785-87F6-968B84719648}"/>
              </a:ext>
            </a:extLst>
          </p:cNvPr>
          <p:cNvSpPr txBox="1"/>
          <p:nvPr/>
        </p:nvSpPr>
        <p:spPr>
          <a:xfrm>
            <a:off x="2246243" y="5065466"/>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Definition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Arbeitsweise</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208643" y="993930"/>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38709289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12F0DF2-EEAF-3D8A-6B46-0B7426E61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8" y="771525"/>
            <a:ext cx="11249025" cy="531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9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E048260-B84E-47A2-AF24-B1FD3830A7C4}"/>
              </a:ext>
            </a:extLst>
          </p:cNvPr>
          <p:cNvSpPr/>
          <p:nvPr/>
        </p:nvSpPr>
        <p:spPr>
          <a:xfrm>
            <a:off x="1464681" y="3028122"/>
            <a:ext cx="3730171" cy="2062103"/>
          </a:xfrm>
          <a:prstGeom prst="rect">
            <a:avLst/>
          </a:prstGeom>
        </p:spPr>
        <p:txBody>
          <a:bodyPr wrap="square">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1600" dirty="0">
                <a:solidFill>
                  <a:srgbClr val="B6B6BD"/>
                </a:solidFill>
                <a:latin typeface="Source Sans Pro"/>
              </a:rPr>
              <a:t>Der Grund weswegen Terraform so gerne eingesetzt wird, um Infrastruktur schnell und effizient managen zu können. Liegt hauptsächlich daran das hiermit reproduzierbare und nachvollziehbare Infrastruktur gebaut wird. Und diese von einem kleinerem Team gepflegt werden kann.</a:t>
            </a:r>
            <a:endParaRPr kumimoji="0" lang="de-DE" sz="1600" b="0" i="0" u="none" strike="noStrike" kern="1200" cap="none" spc="0" normalizeH="0" baseline="0" noProof="0" dirty="0">
              <a:ln>
                <a:noFill/>
              </a:ln>
              <a:solidFill>
                <a:srgbClr val="B6B6BD"/>
              </a:solidFill>
              <a:effectLst/>
              <a:uLnTx/>
              <a:uFillTx/>
              <a:latin typeface="Source Sans Pro"/>
              <a:ea typeface="+mn-ea"/>
              <a:cs typeface="+mn-cs"/>
            </a:endParaRPr>
          </a:p>
        </p:txBody>
      </p:sp>
      <p:sp>
        <p:nvSpPr>
          <p:cNvPr id="8" name="Rectangle 7">
            <a:extLst>
              <a:ext uri="{FF2B5EF4-FFF2-40B4-BE49-F238E27FC236}">
                <a16:creationId xmlns:a16="http://schemas.microsoft.com/office/drawing/2014/main" id="{47D041B1-D17D-4BFA-8AF9-912C1F95BA4D}"/>
              </a:ext>
            </a:extLst>
          </p:cNvPr>
          <p:cNvSpPr/>
          <p:nvPr/>
        </p:nvSpPr>
        <p:spPr>
          <a:xfrm>
            <a:off x="1464681" y="2570922"/>
            <a:ext cx="3730171" cy="461665"/>
          </a:xfrm>
          <a:prstGeom prst="rect">
            <a:avLst/>
          </a:prstGeom>
        </p:spPr>
        <p:txBody>
          <a:bodyPr wrap="square">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srgbClr val="FFFFFF"/>
                </a:solidFill>
                <a:effectLst/>
                <a:uLnTx/>
                <a:uFillTx/>
                <a:latin typeface="Source Sans Pro Black"/>
                <a:ea typeface="+mn-ea"/>
                <a:cs typeface="+mn-cs"/>
              </a:rPr>
              <a:t>Warum nun Terraform</a:t>
            </a:r>
          </a:p>
        </p:txBody>
      </p:sp>
      <p:grpSp>
        <p:nvGrpSpPr>
          <p:cNvPr id="2" name="Graphic 8" descr="Hike">
            <a:extLst>
              <a:ext uri="{FF2B5EF4-FFF2-40B4-BE49-F238E27FC236}">
                <a16:creationId xmlns:a16="http://schemas.microsoft.com/office/drawing/2014/main" id="{143A14FE-96C8-4746-92EB-D2C6DE76AC65}"/>
              </a:ext>
            </a:extLst>
          </p:cNvPr>
          <p:cNvGrpSpPr/>
          <p:nvPr/>
        </p:nvGrpSpPr>
        <p:grpSpPr>
          <a:xfrm>
            <a:off x="4411653" y="1595563"/>
            <a:ext cx="783199" cy="783199"/>
            <a:chOff x="6597601" y="3108960"/>
            <a:chExt cx="1174799" cy="1174799"/>
          </a:xfrm>
          <a:gradFill>
            <a:gsLst>
              <a:gs pos="100000">
                <a:schemeClr val="accent3"/>
              </a:gs>
              <a:gs pos="0">
                <a:schemeClr val="accent2"/>
              </a:gs>
            </a:gsLst>
            <a:lin ang="6600000" scaled="0"/>
          </a:gradFill>
        </p:grpSpPr>
        <p:sp>
          <p:nvSpPr>
            <p:cNvPr id="3" name="Freeform: Shape 2">
              <a:extLst>
                <a:ext uri="{FF2B5EF4-FFF2-40B4-BE49-F238E27FC236}">
                  <a16:creationId xmlns:a16="http://schemas.microsoft.com/office/drawing/2014/main" id="{61D404D6-730C-497B-961C-D516248C3C36}"/>
                </a:ext>
              </a:extLst>
            </p:cNvPr>
            <p:cNvSpPr/>
            <p:nvPr/>
          </p:nvSpPr>
          <p:spPr>
            <a:xfrm>
              <a:off x="7148288" y="3170147"/>
              <a:ext cx="195799" cy="195799"/>
            </a:xfrm>
            <a:custGeom>
              <a:avLst/>
              <a:gdLst>
                <a:gd name="connsiteX0" fmla="*/ 195800 w 195799"/>
                <a:gd name="connsiteY0" fmla="*/ 97900 h 195799"/>
                <a:gd name="connsiteX1" fmla="*/ 97900 w 195799"/>
                <a:gd name="connsiteY1" fmla="*/ 195800 h 195799"/>
                <a:gd name="connsiteX2" fmla="*/ 0 w 195799"/>
                <a:gd name="connsiteY2" fmla="*/ 97900 h 195799"/>
                <a:gd name="connsiteX3" fmla="*/ 97900 w 195799"/>
                <a:gd name="connsiteY3" fmla="*/ 0 h 195799"/>
                <a:gd name="connsiteX4" fmla="*/ 195800 w 195799"/>
                <a:gd name="connsiteY4" fmla="*/ 97900 h 195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799" h="195799">
                  <a:moveTo>
                    <a:pt x="195800" y="97900"/>
                  </a:moveTo>
                  <a:cubicBezTo>
                    <a:pt x="195800" y="151969"/>
                    <a:pt x="151969" y="195800"/>
                    <a:pt x="97900" y="195800"/>
                  </a:cubicBezTo>
                  <a:cubicBezTo>
                    <a:pt x="43831" y="195800"/>
                    <a:pt x="0" y="151969"/>
                    <a:pt x="0" y="97900"/>
                  </a:cubicBezTo>
                  <a:cubicBezTo>
                    <a:pt x="0" y="43831"/>
                    <a:pt x="43831" y="0"/>
                    <a:pt x="97900" y="0"/>
                  </a:cubicBezTo>
                  <a:cubicBezTo>
                    <a:pt x="151969" y="0"/>
                    <a:pt x="195800" y="43831"/>
                    <a:pt x="195800" y="97900"/>
                  </a:cubicBezTo>
                  <a:close/>
                </a:path>
              </a:pathLst>
            </a:custGeom>
            <a:grpFill/>
            <a:ln w="12204" cap="flat">
              <a:noFill/>
              <a:prstDash val="solid"/>
              <a:miter/>
            </a:ln>
          </p:spPr>
          <p:txBody>
            <a:bodyPr rtlCol="0" anchor="ctr"/>
            <a:lstStyle/>
            <a:p>
              <a:pPr marL="0" marR="0" lvl="0" indent="0" algn="l"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1C30"/>
                </a:solidFill>
                <a:effectLst/>
                <a:uLnTx/>
                <a:uFillTx/>
                <a:latin typeface="Source Sans Pro"/>
                <a:ea typeface="+mn-ea"/>
                <a:cs typeface="+mn-cs"/>
              </a:endParaRPr>
            </a:p>
          </p:txBody>
        </p:sp>
        <p:sp>
          <p:nvSpPr>
            <p:cNvPr id="4" name="Freeform: Shape 3">
              <a:extLst>
                <a:ext uri="{FF2B5EF4-FFF2-40B4-BE49-F238E27FC236}">
                  <a16:creationId xmlns:a16="http://schemas.microsoft.com/office/drawing/2014/main" id="{587DC343-D883-43CE-A6DD-8F0988507422}"/>
                </a:ext>
              </a:extLst>
            </p:cNvPr>
            <p:cNvSpPr/>
            <p:nvPr/>
          </p:nvSpPr>
          <p:spPr>
            <a:xfrm>
              <a:off x="6842016" y="3390422"/>
              <a:ext cx="685691" cy="833604"/>
            </a:xfrm>
            <a:custGeom>
              <a:avLst/>
              <a:gdLst>
                <a:gd name="connsiteX0" fmla="*/ 388263 w 685691"/>
                <a:gd name="connsiteY0" fmla="*/ 387928 h 833604"/>
                <a:gd name="connsiteX1" fmla="*/ 421304 w 685691"/>
                <a:gd name="connsiteY1" fmla="*/ 222722 h 833604"/>
                <a:gd name="connsiteX2" fmla="*/ 444555 w 685691"/>
                <a:gd name="connsiteY2" fmla="*/ 276567 h 833604"/>
                <a:gd name="connsiteX3" fmla="*/ 473925 w 685691"/>
                <a:gd name="connsiteY3" fmla="*/ 303490 h 833604"/>
                <a:gd name="connsiteX4" fmla="*/ 575496 w 685691"/>
                <a:gd name="connsiteY4" fmla="*/ 337755 h 833604"/>
                <a:gd name="connsiteX5" fmla="*/ 481267 w 685691"/>
                <a:gd name="connsiteY5" fmla="*/ 456458 h 833604"/>
                <a:gd name="connsiteX6" fmla="*/ 388263 w 685691"/>
                <a:gd name="connsiteY6" fmla="*/ 387928 h 833604"/>
                <a:gd name="connsiteX7" fmla="*/ 652592 w 685691"/>
                <a:gd name="connsiteY7" fmla="*/ 259435 h 833604"/>
                <a:gd name="connsiteX8" fmla="*/ 526546 w 685691"/>
                <a:gd name="connsiteY8" fmla="*/ 217827 h 833604"/>
                <a:gd name="connsiteX9" fmla="*/ 454345 w 685691"/>
                <a:gd name="connsiteY9" fmla="*/ 51397 h 833604"/>
                <a:gd name="connsiteX10" fmla="*/ 368683 w 685691"/>
                <a:gd name="connsiteY10" fmla="*/ 0 h 833604"/>
                <a:gd name="connsiteX11" fmla="*/ 327075 w 685691"/>
                <a:gd name="connsiteY11" fmla="*/ 9790 h 833604"/>
                <a:gd name="connsiteX12" fmla="*/ 275678 w 685691"/>
                <a:gd name="connsiteY12" fmla="*/ 70977 h 833604"/>
                <a:gd name="connsiteX13" fmla="*/ 248755 w 685691"/>
                <a:gd name="connsiteY13" fmla="*/ 200695 h 833604"/>
                <a:gd name="connsiteX14" fmla="*/ 176554 w 685691"/>
                <a:gd name="connsiteY14" fmla="*/ 553135 h 833604"/>
                <a:gd name="connsiteX15" fmla="*/ 11348 w 685691"/>
                <a:gd name="connsiteY15" fmla="*/ 752606 h 833604"/>
                <a:gd name="connsiteX16" fmla="*/ 17467 w 685691"/>
                <a:gd name="connsiteY16" fmla="*/ 821136 h 833604"/>
                <a:gd name="connsiteX17" fmla="*/ 48060 w 685691"/>
                <a:gd name="connsiteY17" fmla="*/ 832149 h 833604"/>
                <a:gd name="connsiteX18" fmla="*/ 85997 w 685691"/>
                <a:gd name="connsiteY18" fmla="*/ 813793 h 833604"/>
                <a:gd name="connsiteX19" fmla="*/ 257321 w 685691"/>
                <a:gd name="connsiteY19" fmla="*/ 605756 h 833604"/>
                <a:gd name="connsiteX20" fmla="*/ 267111 w 685691"/>
                <a:gd name="connsiteY20" fmla="*/ 584952 h 833604"/>
                <a:gd name="connsiteX21" fmla="*/ 296481 w 685691"/>
                <a:gd name="connsiteY21" fmla="*/ 442997 h 833604"/>
                <a:gd name="connsiteX22" fmla="*/ 420080 w 685691"/>
                <a:gd name="connsiteY22" fmla="*/ 532331 h 833604"/>
                <a:gd name="connsiteX23" fmla="*/ 213266 w 685691"/>
                <a:gd name="connsiteY23" fmla="*/ 792989 h 833604"/>
                <a:gd name="connsiteX24" fmla="*/ 209595 w 685691"/>
                <a:gd name="connsiteY24" fmla="*/ 817464 h 833604"/>
                <a:gd name="connsiteX25" fmla="*/ 229175 w 685691"/>
                <a:gd name="connsiteY25" fmla="*/ 833373 h 833604"/>
                <a:gd name="connsiteX26" fmla="*/ 252426 w 685691"/>
                <a:gd name="connsiteY26" fmla="*/ 823583 h 833604"/>
                <a:gd name="connsiteX27" fmla="*/ 428646 w 685691"/>
                <a:gd name="connsiteY27" fmla="*/ 600861 h 833604"/>
                <a:gd name="connsiteX28" fmla="*/ 428646 w 685691"/>
                <a:gd name="connsiteY28" fmla="*/ 781976 h 833604"/>
                <a:gd name="connsiteX29" fmla="*/ 472701 w 685691"/>
                <a:gd name="connsiteY29" fmla="*/ 833373 h 833604"/>
                <a:gd name="connsiteX30" fmla="*/ 510637 w 685691"/>
                <a:gd name="connsiteY30" fmla="*/ 821136 h 833604"/>
                <a:gd name="connsiteX31" fmla="*/ 526546 w 685691"/>
                <a:gd name="connsiteY31" fmla="*/ 784423 h 833604"/>
                <a:gd name="connsiteX32" fmla="*/ 526546 w 685691"/>
                <a:gd name="connsiteY32" fmla="*/ 513975 h 833604"/>
                <a:gd name="connsiteX33" fmla="*/ 517980 w 685691"/>
                <a:gd name="connsiteY33" fmla="*/ 487052 h 833604"/>
                <a:gd name="connsiteX34" fmla="*/ 624446 w 685691"/>
                <a:gd name="connsiteY34" fmla="*/ 353663 h 833604"/>
                <a:gd name="connsiteX35" fmla="*/ 636684 w 685691"/>
                <a:gd name="connsiteY35" fmla="*/ 354887 h 833604"/>
                <a:gd name="connsiteX36" fmla="*/ 683186 w 685691"/>
                <a:gd name="connsiteY36" fmla="*/ 321846 h 833604"/>
                <a:gd name="connsiteX37" fmla="*/ 680739 w 685691"/>
                <a:gd name="connsiteY37" fmla="*/ 283910 h 833604"/>
                <a:gd name="connsiteX38" fmla="*/ 652592 w 685691"/>
                <a:gd name="connsiteY38" fmla="*/ 259435 h 833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85691" h="833604">
                  <a:moveTo>
                    <a:pt x="388263" y="387928"/>
                  </a:moveTo>
                  <a:lnTo>
                    <a:pt x="421304" y="222722"/>
                  </a:lnTo>
                  <a:lnTo>
                    <a:pt x="444555" y="276567"/>
                  </a:lnTo>
                  <a:cubicBezTo>
                    <a:pt x="450674" y="288805"/>
                    <a:pt x="460464" y="298595"/>
                    <a:pt x="473925" y="303490"/>
                  </a:cubicBezTo>
                  <a:lnTo>
                    <a:pt x="575496" y="337755"/>
                  </a:lnTo>
                  <a:lnTo>
                    <a:pt x="481267" y="456458"/>
                  </a:lnTo>
                  <a:lnTo>
                    <a:pt x="388263" y="387928"/>
                  </a:lnTo>
                  <a:close/>
                  <a:moveTo>
                    <a:pt x="652592" y="259435"/>
                  </a:moveTo>
                  <a:lnTo>
                    <a:pt x="526546" y="217827"/>
                  </a:lnTo>
                  <a:cubicBezTo>
                    <a:pt x="526546" y="217827"/>
                    <a:pt x="456792" y="56292"/>
                    <a:pt x="454345" y="51397"/>
                  </a:cubicBezTo>
                  <a:cubicBezTo>
                    <a:pt x="437212" y="19580"/>
                    <a:pt x="404171" y="0"/>
                    <a:pt x="368683" y="0"/>
                  </a:cubicBezTo>
                  <a:cubicBezTo>
                    <a:pt x="353998" y="0"/>
                    <a:pt x="340536" y="3671"/>
                    <a:pt x="327075" y="9790"/>
                  </a:cubicBezTo>
                  <a:cubicBezTo>
                    <a:pt x="300153" y="20804"/>
                    <a:pt x="280573" y="42831"/>
                    <a:pt x="275678" y="70977"/>
                  </a:cubicBezTo>
                  <a:lnTo>
                    <a:pt x="248755" y="200695"/>
                  </a:lnTo>
                  <a:lnTo>
                    <a:pt x="176554" y="553135"/>
                  </a:lnTo>
                  <a:lnTo>
                    <a:pt x="11348" y="752606"/>
                  </a:lnTo>
                  <a:cubicBezTo>
                    <a:pt x="-5785" y="773409"/>
                    <a:pt x="-3337" y="804003"/>
                    <a:pt x="17467" y="821136"/>
                  </a:cubicBezTo>
                  <a:cubicBezTo>
                    <a:pt x="26033" y="828478"/>
                    <a:pt x="37047" y="832149"/>
                    <a:pt x="48060" y="832149"/>
                  </a:cubicBezTo>
                  <a:cubicBezTo>
                    <a:pt x="62745" y="832149"/>
                    <a:pt x="76207" y="826031"/>
                    <a:pt x="85997" y="813793"/>
                  </a:cubicBezTo>
                  <a:lnTo>
                    <a:pt x="257321" y="605756"/>
                  </a:lnTo>
                  <a:cubicBezTo>
                    <a:pt x="262216" y="599637"/>
                    <a:pt x="265888" y="592295"/>
                    <a:pt x="267111" y="584952"/>
                  </a:cubicBezTo>
                  <a:lnTo>
                    <a:pt x="296481" y="442997"/>
                  </a:lnTo>
                  <a:lnTo>
                    <a:pt x="420080" y="532331"/>
                  </a:lnTo>
                  <a:lnTo>
                    <a:pt x="213266" y="792989"/>
                  </a:lnTo>
                  <a:cubicBezTo>
                    <a:pt x="207148" y="800332"/>
                    <a:pt x="205924" y="808898"/>
                    <a:pt x="209595" y="817464"/>
                  </a:cubicBezTo>
                  <a:cubicBezTo>
                    <a:pt x="213266" y="826031"/>
                    <a:pt x="220609" y="832149"/>
                    <a:pt x="229175" y="833373"/>
                  </a:cubicBezTo>
                  <a:cubicBezTo>
                    <a:pt x="237741" y="834597"/>
                    <a:pt x="246308" y="830926"/>
                    <a:pt x="252426" y="823583"/>
                  </a:cubicBezTo>
                  <a:lnTo>
                    <a:pt x="428646" y="600861"/>
                  </a:lnTo>
                  <a:lnTo>
                    <a:pt x="428646" y="781976"/>
                  </a:lnTo>
                  <a:cubicBezTo>
                    <a:pt x="428646" y="807674"/>
                    <a:pt x="447002" y="829702"/>
                    <a:pt x="472701" y="833373"/>
                  </a:cubicBezTo>
                  <a:cubicBezTo>
                    <a:pt x="486162" y="834597"/>
                    <a:pt x="500847" y="829702"/>
                    <a:pt x="510637" y="821136"/>
                  </a:cubicBezTo>
                  <a:cubicBezTo>
                    <a:pt x="520427" y="811346"/>
                    <a:pt x="526546" y="799108"/>
                    <a:pt x="526546" y="784423"/>
                  </a:cubicBezTo>
                  <a:lnTo>
                    <a:pt x="526546" y="513975"/>
                  </a:lnTo>
                  <a:cubicBezTo>
                    <a:pt x="526546" y="504185"/>
                    <a:pt x="524099" y="495618"/>
                    <a:pt x="517980" y="487052"/>
                  </a:cubicBezTo>
                  <a:lnTo>
                    <a:pt x="624446" y="353663"/>
                  </a:lnTo>
                  <a:cubicBezTo>
                    <a:pt x="628117" y="354887"/>
                    <a:pt x="633012" y="354887"/>
                    <a:pt x="636684" y="354887"/>
                  </a:cubicBezTo>
                  <a:cubicBezTo>
                    <a:pt x="657487" y="354887"/>
                    <a:pt x="675844" y="341426"/>
                    <a:pt x="683186" y="321846"/>
                  </a:cubicBezTo>
                  <a:cubicBezTo>
                    <a:pt x="686857" y="309608"/>
                    <a:pt x="686857" y="296147"/>
                    <a:pt x="680739" y="283910"/>
                  </a:cubicBezTo>
                  <a:cubicBezTo>
                    <a:pt x="674620" y="272896"/>
                    <a:pt x="664830" y="263106"/>
                    <a:pt x="652592" y="259435"/>
                  </a:cubicBezTo>
                  <a:close/>
                </a:path>
              </a:pathLst>
            </a:custGeom>
            <a:grpFill/>
            <a:ln w="12204" cap="flat">
              <a:noFill/>
              <a:prstDash val="solid"/>
              <a:miter/>
            </a:ln>
          </p:spPr>
          <p:txBody>
            <a:bodyPr rtlCol="0" anchor="ctr"/>
            <a:lstStyle/>
            <a:p>
              <a:pPr marL="0" marR="0" lvl="0" indent="0" algn="l"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1C30"/>
                </a:solidFill>
                <a:effectLst/>
                <a:uLnTx/>
                <a:uFillTx/>
                <a:latin typeface="Source Sans Pro"/>
                <a:ea typeface="+mn-ea"/>
                <a:cs typeface="+mn-cs"/>
              </a:endParaRPr>
            </a:p>
          </p:txBody>
        </p:sp>
        <p:sp>
          <p:nvSpPr>
            <p:cNvPr id="7" name="Freeform: Shape 6">
              <a:extLst>
                <a:ext uri="{FF2B5EF4-FFF2-40B4-BE49-F238E27FC236}">
                  <a16:creationId xmlns:a16="http://schemas.microsoft.com/office/drawing/2014/main" id="{80D61561-87DA-4DDA-8DDD-5FBE5DD0D762}"/>
                </a:ext>
              </a:extLst>
            </p:cNvPr>
            <p:cNvSpPr/>
            <p:nvPr/>
          </p:nvSpPr>
          <p:spPr>
            <a:xfrm>
              <a:off x="6858393" y="3267503"/>
              <a:ext cx="231462" cy="482700"/>
            </a:xfrm>
            <a:custGeom>
              <a:avLst/>
              <a:gdLst>
                <a:gd name="connsiteX0" fmla="*/ 122241 w 231462"/>
                <a:gd name="connsiteY0" fmla="*/ 81311 h 482700"/>
                <a:gd name="connsiteX1" fmla="*/ 150388 w 231462"/>
                <a:gd name="connsiteY1" fmla="*/ 61731 h 482700"/>
                <a:gd name="connsiteX2" fmla="*/ 169968 w 231462"/>
                <a:gd name="connsiteY2" fmla="*/ 89878 h 482700"/>
                <a:gd name="connsiteX3" fmla="*/ 141821 w 231462"/>
                <a:gd name="connsiteY3" fmla="*/ 109458 h 482700"/>
                <a:gd name="connsiteX4" fmla="*/ 122241 w 231462"/>
                <a:gd name="connsiteY4" fmla="*/ 81311 h 482700"/>
                <a:gd name="connsiteX5" fmla="*/ 229931 w 231462"/>
                <a:gd name="connsiteY5" fmla="*/ 100891 h 482700"/>
                <a:gd name="connsiteX6" fmla="*/ 182205 w 231462"/>
                <a:gd name="connsiteY6" fmla="*/ 7886 h 482700"/>
                <a:gd name="connsiteX7" fmla="*/ 79410 w 231462"/>
                <a:gd name="connsiteY7" fmla="*/ 29914 h 482700"/>
                <a:gd name="connsiteX8" fmla="*/ 74515 w 231462"/>
                <a:gd name="connsiteY8" fmla="*/ 133933 h 482700"/>
                <a:gd name="connsiteX9" fmla="*/ 47593 w 231462"/>
                <a:gd name="connsiteY9" fmla="*/ 153513 h 482700"/>
                <a:gd name="connsiteX10" fmla="*/ 2314 w 231462"/>
                <a:gd name="connsiteY10" fmla="*/ 378682 h 482700"/>
                <a:gd name="connsiteX11" fmla="*/ 19446 w 231462"/>
                <a:gd name="connsiteY11" fmla="*/ 450884 h 482700"/>
                <a:gd name="connsiteX12" fmla="*/ 85529 w 231462"/>
                <a:gd name="connsiteY12" fmla="*/ 482701 h 482700"/>
                <a:gd name="connsiteX13" fmla="*/ 168744 w 231462"/>
                <a:gd name="connsiteY13" fmla="*/ 410500 h 482700"/>
                <a:gd name="connsiteX14" fmla="*/ 214023 w 231462"/>
                <a:gd name="connsiteY14" fmla="*/ 185330 h 482700"/>
                <a:gd name="connsiteX15" fmla="*/ 210351 w 231462"/>
                <a:gd name="connsiteY15" fmla="*/ 166974 h 482700"/>
                <a:gd name="connsiteX16" fmla="*/ 195666 w 231462"/>
                <a:gd name="connsiteY16" fmla="*/ 155960 h 482700"/>
                <a:gd name="connsiteX17" fmla="*/ 193219 w 231462"/>
                <a:gd name="connsiteY17" fmla="*/ 155960 h 482700"/>
                <a:gd name="connsiteX18" fmla="*/ 229931 w 231462"/>
                <a:gd name="connsiteY18" fmla="*/ 100891 h 4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31462" h="482700">
                  <a:moveTo>
                    <a:pt x="122241" y="81311"/>
                  </a:moveTo>
                  <a:cubicBezTo>
                    <a:pt x="124689" y="67850"/>
                    <a:pt x="138150" y="59284"/>
                    <a:pt x="150388" y="61731"/>
                  </a:cubicBezTo>
                  <a:cubicBezTo>
                    <a:pt x="163849" y="64179"/>
                    <a:pt x="172415" y="77640"/>
                    <a:pt x="169968" y="89878"/>
                  </a:cubicBezTo>
                  <a:cubicBezTo>
                    <a:pt x="167520" y="103339"/>
                    <a:pt x="154059" y="111905"/>
                    <a:pt x="141821" y="109458"/>
                  </a:cubicBezTo>
                  <a:cubicBezTo>
                    <a:pt x="128360" y="107010"/>
                    <a:pt x="119794" y="93549"/>
                    <a:pt x="122241" y="81311"/>
                  </a:cubicBezTo>
                  <a:close/>
                  <a:moveTo>
                    <a:pt x="229931" y="100891"/>
                  </a:moveTo>
                  <a:cubicBezTo>
                    <a:pt x="237274" y="62955"/>
                    <a:pt x="217694" y="23795"/>
                    <a:pt x="182205" y="7886"/>
                  </a:cubicBezTo>
                  <a:cubicBezTo>
                    <a:pt x="146716" y="-8022"/>
                    <a:pt x="105109" y="544"/>
                    <a:pt x="79410" y="29914"/>
                  </a:cubicBezTo>
                  <a:cubicBezTo>
                    <a:pt x="53711" y="59284"/>
                    <a:pt x="52488" y="102115"/>
                    <a:pt x="74515" y="133933"/>
                  </a:cubicBezTo>
                  <a:cubicBezTo>
                    <a:pt x="62278" y="131485"/>
                    <a:pt x="50040" y="140051"/>
                    <a:pt x="47593" y="153513"/>
                  </a:cubicBezTo>
                  <a:lnTo>
                    <a:pt x="2314" y="378682"/>
                  </a:lnTo>
                  <a:cubicBezTo>
                    <a:pt x="-3805" y="404381"/>
                    <a:pt x="2314" y="430080"/>
                    <a:pt x="19446" y="450884"/>
                  </a:cubicBezTo>
                  <a:cubicBezTo>
                    <a:pt x="35355" y="471687"/>
                    <a:pt x="59830" y="482701"/>
                    <a:pt x="85529" y="482701"/>
                  </a:cubicBezTo>
                  <a:cubicBezTo>
                    <a:pt x="127136" y="481477"/>
                    <a:pt x="161401" y="450884"/>
                    <a:pt x="168744" y="410500"/>
                  </a:cubicBezTo>
                  <a:lnTo>
                    <a:pt x="214023" y="185330"/>
                  </a:lnTo>
                  <a:cubicBezTo>
                    <a:pt x="215246" y="179211"/>
                    <a:pt x="214023" y="173093"/>
                    <a:pt x="210351" y="166974"/>
                  </a:cubicBezTo>
                  <a:cubicBezTo>
                    <a:pt x="206680" y="162079"/>
                    <a:pt x="201785" y="158408"/>
                    <a:pt x="195666" y="155960"/>
                  </a:cubicBezTo>
                  <a:lnTo>
                    <a:pt x="193219" y="155960"/>
                  </a:lnTo>
                  <a:cubicBezTo>
                    <a:pt x="212799" y="144946"/>
                    <a:pt x="226260" y="124143"/>
                    <a:pt x="229931" y="100891"/>
                  </a:cubicBezTo>
                  <a:close/>
                </a:path>
              </a:pathLst>
            </a:custGeom>
            <a:grpFill/>
            <a:ln w="12204" cap="flat">
              <a:noFill/>
              <a:prstDash val="solid"/>
              <a:miter/>
            </a:ln>
          </p:spPr>
          <p:txBody>
            <a:bodyPr rtlCol="0" anchor="ctr"/>
            <a:lstStyle/>
            <a:p>
              <a:pPr marL="0" marR="0" lvl="0" indent="0" algn="l" defTabSz="914446"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71C30"/>
                </a:solidFill>
                <a:effectLst/>
                <a:uLnTx/>
                <a:uFillTx/>
                <a:latin typeface="Source Sans Pro"/>
                <a:ea typeface="+mn-ea"/>
                <a:cs typeface="+mn-cs"/>
              </a:endParaRPr>
            </a:p>
          </p:txBody>
        </p:sp>
      </p:grpSp>
      <p:sp>
        <p:nvSpPr>
          <p:cNvPr id="9" name="Picture Placeholder 8">
            <a:extLst>
              <a:ext uri="{FF2B5EF4-FFF2-40B4-BE49-F238E27FC236}">
                <a16:creationId xmlns:a16="http://schemas.microsoft.com/office/drawing/2014/main" id="{D07319EA-D39E-4E11-99CF-88DA660A4459}"/>
              </a:ext>
            </a:extLst>
          </p:cNvPr>
          <p:cNvSpPr>
            <a:spLocks noGrp="1"/>
          </p:cNvSpPr>
          <p:nvPr>
            <p:ph type="pic" sz="quarter" idx="11"/>
          </p:nvPr>
        </p:nvSpPr>
        <p:spPr/>
        <p:txBody>
          <a:bodyPr/>
          <a:lstStyle/>
          <a:p>
            <a:endParaRPr lang="de-DE"/>
          </a:p>
        </p:txBody>
      </p:sp>
    </p:spTree>
    <p:extLst>
      <p:ext uri="{BB962C8B-B14F-4D97-AF65-F5344CB8AC3E}">
        <p14:creationId xmlns:p14="http://schemas.microsoft.com/office/powerpoint/2010/main" val="7366388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71648A83-9C9B-8938-D682-3B166320E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4818" y="217315"/>
            <a:ext cx="8512451" cy="642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55965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1597</Words>
  <Application>Microsoft Office PowerPoint</Application>
  <PresentationFormat>Breitbild</PresentationFormat>
  <Paragraphs>138</Paragraphs>
  <Slides>31</Slides>
  <Notes>2</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31</vt:i4>
      </vt:variant>
    </vt:vector>
  </HeadingPairs>
  <TitlesOfParts>
    <vt:vector size="41" baseType="lpstr">
      <vt:lpstr>Aptos</vt:lpstr>
      <vt:lpstr>Aptos Display</vt:lpstr>
      <vt:lpstr>Arial</vt:lpstr>
      <vt:lpstr>Bebas Neue</vt:lpstr>
      <vt:lpstr>Calibri</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Dokumentation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36</cp:revision>
  <dcterms:created xsi:type="dcterms:W3CDTF">2024-04-20T14:32:12Z</dcterms:created>
  <dcterms:modified xsi:type="dcterms:W3CDTF">2024-04-20T16:00:40Z</dcterms:modified>
</cp:coreProperties>
</file>