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4932" r:id="rId3"/>
    <p:sldId id="4687" r:id="rId4"/>
    <p:sldId id="4698" r:id="rId5"/>
    <p:sldId id="2774" r:id="rId6"/>
    <p:sldId id="4937" r:id="rId7"/>
    <p:sldId id="4938" r:id="rId8"/>
    <p:sldId id="4939" r:id="rId9"/>
    <p:sldId id="4940" r:id="rId10"/>
    <p:sldId id="4941" r:id="rId11"/>
    <p:sldId id="7897" r:id="rId12"/>
    <p:sldId id="4942" r:id="rId13"/>
    <p:sldId id="4933" r:id="rId14"/>
    <p:sldId id="7905" r:id="rId15"/>
    <p:sldId id="7906" r:id="rId16"/>
    <p:sldId id="7907" r:id="rId17"/>
    <p:sldId id="7908" r:id="rId18"/>
    <p:sldId id="7909" r:id="rId19"/>
    <p:sldId id="7910" r:id="rId20"/>
    <p:sldId id="7911" r:id="rId21"/>
    <p:sldId id="4934" r:id="rId22"/>
    <p:sldId id="7912" r:id="rId23"/>
    <p:sldId id="7913" r:id="rId24"/>
    <p:sldId id="4935" r:id="rId25"/>
    <p:sldId id="7914" r:id="rId26"/>
    <p:sldId id="7916" r:id="rId27"/>
    <p:sldId id="7915" r:id="rId28"/>
    <p:sldId id="7917" r:id="rId29"/>
    <p:sldId id="4936" r:id="rId30"/>
    <p:sldId id="7918" r:id="rId31"/>
    <p:sldId id="7919" r:id="rId32"/>
    <p:sldId id="7920" r:id="rId33"/>
    <p:sldId id="7921"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3C6B1-63F9-4EEE-BE07-3BD5DBB2DEB6}" type="datetimeFigureOut">
              <a:rPr lang="de-DE" smtClean="0"/>
              <a:t>21.04.2024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2AFD3-1472-46D3-A215-B9CCF18D7399}" type="slidenum">
              <a:rPr lang="de-DE" smtClean="0"/>
              <a:t>‹Nr.›</a:t>
            </a:fld>
            <a:endParaRPr lang="de-DE"/>
          </a:p>
        </p:txBody>
      </p:sp>
    </p:spTree>
    <p:extLst>
      <p:ext uri="{BB962C8B-B14F-4D97-AF65-F5344CB8AC3E}">
        <p14:creationId xmlns:p14="http://schemas.microsoft.com/office/powerpoint/2010/main" val="2670730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53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46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487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071EA-30CC-7E99-5AA4-8315A4BCB71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AB699FE-C9DE-D7D6-C174-452BD0661E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01CC3D0-5CD2-A830-818D-0AF1BE0FFB36}"/>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5" name="Fußzeilenplatzhalter 4">
            <a:extLst>
              <a:ext uri="{FF2B5EF4-FFF2-40B4-BE49-F238E27FC236}">
                <a16:creationId xmlns:a16="http://schemas.microsoft.com/office/drawing/2014/main" id="{D0DBA466-78BC-21BB-EE30-CAB1BEF3EFB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32C4FD6-6011-602C-DFFC-D535228908DE}"/>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287884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F1927F-4904-6D60-7915-730FA9D5B85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C1C64E2-74C9-0B59-7838-6C378793BFA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1EC0387-8507-2DB8-79A3-F8D3893D5664}"/>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5" name="Fußzeilenplatzhalter 4">
            <a:extLst>
              <a:ext uri="{FF2B5EF4-FFF2-40B4-BE49-F238E27FC236}">
                <a16:creationId xmlns:a16="http://schemas.microsoft.com/office/drawing/2014/main" id="{434E4FC9-2814-332C-F922-97F5CDD2ADD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32F1D02-D262-3D0B-D431-CF450A3A4D97}"/>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111183023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94673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4499808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880216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9937884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101730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6432168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4600549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833512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644766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113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2BEBB3E-3877-1210-5034-33C3E14FB65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5BBDC5F-DE39-AE34-5AD0-59FDCACBAA9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0DCEAF3-EE28-C770-1763-2FB602731944}"/>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5" name="Fußzeilenplatzhalter 4">
            <a:extLst>
              <a:ext uri="{FF2B5EF4-FFF2-40B4-BE49-F238E27FC236}">
                <a16:creationId xmlns:a16="http://schemas.microsoft.com/office/drawing/2014/main" id="{E51DFF9D-5EDC-EAFD-0F73-AC071AD187A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B7DD7E-EBEB-B88F-1892-D3433C3DD268}"/>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209702783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899977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60591379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26642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600592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19745410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0927055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305815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9589156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8884263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210838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8759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2191914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505763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3387652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5716243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05830603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4652793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0227731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7353192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784127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083198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261448703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3671338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0433395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3863509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52860593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8516540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3537582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4938079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3493746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6754737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234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227362987"/>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1292137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5873920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9938573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2809866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023661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153807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7773500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075986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846176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208483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216528870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4971426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9136487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8234991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8427402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7300207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8232827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0434950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7180623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358876925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7286033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4953212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45895923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83803261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982087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36386060"/>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52012026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9597931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4438866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4258097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69618637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14606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1833351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87980266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13371916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58224808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229330840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232181430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26906938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25684890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17538375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07919734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2412114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5162165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59875467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285530492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53629172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79474447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28041509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1843396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333614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0898038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95357609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202643426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6201394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27475189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93207177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54771040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5902441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30521528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78824302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43246894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94545416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193682915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412721777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DE337E-BC01-B164-9BDF-61895A90E8C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77AF2B-1D02-C37F-6082-403C4BAA6CA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20D409A-DD1F-B2CE-8C63-36DB7D37DD2C}"/>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5" name="Fußzeilenplatzhalter 4">
            <a:extLst>
              <a:ext uri="{FF2B5EF4-FFF2-40B4-BE49-F238E27FC236}">
                <a16:creationId xmlns:a16="http://schemas.microsoft.com/office/drawing/2014/main" id="{71D3C591-F6E5-0E3B-5F27-F344DFE26E1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BB32B30-E042-1D90-5E10-CADAE3674F9E}"/>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17239726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99893194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2337292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7976127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46183578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93737147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1909500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00145350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50077411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407497588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4289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517532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0813670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93522729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92903603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80039165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281248315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90234754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48035710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0768879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49414170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8504397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6611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5745379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65212591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85590731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427320459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72569227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13578278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21660475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442488476"/>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25756958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04450545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8219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1719754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44843009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0536471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82671945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45121170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036308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409072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1290287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2674122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0041988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0112120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3148683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345047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5754637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826689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5307968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94332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205927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51037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F19A84-DBCE-2E6D-1F3D-B36FD85011C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E944635-DA41-3B21-1E28-74E2B72EF0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6D03FA2-966E-23EA-502C-589E52140AB1}"/>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5" name="Fußzeilenplatzhalter 4">
            <a:extLst>
              <a:ext uri="{FF2B5EF4-FFF2-40B4-BE49-F238E27FC236}">
                <a16:creationId xmlns:a16="http://schemas.microsoft.com/office/drawing/2014/main" id="{C511976D-8A95-AC33-1884-923A89994EF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EFFA9E8-4042-3174-A21F-0A2C75FFE66D}"/>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13676927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774409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151377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059759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894434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0131937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3106109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42234531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6398136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415498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69119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982F77-6A14-85D5-4152-53DA491CE54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E2FE9EC-1150-294E-6E4B-9791E78F54C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F3327C6-6900-BE8B-7017-DABAA728475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310D7D6-108D-4E2E-A789-890D2571E7C1}"/>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6" name="Fußzeilenplatzhalter 5">
            <a:extLst>
              <a:ext uri="{FF2B5EF4-FFF2-40B4-BE49-F238E27FC236}">
                <a16:creationId xmlns:a16="http://schemas.microsoft.com/office/drawing/2014/main" id="{A3906B81-5A32-E3FF-CF0B-8D3C4AAED01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2BC4AD-FE8B-02E7-B009-41ECBC90E733}"/>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2166396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2284605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1343485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717449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569609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7623804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413178768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570084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888256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866240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023793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5DFD8-95C6-06BA-05CB-394DE8C5EE0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787A434-E8E7-98DB-0432-6145158743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496D9E4-6164-EB48-0B89-3F2630FAFC8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8172E78-571C-3EA9-0FCD-19C20E9B6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027438B-323C-B074-5932-49A1C1D704D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14034B5-DC5A-422E-38D5-FBFF71A7C654}"/>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8" name="Fußzeilenplatzhalter 7">
            <a:extLst>
              <a:ext uri="{FF2B5EF4-FFF2-40B4-BE49-F238E27FC236}">
                <a16:creationId xmlns:a16="http://schemas.microsoft.com/office/drawing/2014/main" id="{D16B7F41-7BA7-9C67-F153-E233DCCDC8D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97D6C0A-2CC0-69DD-815A-0ACB1033638A}"/>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2533419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352304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692852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365053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388021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168016643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8584929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9655207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074906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0328783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82546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14860E-B936-F1CF-DACA-0EB332F008E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90A4780-654C-54DE-80D2-00F9B3F2F11A}"/>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4" name="Fußzeilenplatzhalter 3">
            <a:extLst>
              <a:ext uri="{FF2B5EF4-FFF2-40B4-BE49-F238E27FC236}">
                <a16:creationId xmlns:a16="http://schemas.microsoft.com/office/drawing/2014/main" id="{70AF7E51-E243-1B6C-C5B8-29B7E4ED511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F2234EA-13D6-08C5-D0DF-0757A96931AD}"/>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5130520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157228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619421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871714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039149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5491461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720495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219967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9968818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948157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16993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C733124-FE6A-884A-ABEC-3285E9CD5DD3}"/>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3" name="Fußzeilenplatzhalter 2">
            <a:extLst>
              <a:ext uri="{FF2B5EF4-FFF2-40B4-BE49-F238E27FC236}">
                <a16:creationId xmlns:a16="http://schemas.microsoft.com/office/drawing/2014/main" id="{7EFFEDC0-0537-E3E9-A2D6-5FAAECB06E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5A60EA5-A944-5CA8-E775-AAC8214A31B5}"/>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37102493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1323700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8744239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748812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1154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768658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955091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9591248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235072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98138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714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36E80F-260E-3B1A-0C81-64B6F010A02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17E7D4F-5A73-FC75-8A33-E8ED15A50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6EFAFB4-4CEE-4418-0303-E04F624C9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AE38E95-2339-2194-F4DE-5ED96C01D008}"/>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6" name="Fußzeilenplatzhalter 5">
            <a:extLst>
              <a:ext uri="{FF2B5EF4-FFF2-40B4-BE49-F238E27FC236}">
                <a16:creationId xmlns:a16="http://schemas.microsoft.com/office/drawing/2014/main" id="{2131196D-E497-DBC1-4823-6D12885EE87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5948E94-58C4-C1C5-5318-38077AB477FF}"/>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5667945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776185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200697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27950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672293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3081972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728265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550336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836403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63874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7284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847A14-4519-58E8-F69C-D220E882420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A0FC0AE-A99C-2D3B-3DE0-265955A1F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3559A47-923F-8764-F23D-944A8DCC2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89CB971-255A-39EC-0FC8-6706D4DECAB0}"/>
              </a:ext>
            </a:extLst>
          </p:cNvPr>
          <p:cNvSpPr>
            <a:spLocks noGrp="1"/>
          </p:cNvSpPr>
          <p:nvPr>
            <p:ph type="dt" sz="half" idx="10"/>
          </p:nvPr>
        </p:nvSpPr>
        <p:spPr/>
        <p:txBody>
          <a:bodyPr/>
          <a:lstStyle/>
          <a:p>
            <a:fld id="{D67CAA64-B5D7-4370-B7E2-F8C474803203}" type="datetimeFigureOut">
              <a:rPr lang="de-DE" smtClean="0"/>
              <a:t>21.04.2024</a:t>
            </a:fld>
            <a:endParaRPr lang="de-DE"/>
          </a:p>
        </p:txBody>
      </p:sp>
      <p:sp>
        <p:nvSpPr>
          <p:cNvPr id="6" name="Fußzeilenplatzhalter 5">
            <a:extLst>
              <a:ext uri="{FF2B5EF4-FFF2-40B4-BE49-F238E27FC236}">
                <a16:creationId xmlns:a16="http://schemas.microsoft.com/office/drawing/2014/main" id="{7F7924C0-AB9B-0426-2C95-0C13F0947A2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156DE8B-3C89-21ED-6E2C-E6D83404CFE5}"/>
              </a:ext>
            </a:extLst>
          </p:cNvPr>
          <p:cNvSpPr>
            <a:spLocks noGrp="1"/>
          </p:cNvSpPr>
          <p:nvPr>
            <p:ph type="sldNum" sz="quarter" idx="12"/>
          </p:nvPr>
        </p:nvSpPr>
        <p:spPr/>
        <p:txBody>
          <a:bodyPr/>
          <a:lstStyle/>
          <a:p>
            <a:fld id="{73CD8B11-3391-44C4-846D-174F54F91749}" type="slidenum">
              <a:rPr lang="de-DE" smtClean="0"/>
              <a:t>‹Nr.›</a:t>
            </a:fld>
            <a:endParaRPr lang="de-DE"/>
          </a:p>
        </p:txBody>
      </p:sp>
    </p:spTree>
    <p:extLst>
      <p:ext uri="{BB962C8B-B14F-4D97-AF65-F5344CB8AC3E}">
        <p14:creationId xmlns:p14="http://schemas.microsoft.com/office/powerpoint/2010/main" val="37116958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65014000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7937527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704479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897049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5384460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11452625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60604734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93343506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421257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89431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44F6629-5948-2781-1CCC-F885EDECE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02E5A66-701E-CB30-5444-4686376C3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41567FD-7C19-06A6-2218-A8A00C3DD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7CAA64-B5D7-4370-B7E2-F8C474803203}" type="datetimeFigureOut">
              <a:rPr lang="de-DE" smtClean="0"/>
              <a:t>21.04.2024</a:t>
            </a:fld>
            <a:endParaRPr lang="de-DE"/>
          </a:p>
        </p:txBody>
      </p:sp>
      <p:sp>
        <p:nvSpPr>
          <p:cNvPr id="5" name="Fußzeilenplatzhalter 4">
            <a:extLst>
              <a:ext uri="{FF2B5EF4-FFF2-40B4-BE49-F238E27FC236}">
                <a16:creationId xmlns:a16="http://schemas.microsoft.com/office/drawing/2014/main" id="{DA61B9AC-9A75-DC8C-28AF-692E87883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46A1CEFC-C1AE-01DD-70D7-A743ADE09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CD8B11-3391-44C4-846D-174F54F91749}" type="slidenum">
              <a:rPr lang="de-DE" smtClean="0"/>
              <a:t>‹Nr.›</a:t>
            </a:fld>
            <a:endParaRPr lang="de-DE"/>
          </a:p>
        </p:txBody>
      </p:sp>
    </p:spTree>
    <p:extLst>
      <p:ext uri="{BB962C8B-B14F-4D97-AF65-F5344CB8AC3E}">
        <p14:creationId xmlns:p14="http://schemas.microsoft.com/office/powerpoint/2010/main" val="334871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28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93918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Terraform</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Arbeiten mit EC2-Instanzen</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Wissens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Finden Sie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herraus</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welche Maschine durch welchen Nutzer gestartet wurde</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428576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A88D35E-ACE8-1FD9-5C69-3C157EC46913}"/>
              </a:ext>
            </a:extLst>
          </p:cNvPr>
          <p:cNvPicPr>
            <a:picLocks noChangeAspect="1"/>
          </p:cNvPicPr>
          <p:nvPr/>
        </p:nvPicPr>
        <p:blipFill>
          <a:blip r:embed="rId2"/>
          <a:stretch>
            <a:fillRect/>
          </a:stretch>
        </p:blipFill>
        <p:spPr>
          <a:xfrm>
            <a:off x="390939" y="2712650"/>
            <a:ext cx="11410122" cy="1432699"/>
          </a:xfrm>
          <a:prstGeom prst="rect">
            <a:avLst/>
          </a:prstGeom>
        </p:spPr>
      </p:pic>
    </p:spTree>
    <p:extLst>
      <p:ext uri="{BB962C8B-B14F-4D97-AF65-F5344CB8AC3E}">
        <p14:creationId xmlns:p14="http://schemas.microsoft.com/office/powerpoint/2010/main" val="226328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algn="l" defTabSz="914446">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Arbeiten mit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EIP's</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540939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063069"/>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EIPs in AWS, was für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Elastic</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IPs" steht, sind statische IPv4-Adressen, die für dynamisches Cloud-Computing in Amazon Web Services entworfen wurden. EIPs ermöglichen es Nutzern, öffentliche IPv4-Adressen zu verwalten und zuzuweisen, die unabhängig von der Instanz, auf der sie genutzt werden, konstant bleiben.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4740725"/>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EIP</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 &amp; AWS</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3451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017210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3AE0720-31B5-E3A8-BBE4-4818A82250AA}"/>
              </a:ext>
            </a:extLst>
          </p:cNvPr>
          <p:cNvPicPr>
            <a:picLocks noChangeAspect="1"/>
          </p:cNvPicPr>
          <p:nvPr/>
        </p:nvPicPr>
        <p:blipFill>
          <a:blip r:embed="rId2"/>
          <a:stretch>
            <a:fillRect/>
          </a:stretch>
        </p:blipFill>
        <p:spPr>
          <a:xfrm>
            <a:off x="341243" y="1784783"/>
            <a:ext cx="11509513" cy="3288433"/>
          </a:xfrm>
          <a:prstGeom prst="rect">
            <a:avLst/>
          </a:prstGeom>
        </p:spPr>
      </p:pic>
    </p:spTree>
    <p:extLst>
      <p:ext uri="{BB962C8B-B14F-4D97-AF65-F5344CB8AC3E}">
        <p14:creationId xmlns:p14="http://schemas.microsoft.com/office/powerpoint/2010/main" val="7254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Wissens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Finden Sie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herraus</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wo die EIPs in AWS eingetragen und verwaltet werden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84410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87AEDBD-93AE-0C3B-9A4F-4007BBD5EA9C}"/>
              </a:ext>
            </a:extLst>
          </p:cNvPr>
          <p:cNvPicPr>
            <a:picLocks noChangeAspect="1"/>
          </p:cNvPicPr>
          <p:nvPr/>
        </p:nvPicPr>
        <p:blipFill>
          <a:blip r:embed="rId2"/>
          <a:stretch>
            <a:fillRect/>
          </a:stretch>
        </p:blipFill>
        <p:spPr>
          <a:xfrm>
            <a:off x="372184" y="746606"/>
            <a:ext cx="11447631" cy="5364787"/>
          </a:xfrm>
          <a:prstGeom prst="rect">
            <a:avLst/>
          </a:prstGeom>
        </p:spPr>
      </p:pic>
    </p:spTree>
    <p:extLst>
      <p:ext uri="{BB962C8B-B14F-4D97-AF65-F5344CB8AC3E}">
        <p14:creationId xmlns:p14="http://schemas.microsoft.com/office/powerpoint/2010/main" val="92527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A48D07A-AE03-FBE8-D909-AD1941AE8D33}"/>
              </a:ext>
            </a:extLst>
          </p:cNvPr>
          <p:cNvPicPr>
            <a:picLocks noChangeAspect="1"/>
          </p:cNvPicPr>
          <p:nvPr/>
        </p:nvPicPr>
        <p:blipFill>
          <a:blip r:embed="rId2"/>
          <a:stretch>
            <a:fillRect/>
          </a:stretch>
        </p:blipFill>
        <p:spPr>
          <a:xfrm>
            <a:off x="377687" y="567785"/>
            <a:ext cx="11436626" cy="5722430"/>
          </a:xfrm>
          <a:prstGeom prst="rect">
            <a:avLst/>
          </a:prstGeom>
        </p:spPr>
      </p:pic>
    </p:spTree>
    <p:extLst>
      <p:ext uri="{BB962C8B-B14F-4D97-AF65-F5344CB8AC3E}">
        <p14:creationId xmlns:p14="http://schemas.microsoft.com/office/powerpoint/2010/main" val="372488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94C6EBC-B356-D658-C24C-2F2D144D4B3C}"/>
              </a:ext>
            </a:extLst>
          </p:cNvPr>
          <p:cNvPicPr>
            <a:picLocks noChangeAspect="1"/>
          </p:cNvPicPr>
          <p:nvPr/>
        </p:nvPicPr>
        <p:blipFill>
          <a:blip r:embed="rId2"/>
          <a:stretch>
            <a:fillRect/>
          </a:stretch>
        </p:blipFill>
        <p:spPr>
          <a:xfrm>
            <a:off x="506895" y="1793263"/>
            <a:ext cx="11178209" cy="3271473"/>
          </a:xfrm>
          <a:prstGeom prst="rect">
            <a:avLst/>
          </a:prstGeom>
        </p:spPr>
      </p:pic>
    </p:spTree>
    <p:extLst>
      <p:ext uri="{BB962C8B-B14F-4D97-AF65-F5344CB8AC3E}">
        <p14:creationId xmlns:p14="http://schemas.microsoft.com/office/powerpoint/2010/main" val="79557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B283E31-681B-00C2-8695-E0427950127F}"/>
              </a:ext>
            </a:extLst>
          </p:cNvPr>
          <p:cNvPicPr>
            <a:picLocks noChangeAspect="1"/>
          </p:cNvPicPr>
          <p:nvPr/>
        </p:nvPicPr>
        <p:blipFill>
          <a:blip r:embed="rId2"/>
          <a:stretch>
            <a:fillRect/>
          </a:stretch>
        </p:blipFill>
        <p:spPr>
          <a:xfrm>
            <a:off x="480391" y="2534367"/>
            <a:ext cx="11231217" cy="1789266"/>
          </a:xfrm>
          <a:prstGeom prst="rect">
            <a:avLst/>
          </a:prstGeom>
        </p:spPr>
      </p:pic>
    </p:spTree>
    <p:extLst>
      <p:ext uri="{BB962C8B-B14F-4D97-AF65-F5344CB8AC3E}">
        <p14:creationId xmlns:p14="http://schemas.microsoft.com/office/powerpoint/2010/main" val="22195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003493"/>
            <a:ext cx="5165443" cy="2123658"/>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Arbeiten mit EC2-Instanzen </a:t>
            </a: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Terraform</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2061718"/>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Erstellen einer EC2-Instanz</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Arbeiten mit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EIP‘s</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Wie Attribute funktionieren</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Security Groups</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Security Groups mit dynamischen Blöcken</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20.04.2024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09762"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Wie Attribute funktionieren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1721757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15CA102-F63C-BB98-F259-143727C74F6F}"/>
              </a:ext>
            </a:extLst>
          </p:cNvPr>
          <p:cNvPicPr>
            <a:picLocks noChangeAspect="1"/>
          </p:cNvPicPr>
          <p:nvPr/>
        </p:nvPicPr>
        <p:blipFill>
          <a:blip r:embed="rId2"/>
          <a:stretch>
            <a:fillRect/>
          </a:stretch>
        </p:blipFill>
        <p:spPr>
          <a:xfrm>
            <a:off x="397565" y="1183121"/>
            <a:ext cx="11396870" cy="4491758"/>
          </a:xfrm>
          <a:prstGeom prst="rect">
            <a:avLst/>
          </a:prstGeom>
        </p:spPr>
      </p:pic>
    </p:spTree>
    <p:extLst>
      <p:ext uri="{BB962C8B-B14F-4D97-AF65-F5344CB8AC3E}">
        <p14:creationId xmlns:p14="http://schemas.microsoft.com/office/powerpoint/2010/main" val="9728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8504D07-18D5-20E7-7DD4-40E4B043B15F}"/>
              </a:ext>
            </a:extLst>
          </p:cNvPr>
          <p:cNvPicPr>
            <a:picLocks noChangeAspect="1"/>
          </p:cNvPicPr>
          <p:nvPr/>
        </p:nvPicPr>
        <p:blipFill>
          <a:blip r:embed="rId2"/>
          <a:stretch>
            <a:fillRect/>
          </a:stretch>
        </p:blipFill>
        <p:spPr>
          <a:xfrm>
            <a:off x="868058" y="204328"/>
            <a:ext cx="10455883" cy="6449344"/>
          </a:xfrm>
          <a:prstGeom prst="rect">
            <a:avLst/>
          </a:prstGeom>
        </p:spPr>
      </p:pic>
    </p:spTree>
    <p:extLst>
      <p:ext uri="{BB962C8B-B14F-4D97-AF65-F5344CB8AC3E}">
        <p14:creationId xmlns:p14="http://schemas.microsoft.com/office/powerpoint/2010/main" val="160468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Security Groups</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96222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1286278"/>
            <a:ext cx="6738730" cy="415498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Security Groups in AWS sind virtuelle Firewalls, die dazu dienen, den eingehenden und ausgehenden Netzwerkverkehr zu und von Ressourcen in einem Amazon Virtual Private Cloud (VPC) zu steuern. Sie bieten eine wichtige Ebene der Netzwerksicherheit, indem sie bestimmen, welche Datenverkehrstypen (basierend auf Protokollen, Ports und Quell- oder Ziel-IP-Adressen) zu den Instanzen (zum Beispiel EC2-Instanzen) innerhalb einer VPC zugelassen oder abgelehnt werden.</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02576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Security Groups</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 &amp; AWS</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568322"/>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81954062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Wissens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Finden Sie den Ort in AWS wo Sie die Security Groups Steuern können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4274009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9B90DB0-2E40-0D4D-D7E0-C2F7634BA4C7}"/>
              </a:ext>
            </a:extLst>
          </p:cNvPr>
          <p:cNvPicPr>
            <a:picLocks noChangeAspect="1"/>
          </p:cNvPicPr>
          <p:nvPr/>
        </p:nvPicPr>
        <p:blipFill>
          <a:blip r:embed="rId2"/>
          <a:stretch>
            <a:fillRect/>
          </a:stretch>
        </p:blipFill>
        <p:spPr>
          <a:xfrm>
            <a:off x="2357740" y="190427"/>
            <a:ext cx="7476520" cy="6477146"/>
          </a:xfrm>
          <a:prstGeom prst="rect">
            <a:avLst/>
          </a:prstGeom>
        </p:spPr>
      </p:pic>
    </p:spTree>
    <p:extLst>
      <p:ext uri="{BB962C8B-B14F-4D97-AF65-F5344CB8AC3E}">
        <p14:creationId xmlns:p14="http://schemas.microsoft.com/office/powerpoint/2010/main" val="471188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1286278"/>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Jede Security Group arbeitet auf der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Instanzebene</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nicht auf der Subnetzebene. Dies bedeutet, dass jede Instanz in einem Subnetz einer anderen Security Group zugeordnet werden kann. Eine Security Group kann Regeln für eingehenden (Ingress) und ausgehenden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Egress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Datenverkehr enthalten, die spezifizieren, welche Verbindungen erlaubt oder verboten sind. Standardmäßig erlauben Security Groups keinen eingehenden Datenverkehr und erlauben allen ausgehenden Datenverkehr.</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02576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Besonderheiten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 &amp; AWS</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568322"/>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0560231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Security Groups mit dynamischen Blöcken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41730952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8348" y="1107374"/>
            <a:ext cx="6738730" cy="489364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 AWS Terraform Konfigurationen können "dynamische Blöcke" verwendet werden, um mehr Flexibilität und Wiederverwendbarkeit beim Definieren von Ressourcen wie Security Groups zu bieten. Dynamische Blöcke sind eine erweiterte Terraform-Funktionalität, die es ermöglicht, wiederholende Konfigurationsteile aus einer Variablen oder einer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Map</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heraus zu generieren, anstatt sie manuell für jede Option zu schreiben. Dies ist besonders nützlich für Security Groups, wo oft mehrere ähnliche Regeln für verschiedene Ports oder IP-Adressbereiche benötigt werden.</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153478" y="5585522"/>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Dynamische Blöcke</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15878" y="389418"/>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5987124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Erstellen einer EC2-Instanz</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0" y="3303586"/>
            <a:ext cx="6738730" cy="156966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Zuerst definierst du eine Variable oder eine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Map</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die die Details für jede Regel enthält. Diese Variable könnte Portnummern, Protokolle, CIDR-Blöcke und Beschreibungen enthalten.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065130" y="4873246"/>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Dynamische Blöcke</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27530" y="2585630"/>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pic>
        <p:nvPicPr>
          <p:cNvPr id="4" name="Bildplatzhalter 3">
            <a:extLst>
              <a:ext uri="{FF2B5EF4-FFF2-40B4-BE49-F238E27FC236}">
                <a16:creationId xmlns:a16="http://schemas.microsoft.com/office/drawing/2014/main" id="{BEAE8C38-EEB5-1467-0632-AFBCEDCAB1AB}"/>
              </a:ext>
            </a:extLst>
          </p:cNvPr>
          <p:cNvPicPr>
            <a:picLocks noGrp="1" noChangeAspect="1"/>
          </p:cNvPicPr>
          <p:nvPr>
            <p:ph type="pic" sz="quarter" idx="12"/>
          </p:nvPr>
        </p:nvPicPr>
        <p:blipFill>
          <a:blip r:embed="rId2"/>
          <a:srcRect l="1443" r="1443"/>
          <a:stretch/>
        </p:blipFill>
        <p:spPr/>
      </p:pic>
    </p:spTree>
    <p:extLst>
      <p:ext uri="{BB962C8B-B14F-4D97-AF65-F5344CB8AC3E}">
        <p14:creationId xmlns:p14="http://schemas.microsoft.com/office/powerpoint/2010/main" val="407829824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0D54852-93B1-B8BB-96BF-6402CB891320}"/>
              </a:ext>
            </a:extLst>
          </p:cNvPr>
          <p:cNvPicPr>
            <a:picLocks noChangeAspect="1"/>
          </p:cNvPicPr>
          <p:nvPr/>
        </p:nvPicPr>
        <p:blipFill>
          <a:blip r:embed="rId2"/>
          <a:stretch>
            <a:fillRect/>
          </a:stretch>
        </p:blipFill>
        <p:spPr>
          <a:xfrm>
            <a:off x="2728442" y="404390"/>
            <a:ext cx="6735115" cy="6049219"/>
          </a:xfrm>
          <a:prstGeom prst="rect">
            <a:avLst/>
          </a:prstGeom>
        </p:spPr>
      </p:pic>
    </p:spTree>
    <p:extLst>
      <p:ext uri="{BB962C8B-B14F-4D97-AF65-F5344CB8AC3E}">
        <p14:creationId xmlns:p14="http://schemas.microsoft.com/office/powerpoint/2010/main" val="1289545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CDA741E-8F22-A57D-038D-55625F8384DE}"/>
              </a:ext>
            </a:extLst>
          </p:cNvPr>
          <p:cNvPicPr>
            <a:picLocks noChangeAspect="1"/>
          </p:cNvPicPr>
          <p:nvPr/>
        </p:nvPicPr>
        <p:blipFill>
          <a:blip r:embed="rId2"/>
          <a:stretch>
            <a:fillRect/>
          </a:stretch>
        </p:blipFill>
        <p:spPr>
          <a:xfrm>
            <a:off x="794597" y="2171524"/>
            <a:ext cx="10602805" cy="2514951"/>
          </a:xfrm>
          <a:prstGeom prst="rect">
            <a:avLst/>
          </a:prstGeom>
        </p:spPr>
      </p:pic>
    </p:spTree>
    <p:extLst>
      <p:ext uri="{BB962C8B-B14F-4D97-AF65-F5344CB8AC3E}">
        <p14:creationId xmlns:p14="http://schemas.microsoft.com/office/powerpoint/2010/main" val="241275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EF6E3F43-8228-4A5F-B678-83EF7D2B82D8}"/>
              </a:ext>
            </a:extLst>
          </p:cNvPr>
          <p:cNvSpPr/>
          <p:nvPr/>
        </p:nvSpPr>
        <p:spPr>
          <a:xfrm>
            <a:off x="914399" y="9144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7" name="Rectangle: Rounded Corners 56">
            <a:extLst>
              <a:ext uri="{FF2B5EF4-FFF2-40B4-BE49-F238E27FC236}">
                <a16:creationId xmlns:a16="http://schemas.microsoft.com/office/drawing/2014/main" id="{404B4BD1-9AEE-451A-9C08-CDB4AA09A12C}"/>
              </a:ext>
            </a:extLst>
          </p:cNvPr>
          <p:cNvSpPr/>
          <p:nvPr/>
        </p:nvSpPr>
        <p:spPr>
          <a:xfrm>
            <a:off x="914399" y="47508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8" name="Rectangle: Rounded Corners 57">
            <a:extLst>
              <a:ext uri="{FF2B5EF4-FFF2-40B4-BE49-F238E27FC236}">
                <a16:creationId xmlns:a16="http://schemas.microsoft.com/office/drawing/2014/main" id="{EC6A4D6D-9A7F-4696-9E87-3E5804D216DA}"/>
              </a:ext>
            </a:extLst>
          </p:cNvPr>
          <p:cNvSpPr/>
          <p:nvPr/>
        </p:nvSpPr>
        <p:spPr>
          <a:xfrm>
            <a:off x="914399" y="34720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9" name="Rectangle: Rounded Corners 58">
            <a:extLst>
              <a:ext uri="{FF2B5EF4-FFF2-40B4-BE49-F238E27FC236}">
                <a16:creationId xmlns:a16="http://schemas.microsoft.com/office/drawing/2014/main" id="{518092BB-9BE4-4094-A3F2-B5F1123D1057}"/>
              </a:ext>
            </a:extLst>
          </p:cNvPr>
          <p:cNvSpPr/>
          <p:nvPr/>
        </p:nvSpPr>
        <p:spPr>
          <a:xfrm>
            <a:off x="914399" y="21932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1" name="TextBox 60">
            <a:extLst>
              <a:ext uri="{FF2B5EF4-FFF2-40B4-BE49-F238E27FC236}">
                <a16:creationId xmlns:a16="http://schemas.microsoft.com/office/drawing/2014/main" id="{C0BA6410-969B-4D03-BC9D-E60EF4924557}"/>
              </a:ext>
            </a:extLst>
          </p:cNvPr>
          <p:cNvSpPr txBox="1"/>
          <p:nvPr/>
        </p:nvSpPr>
        <p:spPr>
          <a:xfrm>
            <a:off x="5900058" y="1110691"/>
            <a:ext cx="3802269"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Loggen Sie sich auf AWS ein und navigieren Sie zum EC2 Dashboard</a:t>
            </a:r>
          </a:p>
        </p:txBody>
      </p:sp>
      <p:sp>
        <p:nvSpPr>
          <p:cNvPr id="62" name="TextBox 61">
            <a:extLst>
              <a:ext uri="{FF2B5EF4-FFF2-40B4-BE49-F238E27FC236}">
                <a16:creationId xmlns:a16="http://schemas.microsoft.com/office/drawing/2014/main" id="{66AC34EC-E372-4D20-9260-3640869DD5DE}"/>
              </a:ext>
            </a:extLst>
          </p:cNvPr>
          <p:cNvSpPr txBox="1"/>
          <p:nvPr/>
        </p:nvSpPr>
        <p:spPr>
          <a:xfrm>
            <a:off x="1290577" y="1069655"/>
            <a:ext cx="4134138" cy="913199"/>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a:ln>
                  <a:noFill/>
                </a:ln>
                <a:gradFill>
                  <a:gsLst>
                    <a:gs pos="100000">
                      <a:srgbClr val="CE59C4"/>
                    </a:gs>
                    <a:gs pos="1000">
                      <a:srgbClr val="FF5355"/>
                    </a:gs>
                  </a:gsLst>
                  <a:lin ang="6600000" scaled="0"/>
                </a:gradFill>
                <a:effectLst/>
                <a:uLnTx/>
                <a:uFillTx/>
                <a:latin typeface="Source Sans Pro Black"/>
                <a:ea typeface="+mn-ea"/>
                <a:cs typeface="+mn-cs"/>
              </a:rPr>
              <a:t>Schritt 1</a:t>
            </a:r>
          </a:p>
        </p:txBody>
      </p:sp>
      <p:sp>
        <p:nvSpPr>
          <p:cNvPr id="64" name="TextBox 63">
            <a:extLst>
              <a:ext uri="{FF2B5EF4-FFF2-40B4-BE49-F238E27FC236}">
                <a16:creationId xmlns:a16="http://schemas.microsoft.com/office/drawing/2014/main" id="{DFA6EE25-7A93-443A-A67E-943FFFB62CFC}"/>
              </a:ext>
            </a:extLst>
          </p:cNvPr>
          <p:cNvSpPr txBox="1"/>
          <p:nvPr/>
        </p:nvSpPr>
        <p:spPr>
          <a:xfrm>
            <a:off x="6767286" y="2348455"/>
            <a:ext cx="4134138" cy="913199"/>
          </a:xfrm>
          <a:prstGeom prst="rect">
            <a:avLst/>
          </a:prstGeom>
          <a:noFill/>
        </p:spPr>
        <p:txBody>
          <a:bodyPr wrap="square" rtlCol="0">
            <a:spAutoFit/>
          </a:bodyPr>
          <a:lstStyle>
            <a:defPPr>
              <a:defRPr lang="uk-UA"/>
            </a:defPPr>
            <a:lvl1pPr algn="ctr">
              <a:defRPr sz="6600">
                <a:gradFill>
                  <a:gsLst>
                    <a:gs pos="100000">
                      <a:schemeClr val="accent4"/>
                    </a:gs>
                    <a:gs pos="1000">
                      <a:schemeClr val="accent3"/>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a:ln>
                  <a:noFill/>
                </a:ln>
                <a:gradFill>
                  <a:gsLst>
                    <a:gs pos="100000">
                      <a:srgbClr val="8766D0"/>
                    </a:gs>
                    <a:gs pos="1000">
                      <a:srgbClr val="CE59C4"/>
                    </a:gs>
                  </a:gsLst>
                  <a:lin ang="6600000" scaled="0"/>
                </a:gradFill>
                <a:effectLst/>
                <a:uLnTx/>
                <a:uFillTx/>
                <a:latin typeface="Source Sans Pro Black"/>
                <a:ea typeface="+mn-ea"/>
                <a:cs typeface="+mn-cs"/>
              </a:rPr>
              <a:t>Schritt 2</a:t>
            </a:r>
          </a:p>
        </p:txBody>
      </p:sp>
      <p:sp>
        <p:nvSpPr>
          <p:cNvPr id="66" name="TextBox 65">
            <a:extLst>
              <a:ext uri="{FF2B5EF4-FFF2-40B4-BE49-F238E27FC236}">
                <a16:creationId xmlns:a16="http://schemas.microsoft.com/office/drawing/2014/main" id="{2A15E49E-679B-4CAF-A6AB-FA99D7D2F2B1}"/>
              </a:ext>
            </a:extLst>
          </p:cNvPr>
          <p:cNvSpPr txBox="1"/>
          <p:nvPr/>
        </p:nvSpPr>
        <p:spPr>
          <a:xfrm>
            <a:off x="1290576" y="3627255"/>
            <a:ext cx="4134138" cy="913199"/>
          </a:xfrm>
          <a:prstGeom prst="rect">
            <a:avLst/>
          </a:prstGeom>
          <a:noFill/>
        </p:spPr>
        <p:txBody>
          <a:bodyPr wrap="square" rtlCol="0">
            <a:spAutoFit/>
          </a:bodyPr>
          <a:lstStyle>
            <a:defPPr>
              <a:defRPr lang="uk-UA"/>
            </a:defPPr>
            <a:lvl1pPr algn="ctr">
              <a:defRPr sz="6600">
                <a:gradFill>
                  <a:gsLst>
                    <a:gs pos="100000">
                      <a:schemeClr val="accent5"/>
                    </a:gs>
                    <a:gs pos="1000">
                      <a:schemeClr val="accent4"/>
                    </a:gs>
                  </a:gsLst>
                  <a:lin ang="18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a:ln>
                  <a:noFill/>
                </a:ln>
                <a:gradFill>
                  <a:gsLst>
                    <a:gs pos="100000">
                      <a:srgbClr val="6C9FF4"/>
                    </a:gs>
                    <a:gs pos="1000">
                      <a:srgbClr val="8766D0"/>
                    </a:gs>
                  </a:gsLst>
                  <a:lin ang="18600000" scaled="0"/>
                </a:gradFill>
                <a:effectLst/>
                <a:uLnTx/>
                <a:uFillTx/>
                <a:latin typeface="Source Sans Pro Black"/>
                <a:ea typeface="+mn-ea"/>
                <a:cs typeface="+mn-cs"/>
              </a:rPr>
              <a:t>Schritt 3</a:t>
            </a:r>
          </a:p>
        </p:txBody>
      </p:sp>
      <p:sp>
        <p:nvSpPr>
          <p:cNvPr id="68" name="TextBox 67">
            <a:extLst>
              <a:ext uri="{FF2B5EF4-FFF2-40B4-BE49-F238E27FC236}">
                <a16:creationId xmlns:a16="http://schemas.microsoft.com/office/drawing/2014/main" id="{7094ADD1-76D0-4D3C-BA47-BE5EFFFC1A42}"/>
              </a:ext>
            </a:extLst>
          </p:cNvPr>
          <p:cNvSpPr txBox="1"/>
          <p:nvPr/>
        </p:nvSpPr>
        <p:spPr>
          <a:xfrm>
            <a:off x="6767286" y="4906055"/>
            <a:ext cx="4134138" cy="913199"/>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a:ln>
                  <a:noFill/>
                </a:ln>
                <a:gradFill>
                  <a:gsLst>
                    <a:gs pos="100000">
                      <a:srgbClr val="5BC9B0"/>
                    </a:gs>
                    <a:gs pos="1000">
                      <a:srgbClr val="6C9FF4"/>
                    </a:gs>
                  </a:gsLst>
                  <a:lin ang="18600000" scaled="0"/>
                </a:gradFill>
                <a:effectLst/>
                <a:uLnTx/>
                <a:uFillTx/>
                <a:latin typeface="Source Sans Pro Black"/>
                <a:ea typeface="+mn-ea"/>
                <a:cs typeface="+mn-cs"/>
              </a:rPr>
              <a:t>Schritt 4</a:t>
            </a:r>
          </a:p>
        </p:txBody>
      </p:sp>
      <p:sp>
        <p:nvSpPr>
          <p:cNvPr id="70" name="TextBox 69">
            <a:extLst>
              <a:ext uri="{FF2B5EF4-FFF2-40B4-BE49-F238E27FC236}">
                <a16:creationId xmlns:a16="http://schemas.microsoft.com/office/drawing/2014/main" id="{FA18E09E-EFBA-4A6A-BFFB-F14A8EEBA28D}"/>
              </a:ext>
            </a:extLst>
          </p:cNvPr>
          <p:cNvSpPr txBox="1"/>
          <p:nvPr/>
        </p:nvSpPr>
        <p:spPr>
          <a:xfrm>
            <a:off x="2231139" y="2389491"/>
            <a:ext cx="3802269" cy="58477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Gehen Sie auf Instance erstellen und folgen Sie den Anweisungen des Dozenten</a:t>
            </a:r>
          </a:p>
        </p:txBody>
      </p:sp>
      <p:sp>
        <p:nvSpPr>
          <p:cNvPr id="72" name="TextBox 71">
            <a:extLst>
              <a:ext uri="{FF2B5EF4-FFF2-40B4-BE49-F238E27FC236}">
                <a16:creationId xmlns:a16="http://schemas.microsoft.com/office/drawing/2014/main" id="{F74E7B72-5D0F-4353-B866-1BAFBFF46B51}"/>
              </a:ext>
            </a:extLst>
          </p:cNvPr>
          <p:cNvSpPr txBox="1"/>
          <p:nvPr/>
        </p:nvSpPr>
        <p:spPr>
          <a:xfrm>
            <a:off x="5900058" y="3668291"/>
            <a:ext cx="3802269"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Starten Sie die EC2 Instance und verbinden Sie sich mit dieser</a:t>
            </a:r>
          </a:p>
        </p:txBody>
      </p:sp>
      <p:sp>
        <p:nvSpPr>
          <p:cNvPr id="76" name="TextBox 75">
            <a:extLst>
              <a:ext uri="{FF2B5EF4-FFF2-40B4-BE49-F238E27FC236}">
                <a16:creationId xmlns:a16="http://schemas.microsoft.com/office/drawing/2014/main" id="{56200D66-FD02-4094-A37F-6D2BC6FABB13}"/>
              </a:ext>
            </a:extLst>
          </p:cNvPr>
          <p:cNvSpPr txBox="1"/>
          <p:nvPr/>
        </p:nvSpPr>
        <p:spPr>
          <a:xfrm>
            <a:off x="2231139" y="4947091"/>
            <a:ext cx="3802269" cy="58477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1600" dirty="0">
                <a:solidFill>
                  <a:srgbClr val="B6B6BD"/>
                </a:solidFill>
                <a:latin typeface="Source Sans Pro"/>
              </a:rPr>
              <a:t>Löschen Sie die EC2 Instance und prüfen Sie was hierbei übrig bleibt</a:t>
            </a: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p:txBody>
      </p:sp>
    </p:spTree>
    <p:extLst>
      <p:ext uri="{BB962C8B-B14F-4D97-AF65-F5344CB8AC3E}">
        <p14:creationId xmlns:p14="http://schemas.microsoft.com/office/powerpoint/2010/main" val="1626583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51B0974-70A6-4E90-9E8C-A0746E13E33B}"/>
              </a:ext>
            </a:extLst>
          </p:cNvPr>
          <p:cNvPicPr>
            <a:picLocks noChangeAspect="1"/>
          </p:cNvPicPr>
          <p:nvPr/>
        </p:nvPicPr>
        <p:blipFill>
          <a:blip r:embed="rId2"/>
          <a:stretch>
            <a:fillRect/>
          </a:stretch>
        </p:blipFill>
        <p:spPr>
          <a:xfrm>
            <a:off x="427382" y="1678585"/>
            <a:ext cx="11337235" cy="3500829"/>
          </a:xfrm>
          <a:prstGeom prst="rect">
            <a:avLst/>
          </a:prstGeom>
        </p:spPr>
      </p:pic>
    </p:spTree>
    <p:extLst>
      <p:ext uri="{BB962C8B-B14F-4D97-AF65-F5344CB8AC3E}">
        <p14:creationId xmlns:p14="http://schemas.microsoft.com/office/powerpoint/2010/main" val="58643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21B1E20-F103-36A1-85FD-D8E818218E55}"/>
              </a:ext>
            </a:extLst>
          </p:cNvPr>
          <p:cNvPicPr>
            <a:picLocks noChangeAspect="1"/>
          </p:cNvPicPr>
          <p:nvPr/>
        </p:nvPicPr>
        <p:blipFill>
          <a:blip r:embed="rId2"/>
          <a:stretch>
            <a:fillRect/>
          </a:stretch>
        </p:blipFill>
        <p:spPr>
          <a:xfrm>
            <a:off x="989390" y="114746"/>
            <a:ext cx="10213220" cy="6628508"/>
          </a:xfrm>
          <a:prstGeom prst="rect">
            <a:avLst/>
          </a:prstGeom>
        </p:spPr>
      </p:pic>
    </p:spTree>
    <p:extLst>
      <p:ext uri="{BB962C8B-B14F-4D97-AF65-F5344CB8AC3E}">
        <p14:creationId xmlns:p14="http://schemas.microsoft.com/office/powerpoint/2010/main" val="201602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9904F36-4AC6-2399-10C2-A69251702C7B}"/>
              </a:ext>
            </a:extLst>
          </p:cNvPr>
          <p:cNvPicPr>
            <a:picLocks noChangeAspect="1"/>
          </p:cNvPicPr>
          <p:nvPr/>
        </p:nvPicPr>
        <p:blipFill>
          <a:blip r:embed="rId2"/>
          <a:stretch>
            <a:fillRect/>
          </a:stretch>
        </p:blipFill>
        <p:spPr>
          <a:xfrm>
            <a:off x="956545" y="2766920"/>
            <a:ext cx="10278909" cy="1324160"/>
          </a:xfrm>
          <a:prstGeom prst="rect">
            <a:avLst/>
          </a:prstGeom>
        </p:spPr>
      </p:pic>
    </p:spTree>
    <p:extLst>
      <p:ext uri="{BB962C8B-B14F-4D97-AF65-F5344CB8AC3E}">
        <p14:creationId xmlns:p14="http://schemas.microsoft.com/office/powerpoint/2010/main" val="55014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4A8E57E-025B-3836-6491-08B77AB3C844}"/>
              </a:ext>
            </a:extLst>
          </p:cNvPr>
          <p:cNvPicPr>
            <a:picLocks noChangeAspect="1"/>
          </p:cNvPicPr>
          <p:nvPr/>
        </p:nvPicPr>
        <p:blipFill>
          <a:blip r:embed="rId2"/>
          <a:stretch>
            <a:fillRect/>
          </a:stretch>
        </p:blipFill>
        <p:spPr>
          <a:xfrm>
            <a:off x="453887" y="2707535"/>
            <a:ext cx="11284226" cy="1442930"/>
          </a:xfrm>
          <a:prstGeom prst="rect">
            <a:avLst/>
          </a:prstGeom>
        </p:spPr>
      </p:pic>
    </p:spTree>
    <p:extLst>
      <p:ext uri="{BB962C8B-B14F-4D97-AF65-F5344CB8AC3E}">
        <p14:creationId xmlns:p14="http://schemas.microsoft.com/office/powerpoint/2010/main" val="196713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CB7ECB1-425B-8FE8-7509-2F62BF30C2E4}"/>
              </a:ext>
            </a:extLst>
          </p:cNvPr>
          <p:cNvPicPr>
            <a:picLocks noChangeAspect="1"/>
          </p:cNvPicPr>
          <p:nvPr/>
        </p:nvPicPr>
        <p:blipFill>
          <a:blip r:embed="rId2"/>
          <a:stretch>
            <a:fillRect/>
          </a:stretch>
        </p:blipFill>
        <p:spPr>
          <a:xfrm>
            <a:off x="284921" y="2734736"/>
            <a:ext cx="11622157" cy="1388527"/>
          </a:xfrm>
          <a:prstGeom prst="rect">
            <a:avLst/>
          </a:prstGeom>
        </p:spPr>
      </p:pic>
    </p:spTree>
    <p:extLst>
      <p:ext uri="{BB962C8B-B14F-4D97-AF65-F5344CB8AC3E}">
        <p14:creationId xmlns:p14="http://schemas.microsoft.com/office/powerpoint/2010/main" val="86314770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488</Words>
  <Application>Microsoft Office PowerPoint</Application>
  <PresentationFormat>Breitbild</PresentationFormat>
  <Paragraphs>57</Paragraphs>
  <Slides>32</Slides>
  <Notes>3</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32</vt:i4>
      </vt:variant>
    </vt:vector>
  </HeadingPairs>
  <TitlesOfParts>
    <vt:vector size="42" baseType="lpstr">
      <vt:lpstr>Aptos</vt:lpstr>
      <vt:lpstr>Aptos Display</vt:lpstr>
      <vt:lpstr>Arial</vt:lpstr>
      <vt:lpstr>Bebas Neue</vt:lpstr>
      <vt:lpstr>Calibri</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10</cp:revision>
  <dcterms:created xsi:type="dcterms:W3CDTF">2024-04-20T14:39:55Z</dcterms:created>
  <dcterms:modified xsi:type="dcterms:W3CDTF">2024-04-21T09:01:38Z</dcterms:modified>
</cp:coreProperties>
</file>