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4932" r:id="rId3"/>
    <p:sldId id="4687" r:id="rId4"/>
    <p:sldId id="4698" r:id="rId5"/>
    <p:sldId id="434" r:id="rId6"/>
    <p:sldId id="4933" r:id="rId7"/>
    <p:sldId id="4938" r:id="rId8"/>
    <p:sldId id="4939" r:id="rId9"/>
    <p:sldId id="4940" r:id="rId10"/>
    <p:sldId id="4941" r:id="rId11"/>
    <p:sldId id="4942" r:id="rId12"/>
    <p:sldId id="4943" r:id="rId13"/>
    <p:sldId id="4944" r:id="rId14"/>
    <p:sldId id="4945" r:id="rId15"/>
    <p:sldId id="4946" r:id="rId16"/>
    <p:sldId id="4934" r:id="rId17"/>
    <p:sldId id="4947" r:id="rId18"/>
    <p:sldId id="4935" r:id="rId19"/>
    <p:sldId id="4948" r:id="rId20"/>
    <p:sldId id="4949" r:id="rId21"/>
    <p:sldId id="4936" r:id="rId22"/>
    <p:sldId id="4950" r:id="rId23"/>
    <p:sldId id="4951" r:id="rId24"/>
    <p:sldId id="4952" r:id="rId25"/>
    <p:sldId id="4937" r:id="rId26"/>
    <p:sldId id="4953" r:id="rId27"/>
    <p:sldId id="4954" r:id="rId28"/>
    <p:sldId id="4956" r:id="rId29"/>
    <p:sldId id="4955" r:id="rId30"/>
    <p:sldId id="4957" r:id="rId3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37" y="9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5CDB-01C1-5E36-5EB6-2073AE66DC0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E3318F4D-D7EB-FB33-166C-2AB19197E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C595FEA6-02D9-FAE5-20F2-110578AF5503}"/>
              </a:ext>
            </a:extLst>
          </p:cNvPr>
          <p:cNvSpPr>
            <a:spLocks noGrp="1"/>
          </p:cNvSpPr>
          <p:nvPr>
            <p:ph type="dt" sz="half" idx="10"/>
          </p:nvPr>
        </p:nvSpPr>
        <p:spPr/>
        <p:txBody>
          <a:bodyPr/>
          <a:lstStyle/>
          <a:p>
            <a:fld id="{9B833ACB-A897-458E-9388-C5132FAC4450}" type="datetimeFigureOut">
              <a:rPr lang="en-DE" smtClean="0"/>
              <a:t>26/01/2024</a:t>
            </a:fld>
            <a:endParaRPr lang="en-DE"/>
          </a:p>
        </p:txBody>
      </p:sp>
      <p:sp>
        <p:nvSpPr>
          <p:cNvPr id="5" name="Footer Placeholder 4">
            <a:extLst>
              <a:ext uri="{FF2B5EF4-FFF2-40B4-BE49-F238E27FC236}">
                <a16:creationId xmlns:a16="http://schemas.microsoft.com/office/drawing/2014/main" id="{0F0144F2-8036-C561-C777-36E2AFEBEBB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3ED035F-AEA9-123C-0A9F-BBAAFA82CF85}"/>
              </a:ext>
            </a:extLst>
          </p:cNvPr>
          <p:cNvSpPr>
            <a:spLocks noGrp="1"/>
          </p:cNvSpPr>
          <p:nvPr>
            <p:ph type="sldNum" sz="quarter" idx="12"/>
          </p:nvPr>
        </p:nvSpPr>
        <p:spPr/>
        <p:txBody>
          <a:bodyPr/>
          <a:lstStyle/>
          <a:p>
            <a:fld id="{93CEDA5F-D8C2-4B0E-8E02-F5432DA52737}" type="slidenum">
              <a:rPr lang="en-DE" smtClean="0"/>
              <a:t>‹Nr.›</a:t>
            </a:fld>
            <a:endParaRPr lang="en-DE"/>
          </a:p>
        </p:txBody>
      </p:sp>
    </p:spTree>
    <p:extLst>
      <p:ext uri="{BB962C8B-B14F-4D97-AF65-F5344CB8AC3E}">
        <p14:creationId xmlns:p14="http://schemas.microsoft.com/office/powerpoint/2010/main" val="394407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E272-56A5-9F8D-1F88-12B33A473C18}"/>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F866AF7D-0549-483B-8254-829047212E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6A50DD66-105A-596F-C095-D8338FFECC46}"/>
              </a:ext>
            </a:extLst>
          </p:cNvPr>
          <p:cNvSpPr>
            <a:spLocks noGrp="1"/>
          </p:cNvSpPr>
          <p:nvPr>
            <p:ph type="dt" sz="half" idx="10"/>
          </p:nvPr>
        </p:nvSpPr>
        <p:spPr/>
        <p:txBody>
          <a:bodyPr/>
          <a:lstStyle/>
          <a:p>
            <a:fld id="{9B833ACB-A897-458E-9388-C5132FAC4450}" type="datetimeFigureOut">
              <a:rPr lang="en-DE" smtClean="0"/>
              <a:t>26/01/2024</a:t>
            </a:fld>
            <a:endParaRPr lang="en-DE"/>
          </a:p>
        </p:txBody>
      </p:sp>
      <p:sp>
        <p:nvSpPr>
          <p:cNvPr id="5" name="Footer Placeholder 4">
            <a:extLst>
              <a:ext uri="{FF2B5EF4-FFF2-40B4-BE49-F238E27FC236}">
                <a16:creationId xmlns:a16="http://schemas.microsoft.com/office/drawing/2014/main" id="{E997F9FF-1CEE-1D64-C2FA-1C5E5F84E0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80E9A66-9176-5CAD-A57E-4BFF3EF13692}"/>
              </a:ext>
            </a:extLst>
          </p:cNvPr>
          <p:cNvSpPr>
            <a:spLocks noGrp="1"/>
          </p:cNvSpPr>
          <p:nvPr>
            <p:ph type="sldNum" sz="quarter" idx="12"/>
          </p:nvPr>
        </p:nvSpPr>
        <p:spPr/>
        <p:txBody>
          <a:bodyPr/>
          <a:lstStyle/>
          <a:p>
            <a:fld id="{93CEDA5F-D8C2-4B0E-8E02-F5432DA52737}" type="slidenum">
              <a:rPr lang="en-DE" smtClean="0"/>
              <a:t>‹Nr.›</a:t>
            </a:fld>
            <a:endParaRPr lang="en-DE"/>
          </a:p>
        </p:txBody>
      </p:sp>
    </p:spTree>
    <p:extLst>
      <p:ext uri="{BB962C8B-B14F-4D97-AF65-F5344CB8AC3E}">
        <p14:creationId xmlns:p14="http://schemas.microsoft.com/office/powerpoint/2010/main" val="261408594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725814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224984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7026757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7602944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6883779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71591374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0041468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0467123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0320332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9603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42B3A-57D1-CB00-0371-48E26862AA7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2AC041DA-2E43-B41A-B7B6-40E0084E8A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86ECAB84-3423-FBC6-4E1D-5B0095C7DF87}"/>
              </a:ext>
            </a:extLst>
          </p:cNvPr>
          <p:cNvSpPr>
            <a:spLocks noGrp="1"/>
          </p:cNvSpPr>
          <p:nvPr>
            <p:ph type="dt" sz="half" idx="10"/>
          </p:nvPr>
        </p:nvSpPr>
        <p:spPr/>
        <p:txBody>
          <a:bodyPr/>
          <a:lstStyle/>
          <a:p>
            <a:fld id="{9B833ACB-A897-458E-9388-C5132FAC4450}" type="datetimeFigureOut">
              <a:rPr lang="en-DE" smtClean="0"/>
              <a:t>26/01/2024</a:t>
            </a:fld>
            <a:endParaRPr lang="en-DE"/>
          </a:p>
        </p:txBody>
      </p:sp>
      <p:sp>
        <p:nvSpPr>
          <p:cNvPr id="5" name="Footer Placeholder 4">
            <a:extLst>
              <a:ext uri="{FF2B5EF4-FFF2-40B4-BE49-F238E27FC236}">
                <a16:creationId xmlns:a16="http://schemas.microsoft.com/office/drawing/2014/main" id="{904BE113-3AB2-5364-3136-D117F39C091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77825C3-5CA4-A500-B565-1E82778DB126}"/>
              </a:ext>
            </a:extLst>
          </p:cNvPr>
          <p:cNvSpPr>
            <a:spLocks noGrp="1"/>
          </p:cNvSpPr>
          <p:nvPr>
            <p:ph type="sldNum" sz="quarter" idx="12"/>
          </p:nvPr>
        </p:nvSpPr>
        <p:spPr/>
        <p:txBody>
          <a:bodyPr/>
          <a:lstStyle/>
          <a:p>
            <a:fld id="{93CEDA5F-D8C2-4B0E-8E02-F5432DA52737}" type="slidenum">
              <a:rPr lang="en-DE" smtClean="0"/>
              <a:t>‹Nr.›</a:t>
            </a:fld>
            <a:endParaRPr lang="en-DE"/>
          </a:p>
        </p:txBody>
      </p:sp>
    </p:spTree>
    <p:extLst>
      <p:ext uri="{BB962C8B-B14F-4D97-AF65-F5344CB8AC3E}">
        <p14:creationId xmlns:p14="http://schemas.microsoft.com/office/powerpoint/2010/main" val="370968600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3540507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24633770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0539758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1078800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20612936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3385428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026766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7511273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8825932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244494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14844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7065758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547275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8316174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675037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10460581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4819874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6770782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3122459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1932328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930279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168669128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1056868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78675002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76182735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44382038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8560278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4750998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7468507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67063586"/>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1465864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8048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2489321335"/>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6837911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1893814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8408441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7790867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2502281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7948960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4749584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0734123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82488410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565968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3688357000"/>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4745501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9230101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4035792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03286041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2282140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2484665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1059449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5879103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5312586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9219369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8392870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97458611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90360239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19483026"/>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2442368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82743891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6235559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0423382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5723106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52221363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865865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9124777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53282349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171784378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8415739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74045933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193276765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192497788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51165836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414174942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63548987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58025719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755615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396043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422132405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24527013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4965534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79002644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62200637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54862919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86267479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6892184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378867300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6784370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175526795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188960589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62807941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94492281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77718880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91917111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96267808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93127786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423260851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410582265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6C9D-E0D6-734F-5F28-4FF318A76CF2}"/>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C1D39C30-A86E-EEDE-EAC0-F647B1B1D78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76AD983B-7E74-002F-5917-46F4A7E1F6C8}"/>
              </a:ext>
            </a:extLst>
          </p:cNvPr>
          <p:cNvSpPr>
            <a:spLocks noGrp="1"/>
          </p:cNvSpPr>
          <p:nvPr>
            <p:ph type="dt" sz="half" idx="10"/>
          </p:nvPr>
        </p:nvSpPr>
        <p:spPr/>
        <p:txBody>
          <a:bodyPr/>
          <a:lstStyle/>
          <a:p>
            <a:fld id="{9B833ACB-A897-458E-9388-C5132FAC4450}" type="datetimeFigureOut">
              <a:rPr lang="en-DE" smtClean="0"/>
              <a:t>26/01/2024</a:t>
            </a:fld>
            <a:endParaRPr lang="en-DE"/>
          </a:p>
        </p:txBody>
      </p:sp>
      <p:sp>
        <p:nvSpPr>
          <p:cNvPr id="5" name="Footer Placeholder 4">
            <a:extLst>
              <a:ext uri="{FF2B5EF4-FFF2-40B4-BE49-F238E27FC236}">
                <a16:creationId xmlns:a16="http://schemas.microsoft.com/office/drawing/2014/main" id="{B2706D00-8343-7CC2-04F5-55C7C917942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B6A9A91-48BB-5DAE-206B-F00DBCD9FD40}"/>
              </a:ext>
            </a:extLst>
          </p:cNvPr>
          <p:cNvSpPr>
            <a:spLocks noGrp="1"/>
          </p:cNvSpPr>
          <p:nvPr>
            <p:ph type="sldNum" sz="quarter" idx="12"/>
          </p:nvPr>
        </p:nvSpPr>
        <p:spPr/>
        <p:txBody>
          <a:bodyPr/>
          <a:lstStyle/>
          <a:p>
            <a:fld id="{93CEDA5F-D8C2-4B0E-8E02-F5432DA52737}" type="slidenum">
              <a:rPr lang="en-DE" smtClean="0"/>
              <a:t>‹Nr.›</a:t>
            </a:fld>
            <a:endParaRPr lang="en-DE"/>
          </a:p>
        </p:txBody>
      </p:sp>
    </p:spTree>
    <p:extLst>
      <p:ext uri="{BB962C8B-B14F-4D97-AF65-F5344CB8AC3E}">
        <p14:creationId xmlns:p14="http://schemas.microsoft.com/office/powerpoint/2010/main" val="1078997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35037679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3993144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5141040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39092743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28046593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46656483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18393777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50023428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68305746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9530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254078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9677800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51083733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41157759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87737403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42201643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09579319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168784712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1541637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69404334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82603105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621029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936765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59390183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308273427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298095508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86852884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414055608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54303081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67503426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65054273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73146062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558050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086558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96992626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8534561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48368964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58798516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8468292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493302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75800372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9171272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3910035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8078584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4709496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0525297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3101996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859495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9990484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0034391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435845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11034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DD32-2F7A-B465-32D5-6A225D5E742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8FC0985D-B971-5A9C-32D6-FE2FE705C4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20908AD-95F4-E39C-892C-FFC6FE892CED}"/>
              </a:ext>
            </a:extLst>
          </p:cNvPr>
          <p:cNvSpPr>
            <a:spLocks noGrp="1"/>
          </p:cNvSpPr>
          <p:nvPr>
            <p:ph type="dt" sz="half" idx="10"/>
          </p:nvPr>
        </p:nvSpPr>
        <p:spPr/>
        <p:txBody>
          <a:bodyPr/>
          <a:lstStyle/>
          <a:p>
            <a:fld id="{9B833ACB-A897-458E-9388-C5132FAC4450}" type="datetimeFigureOut">
              <a:rPr lang="en-DE" smtClean="0"/>
              <a:t>26/01/2024</a:t>
            </a:fld>
            <a:endParaRPr lang="en-DE"/>
          </a:p>
        </p:txBody>
      </p:sp>
      <p:sp>
        <p:nvSpPr>
          <p:cNvPr id="5" name="Footer Placeholder 4">
            <a:extLst>
              <a:ext uri="{FF2B5EF4-FFF2-40B4-BE49-F238E27FC236}">
                <a16:creationId xmlns:a16="http://schemas.microsoft.com/office/drawing/2014/main" id="{301628B8-1D0C-E127-E4EC-023168C75CB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D39C42B-405D-7284-67F3-B4B13608B18F}"/>
              </a:ext>
            </a:extLst>
          </p:cNvPr>
          <p:cNvSpPr>
            <a:spLocks noGrp="1"/>
          </p:cNvSpPr>
          <p:nvPr>
            <p:ph type="sldNum" sz="quarter" idx="12"/>
          </p:nvPr>
        </p:nvSpPr>
        <p:spPr/>
        <p:txBody>
          <a:bodyPr/>
          <a:lstStyle/>
          <a:p>
            <a:fld id="{93CEDA5F-D8C2-4B0E-8E02-F5432DA52737}" type="slidenum">
              <a:rPr lang="en-DE" smtClean="0"/>
              <a:t>‹Nr.›</a:t>
            </a:fld>
            <a:endParaRPr lang="en-DE"/>
          </a:p>
        </p:txBody>
      </p:sp>
    </p:spTree>
    <p:extLst>
      <p:ext uri="{BB962C8B-B14F-4D97-AF65-F5344CB8AC3E}">
        <p14:creationId xmlns:p14="http://schemas.microsoft.com/office/powerpoint/2010/main" val="5742266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276744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3629800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7010398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8813865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2634922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1019815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1529187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7080582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8236323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89080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4DAD-E4C4-B6F3-8966-2A39885E89F6}"/>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8F8154C5-4454-E372-DF23-DF143D65E4A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6463DFC-FB78-797F-735D-41C1A80756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6A51F5AE-BB5F-3370-CCA6-FB96EDFC622C}"/>
              </a:ext>
            </a:extLst>
          </p:cNvPr>
          <p:cNvSpPr>
            <a:spLocks noGrp="1"/>
          </p:cNvSpPr>
          <p:nvPr>
            <p:ph type="dt" sz="half" idx="10"/>
          </p:nvPr>
        </p:nvSpPr>
        <p:spPr/>
        <p:txBody>
          <a:bodyPr/>
          <a:lstStyle/>
          <a:p>
            <a:fld id="{9B833ACB-A897-458E-9388-C5132FAC4450}" type="datetimeFigureOut">
              <a:rPr lang="en-DE" smtClean="0"/>
              <a:t>26/01/2024</a:t>
            </a:fld>
            <a:endParaRPr lang="en-DE"/>
          </a:p>
        </p:txBody>
      </p:sp>
      <p:sp>
        <p:nvSpPr>
          <p:cNvPr id="6" name="Footer Placeholder 5">
            <a:extLst>
              <a:ext uri="{FF2B5EF4-FFF2-40B4-BE49-F238E27FC236}">
                <a16:creationId xmlns:a16="http://schemas.microsoft.com/office/drawing/2014/main" id="{6741C0E6-C26E-3D9C-A57F-208A1593DB3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F21AAF7-9D69-1889-416D-C48C215C745A}"/>
              </a:ext>
            </a:extLst>
          </p:cNvPr>
          <p:cNvSpPr>
            <a:spLocks noGrp="1"/>
          </p:cNvSpPr>
          <p:nvPr>
            <p:ph type="sldNum" sz="quarter" idx="12"/>
          </p:nvPr>
        </p:nvSpPr>
        <p:spPr/>
        <p:txBody>
          <a:bodyPr/>
          <a:lstStyle/>
          <a:p>
            <a:fld id="{93CEDA5F-D8C2-4B0E-8E02-F5432DA52737}" type="slidenum">
              <a:rPr lang="en-DE" smtClean="0"/>
              <a:t>‹Nr.›</a:t>
            </a:fld>
            <a:endParaRPr lang="en-DE"/>
          </a:p>
        </p:txBody>
      </p:sp>
    </p:spTree>
    <p:extLst>
      <p:ext uri="{BB962C8B-B14F-4D97-AF65-F5344CB8AC3E}">
        <p14:creationId xmlns:p14="http://schemas.microsoft.com/office/powerpoint/2010/main" val="90726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6197361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6897874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124223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72505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8495319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233202697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614158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8482766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143862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8752422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76B7-F08A-05CF-1AD8-D19DCBFE6A39}"/>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C6011F9B-406E-E1D2-70FE-C412341047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5BD4AA-A12E-B7B6-B3C0-961B95CC686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D4B52062-ADDB-27EB-F71C-DC0D2B298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8516CAE-62AD-0DF5-B849-913D22B877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16AAADE4-69D2-E44C-60BE-DF1FEE192E2E}"/>
              </a:ext>
            </a:extLst>
          </p:cNvPr>
          <p:cNvSpPr>
            <a:spLocks noGrp="1"/>
          </p:cNvSpPr>
          <p:nvPr>
            <p:ph type="dt" sz="half" idx="10"/>
          </p:nvPr>
        </p:nvSpPr>
        <p:spPr/>
        <p:txBody>
          <a:bodyPr/>
          <a:lstStyle/>
          <a:p>
            <a:fld id="{9B833ACB-A897-458E-9388-C5132FAC4450}" type="datetimeFigureOut">
              <a:rPr lang="en-DE" smtClean="0"/>
              <a:t>26/01/2024</a:t>
            </a:fld>
            <a:endParaRPr lang="en-DE"/>
          </a:p>
        </p:txBody>
      </p:sp>
      <p:sp>
        <p:nvSpPr>
          <p:cNvPr id="8" name="Footer Placeholder 7">
            <a:extLst>
              <a:ext uri="{FF2B5EF4-FFF2-40B4-BE49-F238E27FC236}">
                <a16:creationId xmlns:a16="http://schemas.microsoft.com/office/drawing/2014/main" id="{A44CA8D0-5429-BBFF-67D8-432F8BC5BB49}"/>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CAC273A-91ED-F095-C7AF-051D384E826A}"/>
              </a:ext>
            </a:extLst>
          </p:cNvPr>
          <p:cNvSpPr>
            <a:spLocks noGrp="1"/>
          </p:cNvSpPr>
          <p:nvPr>
            <p:ph type="sldNum" sz="quarter" idx="12"/>
          </p:nvPr>
        </p:nvSpPr>
        <p:spPr/>
        <p:txBody>
          <a:bodyPr/>
          <a:lstStyle/>
          <a:p>
            <a:fld id="{93CEDA5F-D8C2-4B0E-8E02-F5432DA52737}" type="slidenum">
              <a:rPr lang="en-DE" smtClean="0"/>
              <a:t>‹Nr.›</a:t>
            </a:fld>
            <a:endParaRPr lang="en-DE"/>
          </a:p>
        </p:txBody>
      </p:sp>
    </p:spTree>
    <p:extLst>
      <p:ext uri="{BB962C8B-B14F-4D97-AF65-F5344CB8AC3E}">
        <p14:creationId xmlns:p14="http://schemas.microsoft.com/office/powerpoint/2010/main" val="29065986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4313614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53721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622549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8820714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157571150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7210050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1102263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813606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2682462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12011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0E5C-8238-CDCE-0F31-C6591D34F98E}"/>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953EB456-C7C5-EB7E-A1E7-C3E22197CB47}"/>
              </a:ext>
            </a:extLst>
          </p:cNvPr>
          <p:cNvSpPr>
            <a:spLocks noGrp="1"/>
          </p:cNvSpPr>
          <p:nvPr>
            <p:ph type="dt" sz="half" idx="10"/>
          </p:nvPr>
        </p:nvSpPr>
        <p:spPr/>
        <p:txBody>
          <a:bodyPr/>
          <a:lstStyle/>
          <a:p>
            <a:fld id="{9B833ACB-A897-458E-9388-C5132FAC4450}" type="datetimeFigureOut">
              <a:rPr lang="en-DE" smtClean="0"/>
              <a:t>26/01/2024</a:t>
            </a:fld>
            <a:endParaRPr lang="en-DE"/>
          </a:p>
        </p:txBody>
      </p:sp>
      <p:sp>
        <p:nvSpPr>
          <p:cNvPr id="4" name="Footer Placeholder 3">
            <a:extLst>
              <a:ext uri="{FF2B5EF4-FFF2-40B4-BE49-F238E27FC236}">
                <a16:creationId xmlns:a16="http://schemas.microsoft.com/office/drawing/2014/main" id="{854E31F8-3DB5-6B55-6296-28A19F3E5E98}"/>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49F7D6E9-FBC0-59C6-297A-CB52099D524D}"/>
              </a:ext>
            </a:extLst>
          </p:cNvPr>
          <p:cNvSpPr>
            <a:spLocks noGrp="1"/>
          </p:cNvSpPr>
          <p:nvPr>
            <p:ph type="sldNum" sz="quarter" idx="12"/>
          </p:nvPr>
        </p:nvSpPr>
        <p:spPr/>
        <p:txBody>
          <a:bodyPr/>
          <a:lstStyle/>
          <a:p>
            <a:fld id="{93CEDA5F-D8C2-4B0E-8E02-F5432DA52737}" type="slidenum">
              <a:rPr lang="en-DE" smtClean="0"/>
              <a:t>‹Nr.›</a:t>
            </a:fld>
            <a:endParaRPr lang="en-DE"/>
          </a:p>
        </p:txBody>
      </p:sp>
    </p:spTree>
    <p:extLst>
      <p:ext uri="{BB962C8B-B14F-4D97-AF65-F5344CB8AC3E}">
        <p14:creationId xmlns:p14="http://schemas.microsoft.com/office/powerpoint/2010/main" val="3175609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222637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9952765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2225016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490300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6798182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014592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156309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0225412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6651090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94037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95839-001E-B047-17D5-2F82015DECAF}"/>
              </a:ext>
            </a:extLst>
          </p:cNvPr>
          <p:cNvSpPr>
            <a:spLocks noGrp="1"/>
          </p:cNvSpPr>
          <p:nvPr>
            <p:ph type="dt" sz="half" idx="10"/>
          </p:nvPr>
        </p:nvSpPr>
        <p:spPr/>
        <p:txBody>
          <a:bodyPr/>
          <a:lstStyle/>
          <a:p>
            <a:fld id="{9B833ACB-A897-458E-9388-C5132FAC4450}" type="datetimeFigureOut">
              <a:rPr lang="en-DE" smtClean="0"/>
              <a:t>26/01/2024</a:t>
            </a:fld>
            <a:endParaRPr lang="en-DE"/>
          </a:p>
        </p:txBody>
      </p:sp>
      <p:sp>
        <p:nvSpPr>
          <p:cNvPr id="3" name="Footer Placeholder 2">
            <a:extLst>
              <a:ext uri="{FF2B5EF4-FFF2-40B4-BE49-F238E27FC236}">
                <a16:creationId xmlns:a16="http://schemas.microsoft.com/office/drawing/2014/main" id="{C32AB8DB-30D8-603D-D5D3-D35D8D7E5A16}"/>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3ABB8E41-2828-3987-D2CB-C77871A8CCA7}"/>
              </a:ext>
            </a:extLst>
          </p:cNvPr>
          <p:cNvSpPr>
            <a:spLocks noGrp="1"/>
          </p:cNvSpPr>
          <p:nvPr>
            <p:ph type="sldNum" sz="quarter" idx="12"/>
          </p:nvPr>
        </p:nvSpPr>
        <p:spPr/>
        <p:txBody>
          <a:bodyPr/>
          <a:lstStyle/>
          <a:p>
            <a:fld id="{93CEDA5F-D8C2-4B0E-8E02-F5432DA52737}" type="slidenum">
              <a:rPr lang="en-DE" smtClean="0"/>
              <a:t>‹Nr.›</a:t>
            </a:fld>
            <a:endParaRPr lang="en-DE"/>
          </a:p>
        </p:txBody>
      </p:sp>
    </p:spTree>
    <p:extLst>
      <p:ext uri="{BB962C8B-B14F-4D97-AF65-F5344CB8AC3E}">
        <p14:creationId xmlns:p14="http://schemas.microsoft.com/office/powerpoint/2010/main" val="16340112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965999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5468479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710409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51771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039747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8128764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130681463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419163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693237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8284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259D-205B-4F3F-AD4C-34196FD89E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AB6FBD4-89D6-3311-E786-514D4C633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55469328-B8FF-B711-4F00-5AD9DEFD0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4533D4-3900-633C-DB67-FCD03AAD9641}"/>
              </a:ext>
            </a:extLst>
          </p:cNvPr>
          <p:cNvSpPr>
            <a:spLocks noGrp="1"/>
          </p:cNvSpPr>
          <p:nvPr>
            <p:ph type="dt" sz="half" idx="10"/>
          </p:nvPr>
        </p:nvSpPr>
        <p:spPr/>
        <p:txBody>
          <a:bodyPr/>
          <a:lstStyle/>
          <a:p>
            <a:fld id="{9B833ACB-A897-458E-9388-C5132FAC4450}" type="datetimeFigureOut">
              <a:rPr lang="en-DE" smtClean="0"/>
              <a:t>26/01/2024</a:t>
            </a:fld>
            <a:endParaRPr lang="en-DE"/>
          </a:p>
        </p:txBody>
      </p:sp>
      <p:sp>
        <p:nvSpPr>
          <p:cNvPr id="6" name="Footer Placeholder 5">
            <a:extLst>
              <a:ext uri="{FF2B5EF4-FFF2-40B4-BE49-F238E27FC236}">
                <a16:creationId xmlns:a16="http://schemas.microsoft.com/office/drawing/2014/main" id="{883D405C-55DA-A3D9-9ED7-ACC071AB6CF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691167C-0EB7-C419-5733-EB32156A7200}"/>
              </a:ext>
            </a:extLst>
          </p:cNvPr>
          <p:cNvSpPr>
            <a:spLocks noGrp="1"/>
          </p:cNvSpPr>
          <p:nvPr>
            <p:ph type="sldNum" sz="quarter" idx="12"/>
          </p:nvPr>
        </p:nvSpPr>
        <p:spPr/>
        <p:txBody>
          <a:bodyPr/>
          <a:lstStyle/>
          <a:p>
            <a:fld id="{93CEDA5F-D8C2-4B0E-8E02-F5432DA52737}" type="slidenum">
              <a:rPr lang="en-DE" smtClean="0"/>
              <a:t>‹Nr.›</a:t>
            </a:fld>
            <a:endParaRPr lang="en-DE"/>
          </a:p>
        </p:txBody>
      </p:sp>
    </p:spTree>
    <p:extLst>
      <p:ext uri="{BB962C8B-B14F-4D97-AF65-F5344CB8AC3E}">
        <p14:creationId xmlns:p14="http://schemas.microsoft.com/office/powerpoint/2010/main" val="23378529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746072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7573109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234462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87537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816939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549407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829688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4574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331153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1063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F5F7-161C-2023-0542-2CFAE6AF81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24EE85FD-6581-AB07-9CC4-8556E88A9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7514424F-9564-834E-C117-37AA750B6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4A0278-B2D7-106E-6B17-F35BECF84FEF}"/>
              </a:ext>
            </a:extLst>
          </p:cNvPr>
          <p:cNvSpPr>
            <a:spLocks noGrp="1"/>
          </p:cNvSpPr>
          <p:nvPr>
            <p:ph type="dt" sz="half" idx="10"/>
          </p:nvPr>
        </p:nvSpPr>
        <p:spPr/>
        <p:txBody>
          <a:bodyPr/>
          <a:lstStyle/>
          <a:p>
            <a:fld id="{9B833ACB-A897-458E-9388-C5132FAC4450}" type="datetimeFigureOut">
              <a:rPr lang="en-DE" smtClean="0"/>
              <a:t>26/01/2024</a:t>
            </a:fld>
            <a:endParaRPr lang="en-DE"/>
          </a:p>
        </p:txBody>
      </p:sp>
      <p:sp>
        <p:nvSpPr>
          <p:cNvPr id="6" name="Footer Placeholder 5">
            <a:extLst>
              <a:ext uri="{FF2B5EF4-FFF2-40B4-BE49-F238E27FC236}">
                <a16:creationId xmlns:a16="http://schemas.microsoft.com/office/drawing/2014/main" id="{1F4479EF-E43F-7498-F0BD-4E377D705A4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BCE6871-CAF8-945F-7490-D2EC8C5AD5D1}"/>
              </a:ext>
            </a:extLst>
          </p:cNvPr>
          <p:cNvSpPr>
            <a:spLocks noGrp="1"/>
          </p:cNvSpPr>
          <p:nvPr>
            <p:ph type="sldNum" sz="quarter" idx="12"/>
          </p:nvPr>
        </p:nvSpPr>
        <p:spPr/>
        <p:txBody>
          <a:bodyPr/>
          <a:lstStyle/>
          <a:p>
            <a:fld id="{93CEDA5F-D8C2-4B0E-8E02-F5432DA52737}" type="slidenum">
              <a:rPr lang="en-DE" smtClean="0"/>
              <a:t>‹Nr.›</a:t>
            </a:fld>
            <a:endParaRPr lang="en-DE"/>
          </a:p>
        </p:txBody>
      </p:sp>
    </p:spTree>
    <p:extLst>
      <p:ext uri="{BB962C8B-B14F-4D97-AF65-F5344CB8AC3E}">
        <p14:creationId xmlns:p14="http://schemas.microsoft.com/office/powerpoint/2010/main" val="169218878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54381900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5122943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643541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5730731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7381112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88333904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3987352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65312343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1753308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418338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A92EA-85F5-83E6-B62E-0F49D4189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5B56ED2F-C5B7-0C48-A60C-B8CDEB947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EA9ADA2-9626-F09B-95FF-EE17F0AAA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833ACB-A897-458E-9388-C5132FAC4450}" type="datetimeFigureOut">
              <a:rPr lang="en-DE" smtClean="0"/>
              <a:t>26/01/2024</a:t>
            </a:fld>
            <a:endParaRPr lang="en-DE"/>
          </a:p>
        </p:txBody>
      </p:sp>
      <p:sp>
        <p:nvSpPr>
          <p:cNvPr id="5" name="Footer Placeholder 4">
            <a:extLst>
              <a:ext uri="{FF2B5EF4-FFF2-40B4-BE49-F238E27FC236}">
                <a16:creationId xmlns:a16="http://schemas.microsoft.com/office/drawing/2014/main" id="{37144EA2-DB01-3BFD-F3D6-C9B3C0EB8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3B1FA74E-E755-C70E-C55D-B602DBDFF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CEDA5F-D8C2-4B0E-8E02-F5432DA52737}" type="slidenum">
              <a:rPr lang="en-DE" smtClean="0"/>
              <a:t>‹Nr.›</a:t>
            </a:fld>
            <a:endParaRPr lang="en-DE"/>
          </a:p>
        </p:txBody>
      </p:sp>
    </p:spTree>
    <p:extLst>
      <p:ext uri="{BB962C8B-B14F-4D97-AF65-F5344CB8AC3E}">
        <p14:creationId xmlns:p14="http://schemas.microsoft.com/office/powerpoint/2010/main" val="1220713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493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D21F8C7-12E0-4CE2-B2B4-3DEE3BB47035}"/>
              </a:ext>
            </a:extLst>
          </p:cNvPr>
          <p:cNvSpPr txBox="1"/>
          <p:nvPr/>
        </p:nvSpPr>
        <p:spPr>
          <a:xfrm>
            <a:off x="1280079" y="4050831"/>
            <a:ext cx="5612248" cy="95430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mn-ea"/>
                <a:cs typeface="+mn-cs"/>
              </a:rPr>
              <a:t>Nicht nur die Themen eines Frameworks oder Programmiersprache sind von Relevanz sondern auch Ihre Fähigkeiten im Bereich der Software Entwicklung</a:t>
            </a:r>
          </a:p>
        </p:txBody>
      </p:sp>
      <p:sp>
        <p:nvSpPr>
          <p:cNvPr id="20" name="TextBox 19">
            <a:extLst>
              <a:ext uri="{FF2B5EF4-FFF2-40B4-BE49-F238E27FC236}">
                <a16:creationId xmlns:a16="http://schemas.microsoft.com/office/drawing/2014/main" id="{1FD57414-E1D7-4B68-AE57-2C22A4B1A300}"/>
              </a:ext>
            </a:extLst>
          </p:cNvPr>
          <p:cNvSpPr txBox="1"/>
          <p:nvPr/>
        </p:nvSpPr>
        <p:spPr>
          <a:xfrm>
            <a:off x="1280079" y="1308141"/>
            <a:ext cx="5612248" cy="2760051"/>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C++</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Grundlagen</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5334" dirty="0">
                <a:gradFill>
                  <a:gsLst>
                    <a:gs pos="50000">
                      <a:srgbClr val="FF5355"/>
                    </a:gs>
                    <a:gs pos="100000">
                      <a:srgbClr val="CE59C4"/>
                    </a:gs>
                    <a:gs pos="1000">
                      <a:srgbClr val="FFC955"/>
                    </a:gs>
                  </a:gsLst>
                  <a:lin ang="8100000" scaled="0"/>
                </a:gradFill>
                <a:latin typeface="Source Sans Pro Black"/>
              </a:rPr>
              <a:t>Software Entwicklung</a:t>
            </a:r>
            <a:endPar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endParaRP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2024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C++</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01074" y="2032589"/>
            <a:ext cx="6738730" cy="267765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Scrum</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ist ein agiles Rahmenwerk für die Projekt- und Produktentwicklung, besonders beliebt in der Softwareentwicklung. Es ist darauf ausgerichtet, Projekte in einem flexiblen und iterativen Prozess zu managen, wobei der Fokus auf Teamzusammenarbeit und schneller Anpassung an Änderungen liegt.</a:t>
            </a:r>
          </a:p>
        </p:txBody>
      </p:sp>
      <p:sp>
        <p:nvSpPr>
          <p:cNvPr id="9" name="TextBox 8">
            <a:extLst>
              <a:ext uri="{FF2B5EF4-FFF2-40B4-BE49-F238E27FC236}">
                <a16:creationId xmlns:a16="http://schemas.microsoft.com/office/drawing/2014/main" id="{E7B99E75-A942-4785-87F6-968B84719648}"/>
              </a:ext>
            </a:extLst>
          </p:cNvPr>
          <p:cNvSpPr txBox="1"/>
          <p:nvPr/>
        </p:nvSpPr>
        <p:spPr>
          <a:xfrm>
            <a:off x="2184924" y="4887484"/>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err="1">
                <a:ln>
                  <a:noFill/>
                </a:ln>
                <a:solidFill>
                  <a:srgbClr val="B6B6BD"/>
                </a:solidFill>
                <a:effectLst/>
                <a:uLnTx/>
                <a:uFillTx/>
                <a:latin typeface="Source Sans Pro"/>
                <a:ea typeface="+mn-ea"/>
                <a:cs typeface="+mn-cs"/>
              </a:rPr>
              <a:t>Scrum</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28604" y="131463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57967431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DA0E93B-3733-7423-9C91-23776462FF1B}"/>
              </a:ext>
            </a:extLst>
          </p:cNvPr>
          <p:cNvPicPr>
            <a:picLocks noChangeAspect="1"/>
          </p:cNvPicPr>
          <p:nvPr/>
        </p:nvPicPr>
        <p:blipFill>
          <a:blip r:embed="rId2"/>
          <a:stretch>
            <a:fillRect/>
          </a:stretch>
        </p:blipFill>
        <p:spPr>
          <a:xfrm>
            <a:off x="386080" y="2321974"/>
            <a:ext cx="11419840" cy="2214051"/>
          </a:xfrm>
          <a:prstGeom prst="rect">
            <a:avLst/>
          </a:prstGeom>
        </p:spPr>
      </p:pic>
    </p:spTree>
    <p:extLst>
      <p:ext uri="{BB962C8B-B14F-4D97-AF65-F5344CB8AC3E}">
        <p14:creationId xmlns:p14="http://schemas.microsoft.com/office/powerpoint/2010/main" val="51242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CB41E19-EF1B-83D9-944C-D10B79130AAE}"/>
              </a:ext>
            </a:extLst>
          </p:cNvPr>
          <p:cNvPicPr>
            <a:picLocks noChangeAspect="1"/>
          </p:cNvPicPr>
          <p:nvPr/>
        </p:nvPicPr>
        <p:blipFill>
          <a:blip r:embed="rId2"/>
          <a:stretch>
            <a:fillRect/>
          </a:stretch>
        </p:blipFill>
        <p:spPr>
          <a:xfrm>
            <a:off x="416560" y="2537854"/>
            <a:ext cx="11358880" cy="1782291"/>
          </a:xfrm>
          <a:prstGeom prst="rect">
            <a:avLst/>
          </a:prstGeom>
        </p:spPr>
      </p:pic>
    </p:spTree>
    <p:extLst>
      <p:ext uri="{BB962C8B-B14F-4D97-AF65-F5344CB8AC3E}">
        <p14:creationId xmlns:p14="http://schemas.microsoft.com/office/powerpoint/2010/main" val="1136999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B6AB631-E073-3FFF-C0BA-0593D0009C2B}"/>
              </a:ext>
            </a:extLst>
          </p:cNvPr>
          <p:cNvPicPr>
            <a:picLocks noChangeAspect="1"/>
          </p:cNvPicPr>
          <p:nvPr/>
        </p:nvPicPr>
        <p:blipFill>
          <a:blip r:embed="rId2"/>
          <a:stretch>
            <a:fillRect/>
          </a:stretch>
        </p:blipFill>
        <p:spPr>
          <a:xfrm>
            <a:off x="447040" y="2314073"/>
            <a:ext cx="11297920" cy="2229853"/>
          </a:xfrm>
          <a:prstGeom prst="rect">
            <a:avLst/>
          </a:prstGeom>
        </p:spPr>
      </p:pic>
    </p:spTree>
    <p:extLst>
      <p:ext uri="{BB962C8B-B14F-4D97-AF65-F5344CB8AC3E}">
        <p14:creationId xmlns:p14="http://schemas.microsoft.com/office/powerpoint/2010/main" val="3864998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Scrum? | Scrum.org">
            <a:extLst>
              <a:ext uri="{FF2B5EF4-FFF2-40B4-BE49-F238E27FC236}">
                <a16:creationId xmlns:a16="http://schemas.microsoft.com/office/drawing/2014/main" id="{438BD28E-EF67-63A9-BB74-4F5A0C7CE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5" y="551497"/>
            <a:ext cx="11510010" cy="575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248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9146"/>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Software-Design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C++</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42044690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lan-Do-Check-Act and the grandfather of Total Quality Management | by Zoe  Marmara ⚡ | Medium">
            <a:extLst>
              <a:ext uri="{FF2B5EF4-FFF2-40B4-BE49-F238E27FC236}">
                <a16:creationId xmlns:a16="http://schemas.microsoft.com/office/drawing/2014/main" id="{EE627EF5-E787-FC19-2F83-1093D541C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785" y="725402"/>
            <a:ext cx="8520430" cy="5407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12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9146"/>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Software-</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Testing</a:t>
            </a:r>
            <a:endParaRPr kumimoji="0" lang="de-DE" sz="4000"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C++</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66138690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is Software Testing? Definition, Types, and Tools">
            <a:extLst>
              <a:ext uri="{FF2B5EF4-FFF2-40B4-BE49-F238E27FC236}">
                <a16:creationId xmlns:a16="http://schemas.microsoft.com/office/drawing/2014/main" id="{65BAA3EE-3270-3E6E-4101-5BF01AD71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05" y="1074896"/>
            <a:ext cx="11345790" cy="470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218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hat is Software Testing? - GeeksforGeeks">
            <a:extLst>
              <a:ext uri="{FF2B5EF4-FFF2-40B4-BE49-F238E27FC236}">
                <a16:creationId xmlns:a16="http://schemas.microsoft.com/office/drawing/2014/main" id="{AFD95949-C775-DD86-5904-E0151B424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85750"/>
            <a:ext cx="9525000"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14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dirty="0"/>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003493"/>
            <a:ext cx="5165443" cy="2123658"/>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Grundlagen </a:t>
            </a:r>
            <a:r>
              <a:rPr lang="de-DE" sz="4400" dirty="0">
                <a:solidFill>
                  <a:srgbClr val="FFC955"/>
                </a:solidFill>
                <a:latin typeface="Source Sans Pro Black"/>
              </a:rPr>
              <a:t>Software Entwicklung</a:t>
            </a:r>
            <a:endParaRPr kumimoji="0" lang="de-DE" sz="4400" b="0" i="0" u="none" strike="noStrike" kern="1200" cap="none" spc="0" normalizeH="0" baseline="0" noProof="0" dirty="0">
              <a:ln>
                <a:noFill/>
              </a:ln>
              <a:solidFill>
                <a:srgbClr val="FFC955"/>
              </a:solidFill>
              <a:effectLst/>
              <a:uLnTx/>
              <a:uFillTx/>
              <a:latin typeface="Source Sans Pro Black"/>
              <a:ea typeface="+mn-ea"/>
              <a:cs typeface="+mn-cs"/>
            </a:endParaRP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2718180"/>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 </a:t>
            </a:r>
            <a:r>
              <a:rPr lang="de-DE" sz="2133" dirty="0">
                <a:solidFill>
                  <a:srgbClr val="F2F2F5"/>
                </a:solidFill>
                <a:latin typeface="Source Sans Pro"/>
                <a:ea typeface="Source Sans Pro Black" panose="020B0803030403020204" pitchFamily="34" charset="0"/>
              </a:rPr>
              <a:t>Was ist Software Entwicklung</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Entwicklungsmodelle (Wasserfall, Agile,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Scrum</a:t>
            </a: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Software-Design</a:t>
            </a:r>
            <a:endParaRPr lang="de-DE" sz="2133" dirty="0">
              <a:solidFill>
                <a:srgbClr val="F2F2F5"/>
              </a:solidFill>
              <a:latin typeface="Source Sans Pro"/>
              <a:ea typeface="Source Sans Pro Black" panose="020B0803030403020204" pitchFamily="34" charset="0"/>
            </a:endParaRP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Software-</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Testing</a:t>
            </a:r>
            <a:endPar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OOP / FOP</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Monolith / Microservice</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17.01.2024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9146"/>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OOP / FOP</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C++</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75346973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11234" y="1345672"/>
            <a:ext cx="6738730" cy="378565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"FOP" steht für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Functional</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Oriented</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Programming</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ein Programmierparadigma, das sich auf die Strukturierung von Software in Form von Funktionen konzentriert. Im Gegensatz zu objektorientierter Programmierung, die Software in Objekte mit gekapselten Daten und Funktionen aufteilt, liegt der Schwerpunkt bei FOP auf der Erstellung von Funktionen, die spezifische Aufgaben ausführen und dabei häufig keine oder nur geringe Seiteneffekte haben.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276364" y="5131324"/>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FOP</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38764" y="627716"/>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80636130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4C30469-26CD-0C54-5353-A0A2714F769A}"/>
              </a:ext>
            </a:extLst>
          </p:cNvPr>
          <p:cNvPicPr>
            <a:picLocks noChangeAspect="1"/>
          </p:cNvPicPr>
          <p:nvPr/>
        </p:nvPicPr>
        <p:blipFill>
          <a:blip r:embed="rId2"/>
          <a:stretch>
            <a:fillRect/>
          </a:stretch>
        </p:blipFill>
        <p:spPr>
          <a:xfrm>
            <a:off x="274320" y="1433948"/>
            <a:ext cx="11643360" cy="3990103"/>
          </a:xfrm>
          <a:prstGeom prst="rect">
            <a:avLst/>
          </a:prstGeom>
        </p:spPr>
      </p:pic>
    </p:spTree>
    <p:extLst>
      <p:ext uri="{BB962C8B-B14F-4D97-AF65-F5344CB8AC3E}">
        <p14:creationId xmlns:p14="http://schemas.microsoft.com/office/powerpoint/2010/main" val="372979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DBE8E64-F478-60F2-AB39-A428B396F526}"/>
              </a:ext>
            </a:extLst>
          </p:cNvPr>
          <p:cNvPicPr>
            <a:picLocks noChangeAspect="1"/>
          </p:cNvPicPr>
          <p:nvPr/>
        </p:nvPicPr>
        <p:blipFill>
          <a:blip r:embed="rId2"/>
          <a:stretch>
            <a:fillRect/>
          </a:stretch>
        </p:blipFill>
        <p:spPr>
          <a:xfrm>
            <a:off x="238760" y="2244656"/>
            <a:ext cx="11714480" cy="2368687"/>
          </a:xfrm>
          <a:prstGeom prst="rect">
            <a:avLst/>
          </a:prstGeom>
        </p:spPr>
      </p:pic>
    </p:spTree>
    <p:extLst>
      <p:ext uri="{BB962C8B-B14F-4D97-AF65-F5344CB8AC3E}">
        <p14:creationId xmlns:p14="http://schemas.microsoft.com/office/powerpoint/2010/main" val="293788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9146"/>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Monolith / Microservice</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C++</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181444630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11234" y="1715004"/>
            <a:ext cx="6738730" cy="34163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In einer monolithischen Architektur sind alle Komponenten der Anwendung – wie die Benutzeroberfläche, Geschäftslogik, Datenbankinteraktionen und Anwendungsintegrationen – in einem einzigen, unteilbaren Programm integriert. Diese Art der Architektur ist einfach zu entwickeln, zu testen und zu deployen, besonders bei kleineren oder einfacheren Anwendungen.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276364" y="5131324"/>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Monolithische Architektur</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38764" y="997048"/>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67662252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7243B5A-169A-1294-2969-8DE04A0D0D67}"/>
              </a:ext>
            </a:extLst>
          </p:cNvPr>
          <p:cNvPicPr>
            <a:picLocks noChangeAspect="1"/>
          </p:cNvPicPr>
          <p:nvPr/>
        </p:nvPicPr>
        <p:blipFill>
          <a:blip r:embed="rId2"/>
          <a:stretch>
            <a:fillRect/>
          </a:stretch>
        </p:blipFill>
        <p:spPr>
          <a:xfrm>
            <a:off x="391160" y="2308060"/>
            <a:ext cx="11409680" cy="2241880"/>
          </a:xfrm>
          <a:prstGeom prst="rect">
            <a:avLst/>
          </a:prstGeom>
        </p:spPr>
      </p:pic>
    </p:spTree>
    <p:extLst>
      <p:ext uri="{BB962C8B-B14F-4D97-AF65-F5344CB8AC3E}">
        <p14:creationId xmlns:p14="http://schemas.microsoft.com/office/powerpoint/2010/main" val="338634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Monolith Architecture | by Chien Hoang | Chien's tech blogs">
            <a:extLst>
              <a:ext uri="{FF2B5EF4-FFF2-40B4-BE49-F238E27FC236}">
                <a16:creationId xmlns:a16="http://schemas.microsoft.com/office/drawing/2014/main" id="{85153FE4-0200-F9D3-D824-E6E3AB66B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22" y="584200"/>
            <a:ext cx="10749356" cy="568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434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11234" y="1715004"/>
            <a:ext cx="6738730" cy="34163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Die Microservices-Architektur ist ein moderner Ansatz in der Softwareentwicklung, bei dem eine Anwendung in kleinere, unabhängige Dienste aufgeteilt wird, die jeweils eine spezifische Geschäftsfunktion oder -funktionen erfüllen. Diese Dienste sind eigenständige Einheiten, die unabhängig voneinander entwickelt, getestet, bereitgestellt und skaliert werden können.</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2400" b="0" i="1" u="none" strike="noStrike" kern="1200" cap="none" spc="0" normalizeH="0" baseline="0" noProof="0" dirty="0">
              <a:ln>
                <a:noFill/>
              </a:ln>
              <a:solidFill>
                <a:srgbClr val="B6B6BD"/>
              </a:solidFill>
              <a:effectLst/>
              <a:uLnTx/>
              <a:uFillTx/>
              <a:latin typeface="Source Sans Pro"/>
              <a:ea typeface="+mn-ea"/>
              <a:cs typeface="+mn-cs"/>
            </a:endParaRPr>
          </a:p>
        </p:txBody>
      </p:sp>
      <p:sp>
        <p:nvSpPr>
          <p:cNvPr id="9" name="TextBox 8">
            <a:extLst>
              <a:ext uri="{FF2B5EF4-FFF2-40B4-BE49-F238E27FC236}">
                <a16:creationId xmlns:a16="http://schemas.microsoft.com/office/drawing/2014/main" id="{E7B99E75-A942-4785-87F6-968B84719648}"/>
              </a:ext>
            </a:extLst>
          </p:cNvPr>
          <p:cNvSpPr txBox="1"/>
          <p:nvPr/>
        </p:nvSpPr>
        <p:spPr>
          <a:xfrm>
            <a:off x="2276364" y="4715825"/>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Microservice Architektur</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38764" y="997048"/>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42589735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What Are Microservices? How Microservices Architecture Works">
            <a:extLst>
              <a:ext uri="{FF2B5EF4-FFF2-40B4-BE49-F238E27FC236}">
                <a16:creationId xmlns:a16="http://schemas.microsoft.com/office/drawing/2014/main" id="{C6BF0329-C798-855B-23F5-86631C24B7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05"/>
          <a:stretch/>
        </p:blipFill>
        <p:spPr bwMode="auto">
          <a:xfrm>
            <a:off x="2023427" y="578185"/>
            <a:ext cx="8145145" cy="5701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07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9146"/>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Was ist Software Entwicklung</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C++</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01074" y="1283841"/>
            <a:ext cx="6738730" cy="3970318"/>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b="0" i="1" u="none" strike="noStrike" kern="1200" cap="none" spc="0" normalizeH="0" baseline="0" noProof="0" dirty="0">
                <a:ln>
                  <a:noFill/>
                </a:ln>
                <a:solidFill>
                  <a:srgbClr val="B6B6BD"/>
                </a:solidFill>
                <a:effectLst/>
                <a:uLnTx/>
                <a:uFillTx/>
                <a:latin typeface="Source Sans Pro"/>
                <a:ea typeface="+mn-ea"/>
                <a:cs typeface="+mn-cs"/>
              </a:rPr>
              <a:t>Softwareentwicklung ist der Prozess des Entwerfens, Programmierens, Testens und Wartens von Software. Dies umfasst das Schreiben von Code in verschiedenen Programmiersprachen wie Python, Java oder C++, um bestimmte Aufgaben oder Funktionen zu erfüllen. Der Entwicklungsprozess beginnt oft mit der Analyse der Benutzeranforderungen, gefolgt von der Planung und Gestaltung der Softwarestruktur. Danach wird der Code geschrieben und getestet, um sicherzustellen, dass er fehlerfrei und effizient ist. Softwareentwickler arbeiten oft in Teams, um komplexe Systeme zu bauen, die in verschiedenen Bereichen wie Business, Bildung, Unterhaltung und vielen anderen eingesetzt werden können. Die Wartung der Software nach ihrer Veröffentlichung ist ebenfalls ein wichtiger Teil der Softwareentwicklung, um Bugs zu beheben, Updates durchzuführen und die Software an neue Bedürfnisse anzupassen.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266204" y="5326915"/>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Software Entwicklung</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28604" y="565885"/>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2347805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9146"/>
            <a:ext cx="5664200" cy="1938992"/>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Entwicklungsmodelle (Wasserfall, Agile,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Scrum</a:t>
            </a: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C++</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15988854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063069"/>
            <a:ext cx="6738730" cy="230832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Entwicklungsmodelle in der Softwareentwicklung sind strukturierte Ansätze, die den Prozess der Erstellung und Wartung von Software leiten. Sie bieten einen Rahmen, der hilft, die Komplexität des Entwicklungsprozesses zu organisieren und zu verwalten.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4449384"/>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Entwicklungsmodelle</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134511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7460741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01074" y="935309"/>
            <a:ext cx="6738730" cy="5262979"/>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Das Wasserfallmodell ist ein traditionelles Modell der Softwareentwicklung, das einen linearen und sequenziellen Ansatz verfolgt. Es ist so benannt, weil der Prozess einem Wasserfall ähnelt, bei dem jede Phase in eine Richtung fließt und zur nächsten übergeht. Der Prozess beginnt mit der Anforderungsanalyse, gefolgt von der System- und Softwaregestaltung. Nach dem Design folgt die Implementierungsphase, in der der eigentliche Code geschrieben wird. Danach kommt das Testen, um Fehler zu identifizieren und zu beheben. Schließlich erfolgt die Auslieferung der Software und die anschließende Wartung.</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2400" b="0" i="1" u="none" strike="noStrike" kern="1200" cap="none" spc="0" normalizeH="0" baseline="0" noProof="0" dirty="0">
              <a:ln>
                <a:noFill/>
              </a:ln>
              <a:solidFill>
                <a:srgbClr val="B6B6BD"/>
              </a:solidFill>
              <a:effectLst/>
              <a:uLnTx/>
              <a:uFillTx/>
              <a:latin typeface="Source Sans Pro"/>
              <a:ea typeface="+mn-ea"/>
              <a:cs typeface="+mn-cs"/>
            </a:endParaRP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5809650"/>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Wasserfall</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28604" y="21735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104415168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as ist die Wasserfallmodell Softwareentwicklung und ist sie überhaupt noch  relevant?">
            <a:extLst>
              <a:ext uri="{FF2B5EF4-FFF2-40B4-BE49-F238E27FC236}">
                <a16:creationId xmlns:a16="http://schemas.microsoft.com/office/drawing/2014/main" id="{C006E70C-C6C5-5452-E268-87311FA28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755" y="336804"/>
            <a:ext cx="7730490" cy="6184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3.2 Vorgehensmodell Wasserfallmodell und V-Modell">
            <a:extLst>
              <a:ext uri="{FF2B5EF4-FFF2-40B4-BE49-F238E27FC236}">
                <a16:creationId xmlns:a16="http://schemas.microsoft.com/office/drawing/2014/main" id="{A998B476-8299-337E-A936-FCB65D2A6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728788"/>
            <a:ext cx="9744075"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396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Words>
  <Application>Microsoft Office PowerPoint</Application>
  <PresentationFormat>Breitbild</PresentationFormat>
  <Paragraphs>48</Paragraphs>
  <Slides>29</Slides>
  <Notes>0</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29</vt:i4>
      </vt:variant>
    </vt:vector>
  </HeadingPairs>
  <TitlesOfParts>
    <vt:vector size="38" baseType="lpstr">
      <vt:lpstr>Aptos</vt:lpstr>
      <vt:lpstr>Aptos Display</vt:lpstr>
      <vt:lpstr>Arial</vt:lpstr>
      <vt:lpstr>Bebas Neue</vt:lpstr>
      <vt:lpstr>Montserrat</vt:lpstr>
      <vt:lpstr>Source Sans Pro</vt:lpstr>
      <vt:lpstr>Source Sans Pro Black</vt:lpstr>
      <vt:lpstr>Office Theme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Cöppicus</dc:creator>
  <cp:lastModifiedBy>Ben Cöppicus</cp:lastModifiedBy>
  <cp:revision>13</cp:revision>
  <dcterms:created xsi:type="dcterms:W3CDTF">2024-01-17T19:06:05Z</dcterms:created>
  <dcterms:modified xsi:type="dcterms:W3CDTF">2024-01-26T12:49:54Z</dcterms:modified>
</cp:coreProperties>
</file>