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6" r:id="rId9"/>
    <p:sldId id="267" r:id="rId10"/>
    <p:sldId id="268" r:id="rId11"/>
    <p:sldId id="263" r:id="rId12"/>
    <p:sldId id="264" r:id="rId13"/>
    <p:sldId id="265"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p:scale>
          <a:sx n="104" d="100"/>
          <a:sy n="104" d="100"/>
        </p:scale>
        <p:origin x="870"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bencxs\workspace\MLND_2\Project\machine-learning\projects\smartcab\smartcab_result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bencxs\workspace\MLND_2\Project\machine-learning\projects\smartcab\smartcab_result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bencxs\workspace\MLND_2\Project\machine-learning\projects\smartcab\smartcab_result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bencxs\workspace\MLND_2\Project\machine-learning\projects\smartcab\smartcab_result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bencxs\workspace\MLND_2\Project\machine-learning\projects\smartcab\smartcab_result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Gamma Avg Results</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Avg Results</c:v>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results_final!$E$2:$E$11</c:f>
              <c:numCache>
                <c:formatCode>General</c:formatCode>
                <c:ptCount val="10"/>
                <c:pt idx="0">
                  <c:v>0.1</c:v>
                </c:pt>
                <c:pt idx="1">
                  <c:v>0.2</c:v>
                </c:pt>
                <c:pt idx="2">
                  <c:v>0.3</c:v>
                </c:pt>
                <c:pt idx="3">
                  <c:v>0.4</c:v>
                </c:pt>
                <c:pt idx="4">
                  <c:v>0.5</c:v>
                </c:pt>
                <c:pt idx="5">
                  <c:v>0.6</c:v>
                </c:pt>
                <c:pt idx="6">
                  <c:v>0.7</c:v>
                </c:pt>
                <c:pt idx="7">
                  <c:v>0.8</c:v>
                </c:pt>
                <c:pt idx="8">
                  <c:v>0.9</c:v>
                </c:pt>
                <c:pt idx="9">
                  <c:v>1</c:v>
                </c:pt>
              </c:numCache>
            </c:numRef>
          </c:cat>
          <c:val>
            <c:numRef>
              <c:f>results_final!$Q$2:$Q$10</c:f>
              <c:numCache>
                <c:formatCode>General</c:formatCode>
                <c:ptCount val="9"/>
                <c:pt idx="0">
                  <c:v>89.4</c:v>
                </c:pt>
                <c:pt idx="1">
                  <c:v>91.8</c:v>
                </c:pt>
                <c:pt idx="2">
                  <c:v>91</c:v>
                </c:pt>
                <c:pt idx="3">
                  <c:v>91.6</c:v>
                </c:pt>
                <c:pt idx="4">
                  <c:v>90</c:v>
                </c:pt>
                <c:pt idx="5">
                  <c:v>91</c:v>
                </c:pt>
                <c:pt idx="6">
                  <c:v>92.4</c:v>
                </c:pt>
                <c:pt idx="7">
                  <c:v>90</c:v>
                </c:pt>
                <c:pt idx="8">
                  <c:v>90.8</c:v>
                </c:pt>
              </c:numCache>
            </c:numRef>
          </c:val>
          <c:smooth val="0"/>
        </c:ser>
        <c:dLbls>
          <c:dLblPos val="t"/>
          <c:showLegendKey val="0"/>
          <c:showVal val="1"/>
          <c:showCatName val="0"/>
          <c:showSerName val="0"/>
          <c:showPercent val="0"/>
          <c:showBubbleSize val="0"/>
        </c:dLbls>
        <c:smooth val="0"/>
        <c:axId val="-327765696"/>
        <c:axId val="-327763520"/>
      </c:lineChart>
      <c:catAx>
        <c:axId val="-3277656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7763520"/>
        <c:crosses val="autoZero"/>
        <c:auto val="1"/>
        <c:lblAlgn val="ctr"/>
        <c:lblOffset val="100"/>
        <c:noMultiLvlLbl val="0"/>
      </c:catAx>
      <c:valAx>
        <c:axId val="-327763520"/>
        <c:scaling>
          <c:orientation val="minMax"/>
        </c:scaling>
        <c:delete val="1"/>
        <c:axPos val="l"/>
        <c:numFmt formatCode="General" sourceLinked="1"/>
        <c:majorTickMark val="none"/>
        <c:minorTickMark val="none"/>
        <c:tickLblPos val="nextTo"/>
        <c:crossAx val="-327765696"/>
        <c:crosses val="autoZero"/>
        <c:crossBetween val="between"/>
      </c:valAx>
      <c:spPr>
        <a:noFill/>
        <a:ln>
          <a:noFill/>
        </a:ln>
        <a:effectLst/>
      </c:spPr>
    </c:plotArea>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Epsilon Avg Results</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v>Avg Results</c:v>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(results_final!$C$11,results_final!$C$15:$C$23)</c:f>
              <c:numCache>
                <c:formatCode>General</c:formatCode>
                <c:ptCount val="10"/>
                <c:pt idx="0">
                  <c:v>0.9</c:v>
                </c:pt>
                <c:pt idx="1">
                  <c:v>0.8</c:v>
                </c:pt>
                <c:pt idx="2">
                  <c:v>0.7</c:v>
                </c:pt>
                <c:pt idx="3">
                  <c:v>0.6</c:v>
                </c:pt>
                <c:pt idx="4">
                  <c:v>0.5</c:v>
                </c:pt>
                <c:pt idx="5">
                  <c:v>0.4</c:v>
                </c:pt>
                <c:pt idx="6">
                  <c:v>0.3</c:v>
                </c:pt>
                <c:pt idx="7">
                  <c:v>0.2</c:v>
                </c:pt>
                <c:pt idx="8">
                  <c:v>0.1</c:v>
                </c:pt>
                <c:pt idx="9">
                  <c:v>0</c:v>
                </c:pt>
              </c:numCache>
            </c:numRef>
          </c:cat>
          <c:val>
            <c:numRef>
              <c:f>(results_final!$Q$11,results_final!$Q$15:$Q$23)</c:f>
              <c:numCache>
                <c:formatCode>General</c:formatCode>
                <c:ptCount val="10"/>
                <c:pt idx="0">
                  <c:v>89.8</c:v>
                </c:pt>
                <c:pt idx="1">
                  <c:v>93.4</c:v>
                </c:pt>
                <c:pt idx="2">
                  <c:v>93.4</c:v>
                </c:pt>
                <c:pt idx="3">
                  <c:v>94</c:v>
                </c:pt>
                <c:pt idx="4">
                  <c:v>95</c:v>
                </c:pt>
                <c:pt idx="5">
                  <c:v>97.2</c:v>
                </c:pt>
                <c:pt idx="6">
                  <c:v>98</c:v>
                </c:pt>
                <c:pt idx="7">
                  <c:v>99</c:v>
                </c:pt>
                <c:pt idx="8">
                  <c:v>98.8</c:v>
                </c:pt>
                <c:pt idx="9">
                  <c:v>99.6</c:v>
                </c:pt>
              </c:numCache>
            </c:numRef>
          </c:val>
          <c:smooth val="0"/>
        </c:ser>
        <c:dLbls>
          <c:dLblPos val="t"/>
          <c:showLegendKey val="0"/>
          <c:showVal val="1"/>
          <c:showCatName val="0"/>
          <c:showSerName val="0"/>
          <c:showPercent val="0"/>
          <c:showBubbleSize val="0"/>
        </c:dLbls>
        <c:smooth val="0"/>
        <c:axId val="-189661072"/>
        <c:axId val="-189659984"/>
      </c:lineChart>
      <c:catAx>
        <c:axId val="-1896610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659984"/>
        <c:crosses val="autoZero"/>
        <c:auto val="1"/>
        <c:lblAlgn val="ctr"/>
        <c:lblOffset val="100"/>
        <c:noMultiLvlLbl val="0"/>
      </c:catAx>
      <c:valAx>
        <c:axId val="-189659984"/>
        <c:scaling>
          <c:orientation val="minMax"/>
        </c:scaling>
        <c:delete val="1"/>
        <c:axPos val="l"/>
        <c:numFmt formatCode="General" sourceLinked="1"/>
        <c:majorTickMark val="none"/>
        <c:minorTickMark val="none"/>
        <c:tickLblPos val="nextTo"/>
        <c:crossAx val="-189661072"/>
        <c:crosses val="autoZero"/>
        <c:crossBetween val="between"/>
      </c:valAx>
      <c:spPr>
        <a:noFill/>
        <a:ln>
          <a:noFill/>
        </a:ln>
        <a:effectLst/>
      </c:spPr>
    </c:plotArea>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Alpha Avg Results</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v>Avg Results</c:v>
          </c:tx>
          <c:spPr>
            <a:ln w="28575" cap="rnd">
              <a:solidFill>
                <a:srgbClr val="C00000"/>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results_final!$D$24:$D$34</c:f>
              <c:numCache>
                <c:formatCode>General</c:formatCode>
                <c:ptCount val="11"/>
                <c:pt idx="0">
                  <c:v>1</c:v>
                </c:pt>
                <c:pt idx="1">
                  <c:v>0.9</c:v>
                </c:pt>
                <c:pt idx="2">
                  <c:v>0.8</c:v>
                </c:pt>
                <c:pt idx="3">
                  <c:v>0.7</c:v>
                </c:pt>
                <c:pt idx="4">
                  <c:v>0.6</c:v>
                </c:pt>
                <c:pt idx="5">
                  <c:v>0.5</c:v>
                </c:pt>
                <c:pt idx="6">
                  <c:v>0.4</c:v>
                </c:pt>
                <c:pt idx="7">
                  <c:v>0.3</c:v>
                </c:pt>
                <c:pt idx="8">
                  <c:v>0.2</c:v>
                </c:pt>
                <c:pt idx="9">
                  <c:v>0.1</c:v>
                </c:pt>
                <c:pt idx="10">
                  <c:v>0</c:v>
                </c:pt>
              </c:numCache>
            </c:numRef>
          </c:cat>
          <c:val>
            <c:numRef>
              <c:f>results_final!$Q$24:$Q$34</c:f>
              <c:numCache>
                <c:formatCode>General</c:formatCode>
                <c:ptCount val="11"/>
                <c:pt idx="0">
                  <c:v>99.6</c:v>
                </c:pt>
                <c:pt idx="1">
                  <c:v>99.6</c:v>
                </c:pt>
                <c:pt idx="2">
                  <c:v>99</c:v>
                </c:pt>
                <c:pt idx="3">
                  <c:v>99.2</c:v>
                </c:pt>
                <c:pt idx="4">
                  <c:v>99.4</c:v>
                </c:pt>
                <c:pt idx="5">
                  <c:v>99.2</c:v>
                </c:pt>
                <c:pt idx="6">
                  <c:v>99</c:v>
                </c:pt>
                <c:pt idx="7">
                  <c:v>99.4</c:v>
                </c:pt>
                <c:pt idx="8">
                  <c:v>99.4</c:v>
                </c:pt>
                <c:pt idx="9">
                  <c:v>99.6</c:v>
                </c:pt>
                <c:pt idx="10">
                  <c:v>21.4</c:v>
                </c:pt>
              </c:numCache>
            </c:numRef>
          </c:val>
          <c:smooth val="0"/>
        </c:ser>
        <c:dLbls>
          <c:showLegendKey val="0"/>
          <c:showVal val="0"/>
          <c:showCatName val="0"/>
          <c:showSerName val="0"/>
          <c:showPercent val="0"/>
          <c:showBubbleSize val="0"/>
        </c:dLbls>
        <c:smooth val="0"/>
        <c:axId val="-279036496"/>
        <c:axId val="-279030512"/>
      </c:lineChart>
      <c:catAx>
        <c:axId val="-279036496"/>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9030512"/>
        <c:crosses val="autoZero"/>
        <c:auto val="1"/>
        <c:lblAlgn val="ctr"/>
        <c:lblOffset val="100"/>
        <c:noMultiLvlLbl val="0"/>
      </c:catAx>
      <c:valAx>
        <c:axId val="-279030512"/>
        <c:scaling>
          <c:orientation val="minMax"/>
        </c:scaling>
        <c:delete val="1"/>
        <c:axPos val="l"/>
        <c:numFmt formatCode="General" sourceLinked="1"/>
        <c:majorTickMark val="none"/>
        <c:minorTickMark val="none"/>
        <c:tickLblPos val="nextTo"/>
        <c:crossAx val="-279036496"/>
        <c:crosses val="autoZero"/>
        <c:crossBetween val="between"/>
      </c:valAx>
      <c:spPr>
        <a:noFill/>
        <a:ln>
          <a:noFill/>
        </a:ln>
        <a:effectLst/>
      </c:spPr>
    </c:plotArea>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State</a:t>
            </a:r>
            <a:r>
              <a:rPr lang="en-US" baseline="0"/>
              <a:t> </a:t>
            </a:r>
            <a:r>
              <a:rPr lang="en-US"/>
              <a:t>Avg Results</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Avg Results</c:v>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results_final!$K$40:$K$43</c:f>
              <c:strCache>
                <c:ptCount val="4"/>
                <c:pt idx="0">
                  <c:v>(lights, oncoming, left[0,1], next_waypoint)</c:v>
                </c:pt>
                <c:pt idx="1">
                  <c:v>(lights, oncoming, left , next_waypoint)</c:v>
                </c:pt>
                <c:pt idx="2">
                  <c:v>(lights, oncoming, right[0,1], next_waypoint)</c:v>
                </c:pt>
                <c:pt idx="3">
                  <c:v>(lights, oncoming, right, next_waypoint)</c:v>
                </c:pt>
              </c:strCache>
            </c:strRef>
          </c:cat>
          <c:val>
            <c:numRef>
              <c:f>results_final!$Q$40:$Q$43</c:f>
              <c:numCache>
                <c:formatCode>General</c:formatCode>
                <c:ptCount val="4"/>
                <c:pt idx="0">
                  <c:v>92.4</c:v>
                </c:pt>
                <c:pt idx="1">
                  <c:v>91</c:v>
                </c:pt>
                <c:pt idx="2">
                  <c:v>89.4</c:v>
                </c:pt>
                <c:pt idx="3">
                  <c:v>91.6</c:v>
                </c:pt>
              </c:numCache>
            </c:numRef>
          </c:val>
        </c:ser>
        <c:dLbls>
          <c:showLegendKey val="0"/>
          <c:showVal val="0"/>
          <c:showCatName val="0"/>
          <c:showSerName val="0"/>
          <c:showPercent val="0"/>
          <c:showBubbleSize val="0"/>
        </c:dLbls>
        <c:gapWidth val="150"/>
        <c:axId val="-227324000"/>
        <c:axId val="-227321824"/>
      </c:barChart>
      <c:catAx>
        <c:axId val="-22732400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7321824"/>
        <c:crosses val="autoZero"/>
        <c:auto val="1"/>
        <c:lblAlgn val="ctr"/>
        <c:lblOffset val="100"/>
        <c:noMultiLvlLbl val="0"/>
      </c:catAx>
      <c:valAx>
        <c:axId val="-227321824"/>
        <c:scaling>
          <c:orientation val="minMax"/>
        </c:scaling>
        <c:delete val="1"/>
        <c:axPos val="l"/>
        <c:numFmt formatCode="General" sourceLinked="1"/>
        <c:majorTickMark val="none"/>
        <c:minorTickMark val="none"/>
        <c:tickLblPos val="nextTo"/>
        <c:crossAx val="-227324000"/>
        <c:crosses val="autoZero"/>
        <c:crossBetween val="between"/>
      </c:valAx>
      <c:spPr>
        <a:noFill/>
        <a:ln>
          <a:noFill/>
        </a:ln>
        <a:effectLst/>
      </c:spPr>
    </c:plotArea>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Distribution</a:t>
            </a:r>
            <a:r>
              <a:rPr lang="en-US" baseline="0" dirty="0"/>
              <a:t> of Successful </a:t>
            </a:r>
            <a:r>
              <a:rPr lang="en-US" baseline="0" dirty="0" smtClean="0"/>
              <a:t>Trials</a:t>
            </a:r>
            <a:endParaRPr lang="en-US"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results_final!$C$49</c:f>
              <c:strCache>
                <c:ptCount val="1"/>
                <c:pt idx="0">
                  <c:v>Count</c:v>
                </c:pt>
              </c:strCache>
            </c:strRef>
          </c:tx>
          <c:spPr>
            <a:solidFill>
              <a:schemeClr val="accent1"/>
            </a:solidFill>
            <a:ln>
              <a:noFill/>
            </a:ln>
            <a:effectLst/>
          </c:spPr>
          <c:invertIfNegative val="0"/>
          <c:val>
            <c:numRef>
              <c:f>results_final!$C$50:$C$84</c:f>
              <c:numCache>
                <c:formatCode>General</c:formatCode>
                <c:ptCount val="35"/>
                <c:pt idx="0">
                  <c:v>0</c:v>
                </c:pt>
                <c:pt idx="1">
                  <c:v>0</c:v>
                </c:pt>
                <c:pt idx="2">
                  <c:v>0</c:v>
                </c:pt>
                <c:pt idx="3">
                  <c:v>3</c:v>
                </c:pt>
                <c:pt idx="4">
                  <c:v>5</c:v>
                </c:pt>
                <c:pt idx="5">
                  <c:v>6</c:v>
                </c:pt>
                <c:pt idx="6">
                  <c:v>5</c:v>
                </c:pt>
                <c:pt idx="7">
                  <c:v>3</c:v>
                </c:pt>
                <c:pt idx="8">
                  <c:v>4</c:v>
                </c:pt>
                <c:pt idx="9">
                  <c:v>5</c:v>
                </c:pt>
                <c:pt idx="10">
                  <c:v>3</c:v>
                </c:pt>
                <c:pt idx="11">
                  <c:v>11</c:v>
                </c:pt>
                <c:pt idx="12">
                  <c:v>12</c:v>
                </c:pt>
                <c:pt idx="13">
                  <c:v>3</c:v>
                </c:pt>
                <c:pt idx="14">
                  <c:v>1</c:v>
                </c:pt>
                <c:pt idx="15">
                  <c:v>6</c:v>
                </c:pt>
                <c:pt idx="16">
                  <c:v>4</c:v>
                </c:pt>
                <c:pt idx="17">
                  <c:v>2</c:v>
                </c:pt>
                <c:pt idx="18">
                  <c:v>2</c:v>
                </c:pt>
                <c:pt idx="19">
                  <c:v>3</c:v>
                </c:pt>
                <c:pt idx="20">
                  <c:v>6</c:v>
                </c:pt>
                <c:pt idx="21">
                  <c:v>4</c:v>
                </c:pt>
                <c:pt idx="22">
                  <c:v>0</c:v>
                </c:pt>
                <c:pt idx="23">
                  <c:v>0</c:v>
                </c:pt>
                <c:pt idx="24">
                  <c:v>4</c:v>
                </c:pt>
                <c:pt idx="25">
                  <c:v>1</c:v>
                </c:pt>
                <c:pt idx="26">
                  <c:v>1</c:v>
                </c:pt>
                <c:pt idx="27">
                  <c:v>1</c:v>
                </c:pt>
                <c:pt idx="28">
                  <c:v>3</c:v>
                </c:pt>
                <c:pt idx="29">
                  <c:v>0</c:v>
                </c:pt>
                <c:pt idx="30">
                  <c:v>1</c:v>
                </c:pt>
                <c:pt idx="31">
                  <c:v>0</c:v>
                </c:pt>
                <c:pt idx="32">
                  <c:v>0</c:v>
                </c:pt>
                <c:pt idx="33">
                  <c:v>1</c:v>
                </c:pt>
                <c:pt idx="34">
                  <c:v>0</c:v>
                </c:pt>
              </c:numCache>
            </c:numRef>
          </c:val>
        </c:ser>
        <c:dLbls>
          <c:showLegendKey val="0"/>
          <c:showVal val="0"/>
          <c:showCatName val="0"/>
          <c:showSerName val="0"/>
          <c:showPercent val="0"/>
          <c:showBubbleSize val="0"/>
        </c:dLbls>
        <c:gapWidth val="219"/>
        <c:overlap val="-27"/>
        <c:axId val="-498267760"/>
        <c:axId val="-498273744"/>
      </c:barChart>
      <c:catAx>
        <c:axId val="-49826776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Iterations</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8273744"/>
        <c:crosses val="autoZero"/>
        <c:auto val="1"/>
        <c:lblAlgn val="ctr"/>
        <c:lblOffset val="100"/>
        <c:noMultiLvlLbl val="0"/>
      </c:catAx>
      <c:valAx>
        <c:axId val="-49827374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Count</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82677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aseline="0"/>
              <a:t>Agent performance over time</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Sheet1!$F$4</c:f>
              <c:strCache>
                <c:ptCount val="1"/>
                <c:pt idx="0">
                  <c:v>% Deadline</c:v>
                </c:pt>
              </c:strCache>
            </c:strRef>
          </c:tx>
          <c:spPr>
            <a:ln w="19050" cap="rnd">
              <a:solidFill>
                <a:schemeClr val="accent4"/>
              </a:solidFill>
              <a:round/>
            </a:ln>
            <a:effectLst/>
          </c:spPr>
          <c:marker>
            <c:symbol val="none"/>
          </c:marker>
          <c:trendline>
            <c:spPr>
              <a:ln w="19050" cap="rnd">
                <a:solidFill>
                  <a:schemeClr val="accent4"/>
                </a:solidFill>
                <a:prstDash val="sysDot"/>
              </a:ln>
              <a:effectLst/>
            </c:spPr>
            <c:trendlineType val="linear"/>
            <c:dispRSqr val="0"/>
            <c:dispEq val="0"/>
          </c:trendline>
          <c:trendline>
            <c:spPr>
              <a:ln w="19050" cap="rnd">
                <a:solidFill>
                  <a:schemeClr val="accent4"/>
                </a:solidFill>
                <a:prstDash val="sysDot"/>
              </a:ln>
              <a:effectLst/>
            </c:spPr>
            <c:trendlineType val="linear"/>
            <c:dispRSqr val="0"/>
            <c:dispEq val="0"/>
          </c:trendline>
          <c:xVal>
            <c:numRef>
              <c:f>Sheet1!$C$6:$C$104</c:f>
              <c:numCache>
                <c:formatCode>General</c:formatCode>
                <c:ptCount val="99"/>
                <c:pt idx="0">
                  <c:v>2</c:v>
                </c:pt>
                <c:pt idx="1">
                  <c:v>3</c:v>
                </c:pt>
                <c:pt idx="2">
                  <c:v>4</c:v>
                </c:pt>
                <c:pt idx="3">
                  <c:v>5</c:v>
                </c:pt>
                <c:pt idx="4">
                  <c:v>6</c:v>
                </c:pt>
                <c:pt idx="5">
                  <c:v>7</c:v>
                </c:pt>
                <c:pt idx="6">
                  <c:v>8</c:v>
                </c:pt>
                <c:pt idx="7">
                  <c:v>9</c:v>
                </c:pt>
                <c:pt idx="8">
                  <c:v>10</c:v>
                </c:pt>
                <c:pt idx="9">
                  <c:v>11</c:v>
                </c:pt>
                <c:pt idx="10">
                  <c:v>12</c:v>
                </c:pt>
                <c:pt idx="11">
                  <c:v>13</c:v>
                </c:pt>
                <c:pt idx="12">
                  <c:v>14</c:v>
                </c:pt>
                <c:pt idx="13">
                  <c:v>15</c:v>
                </c:pt>
                <c:pt idx="14">
                  <c:v>16</c:v>
                </c:pt>
                <c:pt idx="15">
                  <c:v>17</c:v>
                </c:pt>
                <c:pt idx="16">
                  <c:v>18</c:v>
                </c:pt>
                <c:pt idx="17">
                  <c:v>19</c:v>
                </c:pt>
                <c:pt idx="18">
                  <c:v>20</c:v>
                </c:pt>
                <c:pt idx="19">
                  <c:v>21</c:v>
                </c:pt>
                <c:pt idx="20">
                  <c:v>22</c:v>
                </c:pt>
                <c:pt idx="21">
                  <c:v>23</c:v>
                </c:pt>
                <c:pt idx="22">
                  <c:v>24</c:v>
                </c:pt>
                <c:pt idx="23">
                  <c:v>25</c:v>
                </c:pt>
                <c:pt idx="24">
                  <c:v>26</c:v>
                </c:pt>
                <c:pt idx="25">
                  <c:v>27</c:v>
                </c:pt>
                <c:pt idx="26">
                  <c:v>28</c:v>
                </c:pt>
                <c:pt idx="27">
                  <c:v>29</c:v>
                </c:pt>
                <c:pt idx="28">
                  <c:v>30</c:v>
                </c:pt>
                <c:pt idx="29">
                  <c:v>31</c:v>
                </c:pt>
                <c:pt idx="30">
                  <c:v>32</c:v>
                </c:pt>
                <c:pt idx="31">
                  <c:v>33</c:v>
                </c:pt>
                <c:pt idx="32">
                  <c:v>34</c:v>
                </c:pt>
                <c:pt idx="33">
                  <c:v>35</c:v>
                </c:pt>
                <c:pt idx="34">
                  <c:v>36</c:v>
                </c:pt>
                <c:pt idx="35">
                  <c:v>37</c:v>
                </c:pt>
                <c:pt idx="36">
                  <c:v>38</c:v>
                </c:pt>
                <c:pt idx="37">
                  <c:v>39</c:v>
                </c:pt>
                <c:pt idx="38">
                  <c:v>40</c:v>
                </c:pt>
                <c:pt idx="39">
                  <c:v>41</c:v>
                </c:pt>
                <c:pt idx="40">
                  <c:v>42</c:v>
                </c:pt>
                <c:pt idx="41">
                  <c:v>43</c:v>
                </c:pt>
                <c:pt idx="42">
                  <c:v>44</c:v>
                </c:pt>
                <c:pt idx="43">
                  <c:v>45</c:v>
                </c:pt>
                <c:pt idx="44">
                  <c:v>46</c:v>
                </c:pt>
                <c:pt idx="45">
                  <c:v>47</c:v>
                </c:pt>
                <c:pt idx="46">
                  <c:v>48</c:v>
                </c:pt>
                <c:pt idx="47">
                  <c:v>49</c:v>
                </c:pt>
                <c:pt idx="48">
                  <c:v>50</c:v>
                </c:pt>
                <c:pt idx="49">
                  <c:v>51</c:v>
                </c:pt>
                <c:pt idx="50">
                  <c:v>52</c:v>
                </c:pt>
                <c:pt idx="51">
                  <c:v>53</c:v>
                </c:pt>
                <c:pt idx="52">
                  <c:v>54</c:v>
                </c:pt>
                <c:pt idx="53">
                  <c:v>55</c:v>
                </c:pt>
                <c:pt idx="54">
                  <c:v>56</c:v>
                </c:pt>
                <c:pt idx="55">
                  <c:v>57</c:v>
                </c:pt>
                <c:pt idx="56">
                  <c:v>58</c:v>
                </c:pt>
                <c:pt idx="57">
                  <c:v>59</c:v>
                </c:pt>
                <c:pt idx="58">
                  <c:v>60</c:v>
                </c:pt>
                <c:pt idx="59">
                  <c:v>61</c:v>
                </c:pt>
                <c:pt idx="60">
                  <c:v>62</c:v>
                </c:pt>
                <c:pt idx="61">
                  <c:v>63</c:v>
                </c:pt>
                <c:pt idx="62">
                  <c:v>64</c:v>
                </c:pt>
                <c:pt idx="63">
                  <c:v>65</c:v>
                </c:pt>
                <c:pt idx="64">
                  <c:v>66</c:v>
                </c:pt>
                <c:pt idx="65">
                  <c:v>67</c:v>
                </c:pt>
                <c:pt idx="66">
                  <c:v>68</c:v>
                </c:pt>
                <c:pt idx="67">
                  <c:v>69</c:v>
                </c:pt>
                <c:pt idx="68">
                  <c:v>70</c:v>
                </c:pt>
                <c:pt idx="69">
                  <c:v>71</c:v>
                </c:pt>
                <c:pt idx="70">
                  <c:v>72</c:v>
                </c:pt>
                <c:pt idx="71">
                  <c:v>73</c:v>
                </c:pt>
                <c:pt idx="72">
                  <c:v>74</c:v>
                </c:pt>
                <c:pt idx="73">
                  <c:v>75</c:v>
                </c:pt>
                <c:pt idx="74">
                  <c:v>76</c:v>
                </c:pt>
                <c:pt idx="75">
                  <c:v>77</c:v>
                </c:pt>
                <c:pt idx="76">
                  <c:v>78</c:v>
                </c:pt>
                <c:pt idx="77">
                  <c:v>79</c:v>
                </c:pt>
                <c:pt idx="78">
                  <c:v>80</c:v>
                </c:pt>
                <c:pt idx="79">
                  <c:v>81</c:v>
                </c:pt>
                <c:pt idx="80">
                  <c:v>82</c:v>
                </c:pt>
                <c:pt idx="81">
                  <c:v>83</c:v>
                </c:pt>
                <c:pt idx="82">
                  <c:v>84</c:v>
                </c:pt>
                <c:pt idx="83">
                  <c:v>85</c:v>
                </c:pt>
                <c:pt idx="84">
                  <c:v>86</c:v>
                </c:pt>
                <c:pt idx="85">
                  <c:v>87</c:v>
                </c:pt>
                <c:pt idx="86">
                  <c:v>88</c:v>
                </c:pt>
                <c:pt idx="87">
                  <c:v>89</c:v>
                </c:pt>
                <c:pt idx="88">
                  <c:v>90</c:v>
                </c:pt>
                <c:pt idx="89">
                  <c:v>91</c:v>
                </c:pt>
                <c:pt idx="90">
                  <c:v>92</c:v>
                </c:pt>
                <c:pt idx="91">
                  <c:v>93</c:v>
                </c:pt>
                <c:pt idx="92">
                  <c:v>94</c:v>
                </c:pt>
                <c:pt idx="93">
                  <c:v>95</c:v>
                </c:pt>
                <c:pt idx="94">
                  <c:v>96</c:v>
                </c:pt>
                <c:pt idx="95">
                  <c:v>97</c:v>
                </c:pt>
                <c:pt idx="96">
                  <c:v>98</c:v>
                </c:pt>
                <c:pt idx="97">
                  <c:v>99</c:v>
                </c:pt>
                <c:pt idx="98">
                  <c:v>100</c:v>
                </c:pt>
              </c:numCache>
            </c:numRef>
          </c:xVal>
          <c:yVal>
            <c:numRef>
              <c:f>Sheet1!$F$6:$F$104</c:f>
              <c:numCache>
                <c:formatCode>0%</c:formatCode>
                <c:ptCount val="99"/>
                <c:pt idx="0">
                  <c:v>0.5</c:v>
                </c:pt>
                <c:pt idx="1">
                  <c:v>0.8</c:v>
                </c:pt>
                <c:pt idx="2">
                  <c:v>0.76</c:v>
                </c:pt>
                <c:pt idx="3">
                  <c:v>0.17499999999999999</c:v>
                </c:pt>
                <c:pt idx="4">
                  <c:v>0.45</c:v>
                </c:pt>
                <c:pt idx="5">
                  <c:v>0.6</c:v>
                </c:pt>
                <c:pt idx="6">
                  <c:v>0.45714285714285713</c:v>
                </c:pt>
                <c:pt idx="7">
                  <c:v>0.36666666666666664</c:v>
                </c:pt>
                <c:pt idx="8">
                  <c:v>0.95</c:v>
                </c:pt>
                <c:pt idx="9">
                  <c:v>0.6</c:v>
                </c:pt>
                <c:pt idx="10">
                  <c:v>0.35555555555555557</c:v>
                </c:pt>
                <c:pt idx="11">
                  <c:v>0.52500000000000002</c:v>
                </c:pt>
                <c:pt idx="12">
                  <c:v>0.21818181818181817</c:v>
                </c:pt>
                <c:pt idx="13">
                  <c:v>0.5</c:v>
                </c:pt>
                <c:pt idx="14">
                  <c:v>0.65</c:v>
                </c:pt>
                <c:pt idx="15">
                  <c:v>0.48</c:v>
                </c:pt>
                <c:pt idx="16">
                  <c:v>0.46666666666666667</c:v>
                </c:pt>
                <c:pt idx="17">
                  <c:v>0.26666666666666666</c:v>
                </c:pt>
                <c:pt idx="18">
                  <c:v>0.43636363636363634</c:v>
                </c:pt>
                <c:pt idx="19">
                  <c:v>0.1</c:v>
                </c:pt>
                <c:pt idx="20">
                  <c:v>0.62222222222222223</c:v>
                </c:pt>
                <c:pt idx="21">
                  <c:v>0.375</c:v>
                </c:pt>
                <c:pt idx="22">
                  <c:v>0.8</c:v>
                </c:pt>
                <c:pt idx="23">
                  <c:v>0.68571428571428572</c:v>
                </c:pt>
                <c:pt idx="24">
                  <c:v>0.375</c:v>
                </c:pt>
                <c:pt idx="25">
                  <c:v>0.16</c:v>
                </c:pt>
                <c:pt idx="26">
                  <c:v>0.36666666666666664</c:v>
                </c:pt>
                <c:pt idx="27">
                  <c:v>0.3</c:v>
                </c:pt>
                <c:pt idx="28">
                  <c:v>0.25</c:v>
                </c:pt>
                <c:pt idx="29">
                  <c:v>0.16</c:v>
                </c:pt>
                <c:pt idx="30">
                  <c:v>0.75</c:v>
                </c:pt>
                <c:pt idx="31">
                  <c:v>0.36</c:v>
                </c:pt>
                <c:pt idx="32">
                  <c:v>0.4</c:v>
                </c:pt>
                <c:pt idx="33">
                  <c:v>0.6</c:v>
                </c:pt>
                <c:pt idx="34">
                  <c:v>0.34285714285714286</c:v>
                </c:pt>
                <c:pt idx="35">
                  <c:v>0.28000000000000003</c:v>
                </c:pt>
                <c:pt idx="36">
                  <c:v>0.45714285714285713</c:v>
                </c:pt>
                <c:pt idx="37">
                  <c:v>0.48571428571428571</c:v>
                </c:pt>
                <c:pt idx="38">
                  <c:v>0.3</c:v>
                </c:pt>
                <c:pt idx="39">
                  <c:v>0.15</c:v>
                </c:pt>
                <c:pt idx="40">
                  <c:v>0.3</c:v>
                </c:pt>
                <c:pt idx="41">
                  <c:v>0.33333333333333331</c:v>
                </c:pt>
                <c:pt idx="42">
                  <c:v>0.66666666666666663</c:v>
                </c:pt>
                <c:pt idx="43">
                  <c:v>0.28000000000000003</c:v>
                </c:pt>
                <c:pt idx="44">
                  <c:v>0.64</c:v>
                </c:pt>
                <c:pt idx="45">
                  <c:v>0.4</c:v>
                </c:pt>
                <c:pt idx="46">
                  <c:v>0.3</c:v>
                </c:pt>
                <c:pt idx="47">
                  <c:v>0.5</c:v>
                </c:pt>
                <c:pt idx="48">
                  <c:v>0.375</c:v>
                </c:pt>
                <c:pt idx="49">
                  <c:v>0.50909090909090904</c:v>
                </c:pt>
                <c:pt idx="50">
                  <c:v>0.24</c:v>
                </c:pt>
                <c:pt idx="51">
                  <c:v>0.36666666666666664</c:v>
                </c:pt>
                <c:pt idx="52">
                  <c:v>0.31428571428571428</c:v>
                </c:pt>
                <c:pt idx="53">
                  <c:v>0.45</c:v>
                </c:pt>
                <c:pt idx="54">
                  <c:v>0.57777777777777772</c:v>
                </c:pt>
                <c:pt idx="55">
                  <c:v>0.4</c:v>
                </c:pt>
                <c:pt idx="56">
                  <c:v>0.4</c:v>
                </c:pt>
                <c:pt idx="57">
                  <c:v>0.44444444444444442</c:v>
                </c:pt>
                <c:pt idx="58">
                  <c:v>0.31428571428571428</c:v>
                </c:pt>
                <c:pt idx="59">
                  <c:v>0.3</c:v>
                </c:pt>
                <c:pt idx="60">
                  <c:v>0.4</c:v>
                </c:pt>
                <c:pt idx="61">
                  <c:v>0.44</c:v>
                </c:pt>
                <c:pt idx="62">
                  <c:v>0.48571428571428571</c:v>
                </c:pt>
                <c:pt idx="63">
                  <c:v>0.36666666666666664</c:v>
                </c:pt>
                <c:pt idx="64">
                  <c:v>0.42499999999999999</c:v>
                </c:pt>
                <c:pt idx="65">
                  <c:v>0.32</c:v>
                </c:pt>
                <c:pt idx="66">
                  <c:v>0.54</c:v>
                </c:pt>
                <c:pt idx="67">
                  <c:v>0.16</c:v>
                </c:pt>
                <c:pt idx="68">
                  <c:v>0.3</c:v>
                </c:pt>
                <c:pt idx="69">
                  <c:v>0.2</c:v>
                </c:pt>
                <c:pt idx="70">
                  <c:v>0.44</c:v>
                </c:pt>
                <c:pt idx="71">
                  <c:v>0.25</c:v>
                </c:pt>
                <c:pt idx="72">
                  <c:v>0.6</c:v>
                </c:pt>
                <c:pt idx="73">
                  <c:v>0.44</c:v>
                </c:pt>
                <c:pt idx="74">
                  <c:v>0.25</c:v>
                </c:pt>
                <c:pt idx="75">
                  <c:v>0.36363636363636365</c:v>
                </c:pt>
                <c:pt idx="76">
                  <c:v>0.66666666666666663</c:v>
                </c:pt>
                <c:pt idx="77">
                  <c:v>0.36666666666666664</c:v>
                </c:pt>
                <c:pt idx="78">
                  <c:v>0.65</c:v>
                </c:pt>
                <c:pt idx="79">
                  <c:v>0.2857142857142857</c:v>
                </c:pt>
                <c:pt idx="80">
                  <c:v>0.8</c:v>
                </c:pt>
                <c:pt idx="81">
                  <c:v>0.42222222222222222</c:v>
                </c:pt>
                <c:pt idx="82">
                  <c:v>0.15</c:v>
                </c:pt>
                <c:pt idx="83">
                  <c:v>0.43333333333333335</c:v>
                </c:pt>
                <c:pt idx="84">
                  <c:v>0.28000000000000003</c:v>
                </c:pt>
                <c:pt idx="85">
                  <c:v>0.75</c:v>
                </c:pt>
                <c:pt idx="86">
                  <c:v>0.93333333333333335</c:v>
                </c:pt>
                <c:pt idx="87">
                  <c:v>0.25</c:v>
                </c:pt>
                <c:pt idx="88">
                  <c:v>0.4</c:v>
                </c:pt>
                <c:pt idx="89">
                  <c:v>0.31428571428571428</c:v>
                </c:pt>
                <c:pt idx="90">
                  <c:v>0.52500000000000002</c:v>
                </c:pt>
                <c:pt idx="91">
                  <c:v>0.2</c:v>
                </c:pt>
                <c:pt idx="92">
                  <c:v>0.48</c:v>
                </c:pt>
                <c:pt idx="93">
                  <c:v>0.3</c:v>
                </c:pt>
                <c:pt idx="94">
                  <c:v>0.82499999999999996</c:v>
                </c:pt>
                <c:pt idx="95">
                  <c:v>0.15</c:v>
                </c:pt>
                <c:pt idx="96">
                  <c:v>0.4</c:v>
                </c:pt>
                <c:pt idx="97">
                  <c:v>0.45</c:v>
                </c:pt>
                <c:pt idx="98">
                  <c:v>0.33333333333333331</c:v>
                </c:pt>
              </c:numCache>
            </c:numRef>
          </c:yVal>
          <c:smooth val="0"/>
        </c:ser>
        <c:dLbls>
          <c:showLegendKey val="0"/>
          <c:showVal val="0"/>
          <c:showCatName val="0"/>
          <c:showSerName val="0"/>
          <c:showPercent val="0"/>
          <c:showBubbleSize val="0"/>
        </c:dLbls>
        <c:axId val="-197451056"/>
        <c:axId val="-197456496"/>
      </c:scatterChart>
      <c:valAx>
        <c:axId val="-197451056"/>
        <c:scaling>
          <c:orientation val="minMax"/>
          <c:max val="100"/>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a:t>
                </a:r>
                <a:r>
                  <a:rPr lang="en-US" baseline="0"/>
                  <a:t> of t</a:t>
                </a:r>
                <a:r>
                  <a:rPr lang="en-US"/>
                  <a:t>rials</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7456496"/>
        <c:crosses val="autoZero"/>
        <c:crossBetween val="midCat"/>
      </c:valAx>
      <c:valAx>
        <c:axId val="-19745649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 Deadline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745105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withinLinear" id="17">
  <a:schemeClr val="accent4"/>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3064C25-40B0-4601-BF97-1D0B3F8B78CC}" type="datetimeFigureOut">
              <a:rPr lang="en-US" smtClean="0"/>
              <a:t>9/23/2016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AE036D-F3F5-44DF-ADA2-59AA5218CF77}" type="slidenum">
              <a:rPr lang="en-US" smtClean="0"/>
              <a:t>‹#›</a:t>
            </a:fld>
            <a:endParaRPr lang="en-US"/>
          </a:p>
        </p:txBody>
      </p:sp>
    </p:spTree>
    <p:extLst>
      <p:ext uri="{BB962C8B-B14F-4D97-AF65-F5344CB8AC3E}">
        <p14:creationId xmlns:p14="http://schemas.microsoft.com/office/powerpoint/2010/main" val="1738300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064C25-40B0-4601-BF97-1D0B3F8B78CC}" type="datetimeFigureOut">
              <a:rPr lang="en-US" smtClean="0"/>
              <a:t>9/23/2016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AE036D-F3F5-44DF-ADA2-59AA5218CF77}" type="slidenum">
              <a:rPr lang="en-US" smtClean="0"/>
              <a:t>‹#›</a:t>
            </a:fld>
            <a:endParaRPr lang="en-US"/>
          </a:p>
        </p:txBody>
      </p:sp>
    </p:spTree>
    <p:extLst>
      <p:ext uri="{BB962C8B-B14F-4D97-AF65-F5344CB8AC3E}">
        <p14:creationId xmlns:p14="http://schemas.microsoft.com/office/powerpoint/2010/main" val="280880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064C25-40B0-4601-BF97-1D0B3F8B78CC}" type="datetimeFigureOut">
              <a:rPr lang="en-US" smtClean="0"/>
              <a:t>9/23/2016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AE036D-F3F5-44DF-ADA2-59AA5218CF77}" type="slidenum">
              <a:rPr lang="en-US" smtClean="0"/>
              <a:t>‹#›</a:t>
            </a:fld>
            <a:endParaRPr lang="en-US"/>
          </a:p>
        </p:txBody>
      </p:sp>
    </p:spTree>
    <p:extLst>
      <p:ext uri="{BB962C8B-B14F-4D97-AF65-F5344CB8AC3E}">
        <p14:creationId xmlns:p14="http://schemas.microsoft.com/office/powerpoint/2010/main" val="333763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064C25-40B0-4601-BF97-1D0B3F8B78CC}" type="datetimeFigureOut">
              <a:rPr lang="en-US" smtClean="0"/>
              <a:t>9/23/2016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AE036D-F3F5-44DF-ADA2-59AA5218CF77}" type="slidenum">
              <a:rPr lang="en-US" smtClean="0"/>
              <a:t>‹#›</a:t>
            </a:fld>
            <a:endParaRPr lang="en-US"/>
          </a:p>
        </p:txBody>
      </p:sp>
    </p:spTree>
    <p:extLst>
      <p:ext uri="{BB962C8B-B14F-4D97-AF65-F5344CB8AC3E}">
        <p14:creationId xmlns:p14="http://schemas.microsoft.com/office/powerpoint/2010/main" val="482376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064C25-40B0-4601-BF97-1D0B3F8B78CC}" type="datetimeFigureOut">
              <a:rPr lang="en-US" smtClean="0"/>
              <a:t>9/23/2016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AE036D-F3F5-44DF-ADA2-59AA5218CF77}" type="slidenum">
              <a:rPr lang="en-US" smtClean="0"/>
              <a:t>‹#›</a:t>
            </a:fld>
            <a:endParaRPr lang="en-US"/>
          </a:p>
        </p:txBody>
      </p:sp>
    </p:spTree>
    <p:extLst>
      <p:ext uri="{BB962C8B-B14F-4D97-AF65-F5344CB8AC3E}">
        <p14:creationId xmlns:p14="http://schemas.microsoft.com/office/powerpoint/2010/main" val="649404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3064C25-40B0-4601-BF97-1D0B3F8B78CC}" type="datetimeFigureOut">
              <a:rPr lang="en-US" smtClean="0"/>
              <a:t>9/23/2016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AE036D-F3F5-44DF-ADA2-59AA5218CF77}" type="slidenum">
              <a:rPr lang="en-US" smtClean="0"/>
              <a:t>‹#›</a:t>
            </a:fld>
            <a:endParaRPr lang="en-US"/>
          </a:p>
        </p:txBody>
      </p:sp>
    </p:spTree>
    <p:extLst>
      <p:ext uri="{BB962C8B-B14F-4D97-AF65-F5344CB8AC3E}">
        <p14:creationId xmlns:p14="http://schemas.microsoft.com/office/powerpoint/2010/main" val="681322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3064C25-40B0-4601-BF97-1D0B3F8B78CC}" type="datetimeFigureOut">
              <a:rPr lang="en-US" smtClean="0"/>
              <a:t>9/23/2016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AE036D-F3F5-44DF-ADA2-59AA5218CF77}" type="slidenum">
              <a:rPr lang="en-US" smtClean="0"/>
              <a:t>‹#›</a:t>
            </a:fld>
            <a:endParaRPr lang="en-US"/>
          </a:p>
        </p:txBody>
      </p:sp>
    </p:spTree>
    <p:extLst>
      <p:ext uri="{BB962C8B-B14F-4D97-AF65-F5344CB8AC3E}">
        <p14:creationId xmlns:p14="http://schemas.microsoft.com/office/powerpoint/2010/main" val="1774829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064C25-40B0-4601-BF97-1D0B3F8B78CC}" type="datetimeFigureOut">
              <a:rPr lang="en-US" smtClean="0"/>
              <a:t>9/23/2016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AE036D-F3F5-44DF-ADA2-59AA5218CF77}" type="slidenum">
              <a:rPr lang="en-US" smtClean="0"/>
              <a:t>‹#›</a:t>
            </a:fld>
            <a:endParaRPr lang="en-US"/>
          </a:p>
        </p:txBody>
      </p:sp>
    </p:spTree>
    <p:extLst>
      <p:ext uri="{BB962C8B-B14F-4D97-AF65-F5344CB8AC3E}">
        <p14:creationId xmlns:p14="http://schemas.microsoft.com/office/powerpoint/2010/main" val="443569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064C25-40B0-4601-BF97-1D0B3F8B78CC}" type="datetimeFigureOut">
              <a:rPr lang="en-US" smtClean="0"/>
              <a:t>9/23/2016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AE036D-F3F5-44DF-ADA2-59AA5218CF77}" type="slidenum">
              <a:rPr lang="en-US" smtClean="0"/>
              <a:t>‹#›</a:t>
            </a:fld>
            <a:endParaRPr lang="en-US"/>
          </a:p>
        </p:txBody>
      </p:sp>
    </p:spTree>
    <p:extLst>
      <p:ext uri="{BB962C8B-B14F-4D97-AF65-F5344CB8AC3E}">
        <p14:creationId xmlns:p14="http://schemas.microsoft.com/office/powerpoint/2010/main" val="4211273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064C25-40B0-4601-BF97-1D0B3F8B78CC}" type="datetimeFigureOut">
              <a:rPr lang="en-US" smtClean="0"/>
              <a:t>9/23/2016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AE036D-F3F5-44DF-ADA2-59AA5218CF77}" type="slidenum">
              <a:rPr lang="en-US" smtClean="0"/>
              <a:t>‹#›</a:t>
            </a:fld>
            <a:endParaRPr lang="en-US"/>
          </a:p>
        </p:txBody>
      </p:sp>
    </p:spTree>
    <p:extLst>
      <p:ext uri="{BB962C8B-B14F-4D97-AF65-F5344CB8AC3E}">
        <p14:creationId xmlns:p14="http://schemas.microsoft.com/office/powerpoint/2010/main" val="2430784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064C25-40B0-4601-BF97-1D0B3F8B78CC}" type="datetimeFigureOut">
              <a:rPr lang="en-US" smtClean="0"/>
              <a:t>9/23/2016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AE036D-F3F5-44DF-ADA2-59AA5218CF77}" type="slidenum">
              <a:rPr lang="en-US" smtClean="0"/>
              <a:t>‹#›</a:t>
            </a:fld>
            <a:endParaRPr lang="en-US"/>
          </a:p>
        </p:txBody>
      </p:sp>
    </p:spTree>
    <p:extLst>
      <p:ext uri="{BB962C8B-B14F-4D97-AF65-F5344CB8AC3E}">
        <p14:creationId xmlns:p14="http://schemas.microsoft.com/office/powerpoint/2010/main" val="4068679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064C25-40B0-4601-BF97-1D0B3F8B78CC}" type="datetimeFigureOut">
              <a:rPr lang="en-US" smtClean="0"/>
              <a:t>9/23/2016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AE036D-F3F5-44DF-ADA2-59AA5218CF77}" type="slidenum">
              <a:rPr lang="en-US" smtClean="0"/>
              <a:t>‹#›</a:t>
            </a:fld>
            <a:endParaRPr lang="en-US"/>
          </a:p>
        </p:txBody>
      </p:sp>
    </p:spTree>
    <p:extLst>
      <p:ext uri="{BB962C8B-B14F-4D97-AF65-F5344CB8AC3E}">
        <p14:creationId xmlns:p14="http://schemas.microsoft.com/office/powerpoint/2010/main" val="17963206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1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6688" y="595423"/>
            <a:ext cx="7697971" cy="769441"/>
          </a:xfrm>
          <a:prstGeom prst="rect">
            <a:avLst/>
          </a:prstGeom>
          <a:noFill/>
        </p:spPr>
        <p:txBody>
          <a:bodyPr wrap="square" rtlCol="0">
            <a:spAutoFit/>
          </a:bodyPr>
          <a:lstStyle/>
          <a:p>
            <a:r>
              <a:rPr lang="en-US" sz="2400" b="1" dirty="0" smtClean="0">
                <a:latin typeface="HelveticaNeue" panose="00000400000000000000" pitchFamily="2" charset="0"/>
              </a:rPr>
              <a:t>MLND P4: Train a </a:t>
            </a:r>
            <a:r>
              <a:rPr lang="en-US" sz="2400" b="1" dirty="0" err="1" smtClean="0">
                <a:latin typeface="HelveticaNeue" panose="00000400000000000000" pitchFamily="2" charset="0"/>
              </a:rPr>
              <a:t>Smartcab</a:t>
            </a:r>
            <a:r>
              <a:rPr lang="en-US" sz="2400" b="1" dirty="0" smtClean="0">
                <a:latin typeface="HelveticaNeue" panose="00000400000000000000" pitchFamily="2" charset="0"/>
              </a:rPr>
              <a:t> to Drive Project Report</a:t>
            </a:r>
          </a:p>
          <a:p>
            <a:r>
              <a:rPr lang="en-US" sz="2000" b="1" dirty="0" smtClean="0">
                <a:latin typeface="HelveticaNeue" panose="00000400000000000000" pitchFamily="2" charset="0"/>
              </a:rPr>
              <a:t>23 Sept 2016</a:t>
            </a:r>
            <a:endParaRPr lang="en-US" sz="2000" b="1" dirty="0">
              <a:latin typeface="HelveticaNeue" panose="00000400000000000000" pitchFamily="2" charset="0"/>
            </a:endParaRPr>
          </a:p>
        </p:txBody>
      </p:sp>
      <p:pic>
        <p:nvPicPr>
          <p:cNvPr id="2" name="Picture 1"/>
          <p:cNvPicPr>
            <a:picLocks noChangeAspect="1"/>
          </p:cNvPicPr>
          <p:nvPr/>
        </p:nvPicPr>
        <p:blipFill rotWithShape="1">
          <a:blip r:embed="rId2"/>
          <a:srcRect b="5484"/>
          <a:stretch/>
        </p:blipFill>
        <p:spPr>
          <a:xfrm>
            <a:off x="3014148" y="1588379"/>
            <a:ext cx="5868145" cy="4470295"/>
          </a:xfrm>
          <a:prstGeom prst="rect">
            <a:avLst/>
          </a:prstGeom>
        </p:spPr>
      </p:pic>
    </p:spTree>
    <p:extLst>
      <p:ext uri="{BB962C8B-B14F-4D97-AF65-F5344CB8AC3E}">
        <p14:creationId xmlns:p14="http://schemas.microsoft.com/office/powerpoint/2010/main" val="922168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6688" y="595423"/>
            <a:ext cx="7697971" cy="461665"/>
          </a:xfrm>
          <a:prstGeom prst="rect">
            <a:avLst/>
          </a:prstGeom>
          <a:noFill/>
        </p:spPr>
        <p:txBody>
          <a:bodyPr wrap="square" rtlCol="0">
            <a:spAutoFit/>
          </a:bodyPr>
          <a:lstStyle/>
          <a:p>
            <a:r>
              <a:rPr lang="en-US" sz="2400" b="1" dirty="0" smtClean="0">
                <a:latin typeface="HelveticaNeue" panose="00000400000000000000" pitchFamily="2" charset="0"/>
              </a:rPr>
              <a:t>Implement a Q-Learning Driving Agent</a:t>
            </a:r>
            <a:endParaRPr lang="en-US" sz="2000" b="1" dirty="0">
              <a:latin typeface="HelveticaNeue" panose="00000400000000000000" pitchFamily="2" charset="0"/>
            </a:endParaRPr>
          </a:p>
        </p:txBody>
      </p:sp>
      <p:sp>
        <p:nvSpPr>
          <p:cNvPr id="6" name="Rectangle 5"/>
          <p:cNvSpPr/>
          <p:nvPr/>
        </p:nvSpPr>
        <p:spPr>
          <a:xfrm>
            <a:off x="616688" y="1279149"/>
            <a:ext cx="3604330" cy="400110"/>
          </a:xfrm>
          <a:prstGeom prst="rect">
            <a:avLst/>
          </a:prstGeom>
        </p:spPr>
        <p:txBody>
          <a:bodyPr wrap="square">
            <a:spAutoFit/>
          </a:bodyPr>
          <a:lstStyle/>
          <a:p>
            <a:r>
              <a:rPr lang="en-US" sz="2000" b="1" dirty="0" smtClean="0">
                <a:latin typeface="HelveticaNeue" panose="00000400000000000000" pitchFamily="2" charset="0"/>
              </a:rPr>
              <a:t>The Epsilon-Greedy Strategy</a:t>
            </a:r>
            <a:endParaRPr lang="en-US" sz="2000" dirty="0" smtClean="0">
              <a:latin typeface="HelveticaNeue" panose="00000400000000000000" pitchFamily="2" charset="0"/>
            </a:endParaRPr>
          </a:p>
        </p:txBody>
      </p:sp>
      <p:sp>
        <p:nvSpPr>
          <p:cNvPr id="7" name="Rectangle 6"/>
          <p:cNvSpPr/>
          <p:nvPr/>
        </p:nvSpPr>
        <p:spPr>
          <a:xfrm>
            <a:off x="616688" y="5257051"/>
            <a:ext cx="10817930" cy="1384995"/>
          </a:xfrm>
          <a:prstGeom prst="rect">
            <a:avLst/>
          </a:prstGeom>
        </p:spPr>
        <p:txBody>
          <a:bodyPr wrap="square">
            <a:spAutoFit/>
          </a:bodyPr>
          <a:lstStyle/>
          <a:p>
            <a:r>
              <a:rPr lang="en-US" sz="1400" dirty="0" smtClean="0">
                <a:latin typeface="HelveticaNeue" panose="00000400000000000000" pitchFamily="2" charset="0"/>
              </a:rPr>
              <a:t>The Epsilon-Greedy Strategy is useful for balancing Exploring/Learning and Exploiting/Earning. </a:t>
            </a:r>
            <a:r>
              <a:rPr lang="en-US" sz="1400" dirty="0" smtClean="0">
                <a:latin typeface="HelveticaNeue" panose="00000400000000000000" pitchFamily="2" charset="0"/>
              </a:rPr>
              <a:t>In the beginning of the trial, the agent has not learnt anything from its environment, hence, an epsilon value favoring Exploring/Learning is desirable, as the agent takes random actions from time to time to gauge the rewards it will receive. Thus, the agent would have explored more state options in this manner, building a robust experience for Q-Learning. As the trial continues and the agent has learnt enough states to get itself around effectively to its destination, a lower epsilon value is desirable, where the agent will favor Exploiting/Earning as much rewards as possible (hence improving overall success rate). Epsilon has to be decayed throughout the trials for best results.</a:t>
            </a:r>
            <a:endParaRPr lang="en-US" sz="1400" dirty="0" smtClean="0">
              <a:latin typeface="HelveticaNeue" panose="00000400000000000000" pitchFamily="2" charset="0"/>
            </a:endParaRPr>
          </a:p>
        </p:txBody>
      </p:sp>
      <p:pic>
        <p:nvPicPr>
          <p:cNvPr id="4098" name="Picture 2" descr="http://conversionxl.com/wp-content/uploads/2015/09/Screen-Shot-2015-09-04-at-4.17.36-PM-1-568x42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3113" y="2204319"/>
            <a:ext cx="4064764" cy="303426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images.slideplayer.com/8/2403969/slides/slide_1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6251" y="1679259"/>
            <a:ext cx="4742174" cy="3559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3015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6688" y="595423"/>
            <a:ext cx="7697971" cy="461665"/>
          </a:xfrm>
          <a:prstGeom prst="rect">
            <a:avLst/>
          </a:prstGeom>
          <a:noFill/>
        </p:spPr>
        <p:txBody>
          <a:bodyPr wrap="square" rtlCol="0">
            <a:spAutoFit/>
          </a:bodyPr>
          <a:lstStyle/>
          <a:p>
            <a:r>
              <a:rPr lang="en-US" sz="2400" b="1" dirty="0" smtClean="0">
                <a:latin typeface="HelveticaNeue" panose="00000400000000000000" pitchFamily="2" charset="0"/>
              </a:rPr>
              <a:t>Improve the Q-Learning Driving Agent</a:t>
            </a:r>
            <a:endParaRPr lang="en-US" sz="2000" b="1" dirty="0">
              <a:latin typeface="HelveticaNeue" panose="00000400000000000000" pitchFamily="2" charset="0"/>
            </a:endParaRPr>
          </a:p>
        </p:txBody>
      </p:sp>
      <p:sp>
        <p:nvSpPr>
          <p:cNvPr id="6" name="TextBox 5"/>
          <p:cNvSpPr txBox="1"/>
          <p:nvPr/>
        </p:nvSpPr>
        <p:spPr>
          <a:xfrm>
            <a:off x="616688" y="1258187"/>
            <a:ext cx="10696354" cy="1015663"/>
          </a:xfrm>
          <a:prstGeom prst="rect">
            <a:avLst/>
          </a:prstGeom>
          <a:noFill/>
        </p:spPr>
        <p:txBody>
          <a:bodyPr wrap="square" rtlCol="0">
            <a:spAutoFit/>
          </a:bodyPr>
          <a:lstStyle/>
          <a:p>
            <a:r>
              <a:rPr lang="en-US" sz="2000" b="1" i="1" dirty="0">
                <a:latin typeface="Helvetica Neue" pitchFamily="2" charset="0"/>
              </a:rPr>
              <a:t>QUESTION:</a:t>
            </a:r>
            <a:r>
              <a:rPr lang="en-US" sz="2000" dirty="0">
                <a:latin typeface="Helvetica Neue" pitchFamily="2" charset="0"/>
              </a:rPr>
              <a:t> </a:t>
            </a:r>
            <a:r>
              <a:rPr lang="en-US" sz="2000" i="1" dirty="0">
                <a:latin typeface="Helvetica Neue" pitchFamily="2" charset="0"/>
              </a:rPr>
              <a:t>Report the different values for the parameters tuned in your basic implementation of Q-Learning. For which set of parameters does the agent perform best? How well does the final driving agent perform?</a:t>
            </a:r>
            <a:endParaRPr lang="en-US" sz="2000" b="1" i="1" dirty="0">
              <a:latin typeface="Helvetica Neue" pitchFamily="2" charset="0"/>
            </a:endParaRPr>
          </a:p>
        </p:txBody>
      </p:sp>
      <mc:AlternateContent xmlns:mc="http://schemas.openxmlformats.org/markup-compatibility/2006">
        <mc:Choice xmlns:a14="http://schemas.microsoft.com/office/drawing/2010/main" Requires="a14">
          <p:sp>
            <p:nvSpPr>
              <p:cNvPr id="7" name="Rectangle 6"/>
              <p:cNvSpPr/>
              <p:nvPr/>
            </p:nvSpPr>
            <p:spPr>
              <a:xfrm>
                <a:off x="616687" y="2474949"/>
                <a:ext cx="10909005" cy="2606483"/>
              </a:xfrm>
              <a:prstGeom prst="rect">
                <a:avLst/>
              </a:prstGeom>
            </p:spPr>
            <p:txBody>
              <a:bodyPr wrap="square">
                <a:spAutoFit/>
              </a:bodyPr>
              <a:lstStyle/>
              <a:p>
                <a:r>
                  <a:rPr lang="en-US" b="1" dirty="0" smtClean="0">
                    <a:latin typeface="HelveticaNeue" panose="00000400000000000000" pitchFamily="2" charset="0"/>
                  </a:rPr>
                  <a:t>ANSWER: </a:t>
                </a:r>
                <a:r>
                  <a:rPr lang="en-US" dirty="0" smtClean="0">
                    <a:latin typeface="HelveticaNeue" panose="00000400000000000000" pitchFamily="2" charset="0"/>
                  </a:rPr>
                  <a:t>The metric defined to measure agent success is as below:</a:t>
                </a:r>
              </a:p>
              <a:p>
                <a:endParaRPr lang="en-US" b="1" dirty="0">
                  <a:latin typeface="HelveticaNeue" panose="00000400000000000000" pitchFamily="2" charset="0"/>
                </a:endParaRPr>
              </a:p>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𝑅𝑒𝑠𝑢𝑙𝑡𝑠</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𝑁𝑢𝑚𝑏𝑒𝑟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𝑡𝑖𝑚𝑒𝑠</m:t>
                          </m:r>
                          <m:r>
                            <a:rPr lang="en-US" b="0" i="1" smtClean="0">
                              <a:latin typeface="Cambria Math" panose="02040503050406030204" pitchFamily="18" charset="0"/>
                            </a:rPr>
                            <m:t> </m:t>
                          </m:r>
                          <m:r>
                            <a:rPr lang="en-US" b="0" i="1" smtClean="0">
                              <a:latin typeface="Cambria Math" panose="02040503050406030204" pitchFamily="18" charset="0"/>
                            </a:rPr>
                            <m:t>𝑎𝑔𝑒𝑛𝑡</m:t>
                          </m:r>
                          <m:r>
                            <a:rPr lang="en-US" b="0" i="1" smtClean="0">
                              <a:latin typeface="Cambria Math" panose="02040503050406030204" pitchFamily="18" charset="0"/>
                            </a:rPr>
                            <m:t> </m:t>
                          </m:r>
                          <m:r>
                            <a:rPr lang="en-US" b="0" i="1" smtClean="0">
                              <a:latin typeface="Cambria Math" panose="02040503050406030204" pitchFamily="18" charset="0"/>
                            </a:rPr>
                            <m:t>𝑟𝑒𝑎𝑐h𝑒𝑠</m:t>
                          </m:r>
                          <m:r>
                            <a:rPr lang="en-US" b="0" i="1" smtClean="0">
                              <a:latin typeface="Cambria Math" panose="02040503050406030204" pitchFamily="18" charset="0"/>
                            </a:rPr>
                            <m:t> </m:t>
                          </m:r>
                          <m:r>
                            <a:rPr lang="en-US" b="0" i="1" smtClean="0">
                              <a:latin typeface="Cambria Math" panose="02040503050406030204" pitchFamily="18" charset="0"/>
                            </a:rPr>
                            <m:t>𝑑𝑒𝑠𝑡𝑖𝑛𝑎𝑡𝑖𝑜𝑛</m:t>
                          </m:r>
                          <m:r>
                            <a:rPr lang="en-US" b="0" i="1" smtClean="0">
                              <a:latin typeface="Cambria Math" panose="02040503050406030204" pitchFamily="18" charset="0"/>
                            </a:rPr>
                            <m:t> </m:t>
                          </m:r>
                          <m:r>
                            <a:rPr lang="en-US" b="0" i="1" smtClean="0">
                              <a:latin typeface="Cambria Math" panose="02040503050406030204" pitchFamily="18" charset="0"/>
                            </a:rPr>
                            <m:t>𝑤𝑖𝑡h𝑖𝑛</m:t>
                          </m:r>
                          <m:r>
                            <a:rPr lang="en-US" b="0" i="1" smtClean="0">
                              <a:latin typeface="Cambria Math" panose="02040503050406030204" pitchFamily="18" charset="0"/>
                            </a:rPr>
                            <m:t> </m:t>
                          </m:r>
                          <m:r>
                            <a:rPr lang="en-US" b="0" i="1" smtClean="0">
                              <a:latin typeface="Cambria Math" panose="02040503050406030204" pitchFamily="18" charset="0"/>
                            </a:rPr>
                            <m:t>𝑑𝑒𝑎𝑑𝑙𝑖𝑛𝑒</m:t>
                          </m:r>
                        </m:num>
                        <m:den>
                          <m:r>
                            <a:rPr lang="en-US" b="0" i="1" smtClean="0">
                              <a:latin typeface="Cambria Math" panose="02040503050406030204" pitchFamily="18" charset="0"/>
                            </a:rPr>
                            <m:t>𝑇𝑜𝑡𝑎𝑙</m:t>
                          </m:r>
                          <m:r>
                            <a:rPr lang="en-US" b="0" i="1" smtClean="0">
                              <a:latin typeface="Cambria Math" panose="02040503050406030204" pitchFamily="18" charset="0"/>
                            </a:rPr>
                            <m:t> </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𝑡𝑟𝑖𝑎𝑙𝑠</m:t>
                          </m:r>
                        </m:den>
                      </m:f>
                    </m:oMath>
                  </m:oMathPara>
                </a14:m>
                <a:endParaRPr lang="en-US" dirty="0" smtClean="0">
                  <a:latin typeface="HelveticaNeue" panose="00000400000000000000" pitchFamily="2" charset="0"/>
                </a:endParaRPr>
              </a:p>
              <a:p>
                <a:endParaRPr lang="en-US" dirty="0">
                  <a:latin typeface="HelveticaNeue" panose="00000400000000000000" pitchFamily="2" charset="0"/>
                </a:endParaRPr>
              </a:p>
              <a:p>
                <a:r>
                  <a:rPr lang="en-US" dirty="0" smtClean="0">
                    <a:latin typeface="HelveticaNeue" panose="00000400000000000000" pitchFamily="2" charset="0"/>
                  </a:rPr>
                  <a:t>Where the range is from 0 – 100. This is averaged over 5 runs with the same parameter set to give the </a:t>
                </a:r>
                <a:r>
                  <a:rPr lang="en-US" b="1" dirty="0" err="1" smtClean="0">
                    <a:latin typeface="HelveticaNeue" panose="00000400000000000000" pitchFamily="2" charset="0"/>
                  </a:rPr>
                  <a:t>Avg</a:t>
                </a:r>
                <a:r>
                  <a:rPr lang="en-US" b="1" dirty="0" smtClean="0">
                    <a:latin typeface="HelveticaNeue" panose="00000400000000000000" pitchFamily="2" charset="0"/>
                  </a:rPr>
                  <a:t> Results</a:t>
                </a:r>
                <a:r>
                  <a:rPr lang="en-US" dirty="0" smtClean="0">
                    <a:latin typeface="HelveticaNeue" panose="00000400000000000000" pitchFamily="2" charset="0"/>
                  </a:rPr>
                  <a:t>.</a:t>
                </a:r>
              </a:p>
              <a:p>
                <a:endParaRPr lang="en-US" dirty="0">
                  <a:latin typeface="HelveticaNeue" panose="00000400000000000000" pitchFamily="2" charset="0"/>
                </a:endParaRPr>
              </a:p>
              <a:p>
                <a:endParaRPr lang="en-US" dirty="0" smtClean="0">
                  <a:latin typeface="HelveticaNeue" panose="00000400000000000000" pitchFamily="2" charset="0"/>
                </a:endParaRPr>
              </a:p>
            </p:txBody>
          </p:sp>
        </mc:Choice>
        <mc:Fallback>
          <p:sp>
            <p:nvSpPr>
              <p:cNvPr id="7" name="Rectangle 6"/>
              <p:cNvSpPr>
                <a:spLocks noRot="1" noChangeAspect="1" noMove="1" noResize="1" noEditPoints="1" noAdjustHandles="1" noChangeArrowheads="1" noChangeShapeType="1" noTextEdit="1"/>
              </p:cNvSpPr>
              <p:nvPr/>
            </p:nvSpPr>
            <p:spPr>
              <a:xfrm>
                <a:off x="616687" y="2474949"/>
                <a:ext cx="10909005" cy="2606483"/>
              </a:xfrm>
              <a:prstGeom prst="rect">
                <a:avLst/>
              </a:prstGeom>
              <a:blipFill rotWithShape="0">
                <a:blip r:embed="rId2"/>
                <a:stretch>
                  <a:fillRect l="-447" t="-1402" r="-726"/>
                </a:stretch>
              </a:blipFill>
            </p:spPr>
            <p:txBody>
              <a:bodyPr/>
              <a:lstStyle/>
              <a:p>
                <a:r>
                  <a:rPr lang="en-US">
                    <a:noFill/>
                  </a:rPr>
                  <a:t> </a:t>
                </a:r>
              </a:p>
            </p:txBody>
          </p:sp>
        </mc:Fallback>
      </mc:AlternateContent>
    </p:spTree>
    <p:extLst>
      <p:ext uri="{BB962C8B-B14F-4D97-AF65-F5344CB8AC3E}">
        <p14:creationId xmlns:p14="http://schemas.microsoft.com/office/powerpoint/2010/main" val="1211087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6688" y="595423"/>
            <a:ext cx="7697971" cy="461665"/>
          </a:xfrm>
          <a:prstGeom prst="rect">
            <a:avLst/>
          </a:prstGeom>
          <a:noFill/>
        </p:spPr>
        <p:txBody>
          <a:bodyPr wrap="square" rtlCol="0">
            <a:spAutoFit/>
          </a:bodyPr>
          <a:lstStyle/>
          <a:p>
            <a:r>
              <a:rPr lang="en-US" sz="2400" b="1" dirty="0" smtClean="0">
                <a:latin typeface="HelveticaNeue" panose="00000400000000000000" pitchFamily="2" charset="0"/>
              </a:rPr>
              <a:t>Improve the Q-Learning Driving Agent</a:t>
            </a:r>
            <a:endParaRPr lang="en-US" sz="2000" b="1" dirty="0">
              <a:latin typeface="HelveticaNeue" panose="00000400000000000000" pitchFamily="2" charset="0"/>
            </a:endParaRPr>
          </a:p>
        </p:txBody>
      </p:sp>
      <p:sp>
        <p:nvSpPr>
          <p:cNvPr id="7" name="Rectangle 6"/>
          <p:cNvSpPr/>
          <p:nvPr/>
        </p:nvSpPr>
        <p:spPr>
          <a:xfrm>
            <a:off x="616688" y="1263986"/>
            <a:ext cx="10909005" cy="1477328"/>
          </a:xfrm>
          <a:prstGeom prst="rect">
            <a:avLst/>
          </a:prstGeom>
        </p:spPr>
        <p:txBody>
          <a:bodyPr wrap="square">
            <a:spAutoFit/>
          </a:bodyPr>
          <a:lstStyle/>
          <a:p>
            <a:r>
              <a:rPr lang="en-US" b="1" dirty="0" smtClean="0">
                <a:latin typeface="HelveticaNeue" panose="00000400000000000000" pitchFamily="2" charset="0"/>
              </a:rPr>
              <a:t>ANSWER </a:t>
            </a:r>
            <a:r>
              <a:rPr lang="en-US" b="1" dirty="0" err="1" smtClean="0">
                <a:latin typeface="HelveticaNeue" panose="00000400000000000000" pitchFamily="2" charset="0"/>
              </a:rPr>
              <a:t>Con’t</a:t>
            </a:r>
            <a:r>
              <a:rPr lang="en-US" b="1" dirty="0" smtClean="0">
                <a:latin typeface="HelveticaNeue" panose="00000400000000000000" pitchFamily="2" charset="0"/>
              </a:rPr>
              <a:t>: </a:t>
            </a:r>
            <a:r>
              <a:rPr lang="en-US" dirty="0" smtClean="0">
                <a:latin typeface="HelveticaNeue" panose="00000400000000000000" pitchFamily="2" charset="0"/>
              </a:rPr>
              <a:t>A sample of the report is as below (full results in Excel file smartcab_results.xlsx):</a:t>
            </a:r>
          </a:p>
          <a:p>
            <a:endParaRPr lang="en-US" b="1" dirty="0">
              <a:latin typeface="HelveticaNeue" panose="00000400000000000000" pitchFamily="2" charset="0"/>
            </a:endParaRPr>
          </a:p>
          <a:p>
            <a:endParaRPr lang="en-US" dirty="0" smtClean="0">
              <a:latin typeface="HelveticaNeue" panose="00000400000000000000" pitchFamily="2" charset="0"/>
            </a:endParaRPr>
          </a:p>
          <a:p>
            <a:endParaRPr lang="en-US" dirty="0">
              <a:latin typeface="HelveticaNeue" panose="00000400000000000000" pitchFamily="2" charset="0"/>
            </a:endParaRPr>
          </a:p>
          <a:p>
            <a:endParaRPr lang="en-US" dirty="0" smtClean="0">
              <a:latin typeface="HelveticaNeue" panose="00000400000000000000" pitchFamily="2" charset="0"/>
            </a:endParaRPr>
          </a:p>
        </p:txBody>
      </p:sp>
      <p:pic>
        <p:nvPicPr>
          <p:cNvPr id="2" name="Picture 1"/>
          <p:cNvPicPr>
            <a:picLocks noChangeAspect="1"/>
          </p:cNvPicPr>
          <p:nvPr/>
        </p:nvPicPr>
        <p:blipFill>
          <a:blip r:embed="rId2"/>
          <a:stretch>
            <a:fillRect/>
          </a:stretch>
        </p:blipFill>
        <p:spPr>
          <a:xfrm>
            <a:off x="1465151" y="1920613"/>
            <a:ext cx="9212077" cy="4560498"/>
          </a:xfrm>
          <a:prstGeom prst="rect">
            <a:avLst/>
          </a:prstGeom>
        </p:spPr>
      </p:pic>
    </p:spTree>
    <p:extLst>
      <p:ext uri="{BB962C8B-B14F-4D97-AF65-F5344CB8AC3E}">
        <p14:creationId xmlns:p14="http://schemas.microsoft.com/office/powerpoint/2010/main" val="1577123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6688" y="595423"/>
            <a:ext cx="7697971" cy="461665"/>
          </a:xfrm>
          <a:prstGeom prst="rect">
            <a:avLst/>
          </a:prstGeom>
          <a:noFill/>
        </p:spPr>
        <p:txBody>
          <a:bodyPr wrap="square" rtlCol="0">
            <a:spAutoFit/>
          </a:bodyPr>
          <a:lstStyle/>
          <a:p>
            <a:r>
              <a:rPr lang="en-US" sz="2400" b="1" dirty="0" smtClean="0">
                <a:latin typeface="HelveticaNeue" panose="00000400000000000000" pitchFamily="2" charset="0"/>
              </a:rPr>
              <a:t>Improve the Q-Learning Driving Agent</a:t>
            </a:r>
            <a:endParaRPr lang="en-US" sz="2000" b="1" dirty="0">
              <a:latin typeface="HelveticaNeue" panose="00000400000000000000" pitchFamily="2" charset="0"/>
            </a:endParaRPr>
          </a:p>
        </p:txBody>
      </p:sp>
      <p:sp>
        <p:nvSpPr>
          <p:cNvPr id="7" name="Rectangle 6"/>
          <p:cNvSpPr/>
          <p:nvPr/>
        </p:nvSpPr>
        <p:spPr>
          <a:xfrm>
            <a:off x="616688" y="1263986"/>
            <a:ext cx="10909005" cy="1569660"/>
          </a:xfrm>
          <a:prstGeom prst="rect">
            <a:avLst/>
          </a:prstGeom>
        </p:spPr>
        <p:txBody>
          <a:bodyPr wrap="square">
            <a:spAutoFit/>
          </a:bodyPr>
          <a:lstStyle/>
          <a:p>
            <a:r>
              <a:rPr lang="en-US" sz="1600" b="1" dirty="0" smtClean="0">
                <a:latin typeface="HelveticaNeue" panose="00000400000000000000" pitchFamily="2" charset="0"/>
              </a:rPr>
              <a:t>ANSWER </a:t>
            </a:r>
            <a:r>
              <a:rPr lang="en-US" sz="1600" b="1" dirty="0" err="1" smtClean="0">
                <a:latin typeface="HelveticaNeue" panose="00000400000000000000" pitchFamily="2" charset="0"/>
              </a:rPr>
              <a:t>Con’t</a:t>
            </a:r>
            <a:r>
              <a:rPr lang="en-US" sz="1600" b="1" dirty="0" smtClean="0">
                <a:latin typeface="HelveticaNeue" panose="00000400000000000000" pitchFamily="2" charset="0"/>
              </a:rPr>
              <a:t>: </a:t>
            </a:r>
            <a:r>
              <a:rPr lang="en-US" sz="1600" dirty="0" smtClean="0">
                <a:latin typeface="HelveticaNeue" panose="00000400000000000000" pitchFamily="2" charset="0"/>
              </a:rPr>
              <a:t>Tuning for the parameters gamma, alpha and epsilon has been done as illustrated below. Note that the values tested for alpha and epsilon are their </a:t>
            </a:r>
            <a:r>
              <a:rPr lang="en-US" sz="1600" dirty="0" smtClean="0">
                <a:latin typeface="Helvetica Neue" pitchFamily="2" charset="0"/>
              </a:rPr>
              <a:t>initial </a:t>
            </a:r>
            <a:r>
              <a:rPr lang="en-US" sz="1600" dirty="0" smtClean="0">
                <a:latin typeface="HelveticaNeue" panose="00000400000000000000" pitchFamily="2" charset="0"/>
              </a:rPr>
              <a:t>values, as they decay after every trial is completed (0.9 for alpha, 0.95 for epsilon). Gamma values are not decayed at all. </a:t>
            </a:r>
            <a:endParaRPr lang="en-US" sz="1600" dirty="0">
              <a:latin typeface="HelveticaNeue" panose="00000400000000000000" pitchFamily="2" charset="0"/>
            </a:endParaRPr>
          </a:p>
          <a:p>
            <a:endParaRPr lang="en-US" sz="1600" dirty="0" smtClean="0">
              <a:latin typeface="HelveticaNeue" panose="00000400000000000000" pitchFamily="2" charset="0"/>
            </a:endParaRPr>
          </a:p>
          <a:p>
            <a:endParaRPr lang="en-US" sz="1600" dirty="0">
              <a:latin typeface="HelveticaNeue" panose="00000400000000000000" pitchFamily="2" charset="0"/>
            </a:endParaRPr>
          </a:p>
          <a:p>
            <a:endParaRPr lang="en-US" sz="1600" dirty="0" smtClean="0">
              <a:latin typeface="HelveticaNeue" panose="00000400000000000000" pitchFamily="2" charset="0"/>
            </a:endParaRPr>
          </a:p>
        </p:txBody>
      </p:sp>
      <p:graphicFrame>
        <p:nvGraphicFramePr>
          <p:cNvPr id="6" name="Chart 5"/>
          <p:cNvGraphicFramePr>
            <a:graphicFrameLocks/>
          </p:cNvGraphicFramePr>
          <p:nvPr>
            <p:extLst>
              <p:ext uri="{D42A27DB-BD31-4B8C-83A1-F6EECF244321}">
                <p14:modId xmlns:p14="http://schemas.microsoft.com/office/powerpoint/2010/main" val="2011121542"/>
              </p:ext>
            </p:extLst>
          </p:nvPr>
        </p:nvGraphicFramePr>
        <p:xfrm>
          <a:off x="729048" y="2015712"/>
          <a:ext cx="3241589"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p:cNvGraphicFramePr>
            <a:graphicFrameLocks/>
          </p:cNvGraphicFramePr>
          <p:nvPr>
            <p:extLst>
              <p:ext uri="{D42A27DB-BD31-4B8C-83A1-F6EECF244321}">
                <p14:modId xmlns:p14="http://schemas.microsoft.com/office/powerpoint/2010/main" val="889444168"/>
              </p:ext>
            </p:extLst>
          </p:nvPr>
        </p:nvGraphicFramePr>
        <p:xfrm>
          <a:off x="4024185" y="2058961"/>
          <a:ext cx="3406346" cy="2693774"/>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9"/>
          <p:cNvSpPr/>
          <p:nvPr/>
        </p:nvSpPr>
        <p:spPr>
          <a:xfrm>
            <a:off x="769089" y="4834590"/>
            <a:ext cx="3110934" cy="1277273"/>
          </a:xfrm>
          <a:prstGeom prst="rect">
            <a:avLst/>
          </a:prstGeom>
        </p:spPr>
        <p:txBody>
          <a:bodyPr wrap="square">
            <a:spAutoFit/>
          </a:bodyPr>
          <a:lstStyle/>
          <a:p>
            <a:r>
              <a:rPr lang="en-US" sz="1100" dirty="0" smtClean="0">
                <a:latin typeface="HelveticaNeue" panose="00000400000000000000" pitchFamily="2" charset="0"/>
              </a:rPr>
              <a:t>Best gamma is found to be 0.7 (92.4 </a:t>
            </a:r>
            <a:r>
              <a:rPr lang="en-US" sz="1100" dirty="0" err="1" smtClean="0">
                <a:latin typeface="HelveticaNeue" panose="00000400000000000000" pitchFamily="2" charset="0"/>
              </a:rPr>
              <a:t>Avg</a:t>
            </a:r>
            <a:r>
              <a:rPr lang="en-US" sz="1100" dirty="0" smtClean="0">
                <a:latin typeface="HelveticaNeue" panose="00000400000000000000" pitchFamily="2" charset="0"/>
              </a:rPr>
              <a:t> Result). This means the agent performs best when there is a high importance placed on future rewards versus immediate rewards. </a:t>
            </a:r>
            <a:endParaRPr lang="en-US" sz="1100" dirty="0">
              <a:latin typeface="HelveticaNeue" panose="00000400000000000000" pitchFamily="2" charset="0"/>
            </a:endParaRPr>
          </a:p>
          <a:p>
            <a:endParaRPr lang="en-US" sz="1100" dirty="0" smtClean="0">
              <a:latin typeface="HelveticaNeue" panose="00000400000000000000" pitchFamily="2" charset="0"/>
            </a:endParaRPr>
          </a:p>
          <a:p>
            <a:endParaRPr lang="en-US" sz="1100" dirty="0">
              <a:latin typeface="HelveticaNeue" panose="00000400000000000000" pitchFamily="2" charset="0"/>
            </a:endParaRPr>
          </a:p>
          <a:p>
            <a:endParaRPr lang="en-US" sz="1100" dirty="0" smtClean="0">
              <a:latin typeface="HelveticaNeue" panose="00000400000000000000" pitchFamily="2" charset="0"/>
            </a:endParaRPr>
          </a:p>
        </p:txBody>
      </p:sp>
      <p:sp>
        <p:nvSpPr>
          <p:cNvPr id="11" name="Rectangle 10"/>
          <p:cNvSpPr/>
          <p:nvPr/>
        </p:nvSpPr>
        <p:spPr>
          <a:xfrm>
            <a:off x="4126507" y="4834590"/>
            <a:ext cx="3110934" cy="1954381"/>
          </a:xfrm>
          <a:prstGeom prst="rect">
            <a:avLst/>
          </a:prstGeom>
        </p:spPr>
        <p:txBody>
          <a:bodyPr wrap="square">
            <a:spAutoFit/>
          </a:bodyPr>
          <a:lstStyle/>
          <a:p>
            <a:r>
              <a:rPr lang="en-US" sz="1100" dirty="0" smtClean="0">
                <a:latin typeface="HelveticaNeue" panose="00000400000000000000" pitchFamily="2" charset="0"/>
              </a:rPr>
              <a:t>Best initial epsilon value is found to be 0 (99.6). This is rather interesting as a small epsilon value that decays over time is often desirable for the agent to learn better. However, note that the agent is already taking random actions (exploring) at the first 50 </a:t>
            </a:r>
            <a:r>
              <a:rPr lang="en-US" sz="1100" dirty="0" smtClean="0">
                <a:latin typeface="HelveticaNeue" panose="00000400000000000000" pitchFamily="2" charset="0"/>
              </a:rPr>
              <a:t>steps or so as the Q-table values are all equal at the start, before it gets updated. It could be that the agent has sufficiently learnt the fundamental rules with these 50 iterations in order for it to reach its goal.</a:t>
            </a:r>
            <a:endParaRPr lang="en-US" sz="1100" dirty="0" smtClean="0">
              <a:latin typeface="HelveticaNeue" panose="00000400000000000000" pitchFamily="2" charset="0"/>
            </a:endParaRPr>
          </a:p>
        </p:txBody>
      </p:sp>
      <p:sp>
        <p:nvSpPr>
          <p:cNvPr id="12" name="Rectangle 11"/>
          <p:cNvSpPr/>
          <p:nvPr/>
        </p:nvSpPr>
        <p:spPr>
          <a:xfrm>
            <a:off x="7585525" y="4834590"/>
            <a:ext cx="3599711" cy="1954381"/>
          </a:xfrm>
          <a:prstGeom prst="rect">
            <a:avLst/>
          </a:prstGeom>
        </p:spPr>
        <p:txBody>
          <a:bodyPr wrap="square">
            <a:spAutoFit/>
          </a:bodyPr>
          <a:lstStyle/>
          <a:p>
            <a:r>
              <a:rPr lang="en-US" sz="1100" dirty="0" smtClean="0">
                <a:latin typeface="HelveticaNeue" panose="00000400000000000000" pitchFamily="2" charset="0"/>
              </a:rPr>
              <a:t>Best initial alpha value is among 0.1, 0.9 and 1 (99.6). This is interesting as we get comparable results for a very slow learning and very fast learning agent, but generally poorer results in between. Note that alpha = 0 shows the worst results (21.4). This shows that when there is no update to Q-values, no learning is achieved. </a:t>
            </a:r>
            <a:r>
              <a:rPr lang="en-US" sz="1100" dirty="0" smtClean="0">
                <a:latin typeface="HelveticaNeue" panose="00000400000000000000" pitchFamily="2" charset="0"/>
              </a:rPr>
              <a:t>Note also that decay is relatively slow (once after every trial, and at x0.9 rate), and thus the agent would have learnt sufficiently within its 1</a:t>
            </a:r>
            <a:r>
              <a:rPr lang="en-US" sz="1100" baseline="30000" dirty="0" smtClean="0">
                <a:latin typeface="HelveticaNeue" panose="00000400000000000000" pitchFamily="2" charset="0"/>
              </a:rPr>
              <a:t>st</a:t>
            </a:r>
            <a:r>
              <a:rPr lang="en-US" sz="1100" dirty="0" smtClean="0">
                <a:latin typeface="HelveticaNeue" panose="00000400000000000000" pitchFamily="2" charset="0"/>
              </a:rPr>
              <a:t> or 2</a:t>
            </a:r>
            <a:r>
              <a:rPr lang="en-US" sz="1100" baseline="30000" dirty="0" smtClean="0">
                <a:latin typeface="HelveticaNeue" panose="00000400000000000000" pitchFamily="2" charset="0"/>
              </a:rPr>
              <a:t>nd</a:t>
            </a:r>
            <a:r>
              <a:rPr lang="en-US" sz="1100" dirty="0" smtClean="0">
                <a:latin typeface="HelveticaNeue" panose="00000400000000000000" pitchFamily="2" charset="0"/>
              </a:rPr>
              <a:t> trial, hence the low impact of alpha on the agent’s performance.</a:t>
            </a:r>
            <a:endParaRPr lang="en-US" sz="1100" dirty="0" smtClean="0">
              <a:latin typeface="HelveticaNeue" panose="00000400000000000000" pitchFamily="2" charset="0"/>
            </a:endParaRPr>
          </a:p>
        </p:txBody>
      </p:sp>
      <p:graphicFrame>
        <p:nvGraphicFramePr>
          <p:cNvPr id="13" name="Chart 12"/>
          <p:cNvGraphicFramePr>
            <a:graphicFrameLocks/>
          </p:cNvGraphicFramePr>
          <p:nvPr>
            <p:extLst>
              <p:ext uri="{D42A27DB-BD31-4B8C-83A1-F6EECF244321}">
                <p14:modId xmlns:p14="http://schemas.microsoft.com/office/powerpoint/2010/main" val="3729283638"/>
              </p:ext>
            </p:extLst>
          </p:nvPr>
        </p:nvGraphicFramePr>
        <p:xfrm>
          <a:off x="7518400" y="2124364"/>
          <a:ext cx="3463636" cy="26416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691981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6688" y="595423"/>
            <a:ext cx="7697971" cy="461665"/>
          </a:xfrm>
          <a:prstGeom prst="rect">
            <a:avLst/>
          </a:prstGeom>
          <a:noFill/>
        </p:spPr>
        <p:txBody>
          <a:bodyPr wrap="square" rtlCol="0">
            <a:spAutoFit/>
          </a:bodyPr>
          <a:lstStyle/>
          <a:p>
            <a:r>
              <a:rPr lang="en-US" sz="2400" b="1" dirty="0" smtClean="0">
                <a:latin typeface="HelveticaNeue" panose="00000400000000000000" pitchFamily="2" charset="0"/>
              </a:rPr>
              <a:t>Improve the Q-Learning Driving Agent</a:t>
            </a:r>
            <a:endParaRPr lang="en-US" sz="2000" b="1" dirty="0">
              <a:latin typeface="HelveticaNeue" panose="00000400000000000000" pitchFamily="2" charset="0"/>
            </a:endParaRPr>
          </a:p>
        </p:txBody>
      </p:sp>
      <p:sp>
        <p:nvSpPr>
          <p:cNvPr id="7" name="Rectangle 6"/>
          <p:cNvSpPr/>
          <p:nvPr/>
        </p:nvSpPr>
        <p:spPr>
          <a:xfrm>
            <a:off x="616688" y="1263986"/>
            <a:ext cx="10909005" cy="1200329"/>
          </a:xfrm>
          <a:prstGeom prst="rect">
            <a:avLst/>
          </a:prstGeom>
        </p:spPr>
        <p:txBody>
          <a:bodyPr wrap="square">
            <a:spAutoFit/>
          </a:bodyPr>
          <a:lstStyle/>
          <a:p>
            <a:r>
              <a:rPr lang="en-US" b="1" dirty="0" smtClean="0">
                <a:latin typeface="HelveticaNeue" panose="00000400000000000000" pitchFamily="2" charset="0"/>
              </a:rPr>
              <a:t>ANSWER </a:t>
            </a:r>
            <a:r>
              <a:rPr lang="en-US" b="1" dirty="0" err="1" smtClean="0">
                <a:latin typeface="HelveticaNeue" panose="00000400000000000000" pitchFamily="2" charset="0"/>
              </a:rPr>
              <a:t>Con’t</a:t>
            </a:r>
            <a:r>
              <a:rPr lang="en-US" b="1" dirty="0" smtClean="0">
                <a:latin typeface="HelveticaNeue" panose="00000400000000000000" pitchFamily="2" charset="0"/>
              </a:rPr>
              <a:t>: </a:t>
            </a:r>
            <a:r>
              <a:rPr lang="en-US" dirty="0" smtClean="0">
                <a:latin typeface="HelveticaNeue" panose="00000400000000000000" pitchFamily="2" charset="0"/>
              </a:rPr>
              <a:t>An exploration is also done for varying the state space. </a:t>
            </a:r>
            <a:r>
              <a:rPr lang="en-US" dirty="0" smtClean="0">
                <a:latin typeface="HelveticaNeue" panose="00000400000000000000" pitchFamily="2" charset="0"/>
              </a:rPr>
              <a:t>Here, the inputs </a:t>
            </a:r>
            <a:r>
              <a:rPr lang="en-US" dirty="0" smtClean="0">
                <a:solidFill>
                  <a:srgbClr val="C00000"/>
                </a:solidFill>
                <a:latin typeface="Lucida Console" panose="020B0609040504020204" pitchFamily="49" charset="0"/>
              </a:rPr>
              <a:t>left</a:t>
            </a:r>
            <a:r>
              <a:rPr lang="en-US" dirty="0" smtClean="0">
                <a:latin typeface="HelveticaNeue" panose="00000400000000000000" pitchFamily="2" charset="0"/>
              </a:rPr>
              <a:t> and </a:t>
            </a:r>
            <a:r>
              <a:rPr lang="en-US" dirty="0" smtClean="0">
                <a:solidFill>
                  <a:srgbClr val="C00000"/>
                </a:solidFill>
                <a:latin typeface="Lucida Console" panose="020B0609040504020204" pitchFamily="49" charset="0"/>
              </a:rPr>
              <a:t>right</a:t>
            </a:r>
            <a:r>
              <a:rPr lang="en-US" dirty="0" smtClean="0">
                <a:latin typeface="HelveticaNeue" panose="00000400000000000000" pitchFamily="2" charset="0"/>
              </a:rPr>
              <a:t> are compared against, and a further reduction to the state space is performed by defining </a:t>
            </a:r>
            <a:r>
              <a:rPr lang="en-US" dirty="0" smtClean="0">
                <a:solidFill>
                  <a:srgbClr val="C00000"/>
                </a:solidFill>
                <a:latin typeface="Lucida Console" panose="020B0609040504020204" pitchFamily="49" charset="0"/>
              </a:rPr>
              <a:t>left</a:t>
            </a:r>
            <a:r>
              <a:rPr lang="en-US" dirty="0" smtClean="0">
                <a:latin typeface="HelveticaNeue" panose="00000400000000000000" pitchFamily="2" charset="0"/>
              </a:rPr>
              <a:t> and </a:t>
            </a:r>
            <a:r>
              <a:rPr lang="en-US" dirty="0" smtClean="0">
                <a:solidFill>
                  <a:srgbClr val="C00000"/>
                </a:solidFill>
                <a:latin typeface="Lucida Console" panose="020B0609040504020204" pitchFamily="49" charset="0"/>
              </a:rPr>
              <a:t>right</a:t>
            </a:r>
            <a:r>
              <a:rPr lang="en-US" dirty="0" smtClean="0">
                <a:latin typeface="HelveticaNeue" panose="00000400000000000000" pitchFamily="2" charset="0"/>
              </a:rPr>
              <a:t> in only two options (‘forward’ == 1 and 0 for other directions) instead of four. Thus, the state space is further reduced from 96 to 48.</a:t>
            </a:r>
          </a:p>
        </p:txBody>
      </p:sp>
      <p:sp>
        <p:nvSpPr>
          <p:cNvPr id="12" name="Rectangle 11"/>
          <p:cNvSpPr/>
          <p:nvPr/>
        </p:nvSpPr>
        <p:spPr>
          <a:xfrm>
            <a:off x="5479634" y="2671213"/>
            <a:ext cx="5751784" cy="1938992"/>
          </a:xfrm>
          <a:prstGeom prst="rect">
            <a:avLst/>
          </a:prstGeom>
        </p:spPr>
        <p:txBody>
          <a:bodyPr wrap="square">
            <a:spAutoFit/>
          </a:bodyPr>
          <a:lstStyle/>
          <a:p>
            <a:r>
              <a:rPr lang="en-US" sz="1200" dirty="0" smtClean="0">
                <a:latin typeface="HelveticaNeue" panose="00000400000000000000" pitchFamily="2" charset="0"/>
              </a:rPr>
              <a:t>The bar graph shows that when using the full space for </a:t>
            </a:r>
            <a:r>
              <a:rPr lang="en-US" sz="1200" dirty="0" smtClean="0">
                <a:solidFill>
                  <a:srgbClr val="C00000"/>
                </a:solidFill>
                <a:latin typeface="Lucida Console" panose="020B0609040504020204" pitchFamily="49" charset="0"/>
              </a:rPr>
              <a:t>left</a:t>
            </a:r>
            <a:r>
              <a:rPr lang="en-US" sz="1200" dirty="0" smtClean="0">
                <a:latin typeface="HelveticaNeue" panose="00000400000000000000" pitchFamily="2" charset="0"/>
              </a:rPr>
              <a:t> and </a:t>
            </a:r>
            <a:r>
              <a:rPr lang="en-US" sz="1200" dirty="0" smtClean="0">
                <a:solidFill>
                  <a:srgbClr val="C00000"/>
                </a:solidFill>
                <a:latin typeface="Lucida Console" panose="020B0609040504020204" pitchFamily="49" charset="0"/>
              </a:rPr>
              <a:t>right</a:t>
            </a:r>
            <a:r>
              <a:rPr lang="en-US" sz="1200" dirty="0" smtClean="0">
                <a:latin typeface="HelveticaNeue" panose="00000400000000000000" pitchFamily="2" charset="0"/>
              </a:rPr>
              <a:t>, </a:t>
            </a:r>
            <a:r>
              <a:rPr lang="en-US" sz="1200" dirty="0" smtClean="0">
                <a:solidFill>
                  <a:srgbClr val="C00000"/>
                </a:solidFill>
                <a:latin typeface="Lucida Console" panose="020B0609040504020204" pitchFamily="49" charset="0"/>
              </a:rPr>
              <a:t>right</a:t>
            </a:r>
            <a:r>
              <a:rPr lang="en-US" sz="1200" dirty="0" smtClean="0">
                <a:latin typeface="HelveticaNeue" panose="00000400000000000000" pitchFamily="2" charset="0"/>
              </a:rPr>
              <a:t> interestingly provides the agent a slightly better performance (91.6). This is rather contradictory to the earlier deduction of preferring </a:t>
            </a:r>
            <a:r>
              <a:rPr lang="en-US" sz="1200" dirty="0" smtClean="0">
                <a:solidFill>
                  <a:srgbClr val="C00000"/>
                </a:solidFill>
                <a:latin typeface="Lucida Console" panose="020B0609040504020204" pitchFamily="49" charset="0"/>
              </a:rPr>
              <a:t>left</a:t>
            </a:r>
            <a:r>
              <a:rPr lang="en-US" sz="1200" dirty="0" smtClean="0">
                <a:latin typeface="HelveticaNeue" panose="00000400000000000000" pitchFamily="2" charset="0"/>
              </a:rPr>
              <a:t> in the state space as </a:t>
            </a:r>
            <a:r>
              <a:rPr lang="en-US" sz="1200" dirty="0" smtClean="0">
                <a:solidFill>
                  <a:srgbClr val="C00000"/>
                </a:solidFill>
                <a:latin typeface="Lucida Console" panose="020B0609040504020204" pitchFamily="49" charset="0"/>
              </a:rPr>
              <a:t>left</a:t>
            </a:r>
            <a:r>
              <a:rPr lang="en-US" sz="1200" dirty="0" smtClean="0">
                <a:latin typeface="HelveticaNeue" panose="00000400000000000000" pitchFamily="2" charset="0"/>
              </a:rPr>
              <a:t> play a larger usefulness role in modelling the right-of-way rules. </a:t>
            </a:r>
          </a:p>
          <a:p>
            <a:endParaRPr lang="en-US" sz="1200" dirty="0">
              <a:latin typeface="HelveticaNeue" panose="00000400000000000000" pitchFamily="2" charset="0"/>
            </a:endParaRPr>
          </a:p>
          <a:p>
            <a:r>
              <a:rPr lang="en-US" sz="1200" dirty="0" smtClean="0">
                <a:latin typeface="HelveticaNeue" panose="00000400000000000000" pitchFamily="2" charset="0"/>
              </a:rPr>
              <a:t>However, when the </a:t>
            </a:r>
            <a:r>
              <a:rPr lang="en-US" sz="1200" b="1" dirty="0" smtClean="0">
                <a:latin typeface="HelveticaNeue" panose="00000400000000000000" pitchFamily="2" charset="0"/>
              </a:rPr>
              <a:t>reduced</a:t>
            </a:r>
            <a:r>
              <a:rPr lang="en-US" sz="1200" dirty="0" smtClean="0">
                <a:latin typeface="HelveticaNeue" panose="00000400000000000000" pitchFamily="2" charset="0"/>
              </a:rPr>
              <a:t> </a:t>
            </a:r>
            <a:r>
              <a:rPr lang="en-US" sz="1200" dirty="0" smtClean="0">
                <a:solidFill>
                  <a:srgbClr val="C00000"/>
                </a:solidFill>
                <a:latin typeface="Lucida Console" panose="020B0609040504020204" pitchFamily="49" charset="0"/>
              </a:rPr>
              <a:t>left</a:t>
            </a:r>
            <a:r>
              <a:rPr lang="en-US" sz="1200" dirty="0" smtClean="0">
                <a:latin typeface="HelveticaNeue" panose="00000400000000000000" pitchFamily="2" charset="0"/>
              </a:rPr>
              <a:t> and </a:t>
            </a:r>
            <a:r>
              <a:rPr lang="en-US" sz="1200" dirty="0" smtClean="0">
                <a:solidFill>
                  <a:srgbClr val="C00000"/>
                </a:solidFill>
                <a:latin typeface="Lucida Console" panose="020B0609040504020204" pitchFamily="49" charset="0"/>
              </a:rPr>
              <a:t>right</a:t>
            </a:r>
            <a:r>
              <a:rPr lang="en-US" sz="1200" dirty="0" smtClean="0">
                <a:latin typeface="HelveticaNeue" panose="00000400000000000000" pitchFamily="2" charset="0"/>
              </a:rPr>
              <a:t> space is included, </a:t>
            </a:r>
            <a:r>
              <a:rPr lang="en-US" sz="1200" dirty="0" smtClean="0">
                <a:solidFill>
                  <a:srgbClr val="C00000"/>
                </a:solidFill>
                <a:latin typeface="Lucida Console" panose="020B0609040504020204" pitchFamily="49" charset="0"/>
              </a:rPr>
              <a:t>left</a:t>
            </a:r>
            <a:r>
              <a:rPr lang="en-US" sz="1200" dirty="0" smtClean="0">
                <a:latin typeface="HelveticaNeue" panose="00000400000000000000" pitchFamily="2" charset="0"/>
              </a:rPr>
              <a:t> performs much better than all other explorations (92.4). Now, this approach seems to conform to the right-of-way rules, and the simplification of the inputs seems to allow for better learning.</a:t>
            </a:r>
            <a:endParaRPr lang="en-US" sz="1200" dirty="0" smtClean="0">
              <a:latin typeface="HelveticaNeue" panose="00000400000000000000" pitchFamily="2" charset="0"/>
            </a:endParaRPr>
          </a:p>
        </p:txBody>
      </p:sp>
      <p:pic>
        <p:nvPicPr>
          <p:cNvPr id="2" name="Picture 1"/>
          <p:cNvPicPr>
            <a:picLocks noChangeAspect="1"/>
          </p:cNvPicPr>
          <p:nvPr/>
        </p:nvPicPr>
        <p:blipFill>
          <a:blip r:embed="rId2"/>
          <a:stretch>
            <a:fillRect/>
          </a:stretch>
        </p:blipFill>
        <p:spPr>
          <a:xfrm>
            <a:off x="1278958" y="5665598"/>
            <a:ext cx="9758795" cy="935182"/>
          </a:xfrm>
          <a:prstGeom prst="rect">
            <a:avLst/>
          </a:prstGeom>
        </p:spPr>
      </p:pic>
      <p:graphicFrame>
        <p:nvGraphicFramePr>
          <p:cNvPr id="14" name="Chart 13"/>
          <p:cNvGraphicFramePr>
            <a:graphicFrameLocks/>
          </p:cNvGraphicFramePr>
          <p:nvPr>
            <p:extLst>
              <p:ext uri="{D42A27DB-BD31-4B8C-83A1-F6EECF244321}">
                <p14:modId xmlns:p14="http://schemas.microsoft.com/office/powerpoint/2010/main" val="2977782647"/>
              </p:ext>
            </p:extLst>
          </p:nvPr>
        </p:nvGraphicFramePr>
        <p:xfrm>
          <a:off x="882073" y="2586068"/>
          <a:ext cx="3957782" cy="2519218"/>
        </p:xfrm>
        <a:graphic>
          <a:graphicData uri="http://schemas.openxmlformats.org/drawingml/2006/chart">
            <c:chart xmlns:c="http://schemas.openxmlformats.org/drawingml/2006/chart" xmlns:r="http://schemas.openxmlformats.org/officeDocument/2006/relationships" r:id="rId3"/>
          </a:graphicData>
        </a:graphic>
      </p:graphicFrame>
      <p:sp>
        <p:nvSpPr>
          <p:cNvPr id="15" name="Rectangle 14"/>
          <p:cNvSpPr/>
          <p:nvPr/>
        </p:nvSpPr>
        <p:spPr>
          <a:xfrm>
            <a:off x="682651" y="5138702"/>
            <a:ext cx="11278439" cy="430887"/>
          </a:xfrm>
          <a:prstGeom prst="rect">
            <a:avLst/>
          </a:prstGeom>
        </p:spPr>
        <p:txBody>
          <a:bodyPr wrap="square">
            <a:spAutoFit/>
          </a:bodyPr>
          <a:lstStyle/>
          <a:p>
            <a:r>
              <a:rPr lang="en-US" sz="1100" dirty="0" smtClean="0">
                <a:latin typeface="HelveticaNeue" panose="00000400000000000000" pitchFamily="2" charset="0"/>
              </a:rPr>
              <a:t>Considering the experimentation, the best parameters are </a:t>
            </a:r>
            <a:r>
              <a:rPr lang="en-US" sz="1100" dirty="0" smtClean="0">
                <a:solidFill>
                  <a:srgbClr val="C00000"/>
                </a:solidFill>
                <a:latin typeface="Lucida Console" panose="020B0609040504020204" pitchFamily="49" charset="0"/>
              </a:rPr>
              <a:t>epsilon</a:t>
            </a:r>
            <a:r>
              <a:rPr lang="en-US" sz="1100" dirty="0" smtClean="0">
                <a:latin typeface="HelveticaNeue" panose="00000400000000000000" pitchFamily="2" charset="0"/>
              </a:rPr>
              <a:t> </a:t>
            </a:r>
            <a:r>
              <a:rPr lang="en-US" sz="1100" dirty="0" smtClean="0">
                <a:solidFill>
                  <a:srgbClr val="C00000"/>
                </a:solidFill>
                <a:latin typeface="Lucida Console" panose="020B0609040504020204" pitchFamily="49" charset="0"/>
              </a:rPr>
              <a:t>= 0</a:t>
            </a:r>
            <a:r>
              <a:rPr lang="en-US" sz="1100" dirty="0" smtClean="0">
                <a:latin typeface="HelveticaNeue" panose="00000400000000000000" pitchFamily="2" charset="0"/>
              </a:rPr>
              <a:t>, </a:t>
            </a:r>
            <a:r>
              <a:rPr lang="en-US" sz="1100" dirty="0" smtClean="0">
                <a:solidFill>
                  <a:srgbClr val="C00000"/>
                </a:solidFill>
                <a:latin typeface="Lucida Console" panose="020B0609040504020204" pitchFamily="49" charset="0"/>
              </a:rPr>
              <a:t>alpha</a:t>
            </a:r>
            <a:r>
              <a:rPr lang="en-US" sz="1100" dirty="0" smtClean="0">
                <a:latin typeface="HelveticaNeue" panose="00000400000000000000" pitchFamily="2" charset="0"/>
              </a:rPr>
              <a:t> </a:t>
            </a:r>
            <a:r>
              <a:rPr lang="en-US" sz="1100" dirty="0" smtClean="0">
                <a:solidFill>
                  <a:srgbClr val="C00000"/>
                </a:solidFill>
                <a:latin typeface="Lucida Console" panose="020B0609040504020204" pitchFamily="49" charset="0"/>
              </a:rPr>
              <a:t>= 1.0</a:t>
            </a:r>
            <a:r>
              <a:rPr lang="en-US" sz="1100" dirty="0" smtClean="0">
                <a:latin typeface="HelveticaNeue" panose="00000400000000000000" pitchFamily="2" charset="0"/>
              </a:rPr>
              <a:t>, </a:t>
            </a:r>
            <a:r>
              <a:rPr lang="en-US" sz="1100" dirty="0" smtClean="0">
                <a:solidFill>
                  <a:srgbClr val="C00000"/>
                </a:solidFill>
                <a:latin typeface="Lucida Console" panose="020B0609040504020204" pitchFamily="49" charset="0"/>
              </a:rPr>
              <a:t>gamma</a:t>
            </a:r>
            <a:r>
              <a:rPr lang="en-US" sz="1100" dirty="0" smtClean="0">
                <a:latin typeface="HelveticaNeue" panose="00000400000000000000" pitchFamily="2" charset="0"/>
              </a:rPr>
              <a:t> </a:t>
            </a:r>
            <a:r>
              <a:rPr lang="en-US" sz="1100" dirty="0" smtClean="0">
                <a:solidFill>
                  <a:srgbClr val="C00000"/>
                </a:solidFill>
                <a:latin typeface="Lucida Console" panose="020B0609040504020204" pitchFamily="49" charset="0"/>
              </a:rPr>
              <a:t>= 0.7</a:t>
            </a:r>
            <a:r>
              <a:rPr lang="en-US" sz="1100" dirty="0" smtClean="0">
                <a:latin typeface="HelveticaNeue" panose="00000400000000000000" pitchFamily="2" charset="0"/>
              </a:rPr>
              <a:t>, with </a:t>
            </a:r>
            <a:r>
              <a:rPr lang="en-US" sz="1100" dirty="0" err="1" smtClean="0">
                <a:solidFill>
                  <a:srgbClr val="C00000"/>
                </a:solidFill>
                <a:latin typeface="Lucida Console" panose="020B0609040504020204" pitchFamily="49" charset="0"/>
              </a:rPr>
              <a:t>self.state</a:t>
            </a:r>
            <a:r>
              <a:rPr lang="en-US" sz="1100" dirty="0">
                <a:latin typeface="HelveticaNeue" panose="00000400000000000000" pitchFamily="2" charset="0"/>
              </a:rPr>
              <a:t> </a:t>
            </a:r>
            <a:r>
              <a:rPr lang="en-US" sz="1100" dirty="0" smtClean="0">
                <a:latin typeface="HelveticaNeue" panose="00000400000000000000" pitchFamily="2" charset="0"/>
              </a:rPr>
              <a:t>expressed as </a:t>
            </a:r>
            <a:r>
              <a:rPr lang="en-US" sz="1100" dirty="0" smtClean="0">
                <a:solidFill>
                  <a:srgbClr val="C00000"/>
                </a:solidFill>
                <a:latin typeface="Lucida Console" panose="020B0609040504020204" pitchFamily="49" charset="0"/>
              </a:rPr>
              <a:t>(lights, oncoming, left[0, 1], </a:t>
            </a:r>
            <a:r>
              <a:rPr lang="en-US" sz="1100" dirty="0" err="1" smtClean="0">
                <a:solidFill>
                  <a:srgbClr val="C00000"/>
                </a:solidFill>
                <a:latin typeface="Lucida Console" panose="020B0609040504020204" pitchFamily="49" charset="0"/>
              </a:rPr>
              <a:t>next_waypoint</a:t>
            </a:r>
            <a:r>
              <a:rPr lang="en-US" sz="1100" dirty="0" smtClean="0">
                <a:solidFill>
                  <a:srgbClr val="C00000"/>
                </a:solidFill>
                <a:latin typeface="Lucida Console" panose="020B0609040504020204" pitchFamily="49" charset="0"/>
              </a:rPr>
              <a:t>)</a:t>
            </a:r>
            <a:r>
              <a:rPr lang="en-US" sz="1100" dirty="0" smtClean="0">
                <a:latin typeface="HelveticaNeue" panose="00000400000000000000" pitchFamily="2" charset="0"/>
              </a:rPr>
              <a:t>. This gives us a driving agent which performs on average of 99.6/100 trials (i.e. the agent reaches its target </a:t>
            </a:r>
            <a:r>
              <a:rPr lang="en-US" sz="1100" b="1" dirty="0" smtClean="0">
                <a:latin typeface="HelveticaNeue" panose="00000400000000000000" pitchFamily="2" charset="0"/>
              </a:rPr>
              <a:t>99.6%</a:t>
            </a:r>
            <a:r>
              <a:rPr lang="en-US" sz="1100" dirty="0" smtClean="0">
                <a:latin typeface="HelveticaNeue" panose="00000400000000000000" pitchFamily="2" charset="0"/>
              </a:rPr>
              <a:t> of the time within the deadline.)</a:t>
            </a:r>
            <a:endParaRPr lang="en-US" sz="1100" dirty="0" smtClean="0">
              <a:latin typeface="HelveticaNeue" panose="00000400000000000000" pitchFamily="2" charset="0"/>
            </a:endParaRPr>
          </a:p>
        </p:txBody>
      </p:sp>
    </p:spTree>
    <p:extLst>
      <p:ext uri="{BB962C8B-B14F-4D97-AF65-F5344CB8AC3E}">
        <p14:creationId xmlns:p14="http://schemas.microsoft.com/office/powerpoint/2010/main" val="2149479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6688" y="595423"/>
            <a:ext cx="7697971" cy="461665"/>
          </a:xfrm>
          <a:prstGeom prst="rect">
            <a:avLst/>
          </a:prstGeom>
          <a:noFill/>
        </p:spPr>
        <p:txBody>
          <a:bodyPr wrap="square" rtlCol="0">
            <a:spAutoFit/>
          </a:bodyPr>
          <a:lstStyle/>
          <a:p>
            <a:r>
              <a:rPr lang="en-US" sz="2400" b="1" dirty="0" smtClean="0">
                <a:latin typeface="HelveticaNeue" panose="00000400000000000000" pitchFamily="2" charset="0"/>
              </a:rPr>
              <a:t>Improve the Q-Learning Driving Agent</a:t>
            </a:r>
            <a:endParaRPr lang="en-US" sz="2000" b="1" dirty="0">
              <a:latin typeface="HelveticaNeue" panose="00000400000000000000" pitchFamily="2" charset="0"/>
            </a:endParaRPr>
          </a:p>
        </p:txBody>
      </p:sp>
      <p:sp>
        <p:nvSpPr>
          <p:cNvPr id="7" name="Rectangle 6"/>
          <p:cNvSpPr/>
          <p:nvPr/>
        </p:nvSpPr>
        <p:spPr>
          <a:xfrm>
            <a:off x="616688" y="1263986"/>
            <a:ext cx="10909005" cy="923330"/>
          </a:xfrm>
          <a:prstGeom prst="rect">
            <a:avLst/>
          </a:prstGeom>
        </p:spPr>
        <p:txBody>
          <a:bodyPr wrap="square">
            <a:spAutoFit/>
          </a:bodyPr>
          <a:lstStyle/>
          <a:p>
            <a:r>
              <a:rPr lang="en-US" b="1" i="1" dirty="0">
                <a:latin typeface="Helvetica Neue" pitchFamily="2" charset="0"/>
              </a:rPr>
              <a:t>QUESTION:</a:t>
            </a:r>
            <a:r>
              <a:rPr lang="en-US" dirty="0">
                <a:latin typeface="Helvetica Neue" pitchFamily="2" charset="0"/>
              </a:rPr>
              <a:t> </a:t>
            </a:r>
            <a:r>
              <a:rPr lang="en-US" i="1" dirty="0">
                <a:latin typeface="Helvetica Neue" pitchFamily="2" charset="0"/>
              </a:rPr>
              <a:t>Does your agent get close to finding an optimal policy, i.e. reach the destination in the minimum possible time, and not incur any penalties? How would you describe an optimal policy for this problem?</a:t>
            </a:r>
            <a:endParaRPr lang="en-US" dirty="0" smtClean="0">
              <a:latin typeface="Helvetica Neue" pitchFamily="2" charset="0"/>
            </a:endParaRPr>
          </a:p>
        </p:txBody>
      </p:sp>
      <p:sp>
        <p:nvSpPr>
          <p:cNvPr id="12" name="Rectangle 11"/>
          <p:cNvSpPr/>
          <p:nvPr/>
        </p:nvSpPr>
        <p:spPr>
          <a:xfrm>
            <a:off x="6071190" y="4792677"/>
            <a:ext cx="5454503" cy="1938992"/>
          </a:xfrm>
          <a:prstGeom prst="rect">
            <a:avLst/>
          </a:prstGeom>
        </p:spPr>
        <p:txBody>
          <a:bodyPr wrap="square">
            <a:spAutoFit/>
          </a:bodyPr>
          <a:lstStyle/>
          <a:p>
            <a:r>
              <a:rPr lang="en-US" sz="1200" dirty="0" smtClean="0">
                <a:latin typeface="HelveticaNeue" panose="00000400000000000000" pitchFamily="2" charset="0"/>
              </a:rPr>
              <a:t>Here, the % Deadline metric is used to gauge agent successes over time. % Deadline </a:t>
            </a:r>
            <a:r>
              <a:rPr lang="en-US" sz="1200" dirty="0" smtClean="0">
                <a:latin typeface="HelveticaNeue" panose="00000400000000000000" pitchFamily="2" charset="0"/>
              </a:rPr>
              <a:t>means how many percent of the deadline remained when the agent had reached its destination. Lower values mean better: if the agent is able to reach its target with only 10% into the deadline timer, the agent is performing really well. From the graph, it can be noted that the variance is high initially, then proceeds to converge to a pinch at the ~65</a:t>
            </a:r>
            <a:r>
              <a:rPr lang="en-US" sz="1200" baseline="30000" dirty="0" smtClean="0">
                <a:latin typeface="HelveticaNeue" panose="00000400000000000000" pitchFamily="2" charset="0"/>
              </a:rPr>
              <a:t>th</a:t>
            </a:r>
            <a:r>
              <a:rPr lang="en-US" sz="1200" dirty="0" smtClean="0">
                <a:latin typeface="HelveticaNeue" panose="00000400000000000000" pitchFamily="2" charset="0"/>
              </a:rPr>
              <a:t> trial, then diverges again until the 100</a:t>
            </a:r>
            <a:r>
              <a:rPr lang="en-US" sz="1200" baseline="30000" dirty="0" smtClean="0">
                <a:latin typeface="HelveticaNeue" panose="00000400000000000000" pitchFamily="2" charset="0"/>
              </a:rPr>
              <a:t>th</a:t>
            </a:r>
            <a:r>
              <a:rPr lang="en-US" sz="1200" dirty="0" smtClean="0">
                <a:latin typeface="HelveticaNeue" panose="00000400000000000000" pitchFamily="2" charset="0"/>
              </a:rPr>
              <a:t> trial. Upon inspection of the rewards data (rewards_data.txt), the alpha value had decayed close to 0 at the inflection point. This means, beyond the 65</a:t>
            </a:r>
            <a:r>
              <a:rPr lang="en-US" sz="1200" baseline="30000" dirty="0" smtClean="0">
                <a:latin typeface="HelveticaNeue" panose="00000400000000000000" pitchFamily="2" charset="0"/>
              </a:rPr>
              <a:t>th</a:t>
            </a:r>
            <a:r>
              <a:rPr lang="en-US" sz="1200" dirty="0" smtClean="0">
                <a:latin typeface="HelveticaNeue" panose="00000400000000000000" pitchFamily="2" charset="0"/>
              </a:rPr>
              <a:t> trial, the agent is no longer updating the Q-table and learning has stopped. </a:t>
            </a:r>
            <a:endParaRPr lang="en-US" sz="1200" dirty="0" smtClean="0">
              <a:latin typeface="HelveticaNeue" panose="00000400000000000000" pitchFamily="2" charset="0"/>
            </a:endParaRPr>
          </a:p>
        </p:txBody>
      </p:sp>
      <p:sp>
        <p:nvSpPr>
          <p:cNvPr id="9" name="Rectangle 8"/>
          <p:cNvSpPr/>
          <p:nvPr/>
        </p:nvSpPr>
        <p:spPr>
          <a:xfrm>
            <a:off x="616688" y="4792677"/>
            <a:ext cx="5072912" cy="1015663"/>
          </a:xfrm>
          <a:prstGeom prst="rect">
            <a:avLst/>
          </a:prstGeom>
        </p:spPr>
        <p:txBody>
          <a:bodyPr wrap="square">
            <a:spAutoFit/>
          </a:bodyPr>
          <a:lstStyle/>
          <a:p>
            <a:r>
              <a:rPr lang="en-US" sz="1200" dirty="0" smtClean="0">
                <a:latin typeface="HelveticaNeue" panose="00000400000000000000" pitchFamily="2" charset="0"/>
              </a:rPr>
              <a:t>The histogram above shows the most frequent Iteration number for each agent success. (i.e. in which Iteration does the agent successfully reached its target?) The mean = 14.5 and median = 13. Generally the agent reached its target well before the shortest deadline, 20. </a:t>
            </a:r>
            <a:endParaRPr lang="en-US" sz="1200" dirty="0" smtClean="0">
              <a:latin typeface="HelveticaNeue" panose="00000400000000000000" pitchFamily="2" charset="0"/>
            </a:endParaRPr>
          </a:p>
        </p:txBody>
      </p:sp>
      <p:graphicFrame>
        <p:nvGraphicFramePr>
          <p:cNvPr id="10" name="Chart 9"/>
          <p:cNvGraphicFramePr>
            <a:graphicFrameLocks/>
          </p:cNvGraphicFramePr>
          <p:nvPr>
            <p:extLst>
              <p:ext uri="{D42A27DB-BD31-4B8C-83A1-F6EECF244321}">
                <p14:modId xmlns:p14="http://schemas.microsoft.com/office/powerpoint/2010/main" val="3816524530"/>
              </p:ext>
            </p:extLst>
          </p:nvPr>
        </p:nvGraphicFramePr>
        <p:xfrm>
          <a:off x="679962" y="2293135"/>
          <a:ext cx="5175892" cy="248206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p:cNvGraphicFramePr>
            <a:graphicFrameLocks/>
          </p:cNvGraphicFramePr>
          <p:nvPr>
            <p:extLst>
              <p:ext uri="{D42A27DB-BD31-4B8C-83A1-F6EECF244321}">
                <p14:modId xmlns:p14="http://schemas.microsoft.com/office/powerpoint/2010/main" val="1412166670"/>
              </p:ext>
            </p:extLst>
          </p:nvPr>
        </p:nvGraphicFramePr>
        <p:xfrm>
          <a:off x="6108135" y="2349378"/>
          <a:ext cx="4572000" cy="2444296"/>
        </p:xfrm>
        <a:graphic>
          <a:graphicData uri="http://schemas.openxmlformats.org/drawingml/2006/chart">
            <c:chart xmlns:c="http://schemas.openxmlformats.org/drawingml/2006/chart" xmlns:r="http://schemas.openxmlformats.org/officeDocument/2006/relationships" r:id="rId3"/>
          </a:graphicData>
        </a:graphic>
      </p:graphicFrame>
      <p:sp>
        <p:nvSpPr>
          <p:cNvPr id="13" name="Rectangle 12"/>
          <p:cNvSpPr/>
          <p:nvPr/>
        </p:nvSpPr>
        <p:spPr>
          <a:xfrm>
            <a:off x="953816" y="6485448"/>
            <a:ext cx="3202547" cy="246221"/>
          </a:xfrm>
          <a:prstGeom prst="rect">
            <a:avLst/>
          </a:prstGeom>
        </p:spPr>
        <p:txBody>
          <a:bodyPr wrap="square">
            <a:spAutoFit/>
          </a:bodyPr>
          <a:lstStyle/>
          <a:p>
            <a:r>
              <a:rPr lang="en-US" sz="1000" dirty="0" smtClean="0">
                <a:latin typeface="HelveticaNeue" panose="00000400000000000000" pitchFamily="2" charset="0"/>
              </a:rPr>
              <a:t>*Results from one run of best parameters.</a:t>
            </a:r>
            <a:endParaRPr lang="en-US" sz="1000" dirty="0" smtClean="0">
              <a:latin typeface="HelveticaNeue" panose="00000400000000000000" pitchFamily="2" charset="0"/>
            </a:endParaRPr>
          </a:p>
        </p:txBody>
      </p:sp>
    </p:spTree>
    <p:extLst>
      <p:ext uri="{BB962C8B-B14F-4D97-AF65-F5344CB8AC3E}">
        <p14:creationId xmlns:p14="http://schemas.microsoft.com/office/powerpoint/2010/main" val="1715759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6688" y="595423"/>
            <a:ext cx="7697971" cy="461665"/>
          </a:xfrm>
          <a:prstGeom prst="rect">
            <a:avLst/>
          </a:prstGeom>
          <a:noFill/>
        </p:spPr>
        <p:txBody>
          <a:bodyPr wrap="square" rtlCol="0">
            <a:spAutoFit/>
          </a:bodyPr>
          <a:lstStyle/>
          <a:p>
            <a:r>
              <a:rPr lang="en-US" sz="2400" b="1" dirty="0" smtClean="0">
                <a:latin typeface="HelveticaNeue" panose="00000400000000000000" pitchFamily="2" charset="0"/>
              </a:rPr>
              <a:t>Improve the Q-Learning Driving Agent</a:t>
            </a:r>
            <a:endParaRPr lang="en-US" sz="2000" b="1" dirty="0">
              <a:latin typeface="HelveticaNeue" panose="00000400000000000000" pitchFamily="2" charset="0"/>
            </a:endParaRPr>
          </a:p>
        </p:txBody>
      </p:sp>
      <p:sp>
        <p:nvSpPr>
          <p:cNvPr id="9" name="Rectangle 8"/>
          <p:cNvSpPr/>
          <p:nvPr/>
        </p:nvSpPr>
        <p:spPr>
          <a:xfrm>
            <a:off x="616687" y="1283050"/>
            <a:ext cx="5234867" cy="646331"/>
          </a:xfrm>
          <a:prstGeom prst="rect">
            <a:avLst/>
          </a:prstGeom>
        </p:spPr>
        <p:txBody>
          <a:bodyPr wrap="square">
            <a:spAutoFit/>
          </a:bodyPr>
          <a:lstStyle/>
          <a:p>
            <a:r>
              <a:rPr lang="en-US" sz="1200" dirty="0" smtClean="0">
                <a:latin typeface="HelveticaNeue" panose="00000400000000000000" pitchFamily="2" charset="0"/>
              </a:rPr>
              <a:t>Also, it is worth nothing that beyond the 65</a:t>
            </a:r>
            <a:r>
              <a:rPr lang="en-US" sz="1200" baseline="30000" dirty="0" smtClean="0">
                <a:latin typeface="HelveticaNeue" panose="00000400000000000000" pitchFamily="2" charset="0"/>
              </a:rPr>
              <a:t>th</a:t>
            </a:r>
            <a:r>
              <a:rPr lang="en-US" sz="1200" dirty="0" smtClean="0">
                <a:latin typeface="HelveticaNeue" panose="00000400000000000000" pitchFamily="2" charset="0"/>
              </a:rPr>
              <a:t> trial, the agent tends to avoid choosing actions which results in a penalty, and hence prefers to not take an action (None) and receive 0 rewards. </a:t>
            </a:r>
            <a:endParaRPr lang="en-US" sz="1200" dirty="0" smtClean="0">
              <a:latin typeface="HelveticaNeue" panose="00000400000000000000" pitchFamily="2" charset="0"/>
            </a:endParaRPr>
          </a:p>
        </p:txBody>
      </p:sp>
      <p:pic>
        <p:nvPicPr>
          <p:cNvPr id="2" name="Picture 1"/>
          <p:cNvPicPr>
            <a:picLocks noChangeAspect="1"/>
          </p:cNvPicPr>
          <p:nvPr/>
        </p:nvPicPr>
        <p:blipFill>
          <a:blip r:embed="rId2"/>
          <a:stretch>
            <a:fillRect/>
          </a:stretch>
        </p:blipFill>
        <p:spPr>
          <a:xfrm>
            <a:off x="713350" y="2155344"/>
            <a:ext cx="5138205" cy="2898291"/>
          </a:xfrm>
          <a:prstGeom prst="rect">
            <a:avLst/>
          </a:prstGeom>
        </p:spPr>
      </p:pic>
      <p:sp>
        <p:nvSpPr>
          <p:cNvPr id="14" name="Rectangle 13"/>
          <p:cNvSpPr/>
          <p:nvPr/>
        </p:nvSpPr>
        <p:spPr>
          <a:xfrm>
            <a:off x="6366323" y="1283049"/>
            <a:ext cx="5234867" cy="1384995"/>
          </a:xfrm>
          <a:prstGeom prst="rect">
            <a:avLst/>
          </a:prstGeom>
        </p:spPr>
        <p:txBody>
          <a:bodyPr wrap="square">
            <a:spAutoFit/>
          </a:bodyPr>
          <a:lstStyle/>
          <a:p>
            <a:r>
              <a:rPr lang="en-US" sz="1200" dirty="0" smtClean="0">
                <a:latin typeface="HelveticaNeue" panose="00000400000000000000" pitchFamily="2" charset="0"/>
              </a:rPr>
              <a:t>The optimal policy would have a few key attributes:</a:t>
            </a:r>
          </a:p>
          <a:p>
            <a:pPr marL="228600" indent="-228600">
              <a:buAutoNum type="arabicParenR"/>
            </a:pPr>
            <a:r>
              <a:rPr lang="en-US" sz="1200" dirty="0" smtClean="0">
                <a:latin typeface="HelveticaNeue" panose="00000400000000000000" pitchFamily="2" charset="0"/>
              </a:rPr>
              <a:t>Maximizes the number of times the agent reaches its destination in 100 trials within the deadline. (Most hits)</a:t>
            </a:r>
          </a:p>
          <a:p>
            <a:pPr marL="228600" indent="-228600">
              <a:buAutoNum type="arabicParenR"/>
            </a:pPr>
            <a:r>
              <a:rPr lang="en-US" sz="1200" dirty="0" smtClean="0">
                <a:latin typeface="HelveticaNeue" panose="00000400000000000000" pitchFamily="2" charset="0"/>
              </a:rPr>
              <a:t>Minimizes the time taken by agent to reach its destination as a percentage of the allotted deadline. (Least steps)</a:t>
            </a:r>
          </a:p>
          <a:p>
            <a:pPr marL="228600" indent="-228600">
              <a:buAutoNum type="arabicParenR"/>
            </a:pPr>
            <a:r>
              <a:rPr lang="en-US" sz="1200" dirty="0" smtClean="0">
                <a:latin typeface="HelveticaNeue" panose="00000400000000000000" pitchFamily="2" charset="0"/>
              </a:rPr>
              <a:t>Minimizes the penalties received by the agent. (Most safe)</a:t>
            </a:r>
          </a:p>
          <a:p>
            <a:pPr marL="228600" indent="-228600">
              <a:buAutoNum type="arabicParenR"/>
            </a:pPr>
            <a:endParaRPr lang="en-US" sz="1200" dirty="0" smtClean="0">
              <a:latin typeface="HelveticaNeue" panose="00000400000000000000" pitchFamily="2" charset="0"/>
            </a:endParaRPr>
          </a:p>
        </p:txBody>
      </p:sp>
    </p:spTree>
    <p:extLst>
      <p:ext uri="{BB962C8B-B14F-4D97-AF65-F5344CB8AC3E}">
        <p14:creationId xmlns:p14="http://schemas.microsoft.com/office/powerpoint/2010/main" val="1569114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6688" y="595423"/>
            <a:ext cx="7697971" cy="461665"/>
          </a:xfrm>
          <a:prstGeom prst="rect">
            <a:avLst/>
          </a:prstGeom>
          <a:noFill/>
        </p:spPr>
        <p:txBody>
          <a:bodyPr wrap="square" rtlCol="0">
            <a:spAutoFit/>
          </a:bodyPr>
          <a:lstStyle/>
          <a:p>
            <a:r>
              <a:rPr lang="en-US" sz="2400" b="1" dirty="0" smtClean="0">
                <a:latin typeface="HelveticaNeue" panose="00000400000000000000" pitchFamily="2" charset="0"/>
              </a:rPr>
              <a:t>Implement a Basic Driving Agent</a:t>
            </a:r>
            <a:endParaRPr lang="en-US" sz="2000" b="1" dirty="0">
              <a:latin typeface="HelveticaNeue" panose="00000400000000000000" pitchFamily="2" charset="0"/>
            </a:endParaRPr>
          </a:p>
        </p:txBody>
      </p:sp>
      <p:sp>
        <p:nvSpPr>
          <p:cNvPr id="6" name="TextBox 5"/>
          <p:cNvSpPr txBox="1"/>
          <p:nvPr/>
        </p:nvSpPr>
        <p:spPr>
          <a:xfrm>
            <a:off x="616688" y="1258187"/>
            <a:ext cx="10696354" cy="1015663"/>
          </a:xfrm>
          <a:prstGeom prst="rect">
            <a:avLst/>
          </a:prstGeom>
          <a:noFill/>
        </p:spPr>
        <p:txBody>
          <a:bodyPr wrap="square" rtlCol="0">
            <a:spAutoFit/>
          </a:bodyPr>
          <a:lstStyle/>
          <a:p>
            <a:r>
              <a:rPr lang="en-US" sz="2000" b="1" dirty="0">
                <a:latin typeface="Helvetica Neue" pitchFamily="2" charset="0"/>
              </a:rPr>
              <a:t>QUESTION:</a:t>
            </a:r>
            <a:r>
              <a:rPr lang="en-US" sz="2000" dirty="0">
                <a:latin typeface="Helvetica Neue" pitchFamily="2" charset="0"/>
              </a:rPr>
              <a:t> Observe what you see with the agent's behavior as it takes random actions. Does </a:t>
            </a:r>
            <a:r>
              <a:rPr lang="en-US" sz="2000" dirty="0" smtClean="0">
                <a:latin typeface="Helvetica Neue" pitchFamily="2" charset="0"/>
              </a:rPr>
              <a:t>the </a:t>
            </a:r>
            <a:r>
              <a:rPr lang="en-US" sz="2000" b="1" dirty="0" err="1" smtClean="0">
                <a:latin typeface="Helvetica Neue" pitchFamily="2" charset="0"/>
              </a:rPr>
              <a:t>smartcab</a:t>
            </a:r>
            <a:r>
              <a:rPr lang="en-US" sz="2000" dirty="0">
                <a:latin typeface="Helvetica Neue" pitchFamily="2" charset="0"/>
              </a:rPr>
              <a:t> eventually make it to the destination? Are there any other interesting observations to note?</a:t>
            </a:r>
            <a:endParaRPr lang="en-US" sz="2000" b="1" dirty="0">
              <a:latin typeface="Helvetica Neue" pitchFamily="2" charset="0"/>
            </a:endParaRPr>
          </a:p>
        </p:txBody>
      </p:sp>
      <p:sp>
        <p:nvSpPr>
          <p:cNvPr id="7" name="Rectangle 6"/>
          <p:cNvSpPr/>
          <p:nvPr/>
        </p:nvSpPr>
        <p:spPr>
          <a:xfrm>
            <a:off x="616687" y="2474949"/>
            <a:ext cx="10909005" cy="2308324"/>
          </a:xfrm>
          <a:prstGeom prst="rect">
            <a:avLst/>
          </a:prstGeom>
        </p:spPr>
        <p:txBody>
          <a:bodyPr wrap="square">
            <a:spAutoFit/>
          </a:bodyPr>
          <a:lstStyle/>
          <a:p>
            <a:r>
              <a:rPr lang="en-US" b="1" dirty="0" smtClean="0">
                <a:latin typeface="HelveticaNeue" panose="00000400000000000000" pitchFamily="2" charset="0"/>
              </a:rPr>
              <a:t>ANSWER: </a:t>
            </a:r>
            <a:r>
              <a:rPr lang="en-US" dirty="0" smtClean="0">
                <a:latin typeface="HelveticaNeue" panose="00000400000000000000" pitchFamily="2" charset="0"/>
              </a:rPr>
              <a:t>The agent had eventually arrived at its destination, but it the time taken to reach the destination is completely random. The number of iterations it takes to reach its destination varies after every reset. </a:t>
            </a:r>
          </a:p>
          <a:p>
            <a:endParaRPr lang="en-US" dirty="0">
              <a:latin typeface="HelveticaNeue" panose="00000400000000000000" pitchFamily="2" charset="0"/>
            </a:endParaRPr>
          </a:p>
          <a:p>
            <a:r>
              <a:rPr lang="en-US" dirty="0" smtClean="0">
                <a:latin typeface="HelveticaNeue" panose="00000400000000000000" pitchFamily="2" charset="0"/>
              </a:rPr>
              <a:t>The agent does not account for reaching its destination before the allotted deadline, and does not take the fastest nor the safest route. It completely disregards its route planner suggestions (</a:t>
            </a:r>
            <a:r>
              <a:rPr lang="en-US" dirty="0" err="1" smtClean="0">
                <a:solidFill>
                  <a:srgbClr val="C00000"/>
                </a:solidFill>
                <a:latin typeface="Lucida Console" panose="020B0609040504020204" pitchFamily="49" charset="0"/>
              </a:rPr>
              <a:t>next_waypoint</a:t>
            </a:r>
            <a:r>
              <a:rPr lang="en-US" dirty="0" smtClean="0">
                <a:latin typeface="HelveticaNeue" panose="00000400000000000000" pitchFamily="2" charset="0"/>
              </a:rPr>
              <a:t>), does not pay heed to any traffic rules (traffic light rules, right-of-way) and is insensitive to the rewards for any action it took.</a:t>
            </a:r>
            <a:endParaRPr lang="en-US" dirty="0">
              <a:latin typeface="HelveticaNeue" panose="00000400000000000000" pitchFamily="2" charset="0"/>
            </a:endParaRPr>
          </a:p>
        </p:txBody>
      </p:sp>
    </p:spTree>
    <p:extLst>
      <p:ext uri="{BB962C8B-B14F-4D97-AF65-F5344CB8AC3E}">
        <p14:creationId xmlns:p14="http://schemas.microsoft.com/office/powerpoint/2010/main" val="525583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6688" y="595423"/>
            <a:ext cx="7697971" cy="461665"/>
          </a:xfrm>
          <a:prstGeom prst="rect">
            <a:avLst/>
          </a:prstGeom>
          <a:noFill/>
        </p:spPr>
        <p:txBody>
          <a:bodyPr wrap="square" rtlCol="0">
            <a:spAutoFit/>
          </a:bodyPr>
          <a:lstStyle/>
          <a:p>
            <a:r>
              <a:rPr lang="en-US" sz="2400" b="1" dirty="0" smtClean="0">
                <a:latin typeface="HelveticaNeue" panose="00000400000000000000" pitchFamily="2" charset="0"/>
              </a:rPr>
              <a:t>Inform the Driving Agent</a:t>
            </a:r>
            <a:endParaRPr lang="en-US" sz="2000" b="1" dirty="0">
              <a:latin typeface="HelveticaNeue" panose="00000400000000000000" pitchFamily="2" charset="0"/>
            </a:endParaRPr>
          </a:p>
        </p:txBody>
      </p:sp>
      <p:sp>
        <p:nvSpPr>
          <p:cNvPr id="6" name="TextBox 5"/>
          <p:cNvSpPr txBox="1"/>
          <p:nvPr/>
        </p:nvSpPr>
        <p:spPr>
          <a:xfrm>
            <a:off x="616688" y="1258187"/>
            <a:ext cx="10696354" cy="707886"/>
          </a:xfrm>
          <a:prstGeom prst="rect">
            <a:avLst/>
          </a:prstGeom>
          <a:noFill/>
        </p:spPr>
        <p:txBody>
          <a:bodyPr wrap="square" rtlCol="0">
            <a:spAutoFit/>
          </a:bodyPr>
          <a:lstStyle/>
          <a:p>
            <a:r>
              <a:rPr lang="en-US" sz="2000" b="1" i="1" dirty="0">
                <a:latin typeface="Helvetica Neue" panose="02000503000000020004" pitchFamily="2"/>
              </a:rPr>
              <a:t>QUESTION:</a:t>
            </a:r>
            <a:r>
              <a:rPr lang="en-US" sz="2000" dirty="0">
                <a:latin typeface="Helvetica Neue" panose="02000503000000020004" pitchFamily="2"/>
              </a:rPr>
              <a:t> </a:t>
            </a:r>
            <a:r>
              <a:rPr lang="en-US" sz="2000" i="1" dirty="0">
                <a:latin typeface="Helvetica Neue" panose="02000503000000020004" pitchFamily="2"/>
              </a:rPr>
              <a:t>What states have you identified that are appropriate for modeling the </a:t>
            </a:r>
            <a:r>
              <a:rPr lang="en-US" sz="2000" b="1" i="1" dirty="0" err="1">
                <a:latin typeface="Helvetica Neue" panose="02000503000000020004" pitchFamily="2"/>
              </a:rPr>
              <a:t>smartcab</a:t>
            </a:r>
            <a:r>
              <a:rPr lang="en-US" sz="2000" i="1" dirty="0">
                <a:latin typeface="Helvetica Neue" panose="02000503000000020004" pitchFamily="2"/>
              </a:rPr>
              <a:t> and environment? Why do you believe each of these states to be appropriate for this problem?</a:t>
            </a:r>
            <a:endParaRPr lang="en-US" sz="2000" b="1" i="1" dirty="0">
              <a:latin typeface="Helvetica Neue" panose="02000503000000020004" pitchFamily="2"/>
            </a:endParaRPr>
          </a:p>
        </p:txBody>
      </p:sp>
      <p:sp>
        <p:nvSpPr>
          <p:cNvPr id="7" name="Rectangle 6"/>
          <p:cNvSpPr/>
          <p:nvPr/>
        </p:nvSpPr>
        <p:spPr>
          <a:xfrm>
            <a:off x="616687" y="2474949"/>
            <a:ext cx="10909005" cy="3693319"/>
          </a:xfrm>
          <a:prstGeom prst="rect">
            <a:avLst/>
          </a:prstGeom>
        </p:spPr>
        <p:txBody>
          <a:bodyPr wrap="square">
            <a:spAutoFit/>
          </a:bodyPr>
          <a:lstStyle/>
          <a:p>
            <a:r>
              <a:rPr lang="en-US" b="1" dirty="0" smtClean="0">
                <a:latin typeface="HelveticaNeue" panose="00000400000000000000" pitchFamily="2" charset="0"/>
              </a:rPr>
              <a:t>ANSWER: </a:t>
            </a:r>
            <a:r>
              <a:rPr lang="en-US" dirty="0" smtClean="0">
                <a:latin typeface="HelveticaNeue" panose="00000400000000000000" pitchFamily="2" charset="0"/>
              </a:rPr>
              <a:t>The identified inputs for </a:t>
            </a:r>
            <a:r>
              <a:rPr lang="en-US" dirty="0" err="1" smtClean="0">
                <a:solidFill>
                  <a:srgbClr val="C00000"/>
                </a:solidFill>
                <a:latin typeface="Lucida Console" panose="020B0609040504020204" pitchFamily="49" charset="0"/>
              </a:rPr>
              <a:t>self.state</a:t>
            </a:r>
            <a:r>
              <a:rPr lang="en-US" dirty="0" smtClean="0">
                <a:latin typeface="HelveticaNeue" panose="00000400000000000000" pitchFamily="2" charset="0"/>
              </a:rPr>
              <a:t> are:</a:t>
            </a:r>
          </a:p>
          <a:p>
            <a:endParaRPr lang="en-US" dirty="0" smtClean="0">
              <a:latin typeface="HelveticaNeue" panose="00000400000000000000" pitchFamily="2" charset="0"/>
            </a:endParaRPr>
          </a:p>
          <a:p>
            <a:r>
              <a:rPr lang="en-US" dirty="0" smtClean="0">
                <a:solidFill>
                  <a:srgbClr val="C00000"/>
                </a:solidFill>
                <a:latin typeface="Lucida Console" panose="020B0609040504020204" pitchFamily="49" charset="0"/>
              </a:rPr>
              <a:t>light = [‘red’, ‘green’]</a:t>
            </a:r>
          </a:p>
          <a:p>
            <a:r>
              <a:rPr lang="en-US" dirty="0">
                <a:solidFill>
                  <a:srgbClr val="C00000"/>
                </a:solidFill>
                <a:latin typeface="Lucida Console" panose="020B0609040504020204" pitchFamily="49" charset="0"/>
              </a:rPr>
              <a:t>o</a:t>
            </a:r>
            <a:r>
              <a:rPr lang="en-US" dirty="0" smtClean="0">
                <a:solidFill>
                  <a:srgbClr val="C00000"/>
                </a:solidFill>
                <a:latin typeface="Lucida Console" panose="020B0609040504020204" pitchFamily="49" charset="0"/>
              </a:rPr>
              <a:t>ncoming = [None, ‘forward’, ‘left’, ‘right’]</a:t>
            </a:r>
          </a:p>
          <a:p>
            <a:r>
              <a:rPr lang="en-US" dirty="0" smtClean="0">
                <a:solidFill>
                  <a:srgbClr val="C00000"/>
                </a:solidFill>
                <a:latin typeface="Lucida Console" panose="020B0609040504020204" pitchFamily="49" charset="0"/>
              </a:rPr>
              <a:t>left = [None</a:t>
            </a:r>
            <a:r>
              <a:rPr lang="en-US" dirty="0">
                <a:solidFill>
                  <a:srgbClr val="C00000"/>
                </a:solidFill>
                <a:latin typeface="Lucida Console" panose="020B0609040504020204" pitchFamily="49" charset="0"/>
              </a:rPr>
              <a:t>, ‘forward’, ‘left’, ‘right</a:t>
            </a:r>
            <a:r>
              <a:rPr lang="en-US" dirty="0" smtClean="0">
                <a:solidFill>
                  <a:srgbClr val="C00000"/>
                </a:solidFill>
                <a:latin typeface="Lucida Console" panose="020B0609040504020204" pitchFamily="49" charset="0"/>
              </a:rPr>
              <a:t>’]</a:t>
            </a:r>
          </a:p>
          <a:p>
            <a:r>
              <a:rPr lang="en-US" dirty="0" err="1" smtClean="0">
                <a:solidFill>
                  <a:srgbClr val="C00000"/>
                </a:solidFill>
                <a:latin typeface="Lucida Console" panose="020B0609040504020204" pitchFamily="49" charset="0"/>
              </a:rPr>
              <a:t>next_waypoint</a:t>
            </a:r>
            <a:r>
              <a:rPr lang="en-US" dirty="0">
                <a:solidFill>
                  <a:srgbClr val="C00000"/>
                </a:solidFill>
                <a:latin typeface="Lucida Console" panose="020B0609040504020204" pitchFamily="49" charset="0"/>
              </a:rPr>
              <a:t> </a:t>
            </a:r>
            <a:r>
              <a:rPr lang="en-US" dirty="0" smtClean="0">
                <a:solidFill>
                  <a:srgbClr val="C00000"/>
                </a:solidFill>
                <a:latin typeface="Lucida Console" panose="020B0609040504020204" pitchFamily="49" charset="0"/>
              </a:rPr>
              <a:t>= [‘</a:t>
            </a:r>
            <a:r>
              <a:rPr lang="en-US" dirty="0">
                <a:solidFill>
                  <a:srgbClr val="C00000"/>
                </a:solidFill>
                <a:latin typeface="Lucida Console" panose="020B0609040504020204" pitchFamily="49" charset="0"/>
              </a:rPr>
              <a:t>forward’, ‘left’, ‘right</a:t>
            </a:r>
            <a:r>
              <a:rPr lang="en-US" dirty="0" smtClean="0">
                <a:solidFill>
                  <a:srgbClr val="C00000"/>
                </a:solidFill>
                <a:latin typeface="Lucida Console" panose="020B0609040504020204" pitchFamily="49" charset="0"/>
              </a:rPr>
              <a:t>’]</a:t>
            </a:r>
          </a:p>
          <a:p>
            <a:endParaRPr lang="en-US" dirty="0">
              <a:latin typeface="HelveticaNeue" panose="00000400000000000000" pitchFamily="2" charset="0"/>
            </a:endParaRPr>
          </a:p>
          <a:p>
            <a:r>
              <a:rPr lang="en-US" dirty="0" smtClean="0">
                <a:latin typeface="HelveticaNeue" panose="00000400000000000000" pitchFamily="2" charset="0"/>
              </a:rPr>
              <a:t>In which the states will be a combination of any element in the 4 input variables. </a:t>
            </a:r>
            <a:r>
              <a:rPr lang="en-US" dirty="0" smtClean="0">
                <a:solidFill>
                  <a:srgbClr val="C00000"/>
                </a:solidFill>
                <a:latin typeface="Lucida Console" panose="020B0609040504020204" pitchFamily="49" charset="0"/>
              </a:rPr>
              <a:t>light</a:t>
            </a:r>
            <a:r>
              <a:rPr lang="en-US" dirty="0" smtClean="0">
                <a:latin typeface="HelveticaNeue" panose="00000400000000000000" pitchFamily="2" charset="0"/>
              </a:rPr>
              <a:t> will represent the fundamental modelling of traffic lights in an intersection. This is combined with </a:t>
            </a:r>
            <a:r>
              <a:rPr lang="en-US" dirty="0" smtClean="0">
                <a:solidFill>
                  <a:srgbClr val="C00000"/>
                </a:solidFill>
                <a:latin typeface="Lucida Console" panose="020B0609040504020204" pitchFamily="49" charset="0"/>
              </a:rPr>
              <a:t>oncoming</a:t>
            </a:r>
            <a:r>
              <a:rPr lang="en-US" dirty="0" smtClean="0">
                <a:latin typeface="HelveticaNeue" panose="00000400000000000000" pitchFamily="2" charset="0"/>
              </a:rPr>
              <a:t> and </a:t>
            </a:r>
            <a:r>
              <a:rPr lang="en-US" dirty="0" smtClean="0">
                <a:solidFill>
                  <a:srgbClr val="C00000"/>
                </a:solidFill>
                <a:latin typeface="Lucida Console" panose="020B0609040504020204" pitchFamily="49" charset="0"/>
              </a:rPr>
              <a:t>left</a:t>
            </a:r>
            <a:r>
              <a:rPr lang="en-US" dirty="0" smtClean="0">
                <a:latin typeface="HelveticaNeue" panose="00000400000000000000" pitchFamily="2" charset="0"/>
              </a:rPr>
              <a:t> to model the U.S. Right-of-Way rules, where in general, higher priority of oncoming and straight-through traffic is given. The illustration below details the reasoning. As for </a:t>
            </a:r>
            <a:r>
              <a:rPr lang="en-US" dirty="0" err="1" smtClean="0">
                <a:solidFill>
                  <a:srgbClr val="C00000"/>
                </a:solidFill>
                <a:latin typeface="Lucida Console" panose="020B0609040504020204" pitchFamily="49" charset="0"/>
              </a:rPr>
              <a:t>next_waypoint</a:t>
            </a:r>
            <a:r>
              <a:rPr lang="en-US" dirty="0" smtClean="0">
                <a:latin typeface="HelveticaNeue" panose="00000400000000000000" pitchFamily="2" charset="0"/>
              </a:rPr>
              <a:t>, since the agent only has an egocentric view of the environment, including this in the state will help to guide the agent toward its destination.</a:t>
            </a:r>
            <a:endParaRPr lang="en-US" dirty="0">
              <a:latin typeface="HelveticaNeue" panose="00000400000000000000" pitchFamily="2" charset="0"/>
            </a:endParaRPr>
          </a:p>
        </p:txBody>
      </p:sp>
    </p:spTree>
    <p:extLst>
      <p:ext uri="{BB962C8B-B14F-4D97-AF65-F5344CB8AC3E}">
        <p14:creationId xmlns:p14="http://schemas.microsoft.com/office/powerpoint/2010/main" val="3787386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6688" y="595423"/>
            <a:ext cx="7697971" cy="461665"/>
          </a:xfrm>
          <a:prstGeom prst="rect">
            <a:avLst/>
          </a:prstGeom>
          <a:noFill/>
        </p:spPr>
        <p:txBody>
          <a:bodyPr wrap="square" rtlCol="0">
            <a:spAutoFit/>
          </a:bodyPr>
          <a:lstStyle/>
          <a:p>
            <a:r>
              <a:rPr lang="en-US" sz="2400" b="1" dirty="0" smtClean="0">
                <a:latin typeface="HelveticaNeue" panose="00000400000000000000" pitchFamily="2" charset="0"/>
              </a:rPr>
              <a:t>Inform the Driving Agent</a:t>
            </a:r>
            <a:endParaRPr lang="en-US" sz="2000" b="1" dirty="0">
              <a:latin typeface="HelveticaNeue" panose="00000400000000000000" pitchFamily="2" charset="0"/>
            </a:endParaRPr>
          </a:p>
        </p:txBody>
      </p:sp>
      <p:sp>
        <p:nvSpPr>
          <p:cNvPr id="7" name="Rectangle 6"/>
          <p:cNvSpPr/>
          <p:nvPr/>
        </p:nvSpPr>
        <p:spPr>
          <a:xfrm>
            <a:off x="616688" y="3786517"/>
            <a:ext cx="10909005" cy="1754326"/>
          </a:xfrm>
          <a:prstGeom prst="rect">
            <a:avLst/>
          </a:prstGeom>
        </p:spPr>
        <p:txBody>
          <a:bodyPr wrap="square">
            <a:spAutoFit/>
          </a:bodyPr>
          <a:lstStyle/>
          <a:p>
            <a:r>
              <a:rPr lang="en-US" dirty="0" smtClean="0">
                <a:latin typeface="HelveticaNeue" panose="00000400000000000000" pitchFamily="2" charset="0"/>
              </a:rPr>
              <a:t>From the illustration of the two scenarios above, the agent will need to sense the presence and directions of </a:t>
            </a:r>
            <a:r>
              <a:rPr lang="en-US" dirty="0" smtClean="0">
                <a:solidFill>
                  <a:srgbClr val="C00000"/>
                </a:solidFill>
                <a:latin typeface="Lucida Console" panose="020B0609040504020204" pitchFamily="49" charset="0"/>
              </a:rPr>
              <a:t>oncoming</a:t>
            </a:r>
            <a:r>
              <a:rPr lang="en-US" dirty="0" smtClean="0">
                <a:latin typeface="HelveticaNeue" panose="00000400000000000000" pitchFamily="2" charset="0"/>
              </a:rPr>
              <a:t>, </a:t>
            </a:r>
            <a:r>
              <a:rPr lang="en-US" dirty="0" smtClean="0">
                <a:solidFill>
                  <a:srgbClr val="C00000"/>
                </a:solidFill>
                <a:latin typeface="Lucida Console" panose="020B0609040504020204" pitchFamily="49" charset="0"/>
              </a:rPr>
              <a:t>left</a:t>
            </a:r>
            <a:r>
              <a:rPr lang="en-US" dirty="0" smtClean="0">
                <a:latin typeface="HelveticaNeue" panose="00000400000000000000" pitchFamily="2" charset="0"/>
              </a:rPr>
              <a:t>, and </a:t>
            </a:r>
            <a:r>
              <a:rPr lang="en-US" dirty="0" smtClean="0">
                <a:solidFill>
                  <a:srgbClr val="C00000"/>
                </a:solidFill>
                <a:latin typeface="Lucida Console" panose="020B0609040504020204" pitchFamily="49" charset="0"/>
              </a:rPr>
              <a:t>right</a:t>
            </a:r>
            <a:r>
              <a:rPr lang="en-US" dirty="0" smtClean="0">
                <a:latin typeface="HelveticaNeue" panose="00000400000000000000" pitchFamily="2" charset="0"/>
              </a:rPr>
              <a:t> traffic including the traffic light (</a:t>
            </a:r>
            <a:r>
              <a:rPr lang="en-US" dirty="0" smtClean="0">
                <a:solidFill>
                  <a:srgbClr val="C00000"/>
                </a:solidFill>
                <a:latin typeface="Lucida Console" panose="020B0609040504020204" pitchFamily="49" charset="0"/>
              </a:rPr>
              <a:t>light</a:t>
            </a:r>
            <a:r>
              <a:rPr lang="en-US" dirty="0" smtClean="0">
                <a:latin typeface="HelveticaNeue" panose="00000400000000000000" pitchFamily="2" charset="0"/>
              </a:rPr>
              <a:t>) in order to learn rule-abiding actions. However, to allow for faster agent learning, the state space can be simplified by removing the </a:t>
            </a:r>
            <a:r>
              <a:rPr lang="en-US" dirty="0" smtClean="0">
                <a:solidFill>
                  <a:srgbClr val="C00000"/>
                </a:solidFill>
                <a:latin typeface="Lucida Console" panose="020B0609040504020204" pitchFamily="49" charset="0"/>
              </a:rPr>
              <a:t>right</a:t>
            </a:r>
            <a:r>
              <a:rPr lang="en-US" dirty="0" smtClean="0">
                <a:solidFill>
                  <a:srgbClr val="C00000"/>
                </a:solidFill>
                <a:latin typeface="HelveticaNeue" panose="00000400000000000000" pitchFamily="2" charset="0"/>
              </a:rPr>
              <a:t> </a:t>
            </a:r>
            <a:r>
              <a:rPr lang="en-US" dirty="0" smtClean="0">
                <a:latin typeface="HelveticaNeue" panose="00000400000000000000" pitchFamily="2" charset="0"/>
              </a:rPr>
              <a:t>input, as it is only applicable in one of two scenarios we would want to model. </a:t>
            </a:r>
            <a:r>
              <a:rPr lang="en-US" dirty="0">
                <a:solidFill>
                  <a:srgbClr val="C00000"/>
                </a:solidFill>
                <a:latin typeface="Lucida Console" panose="020B0609040504020204" pitchFamily="49" charset="0"/>
              </a:rPr>
              <a:t>o</a:t>
            </a:r>
            <a:r>
              <a:rPr lang="en-US" dirty="0" smtClean="0">
                <a:solidFill>
                  <a:srgbClr val="C00000"/>
                </a:solidFill>
                <a:latin typeface="Lucida Console" panose="020B0609040504020204" pitchFamily="49" charset="0"/>
              </a:rPr>
              <a:t>ncoming</a:t>
            </a:r>
            <a:r>
              <a:rPr lang="en-US" dirty="0" smtClean="0">
                <a:latin typeface="HelveticaNeue" panose="00000400000000000000" pitchFamily="2" charset="0"/>
              </a:rPr>
              <a:t> and </a:t>
            </a:r>
            <a:r>
              <a:rPr lang="en-US" dirty="0" smtClean="0">
                <a:solidFill>
                  <a:srgbClr val="C00000"/>
                </a:solidFill>
                <a:latin typeface="Lucida Console" panose="020B0609040504020204" pitchFamily="49" charset="0"/>
              </a:rPr>
              <a:t>left</a:t>
            </a:r>
            <a:r>
              <a:rPr lang="en-US" dirty="0" smtClean="0">
                <a:latin typeface="HelveticaNeue" panose="00000400000000000000" pitchFamily="2" charset="0"/>
              </a:rPr>
              <a:t> play a greater role for the learning usefulness for the agent.</a:t>
            </a:r>
            <a:endParaRPr lang="en-US" dirty="0" smtClean="0">
              <a:solidFill>
                <a:srgbClr val="C00000"/>
              </a:solidFill>
              <a:latin typeface="Lucida Console" panose="020B0609040504020204" pitchFamily="49" charset="0"/>
            </a:endParaRPr>
          </a:p>
          <a:p>
            <a:endParaRPr lang="en-US" dirty="0">
              <a:latin typeface="HelveticaNeue" panose="00000400000000000000" pitchFamily="2" charset="0"/>
            </a:endParaRPr>
          </a:p>
        </p:txBody>
      </p:sp>
      <p:cxnSp>
        <p:nvCxnSpPr>
          <p:cNvPr id="4" name="Straight Connector 3"/>
          <p:cNvCxnSpPr/>
          <p:nvPr/>
        </p:nvCxnSpPr>
        <p:spPr>
          <a:xfrm>
            <a:off x="2207491" y="1671783"/>
            <a:ext cx="0" cy="65578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766291" y="1671783"/>
            <a:ext cx="0" cy="65578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a:off x="3094182" y="1998063"/>
            <a:ext cx="0" cy="65578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a:off x="3108036" y="2482972"/>
            <a:ext cx="0" cy="65578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6200000">
            <a:off x="1879600" y="1996451"/>
            <a:ext cx="0" cy="65578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a:off x="1879600" y="2482972"/>
            <a:ext cx="0" cy="65578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780145" y="2810862"/>
            <a:ext cx="0" cy="65578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207491" y="2810862"/>
            <a:ext cx="0" cy="65578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2620092" y="2682455"/>
            <a:ext cx="320103" cy="32010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accent6">
                    <a:lumMod val="50000"/>
                  </a:schemeClr>
                </a:solidFill>
                <a:latin typeface="HelveticaNeue" panose="00000400000000000000" pitchFamily="2" charset="0"/>
              </a:rPr>
              <a:t>G</a:t>
            </a:r>
            <a:endParaRPr lang="en-US" sz="1400" dirty="0">
              <a:solidFill>
                <a:schemeClr val="accent6">
                  <a:lumMod val="50000"/>
                </a:schemeClr>
              </a:solidFill>
              <a:latin typeface="HelveticaNeue" panose="00000400000000000000" pitchFamily="2" charset="0"/>
            </a:endParaRPr>
          </a:p>
        </p:txBody>
      </p:sp>
      <p:grpSp>
        <p:nvGrpSpPr>
          <p:cNvPr id="21" name="Group 20"/>
          <p:cNvGrpSpPr/>
          <p:nvPr/>
        </p:nvGrpSpPr>
        <p:grpSpPr>
          <a:xfrm>
            <a:off x="2521527" y="2998488"/>
            <a:ext cx="151558" cy="374685"/>
            <a:chOff x="5904935" y="1856812"/>
            <a:chExt cx="431210" cy="1066044"/>
          </a:xfrm>
        </p:grpSpPr>
        <p:sp>
          <p:nvSpPr>
            <p:cNvPr id="2" name="Rectangle 1"/>
            <p:cNvSpPr/>
            <p:nvPr/>
          </p:nvSpPr>
          <p:spPr>
            <a:xfrm>
              <a:off x="5904935" y="1856812"/>
              <a:ext cx="431210" cy="1066044"/>
            </a:xfrm>
            <a:prstGeom prst="rect">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981994" y="1968085"/>
              <a:ext cx="277092" cy="165096"/>
            </a:xfrm>
            <a:prstGeom prst="rect">
              <a:avLst/>
            </a:prstGeom>
            <a:solidFill>
              <a:srgbClr val="C00000"/>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p:cNvGrpSpPr/>
          <p:nvPr/>
        </p:nvGrpSpPr>
        <p:grpSpPr>
          <a:xfrm>
            <a:off x="9724772" y="1787835"/>
            <a:ext cx="151558" cy="374685"/>
            <a:chOff x="5904935" y="1856812"/>
            <a:chExt cx="431210" cy="1066044"/>
          </a:xfrm>
        </p:grpSpPr>
        <p:sp>
          <p:nvSpPr>
            <p:cNvPr id="23" name="Rectangle 22"/>
            <p:cNvSpPr/>
            <p:nvPr/>
          </p:nvSpPr>
          <p:spPr>
            <a:xfrm>
              <a:off x="5904935" y="1856812"/>
              <a:ext cx="431210" cy="1066044"/>
            </a:xfrm>
            <a:prstGeom prst="rect">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981994" y="1968085"/>
              <a:ext cx="277092" cy="165096"/>
            </a:xfrm>
            <a:prstGeom prst="rect">
              <a:avLst/>
            </a:prstGeom>
            <a:solidFill>
              <a:srgbClr val="C00000"/>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TextBox 24"/>
          <p:cNvSpPr txBox="1"/>
          <p:nvPr/>
        </p:nvSpPr>
        <p:spPr>
          <a:xfrm>
            <a:off x="9894178" y="1827442"/>
            <a:ext cx="724113" cy="246221"/>
          </a:xfrm>
          <a:prstGeom prst="rect">
            <a:avLst/>
          </a:prstGeom>
          <a:noFill/>
        </p:spPr>
        <p:txBody>
          <a:bodyPr wrap="square" rtlCol="0">
            <a:spAutoFit/>
          </a:bodyPr>
          <a:lstStyle/>
          <a:p>
            <a:r>
              <a:rPr lang="en-US" sz="1000" dirty="0" smtClean="0">
                <a:latin typeface="HelveticaNeue" panose="00000400000000000000" pitchFamily="2" charset="0"/>
              </a:rPr>
              <a:t>Agent</a:t>
            </a:r>
            <a:endParaRPr lang="en-US" sz="1000" dirty="0">
              <a:latin typeface="HelveticaNeue" panose="00000400000000000000" pitchFamily="2" charset="0"/>
            </a:endParaRPr>
          </a:p>
        </p:txBody>
      </p:sp>
      <p:grpSp>
        <p:nvGrpSpPr>
          <p:cNvPr id="29" name="Group 28"/>
          <p:cNvGrpSpPr/>
          <p:nvPr/>
        </p:nvGrpSpPr>
        <p:grpSpPr>
          <a:xfrm flipV="1">
            <a:off x="2308045" y="1854377"/>
            <a:ext cx="151558" cy="374685"/>
            <a:chOff x="5089236" y="3014060"/>
            <a:chExt cx="151558" cy="374685"/>
          </a:xfrm>
        </p:grpSpPr>
        <p:sp>
          <p:nvSpPr>
            <p:cNvPr id="27" name="Rectangle 26"/>
            <p:cNvSpPr/>
            <p:nvPr/>
          </p:nvSpPr>
          <p:spPr>
            <a:xfrm>
              <a:off x="5089236" y="3014060"/>
              <a:ext cx="151558" cy="374685"/>
            </a:xfrm>
            <a:prstGeom prst="rect">
              <a:avLst/>
            </a:prstGeom>
            <a:solidFill>
              <a:schemeClr val="tx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116320" y="3053169"/>
              <a:ext cx="97390" cy="58027"/>
            </a:xfrm>
            <a:prstGeom prst="rect">
              <a:avLst/>
            </a:prstGeom>
            <a:solidFill>
              <a:schemeClr val="bg1"/>
            </a:solid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Oval 29"/>
          <p:cNvSpPr/>
          <p:nvPr/>
        </p:nvSpPr>
        <p:spPr>
          <a:xfrm>
            <a:off x="10654611" y="1736024"/>
            <a:ext cx="320103" cy="32010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accent6">
                    <a:lumMod val="50000"/>
                  </a:schemeClr>
                </a:solidFill>
                <a:latin typeface="HelveticaNeue" panose="00000400000000000000" pitchFamily="2" charset="0"/>
              </a:rPr>
              <a:t>G</a:t>
            </a:r>
            <a:endParaRPr lang="en-US" sz="1400" dirty="0">
              <a:solidFill>
                <a:schemeClr val="accent6">
                  <a:lumMod val="50000"/>
                </a:schemeClr>
              </a:solidFill>
              <a:latin typeface="HelveticaNeue" panose="00000400000000000000" pitchFamily="2" charset="0"/>
            </a:endParaRPr>
          </a:p>
        </p:txBody>
      </p:sp>
      <p:sp>
        <p:nvSpPr>
          <p:cNvPr id="31" name="TextBox 30"/>
          <p:cNvSpPr txBox="1"/>
          <p:nvPr/>
        </p:nvSpPr>
        <p:spPr>
          <a:xfrm>
            <a:off x="10955618" y="1836677"/>
            <a:ext cx="1036683" cy="246221"/>
          </a:xfrm>
          <a:prstGeom prst="rect">
            <a:avLst/>
          </a:prstGeom>
          <a:noFill/>
        </p:spPr>
        <p:txBody>
          <a:bodyPr wrap="square" rtlCol="0">
            <a:spAutoFit/>
          </a:bodyPr>
          <a:lstStyle/>
          <a:p>
            <a:r>
              <a:rPr lang="en-US" sz="1000" dirty="0" smtClean="0">
                <a:latin typeface="HelveticaNeue" panose="00000400000000000000" pitchFamily="2" charset="0"/>
              </a:rPr>
              <a:t>Traffic light</a:t>
            </a:r>
            <a:endParaRPr lang="en-US" sz="1000" dirty="0">
              <a:latin typeface="HelveticaNeue" panose="00000400000000000000" pitchFamily="2" charset="0"/>
            </a:endParaRPr>
          </a:p>
        </p:txBody>
      </p:sp>
      <p:grpSp>
        <p:nvGrpSpPr>
          <p:cNvPr id="32" name="Group 31"/>
          <p:cNvGrpSpPr/>
          <p:nvPr/>
        </p:nvGrpSpPr>
        <p:grpSpPr>
          <a:xfrm rot="16200000" flipV="1">
            <a:off x="1861238" y="2496392"/>
            <a:ext cx="151558" cy="374685"/>
            <a:chOff x="5089236" y="3014060"/>
            <a:chExt cx="151558" cy="374685"/>
          </a:xfrm>
        </p:grpSpPr>
        <p:sp>
          <p:nvSpPr>
            <p:cNvPr id="33" name="Rectangle 32"/>
            <p:cNvSpPr/>
            <p:nvPr/>
          </p:nvSpPr>
          <p:spPr>
            <a:xfrm>
              <a:off x="5089236" y="3014060"/>
              <a:ext cx="151558" cy="374685"/>
            </a:xfrm>
            <a:prstGeom prst="rect">
              <a:avLst/>
            </a:prstGeom>
            <a:solidFill>
              <a:schemeClr val="tx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5116320" y="3053169"/>
              <a:ext cx="97390" cy="58027"/>
            </a:xfrm>
            <a:prstGeom prst="rect">
              <a:avLst/>
            </a:prstGeom>
            <a:solidFill>
              <a:schemeClr val="bg1"/>
            </a:solid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p:cNvGrpSpPr/>
          <p:nvPr/>
        </p:nvGrpSpPr>
        <p:grpSpPr>
          <a:xfrm rot="5400000" flipH="1" flipV="1">
            <a:off x="2999931" y="2279351"/>
            <a:ext cx="151558" cy="374685"/>
            <a:chOff x="5089236" y="3014060"/>
            <a:chExt cx="151558" cy="374685"/>
          </a:xfrm>
        </p:grpSpPr>
        <p:sp>
          <p:nvSpPr>
            <p:cNvPr id="36" name="Rectangle 35"/>
            <p:cNvSpPr/>
            <p:nvPr/>
          </p:nvSpPr>
          <p:spPr>
            <a:xfrm>
              <a:off x="5089236" y="3014060"/>
              <a:ext cx="151558" cy="374685"/>
            </a:xfrm>
            <a:prstGeom prst="rect">
              <a:avLst/>
            </a:prstGeom>
            <a:solidFill>
              <a:schemeClr val="tx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116320" y="3053169"/>
              <a:ext cx="97390" cy="58027"/>
            </a:xfrm>
            <a:prstGeom prst="rect">
              <a:avLst/>
            </a:prstGeom>
            <a:solidFill>
              <a:schemeClr val="bg1"/>
            </a:solid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Bent Arrow 37"/>
          <p:cNvSpPr/>
          <p:nvPr/>
        </p:nvSpPr>
        <p:spPr>
          <a:xfrm rot="10800000">
            <a:off x="2125638" y="2275743"/>
            <a:ext cx="264908" cy="274728"/>
          </a:xfrm>
          <a:prstGeom prst="bentArrow">
            <a:avLst>
              <a:gd name="adj1" fmla="val 14553"/>
              <a:gd name="adj2" fmla="val 23134"/>
              <a:gd name="adj3" fmla="val 25000"/>
              <a:gd name="adj4" fmla="val 75000"/>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Right Arrow 38"/>
          <p:cNvSpPr/>
          <p:nvPr/>
        </p:nvSpPr>
        <p:spPr>
          <a:xfrm>
            <a:off x="2216590" y="2632916"/>
            <a:ext cx="347911" cy="118632"/>
          </a:xfrm>
          <a:prstGeom prst="rightArrow">
            <a:avLst>
              <a:gd name="adj1" fmla="val 38663"/>
              <a:gd name="adj2" fmla="val 61337"/>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ight Arrow 39"/>
          <p:cNvSpPr/>
          <p:nvPr/>
        </p:nvSpPr>
        <p:spPr>
          <a:xfrm flipH="1">
            <a:off x="2481281" y="2406348"/>
            <a:ext cx="347911" cy="118632"/>
          </a:xfrm>
          <a:prstGeom prst="rightArrow">
            <a:avLst>
              <a:gd name="adj1" fmla="val 38663"/>
              <a:gd name="adj2" fmla="val 61337"/>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813221" y="1213336"/>
            <a:ext cx="3554004" cy="276999"/>
          </a:xfrm>
          <a:prstGeom prst="rect">
            <a:avLst/>
          </a:prstGeom>
          <a:noFill/>
        </p:spPr>
        <p:txBody>
          <a:bodyPr wrap="square" rtlCol="0">
            <a:spAutoFit/>
          </a:bodyPr>
          <a:lstStyle/>
          <a:p>
            <a:r>
              <a:rPr lang="en-US" sz="1200" dirty="0" smtClean="0">
                <a:latin typeface="HelveticaNeue" panose="00000400000000000000" pitchFamily="2" charset="0"/>
              </a:rPr>
              <a:t>1) Agent is NOT permissible to make a left turn </a:t>
            </a:r>
            <a:endParaRPr lang="en-US" sz="1200" dirty="0">
              <a:latin typeface="HelveticaNeue" panose="00000400000000000000" pitchFamily="2" charset="0"/>
            </a:endParaRPr>
          </a:p>
        </p:txBody>
      </p:sp>
      <p:cxnSp>
        <p:nvCxnSpPr>
          <p:cNvPr id="42" name="Straight Connector 41"/>
          <p:cNvCxnSpPr/>
          <p:nvPr/>
        </p:nvCxnSpPr>
        <p:spPr>
          <a:xfrm>
            <a:off x="6359237" y="1668560"/>
            <a:ext cx="0" cy="65578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6918037" y="1668560"/>
            <a:ext cx="0" cy="65578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16200000">
            <a:off x="7245928" y="1994840"/>
            <a:ext cx="0" cy="65578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6200000">
            <a:off x="7259782" y="2479749"/>
            <a:ext cx="0" cy="65578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a:off x="6031346" y="1993228"/>
            <a:ext cx="0" cy="65578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a:off x="6031346" y="2479749"/>
            <a:ext cx="0" cy="65578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931891" y="2807639"/>
            <a:ext cx="0" cy="65578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6359237" y="2807639"/>
            <a:ext cx="0" cy="65578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6771838" y="2679232"/>
            <a:ext cx="320103" cy="320103"/>
          </a:xfrm>
          <a:prstGeom prst="ellipse">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HelveticaNeue" panose="00000400000000000000" pitchFamily="2" charset="0"/>
              </a:rPr>
              <a:t>R</a:t>
            </a:r>
          </a:p>
        </p:txBody>
      </p:sp>
      <p:grpSp>
        <p:nvGrpSpPr>
          <p:cNvPr id="51" name="Group 50"/>
          <p:cNvGrpSpPr/>
          <p:nvPr/>
        </p:nvGrpSpPr>
        <p:grpSpPr>
          <a:xfrm>
            <a:off x="6673273" y="2995265"/>
            <a:ext cx="151558" cy="374685"/>
            <a:chOff x="5904935" y="1856812"/>
            <a:chExt cx="431210" cy="1066044"/>
          </a:xfrm>
        </p:grpSpPr>
        <p:sp>
          <p:nvSpPr>
            <p:cNvPr id="52" name="Rectangle 51"/>
            <p:cNvSpPr/>
            <p:nvPr/>
          </p:nvSpPr>
          <p:spPr>
            <a:xfrm>
              <a:off x="5904935" y="1856812"/>
              <a:ext cx="431210" cy="1066044"/>
            </a:xfrm>
            <a:prstGeom prst="rect">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5981994" y="1968085"/>
              <a:ext cx="277092" cy="165096"/>
            </a:xfrm>
            <a:prstGeom prst="rect">
              <a:avLst/>
            </a:prstGeom>
            <a:solidFill>
              <a:srgbClr val="C00000"/>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p:cNvGrpSpPr/>
          <p:nvPr/>
        </p:nvGrpSpPr>
        <p:grpSpPr>
          <a:xfrm flipV="1">
            <a:off x="6459791" y="1851154"/>
            <a:ext cx="151558" cy="374685"/>
            <a:chOff x="5089236" y="3014060"/>
            <a:chExt cx="151558" cy="374685"/>
          </a:xfrm>
        </p:grpSpPr>
        <p:sp>
          <p:nvSpPr>
            <p:cNvPr id="55" name="Rectangle 54"/>
            <p:cNvSpPr/>
            <p:nvPr/>
          </p:nvSpPr>
          <p:spPr>
            <a:xfrm>
              <a:off x="5089236" y="3014060"/>
              <a:ext cx="151558" cy="374685"/>
            </a:xfrm>
            <a:prstGeom prst="rect">
              <a:avLst/>
            </a:prstGeom>
            <a:solidFill>
              <a:schemeClr val="tx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5116320" y="3053169"/>
              <a:ext cx="97390" cy="58027"/>
            </a:xfrm>
            <a:prstGeom prst="rect">
              <a:avLst/>
            </a:prstGeom>
            <a:solidFill>
              <a:schemeClr val="bg1"/>
            </a:solid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p:cNvGrpSpPr/>
          <p:nvPr/>
        </p:nvGrpSpPr>
        <p:grpSpPr>
          <a:xfrm rot="16200000" flipV="1">
            <a:off x="6012984" y="2493169"/>
            <a:ext cx="151558" cy="374685"/>
            <a:chOff x="5089236" y="3014060"/>
            <a:chExt cx="151558" cy="374685"/>
          </a:xfrm>
        </p:grpSpPr>
        <p:sp>
          <p:nvSpPr>
            <p:cNvPr id="58" name="Rectangle 57"/>
            <p:cNvSpPr/>
            <p:nvPr/>
          </p:nvSpPr>
          <p:spPr>
            <a:xfrm>
              <a:off x="5089236" y="3014060"/>
              <a:ext cx="151558" cy="374685"/>
            </a:xfrm>
            <a:prstGeom prst="rect">
              <a:avLst/>
            </a:prstGeom>
            <a:solidFill>
              <a:schemeClr val="tx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5116320" y="3053169"/>
              <a:ext cx="97390" cy="58027"/>
            </a:xfrm>
            <a:prstGeom prst="rect">
              <a:avLst/>
            </a:prstGeom>
            <a:solidFill>
              <a:schemeClr val="bg1"/>
            </a:solid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Right Arrow 63"/>
          <p:cNvSpPr/>
          <p:nvPr/>
        </p:nvSpPr>
        <p:spPr>
          <a:xfrm>
            <a:off x="6368336" y="2629693"/>
            <a:ext cx="347911" cy="118632"/>
          </a:xfrm>
          <a:prstGeom prst="rightArrow">
            <a:avLst>
              <a:gd name="adj1" fmla="val 38663"/>
              <a:gd name="adj2" fmla="val 61337"/>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ight Arrow 64"/>
          <p:cNvSpPr/>
          <p:nvPr/>
        </p:nvSpPr>
        <p:spPr>
          <a:xfrm rot="16200000" flipH="1">
            <a:off x="6365174" y="2403125"/>
            <a:ext cx="347911" cy="118632"/>
          </a:xfrm>
          <a:prstGeom prst="rightArrow">
            <a:avLst>
              <a:gd name="adj1" fmla="val 38663"/>
              <a:gd name="adj2" fmla="val 61337"/>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4926024" y="1213336"/>
            <a:ext cx="4014775" cy="461665"/>
          </a:xfrm>
          <a:prstGeom prst="rect">
            <a:avLst/>
          </a:prstGeom>
          <a:noFill/>
        </p:spPr>
        <p:txBody>
          <a:bodyPr wrap="square" rtlCol="0">
            <a:spAutoFit/>
          </a:bodyPr>
          <a:lstStyle/>
          <a:p>
            <a:r>
              <a:rPr lang="en-US" sz="1200" dirty="0" smtClean="0">
                <a:latin typeface="HelveticaNeue" panose="00000400000000000000" pitchFamily="2" charset="0"/>
              </a:rPr>
              <a:t>2) Agent is NOT permissible to make a right turn. </a:t>
            </a:r>
          </a:p>
          <a:p>
            <a:r>
              <a:rPr lang="en-US" sz="1200" dirty="0" smtClean="0">
                <a:latin typeface="HelveticaNeue" panose="00000400000000000000" pitchFamily="2" charset="0"/>
              </a:rPr>
              <a:t>Yield to oncoming traffic when turning left. </a:t>
            </a:r>
            <a:endParaRPr lang="en-US" sz="1200" dirty="0">
              <a:latin typeface="HelveticaNeue" panose="00000400000000000000" pitchFamily="2" charset="0"/>
            </a:endParaRPr>
          </a:p>
        </p:txBody>
      </p:sp>
      <p:sp>
        <p:nvSpPr>
          <p:cNvPr id="67" name="Oval 66"/>
          <p:cNvSpPr/>
          <p:nvPr/>
        </p:nvSpPr>
        <p:spPr>
          <a:xfrm>
            <a:off x="10653987" y="2039789"/>
            <a:ext cx="320103" cy="320103"/>
          </a:xfrm>
          <a:prstGeom prst="ellipse">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HelveticaNeue" panose="00000400000000000000" pitchFamily="2" charset="0"/>
              </a:rPr>
              <a:t>R</a:t>
            </a:r>
          </a:p>
        </p:txBody>
      </p:sp>
      <p:grpSp>
        <p:nvGrpSpPr>
          <p:cNvPr id="68" name="Group 67"/>
          <p:cNvGrpSpPr/>
          <p:nvPr/>
        </p:nvGrpSpPr>
        <p:grpSpPr>
          <a:xfrm>
            <a:off x="9729417" y="2621151"/>
            <a:ext cx="151558" cy="374685"/>
            <a:chOff x="5089236" y="3014060"/>
            <a:chExt cx="151558" cy="374685"/>
          </a:xfrm>
        </p:grpSpPr>
        <p:sp>
          <p:nvSpPr>
            <p:cNvPr id="69" name="Rectangle 68"/>
            <p:cNvSpPr/>
            <p:nvPr/>
          </p:nvSpPr>
          <p:spPr>
            <a:xfrm>
              <a:off x="5089236" y="3014060"/>
              <a:ext cx="151558" cy="374685"/>
            </a:xfrm>
            <a:prstGeom prst="rect">
              <a:avLst/>
            </a:prstGeom>
            <a:solidFill>
              <a:schemeClr val="tx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5116320" y="3053169"/>
              <a:ext cx="97390" cy="58027"/>
            </a:xfrm>
            <a:prstGeom prst="rect">
              <a:avLst/>
            </a:prstGeom>
            <a:solidFill>
              <a:schemeClr val="bg1"/>
            </a:solid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1" name="TextBox 70"/>
          <p:cNvSpPr txBox="1"/>
          <p:nvPr/>
        </p:nvSpPr>
        <p:spPr>
          <a:xfrm>
            <a:off x="9909624" y="2673737"/>
            <a:ext cx="1036683" cy="246221"/>
          </a:xfrm>
          <a:prstGeom prst="rect">
            <a:avLst/>
          </a:prstGeom>
          <a:noFill/>
        </p:spPr>
        <p:txBody>
          <a:bodyPr wrap="square" rtlCol="0">
            <a:spAutoFit/>
          </a:bodyPr>
          <a:lstStyle/>
          <a:p>
            <a:r>
              <a:rPr lang="en-US" sz="1000" dirty="0" smtClean="0">
                <a:latin typeface="HelveticaNeue" panose="00000400000000000000" pitchFamily="2" charset="0"/>
              </a:rPr>
              <a:t>Traffic</a:t>
            </a:r>
            <a:endParaRPr lang="en-US" sz="1000" dirty="0">
              <a:latin typeface="HelveticaNeue" panose="00000400000000000000" pitchFamily="2" charset="0"/>
            </a:endParaRPr>
          </a:p>
        </p:txBody>
      </p:sp>
      <p:sp>
        <p:nvSpPr>
          <p:cNvPr id="72" name="Right Arrow 71"/>
          <p:cNvSpPr/>
          <p:nvPr/>
        </p:nvSpPr>
        <p:spPr>
          <a:xfrm rot="16200000">
            <a:off x="10570688" y="2776687"/>
            <a:ext cx="347911" cy="118632"/>
          </a:xfrm>
          <a:prstGeom prst="rightArrow">
            <a:avLst>
              <a:gd name="adj1" fmla="val 38663"/>
              <a:gd name="adj2" fmla="val 61337"/>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p:cNvSpPr txBox="1"/>
          <p:nvPr/>
        </p:nvSpPr>
        <p:spPr>
          <a:xfrm>
            <a:off x="10782800" y="2687814"/>
            <a:ext cx="1365816" cy="246221"/>
          </a:xfrm>
          <a:prstGeom prst="rect">
            <a:avLst/>
          </a:prstGeom>
          <a:noFill/>
        </p:spPr>
        <p:txBody>
          <a:bodyPr wrap="square" rtlCol="0">
            <a:spAutoFit/>
          </a:bodyPr>
          <a:lstStyle/>
          <a:p>
            <a:r>
              <a:rPr lang="en-US" sz="1000" dirty="0" smtClean="0">
                <a:latin typeface="HelveticaNeue" panose="00000400000000000000" pitchFamily="2" charset="0"/>
              </a:rPr>
              <a:t>Driving direction</a:t>
            </a:r>
            <a:endParaRPr lang="en-US" sz="1000" dirty="0">
              <a:latin typeface="HelveticaNeue" panose="00000400000000000000" pitchFamily="2" charset="0"/>
            </a:endParaRPr>
          </a:p>
        </p:txBody>
      </p:sp>
      <p:sp>
        <p:nvSpPr>
          <p:cNvPr id="74" name="TextBox 73"/>
          <p:cNvSpPr txBox="1"/>
          <p:nvPr/>
        </p:nvSpPr>
        <p:spPr>
          <a:xfrm>
            <a:off x="9556803" y="1213336"/>
            <a:ext cx="871052" cy="276999"/>
          </a:xfrm>
          <a:prstGeom prst="rect">
            <a:avLst/>
          </a:prstGeom>
          <a:noFill/>
        </p:spPr>
        <p:txBody>
          <a:bodyPr wrap="square" rtlCol="0">
            <a:spAutoFit/>
          </a:bodyPr>
          <a:lstStyle/>
          <a:p>
            <a:r>
              <a:rPr lang="en-US" sz="1200" dirty="0" smtClean="0">
                <a:latin typeface="HelveticaNeue" panose="00000400000000000000" pitchFamily="2" charset="0"/>
              </a:rPr>
              <a:t>Legend:</a:t>
            </a:r>
            <a:endParaRPr lang="en-US" sz="1200" dirty="0">
              <a:latin typeface="HelveticaNeue" panose="00000400000000000000" pitchFamily="2" charset="0"/>
            </a:endParaRPr>
          </a:p>
        </p:txBody>
      </p:sp>
    </p:spTree>
    <p:extLst>
      <p:ext uri="{BB962C8B-B14F-4D97-AF65-F5344CB8AC3E}">
        <p14:creationId xmlns:p14="http://schemas.microsoft.com/office/powerpoint/2010/main" val="1341902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6688" y="595423"/>
            <a:ext cx="7697971" cy="461665"/>
          </a:xfrm>
          <a:prstGeom prst="rect">
            <a:avLst/>
          </a:prstGeom>
          <a:noFill/>
        </p:spPr>
        <p:txBody>
          <a:bodyPr wrap="square" rtlCol="0">
            <a:spAutoFit/>
          </a:bodyPr>
          <a:lstStyle/>
          <a:p>
            <a:r>
              <a:rPr lang="en-US" sz="2400" b="1" dirty="0" smtClean="0">
                <a:latin typeface="HelveticaNeue" panose="00000400000000000000" pitchFamily="2" charset="0"/>
              </a:rPr>
              <a:t>Inform the Driving Agent</a:t>
            </a:r>
            <a:endParaRPr lang="en-US" sz="2000" b="1" dirty="0">
              <a:latin typeface="HelveticaNeue" panose="00000400000000000000" pitchFamily="2" charset="0"/>
            </a:endParaRPr>
          </a:p>
        </p:txBody>
      </p:sp>
      <p:sp>
        <p:nvSpPr>
          <p:cNvPr id="6" name="TextBox 5"/>
          <p:cNvSpPr txBox="1"/>
          <p:nvPr/>
        </p:nvSpPr>
        <p:spPr>
          <a:xfrm>
            <a:off x="616688" y="1258187"/>
            <a:ext cx="10696354" cy="1015663"/>
          </a:xfrm>
          <a:prstGeom prst="rect">
            <a:avLst/>
          </a:prstGeom>
          <a:noFill/>
        </p:spPr>
        <p:txBody>
          <a:bodyPr wrap="square" rtlCol="0">
            <a:spAutoFit/>
          </a:bodyPr>
          <a:lstStyle/>
          <a:p>
            <a:r>
              <a:rPr lang="en-US" sz="2000" b="1" i="1" dirty="0">
                <a:latin typeface="Helvetica Neue" pitchFamily="2" charset="0"/>
              </a:rPr>
              <a:t>OPTIONAL:</a:t>
            </a:r>
            <a:r>
              <a:rPr lang="en-US" sz="2000" dirty="0">
                <a:latin typeface="Helvetica Neue" pitchFamily="2" charset="0"/>
              </a:rPr>
              <a:t> </a:t>
            </a:r>
            <a:r>
              <a:rPr lang="en-US" sz="2000" i="1" dirty="0">
                <a:latin typeface="Helvetica Neue" pitchFamily="2" charset="0"/>
              </a:rPr>
              <a:t>How many states in total exist for the </a:t>
            </a:r>
            <a:r>
              <a:rPr lang="en-US" sz="2000" b="1" i="1" dirty="0" err="1">
                <a:latin typeface="Helvetica Neue" pitchFamily="2" charset="0"/>
              </a:rPr>
              <a:t>smartcab</a:t>
            </a:r>
            <a:r>
              <a:rPr lang="en-US" sz="2000" i="1" dirty="0">
                <a:latin typeface="Helvetica Neue" pitchFamily="2" charset="0"/>
              </a:rPr>
              <a:t> in this environment? Does this number seem reasonable given that the goal of Q-Learning is to learn and make informed decisions about each state? Why or why not?</a:t>
            </a:r>
            <a:endParaRPr lang="en-US" sz="2000" b="1" i="1" dirty="0">
              <a:latin typeface="Helvetica Neue" pitchFamily="2" charset="0"/>
            </a:endParaRPr>
          </a:p>
        </p:txBody>
      </p:sp>
      <mc:AlternateContent xmlns:mc="http://schemas.openxmlformats.org/markup-compatibility/2006">
        <mc:Choice xmlns:a14="http://schemas.microsoft.com/office/drawing/2010/main" Requires="a14">
          <p:sp>
            <p:nvSpPr>
              <p:cNvPr id="7" name="Rectangle 6"/>
              <p:cNvSpPr/>
              <p:nvPr/>
            </p:nvSpPr>
            <p:spPr>
              <a:xfrm>
                <a:off x="616687" y="2474949"/>
                <a:ext cx="10909005" cy="3416320"/>
              </a:xfrm>
              <a:prstGeom prst="rect">
                <a:avLst/>
              </a:prstGeom>
            </p:spPr>
            <p:txBody>
              <a:bodyPr wrap="square">
                <a:spAutoFit/>
              </a:bodyPr>
              <a:lstStyle/>
              <a:p>
                <a:r>
                  <a:rPr lang="en-US" b="1" dirty="0" smtClean="0">
                    <a:latin typeface="HelveticaNeue" panose="00000400000000000000" pitchFamily="2" charset="0"/>
                  </a:rPr>
                  <a:t>ANSWER: </a:t>
                </a:r>
                <a:r>
                  <a:rPr lang="en-US" dirty="0" smtClean="0">
                    <a:latin typeface="HelveticaNeue" panose="00000400000000000000" pitchFamily="2" charset="0"/>
                  </a:rPr>
                  <a:t>Based on the </a:t>
                </a:r>
                <a:r>
                  <a:rPr lang="en-US" dirty="0" err="1" smtClean="0">
                    <a:solidFill>
                      <a:srgbClr val="C00000"/>
                    </a:solidFill>
                    <a:latin typeface="Lucida Console" panose="020B0609040504020204" pitchFamily="49" charset="0"/>
                  </a:rPr>
                  <a:t>self.state</a:t>
                </a:r>
                <a:r>
                  <a:rPr lang="en-US" dirty="0" smtClean="0">
                    <a:latin typeface="HelveticaNeue" panose="00000400000000000000" pitchFamily="2" charset="0"/>
                  </a:rPr>
                  <a:t> inputs defined earlier, we have 2 inputs for </a:t>
                </a:r>
                <a:r>
                  <a:rPr lang="en-US" dirty="0" smtClean="0">
                    <a:solidFill>
                      <a:srgbClr val="C00000"/>
                    </a:solidFill>
                    <a:latin typeface="Lucida Console" panose="020B0609040504020204" pitchFamily="49" charset="0"/>
                  </a:rPr>
                  <a:t>light</a:t>
                </a:r>
                <a:r>
                  <a:rPr lang="en-US" dirty="0" smtClean="0">
                    <a:latin typeface="HelveticaNeue" panose="00000400000000000000" pitchFamily="2" charset="0"/>
                  </a:rPr>
                  <a:t>, </a:t>
                </a:r>
              </a:p>
              <a:p>
                <a:r>
                  <a:rPr lang="en-US" dirty="0" smtClean="0">
                    <a:latin typeface="HelveticaNeue" panose="00000400000000000000" pitchFamily="2" charset="0"/>
                  </a:rPr>
                  <a:t>4 for </a:t>
                </a:r>
                <a:r>
                  <a:rPr lang="en-US" dirty="0" smtClean="0">
                    <a:solidFill>
                      <a:srgbClr val="C00000"/>
                    </a:solidFill>
                    <a:latin typeface="Lucida Console" panose="020B0609040504020204" pitchFamily="49" charset="0"/>
                  </a:rPr>
                  <a:t>oncoming</a:t>
                </a:r>
                <a:r>
                  <a:rPr lang="en-US" dirty="0" smtClean="0">
                    <a:latin typeface="HelveticaNeue" panose="00000400000000000000" pitchFamily="2" charset="0"/>
                  </a:rPr>
                  <a:t>, 4 for </a:t>
                </a:r>
                <a:r>
                  <a:rPr lang="en-US" dirty="0" smtClean="0">
                    <a:solidFill>
                      <a:srgbClr val="C00000"/>
                    </a:solidFill>
                    <a:latin typeface="Lucida Console" panose="020B0609040504020204" pitchFamily="49" charset="0"/>
                  </a:rPr>
                  <a:t>left</a:t>
                </a:r>
                <a:r>
                  <a:rPr lang="en-US" dirty="0" smtClean="0">
                    <a:latin typeface="HelveticaNeue" panose="00000400000000000000" pitchFamily="2" charset="0"/>
                  </a:rPr>
                  <a:t> and 3 for </a:t>
                </a:r>
                <a:r>
                  <a:rPr lang="en-US" dirty="0" err="1" smtClean="0">
                    <a:solidFill>
                      <a:srgbClr val="C00000"/>
                    </a:solidFill>
                    <a:latin typeface="Lucida Console" panose="020B0609040504020204" pitchFamily="49" charset="0"/>
                  </a:rPr>
                  <a:t>next_waypoint</a:t>
                </a:r>
                <a:r>
                  <a:rPr lang="en-US" dirty="0" smtClean="0">
                    <a:latin typeface="HelveticaNeue" panose="00000400000000000000" pitchFamily="2" charset="0"/>
                  </a:rPr>
                  <a:t>, giving us the total number of states, 2 x 4 x 4 x 3 = 96. </a:t>
                </a:r>
              </a:p>
              <a:p>
                <a:endParaRPr lang="en-US" dirty="0">
                  <a:latin typeface="HelveticaNeue" panose="00000400000000000000" pitchFamily="2" charset="0"/>
                </a:endParaRPr>
              </a:p>
              <a:p>
                <a:r>
                  <a:rPr lang="en-US" dirty="0">
                    <a:solidFill>
                      <a:srgbClr val="C00000"/>
                    </a:solidFill>
                    <a:latin typeface="Lucida Console" panose="020B0609040504020204" pitchFamily="49" charset="0"/>
                  </a:rPr>
                  <a:t>r</a:t>
                </a:r>
                <a:r>
                  <a:rPr lang="en-US" dirty="0" smtClean="0">
                    <a:solidFill>
                      <a:srgbClr val="C00000"/>
                    </a:solidFill>
                    <a:latin typeface="Lucida Console" panose="020B0609040504020204" pitchFamily="49" charset="0"/>
                  </a:rPr>
                  <a:t>ight</a:t>
                </a:r>
                <a:r>
                  <a:rPr lang="en-US" dirty="0" smtClean="0">
                    <a:latin typeface="HelveticaNeue" panose="00000400000000000000" pitchFamily="2" charset="0"/>
                  </a:rPr>
                  <a:t> </a:t>
                </a:r>
                <a:r>
                  <a:rPr lang="en-US" dirty="0" smtClean="0">
                    <a:latin typeface="HelveticaNeue" panose="00000400000000000000" pitchFamily="2" charset="0"/>
                  </a:rPr>
                  <a:t>could have been included into </a:t>
                </a:r>
                <a:r>
                  <a:rPr lang="en-US" dirty="0" err="1">
                    <a:solidFill>
                      <a:srgbClr val="C00000"/>
                    </a:solidFill>
                    <a:latin typeface="Lucida Console" panose="020B0609040504020204" pitchFamily="49" charset="0"/>
                  </a:rPr>
                  <a:t>self.state</a:t>
                </a:r>
                <a:r>
                  <a:rPr lang="en-US" dirty="0" smtClean="0">
                    <a:latin typeface="HelveticaNeue" panose="00000400000000000000" pitchFamily="2" charset="0"/>
                  </a:rPr>
                  <a:t>, however, this would increase the state space to 384. With higher dimensions, the number of iterations needed will also increase greatly in order for the agent to visit each state for effective Q-Learning. Given that the deadline constraints of 100 trials and about 20-40 steps per trial, this gives us about 2000-4000 possible steps that the agent will make when learning, and hence it will optimistically visit each state about 2000/384 </a:t>
                </a:r>
                <a14:m>
                  <m:oMath xmlns:m="http://schemas.openxmlformats.org/officeDocument/2006/math">
                    <m:r>
                      <a:rPr lang="en-US" i="1">
                        <a:latin typeface="Cambria Math" panose="02040503050406030204" pitchFamily="18" charset="0"/>
                        <a:ea typeface="Cambria Math" panose="02040503050406030204" pitchFamily="18" charset="0"/>
                      </a:rPr>
                      <m:t>≈ </m:t>
                    </m:r>
                  </m:oMath>
                </a14:m>
                <a:r>
                  <a:rPr lang="en-US" dirty="0" smtClean="0">
                    <a:latin typeface="HelveticaNeue" panose="00000400000000000000" pitchFamily="2" charset="0"/>
                  </a:rPr>
                  <a:t>5 to 4000/384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smtClean="0">
                    <a:latin typeface="HelveticaNeue" panose="00000400000000000000" pitchFamily="2" charset="0"/>
                  </a:rPr>
                  <a:t>10 times. Contrast that with a state space of 96, this gives us 2000/96 </a:t>
                </a:r>
                <a14:m>
                  <m:oMath xmlns:m="http://schemas.openxmlformats.org/officeDocument/2006/math">
                    <m:r>
                      <a:rPr lang="en-US" i="1">
                        <a:latin typeface="Cambria Math" panose="02040503050406030204" pitchFamily="18" charset="0"/>
                        <a:ea typeface="Cambria Math" panose="02040503050406030204" pitchFamily="18" charset="0"/>
                      </a:rPr>
                      <m:t>≈ </m:t>
                    </m:r>
                  </m:oMath>
                </a14:m>
                <a:r>
                  <a:rPr lang="en-US" dirty="0" smtClean="0">
                    <a:latin typeface="HelveticaNeue" panose="00000400000000000000" pitchFamily="2" charset="0"/>
                  </a:rPr>
                  <a:t>20 to 4000/96 </a:t>
                </a:r>
                <a14:m>
                  <m:oMath xmlns:m="http://schemas.openxmlformats.org/officeDocument/2006/math">
                    <m:r>
                      <a:rPr lang="en-US" i="1">
                        <a:latin typeface="Cambria Math" panose="02040503050406030204" pitchFamily="18" charset="0"/>
                        <a:ea typeface="Cambria Math" panose="02040503050406030204" pitchFamily="18" charset="0"/>
                      </a:rPr>
                      <m:t>≈ </m:t>
                    </m:r>
                  </m:oMath>
                </a14:m>
                <a:r>
                  <a:rPr lang="en-US" dirty="0" smtClean="0">
                    <a:latin typeface="HelveticaNeue" panose="00000400000000000000" pitchFamily="2" charset="0"/>
                  </a:rPr>
                  <a:t>40 times. Increasing the chances of the agent visiting a particular state will improve its Q-Learning as it learns better </a:t>
                </a:r>
                <a:r>
                  <a:rPr lang="en-US" dirty="0" smtClean="0">
                    <a:latin typeface="HelveticaNeue" panose="00000400000000000000" pitchFamily="2" charset="0"/>
                  </a:rPr>
                  <a:t>from more </a:t>
                </a:r>
                <a:r>
                  <a:rPr lang="en-US" dirty="0" smtClean="0">
                    <a:latin typeface="HelveticaNeue" panose="00000400000000000000" pitchFamily="2" charset="0"/>
                  </a:rPr>
                  <a:t>past actions taken.</a:t>
                </a:r>
              </a:p>
            </p:txBody>
          </p:sp>
        </mc:Choice>
        <mc:Fallback>
          <p:sp>
            <p:nvSpPr>
              <p:cNvPr id="7" name="Rectangle 6"/>
              <p:cNvSpPr>
                <a:spLocks noRot="1" noChangeAspect="1" noMove="1" noResize="1" noEditPoints="1" noAdjustHandles="1" noChangeArrowheads="1" noChangeShapeType="1" noTextEdit="1"/>
              </p:cNvSpPr>
              <p:nvPr/>
            </p:nvSpPr>
            <p:spPr>
              <a:xfrm>
                <a:off x="616687" y="2474949"/>
                <a:ext cx="10909005" cy="3416320"/>
              </a:xfrm>
              <a:prstGeom prst="rect">
                <a:avLst/>
              </a:prstGeom>
              <a:blipFill rotWithShape="0">
                <a:blip r:embed="rId2"/>
                <a:stretch>
                  <a:fillRect l="-447" t="-1250" r="-894" b="-1964"/>
                </a:stretch>
              </a:blipFill>
            </p:spPr>
            <p:txBody>
              <a:bodyPr/>
              <a:lstStyle/>
              <a:p>
                <a:r>
                  <a:rPr lang="en-US">
                    <a:noFill/>
                  </a:rPr>
                  <a:t> </a:t>
                </a:r>
              </a:p>
            </p:txBody>
          </p:sp>
        </mc:Fallback>
      </mc:AlternateContent>
    </p:spTree>
    <p:extLst>
      <p:ext uri="{BB962C8B-B14F-4D97-AF65-F5344CB8AC3E}">
        <p14:creationId xmlns:p14="http://schemas.microsoft.com/office/powerpoint/2010/main" val="2980797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6688" y="595423"/>
            <a:ext cx="7697971" cy="461665"/>
          </a:xfrm>
          <a:prstGeom prst="rect">
            <a:avLst/>
          </a:prstGeom>
          <a:noFill/>
        </p:spPr>
        <p:txBody>
          <a:bodyPr wrap="square" rtlCol="0">
            <a:spAutoFit/>
          </a:bodyPr>
          <a:lstStyle/>
          <a:p>
            <a:r>
              <a:rPr lang="en-US" sz="2400" b="1" dirty="0" smtClean="0">
                <a:latin typeface="HelveticaNeue" panose="00000400000000000000" pitchFamily="2" charset="0"/>
              </a:rPr>
              <a:t>Inform the Driving Agent</a:t>
            </a:r>
            <a:endParaRPr lang="en-US" sz="2000" b="1" dirty="0">
              <a:latin typeface="HelveticaNeue" panose="00000400000000000000" pitchFamily="2" charset="0"/>
            </a:endParaRPr>
          </a:p>
        </p:txBody>
      </p:sp>
      <p:sp>
        <p:nvSpPr>
          <p:cNvPr id="7" name="Rectangle 6"/>
          <p:cNvSpPr/>
          <p:nvPr/>
        </p:nvSpPr>
        <p:spPr>
          <a:xfrm>
            <a:off x="616687" y="1181851"/>
            <a:ext cx="10909005" cy="1754326"/>
          </a:xfrm>
          <a:prstGeom prst="rect">
            <a:avLst/>
          </a:prstGeom>
        </p:spPr>
        <p:txBody>
          <a:bodyPr wrap="square">
            <a:spAutoFit/>
          </a:bodyPr>
          <a:lstStyle/>
          <a:p>
            <a:r>
              <a:rPr lang="en-US" b="1" dirty="0" smtClean="0">
                <a:latin typeface="HelveticaNeue" panose="00000400000000000000" pitchFamily="2" charset="0"/>
              </a:rPr>
              <a:t>ANSWER </a:t>
            </a:r>
            <a:r>
              <a:rPr lang="en-US" b="1" dirty="0" err="1" smtClean="0">
                <a:latin typeface="HelveticaNeue" panose="00000400000000000000" pitchFamily="2" charset="0"/>
              </a:rPr>
              <a:t>Con’t</a:t>
            </a:r>
            <a:r>
              <a:rPr lang="en-US" b="1" dirty="0" smtClean="0">
                <a:latin typeface="HelveticaNeue" panose="00000400000000000000" pitchFamily="2" charset="0"/>
              </a:rPr>
              <a:t>: </a:t>
            </a:r>
            <a:r>
              <a:rPr lang="en-US" dirty="0" smtClean="0">
                <a:latin typeface="HelveticaNeue" panose="00000400000000000000" pitchFamily="2" charset="0"/>
              </a:rPr>
              <a:t>Hence, the state space is a tradeoff between the most accurate </a:t>
            </a:r>
            <a:r>
              <a:rPr lang="en-US" dirty="0" smtClean="0">
                <a:latin typeface="HelveticaNeue" panose="00000400000000000000" pitchFamily="2" charset="0"/>
              </a:rPr>
              <a:t>representation for Q-Learning (by </a:t>
            </a:r>
            <a:r>
              <a:rPr lang="en-US" dirty="0" smtClean="0">
                <a:latin typeface="HelveticaNeue" panose="00000400000000000000" pitchFamily="2" charset="0"/>
              </a:rPr>
              <a:t>modelling the environment as best as we </a:t>
            </a:r>
            <a:r>
              <a:rPr lang="en-US" dirty="0" smtClean="0">
                <a:latin typeface="HelveticaNeue" panose="00000400000000000000" pitchFamily="2" charset="0"/>
              </a:rPr>
              <a:t>can with higher dimensions) </a:t>
            </a:r>
            <a:r>
              <a:rPr lang="en-US" dirty="0" smtClean="0">
                <a:latin typeface="HelveticaNeue" panose="00000400000000000000" pitchFamily="2" charset="0"/>
              </a:rPr>
              <a:t>versus </a:t>
            </a:r>
            <a:r>
              <a:rPr lang="en-US" dirty="0" smtClean="0">
                <a:latin typeface="HelveticaNeue" panose="00000400000000000000" pitchFamily="2" charset="0"/>
              </a:rPr>
              <a:t>speed and effective Q-Learning (</a:t>
            </a:r>
            <a:r>
              <a:rPr lang="en-US" dirty="0" smtClean="0">
                <a:latin typeface="HelveticaNeue" panose="00000400000000000000" pitchFamily="2" charset="0"/>
              </a:rPr>
              <a:t>getting </a:t>
            </a:r>
            <a:r>
              <a:rPr lang="en-US" dirty="0" smtClean="0">
                <a:latin typeface="HelveticaNeue" panose="00000400000000000000" pitchFamily="2" charset="0"/>
              </a:rPr>
              <a:t>the agent to reach its destination within the stipulated </a:t>
            </a:r>
            <a:r>
              <a:rPr lang="en-US" dirty="0" smtClean="0">
                <a:latin typeface="HelveticaNeue" panose="00000400000000000000" pitchFamily="2" charset="0"/>
              </a:rPr>
              <a:t>deadline) by only modelling the rules which the agent will most likely encounter during its trials.</a:t>
            </a:r>
          </a:p>
          <a:p>
            <a:endParaRPr lang="en-US" dirty="0">
              <a:latin typeface="HelveticaNeue" panose="00000400000000000000" pitchFamily="2" charset="0"/>
            </a:endParaRPr>
          </a:p>
          <a:p>
            <a:endParaRPr lang="en-US" dirty="0" smtClean="0">
              <a:latin typeface="HelveticaNeue" panose="00000400000000000000" pitchFamily="2" charset="0"/>
            </a:endParaRPr>
          </a:p>
        </p:txBody>
      </p:sp>
      <p:pic>
        <p:nvPicPr>
          <p:cNvPr id="1028" name="Picture 4" descr="https://haifengl.files.wordpress.com/2016/01/cursedimensionalit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7500" y="2809504"/>
            <a:ext cx="3649699" cy="359114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erikbern.com/wp-content/uploads/2015/10/curse-of-dimensionalit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5872" y="3120843"/>
            <a:ext cx="4144880" cy="2590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1390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6688" y="595423"/>
            <a:ext cx="7697971" cy="461665"/>
          </a:xfrm>
          <a:prstGeom prst="rect">
            <a:avLst/>
          </a:prstGeom>
          <a:noFill/>
        </p:spPr>
        <p:txBody>
          <a:bodyPr wrap="square" rtlCol="0">
            <a:spAutoFit/>
          </a:bodyPr>
          <a:lstStyle/>
          <a:p>
            <a:r>
              <a:rPr lang="en-US" sz="2400" b="1" dirty="0" smtClean="0">
                <a:latin typeface="HelveticaNeue" panose="00000400000000000000" pitchFamily="2" charset="0"/>
              </a:rPr>
              <a:t>Implement a Q-Learning Driving Agent</a:t>
            </a:r>
            <a:endParaRPr lang="en-US" sz="2000" b="1" dirty="0">
              <a:latin typeface="HelveticaNeue" panose="00000400000000000000" pitchFamily="2" charset="0"/>
            </a:endParaRPr>
          </a:p>
        </p:txBody>
      </p:sp>
      <p:sp>
        <p:nvSpPr>
          <p:cNvPr id="6" name="TextBox 5"/>
          <p:cNvSpPr txBox="1"/>
          <p:nvPr/>
        </p:nvSpPr>
        <p:spPr>
          <a:xfrm>
            <a:off x="616688" y="1258187"/>
            <a:ext cx="10696354" cy="1015663"/>
          </a:xfrm>
          <a:prstGeom prst="rect">
            <a:avLst/>
          </a:prstGeom>
          <a:noFill/>
        </p:spPr>
        <p:txBody>
          <a:bodyPr wrap="square" rtlCol="0">
            <a:spAutoFit/>
          </a:bodyPr>
          <a:lstStyle/>
          <a:p>
            <a:r>
              <a:rPr lang="en-US" sz="2000" b="1" i="1" dirty="0">
                <a:latin typeface="Helvetica Neue" pitchFamily="2" charset="0"/>
              </a:rPr>
              <a:t>QUESTION:</a:t>
            </a:r>
            <a:r>
              <a:rPr lang="en-US" sz="2000" dirty="0">
                <a:latin typeface="Helvetica Neue" pitchFamily="2" charset="0"/>
              </a:rPr>
              <a:t> </a:t>
            </a:r>
            <a:r>
              <a:rPr lang="en-US" sz="2000" i="1" dirty="0">
                <a:latin typeface="Helvetica Neue" pitchFamily="2" charset="0"/>
              </a:rPr>
              <a:t>What changes do you notice in the agent's behavior when compared to the basic driving agent when random actions were always taken? Why is this behavior occurring?</a:t>
            </a:r>
            <a:endParaRPr lang="en-US" sz="2000" b="1" i="1" dirty="0">
              <a:latin typeface="Helvetica Neue" pitchFamily="2" charset="0"/>
            </a:endParaRPr>
          </a:p>
        </p:txBody>
      </p:sp>
      <p:sp>
        <p:nvSpPr>
          <p:cNvPr id="7" name="Rectangle 6"/>
          <p:cNvSpPr/>
          <p:nvPr/>
        </p:nvSpPr>
        <p:spPr>
          <a:xfrm>
            <a:off x="616687" y="2474949"/>
            <a:ext cx="10909005" cy="3693319"/>
          </a:xfrm>
          <a:prstGeom prst="rect">
            <a:avLst/>
          </a:prstGeom>
        </p:spPr>
        <p:txBody>
          <a:bodyPr wrap="square">
            <a:spAutoFit/>
          </a:bodyPr>
          <a:lstStyle/>
          <a:p>
            <a:r>
              <a:rPr lang="en-US" b="1" dirty="0" smtClean="0">
                <a:latin typeface="HelveticaNeue" panose="00000400000000000000" pitchFamily="2" charset="0"/>
              </a:rPr>
              <a:t>ANSWER: </a:t>
            </a:r>
            <a:r>
              <a:rPr lang="en-US" dirty="0" smtClean="0">
                <a:latin typeface="HelveticaNeue" panose="00000400000000000000" pitchFamily="2" charset="0"/>
              </a:rPr>
              <a:t>The agent progressively gets better at reaching its destination within the deadline, and progressively reacts appropriately to traffic rules. It seems to be ‘learning’ from its past mistakes from exploring the environment with various states and actions. </a:t>
            </a:r>
          </a:p>
          <a:p>
            <a:endParaRPr lang="en-US" dirty="0">
              <a:latin typeface="HelveticaNeue" panose="00000400000000000000" pitchFamily="2" charset="0"/>
            </a:endParaRPr>
          </a:p>
          <a:p>
            <a:r>
              <a:rPr lang="en-US" dirty="0" smtClean="0">
                <a:latin typeface="HelveticaNeue" panose="00000400000000000000" pitchFamily="2" charset="0"/>
              </a:rPr>
              <a:t>Previously, the agent does not take the consequences of its actions into account when taking random actions. With Q-Learning, the agent senses its environment for inputs, takes an action, and receives a reward or penalty for that particular action. It is rewarded for obeying traffic rules and reaching its destination and is penalized otherwise. This information is logged into a Q-table any time an agent takes and action from a particular state. If the agent encounters the same state repeatedly enough, the particular action’s value (Q-value) will be updated (increase or decrease) based on how much accumulated rewards/penalties. The agent will pick the best action for that state which maximizes the rewards (max Q-value) it receives. Thus, over multiple iterations, the agent learns to choose high reward actions over high penalty ones, that lead toward its end goal (its destination).</a:t>
            </a:r>
            <a:endParaRPr lang="en-US" dirty="0" smtClean="0">
              <a:latin typeface="HelveticaNeue" panose="00000400000000000000" pitchFamily="2" charset="0"/>
            </a:endParaRPr>
          </a:p>
        </p:txBody>
      </p:sp>
    </p:spTree>
    <p:extLst>
      <p:ext uri="{BB962C8B-B14F-4D97-AF65-F5344CB8AC3E}">
        <p14:creationId xmlns:p14="http://schemas.microsoft.com/office/powerpoint/2010/main" val="2199054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6688" y="595423"/>
            <a:ext cx="7697971" cy="461665"/>
          </a:xfrm>
          <a:prstGeom prst="rect">
            <a:avLst/>
          </a:prstGeom>
          <a:noFill/>
        </p:spPr>
        <p:txBody>
          <a:bodyPr wrap="square" rtlCol="0">
            <a:spAutoFit/>
          </a:bodyPr>
          <a:lstStyle/>
          <a:p>
            <a:r>
              <a:rPr lang="en-US" sz="2400" b="1" dirty="0" smtClean="0">
                <a:latin typeface="HelveticaNeue" panose="00000400000000000000" pitchFamily="2" charset="0"/>
              </a:rPr>
              <a:t>Implement a Q-Learning Driving Agent</a:t>
            </a:r>
            <a:endParaRPr lang="en-US" sz="2000" b="1" dirty="0">
              <a:latin typeface="HelveticaNeue" panose="00000400000000000000" pitchFamily="2" charset="0"/>
            </a:endParaRPr>
          </a:p>
        </p:txBody>
      </p:sp>
      <p:pic>
        <p:nvPicPr>
          <p:cNvPr id="2050" name="Picture 2" descr="http://www.randomant.net/wp-content/uploads/2016/05/q-learning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0701" y="1860146"/>
            <a:ext cx="9303155" cy="429376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616688" y="1279149"/>
            <a:ext cx="3124040" cy="400110"/>
          </a:xfrm>
          <a:prstGeom prst="rect">
            <a:avLst/>
          </a:prstGeom>
        </p:spPr>
        <p:txBody>
          <a:bodyPr wrap="square">
            <a:spAutoFit/>
          </a:bodyPr>
          <a:lstStyle/>
          <a:p>
            <a:r>
              <a:rPr lang="en-US" sz="2000" b="1" dirty="0" smtClean="0">
                <a:latin typeface="HelveticaNeue" panose="00000400000000000000" pitchFamily="2" charset="0"/>
              </a:rPr>
              <a:t>The Q-Learning function</a:t>
            </a:r>
            <a:endParaRPr lang="en-US" sz="2000" dirty="0" smtClean="0">
              <a:latin typeface="HelveticaNeue" panose="00000400000000000000" pitchFamily="2" charset="0"/>
            </a:endParaRPr>
          </a:p>
        </p:txBody>
      </p:sp>
      <p:sp>
        <p:nvSpPr>
          <p:cNvPr id="9" name="Rectangle 8"/>
          <p:cNvSpPr/>
          <p:nvPr/>
        </p:nvSpPr>
        <p:spPr>
          <a:xfrm>
            <a:off x="6660276" y="5292351"/>
            <a:ext cx="405543" cy="307777"/>
          </a:xfrm>
          <a:prstGeom prst="rect">
            <a:avLst/>
          </a:prstGeom>
        </p:spPr>
        <p:txBody>
          <a:bodyPr wrap="square">
            <a:spAutoFit/>
          </a:bodyPr>
          <a:lstStyle/>
          <a:p>
            <a:r>
              <a:rPr lang="en-US" sz="1400" dirty="0" smtClean="0">
                <a:latin typeface="HelveticaNeue" panose="00000400000000000000" pitchFamily="2" charset="0"/>
              </a:rPr>
              <a:t>1</a:t>
            </a:r>
            <a:endParaRPr lang="en-US" sz="1400" dirty="0" smtClean="0">
              <a:latin typeface="HelveticaNeue" panose="00000400000000000000" pitchFamily="2" charset="0"/>
            </a:endParaRPr>
          </a:p>
        </p:txBody>
      </p:sp>
    </p:spTree>
    <p:extLst>
      <p:ext uri="{BB962C8B-B14F-4D97-AF65-F5344CB8AC3E}">
        <p14:creationId xmlns:p14="http://schemas.microsoft.com/office/powerpoint/2010/main" val="618091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6688" y="595423"/>
            <a:ext cx="7697971" cy="461665"/>
          </a:xfrm>
          <a:prstGeom prst="rect">
            <a:avLst/>
          </a:prstGeom>
          <a:noFill/>
        </p:spPr>
        <p:txBody>
          <a:bodyPr wrap="square" rtlCol="0">
            <a:spAutoFit/>
          </a:bodyPr>
          <a:lstStyle/>
          <a:p>
            <a:r>
              <a:rPr lang="en-US" sz="2400" b="1" dirty="0" smtClean="0">
                <a:latin typeface="HelveticaNeue" panose="00000400000000000000" pitchFamily="2" charset="0"/>
              </a:rPr>
              <a:t>Implement a Q-Learning Driving Agent</a:t>
            </a:r>
            <a:endParaRPr lang="en-US" sz="2000" b="1" dirty="0">
              <a:latin typeface="HelveticaNeue" panose="00000400000000000000" pitchFamily="2" charset="0"/>
            </a:endParaRPr>
          </a:p>
        </p:txBody>
      </p:sp>
      <p:pic>
        <p:nvPicPr>
          <p:cNvPr id="3074" name="Picture 2" descr="http://www.linuxjournal.com/files/linuxjournal.com/linuxjournal/articles/110/11038/11038f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4310" y="1883928"/>
            <a:ext cx="2252846" cy="247946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webdocs.cs.ualberta.ca/~sutton/book/ebook/pseudotmp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5553" y="1883928"/>
            <a:ext cx="5004955" cy="188768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16688" y="1279149"/>
            <a:ext cx="3604330" cy="400110"/>
          </a:xfrm>
          <a:prstGeom prst="rect">
            <a:avLst/>
          </a:prstGeom>
        </p:spPr>
        <p:txBody>
          <a:bodyPr wrap="square">
            <a:spAutoFit/>
          </a:bodyPr>
          <a:lstStyle/>
          <a:p>
            <a:r>
              <a:rPr lang="en-US" sz="2000" b="1" dirty="0" smtClean="0">
                <a:latin typeface="HelveticaNeue" panose="00000400000000000000" pitchFamily="2" charset="0"/>
              </a:rPr>
              <a:t>The Q-Learning algorithm</a:t>
            </a:r>
            <a:endParaRPr lang="en-US" sz="2000" dirty="0" smtClean="0">
              <a:latin typeface="HelveticaNeue" panose="00000400000000000000" pitchFamily="2" charset="0"/>
            </a:endParaRPr>
          </a:p>
        </p:txBody>
      </p:sp>
    </p:spTree>
    <p:extLst>
      <p:ext uri="{BB962C8B-B14F-4D97-AF65-F5344CB8AC3E}">
        <p14:creationId xmlns:p14="http://schemas.microsoft.com/office/powerpoint/2010/main" val="32768645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649</TotalTime>
  <Words>2008</Words>
  <Application>Microsoft Office PowerPoint</Application>
  <PresentationFormat>Widescreen</PresentationFormat>
  <Paragraphs>97</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Cambria Math</vt:lpstr>
      <vt:lpstr>Helvetica Neue</vt:lpstr>
      <vt:lpstr>HelveticaNeue</vt:lpstr>
      <vt:lpstr>Lucida Console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bencxs</dc:creator>
  <cp:lastModifiedBy>bencxs</cp:lastModifiedBy>
  <cp:revision>61</cp:revision>
  <dcterms:created xsi:type="dcterms:W3CDTF">2016-09-23T04:05:35Z</dcterms:created>
  <dcterms:modified xsi:type="dcterms:W3CDTF">2016-09-23T16:11:32Z</dcterms:modified>
</cp:coreProperties>
</file>