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>
        <p:scale>
          <a:sx n="70" d="100"/>
          <a:sy n="70" d="100"/>
        </p:scale>
        <p:origin x="7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68C8-7250-43DD-AD2E-646208D0B0A8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F8C8-965E-416D-8EBF-37106E37D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9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68C8-7250-43DD-AD2E-646208D0B0A8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F8C8-965E-416D-8EBF-37106E37D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9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68C8-7250-43DD-AD2E-646208D0B0A8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F8C8-965E-416D-8EBF-37106E37D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45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68C8-7250-43DD-AD2E-646208D0B0A8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F8C8-965E-416D-8EBF-37106E37D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68C8-7250-43DD-AD2E-646208D0B0A8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F8C8-965E-416D-8EBF-37106E37D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9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68C8-7250-43DD-AD2E-646208D0B0A8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F8C8-965E-416D-8EBF-37106E37D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79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68C8-7250-43DD-AD2E-646208D0B0A8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F8C8-965E-416D-8EBF-37106E37D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67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68C8-7250-43DD-AD2E-646208D0B0A8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F8C8-965E-416D-8EBF-37106E37D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18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68C8-7250-43DD-AD2E-646208D0B0A8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F8C8-965E-416D-8EBF-37106E37D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8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68C8-7250-43DD-AD2E-646208D0B0A8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F8C8-965E-416D-8EBF-37106E37D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1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68C8-7250-43DD-AD2E-646208D0B0A8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F8C8-965E-416D-8EBF-37106E37D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64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C68C8-7250-43DD-AD2E-646208D0B0A8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1F8C8-965E-416D-8EBF-37106E37D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3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83866" y="4940097"/>
            <a:ext cx="1049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HelveticaNeue" panose="00000400000000000000" pitchFamily="2" charset="0"/>
              </a:rPr>
              <a:t>Layer 1</a:t>
            </a:r>
          </a:p>
          <a:p>
            <a:pPr algn="ctr"/>
            <a:r>
              <a:rPr lang="en-US" sz="1200" dirty="0" err="1" smtClean="0">
                <a:latin typeface="HelveticaNeue" panose="00000400000000000000" pitchFamily="2" charset="0"/>
              </a:rPr>
              <a:t>Conv</a:t>
            </a:r>
            <a:endParaRPr lang="en-US" sz="1200" dirty="0" smtClean="0">
              <a:latin typeface="HelveticaNeue" panose="000004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04317" y="1783918"/>
            <a:ext cx="1393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Neue" panose="00000400000000000000" pitchFamily="2" charset="0"/>
              </a:rPr>
              <a:t>Kernel: 5x5</a:t>
            </a:r>
          </a:p>
          <a:p>
            <a:r>
              <a:rPr lang="en-US" sz="1200" dirty="0" smtClean="0">
                <a:latin typeface="HelveticaNeue" panose="00000400000000000000" pitchFamily="2" charset="0"/>
              </a:rPr>
              <a:t>Input: 1</a:t>
            </a:r>
          </a:p>
          <a:p>
            <a:r>
              <a:rPr lang="en-US" sz="1200" dirty="0" smtClean="0">
                <a:latin typeface="HelveticaNeue" panose="00000400000000000000" pitchFamily="2" charset="0"/>
              </a:rPr>
              <a:t>Feature map: 8</a:t>
            </a:r>
            <a:endParaRPr lang="en-US" sz="1200" dirty="0">
              <a:latin typeface="HelveticaNeue" panose="000004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81352" y="3808209"/>
            <a:ext cx="1097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Neue" panose="00000400000000000000" pitchFamily="2" charset="0"/>
              </a:rPr>
              <a:t>L2</a:t>
            </a:r>
            <a:endParaRPr lang="en-US" sz="1200" dirty="0">
              <a:latin typeface="HelveticaNeue" panose="00000400000000000000" pitchFamily="2" charset="0"/>
            </a:endParaRPr>
          </a:p>
          <a:p>
            <a:r>
              <a:rPr lang="en-US" sz="1200" dirty="0" err="1" smtClean="0">
                <a:latin typeface="HelveticaNeue" panose="00000400000000000000" pitchFamily="2" charset="0"/>
              </a:rPr>
              <a:t>ReLU</a:t>
            </a:r>
            <a:endParaRPr lang="en-US" sz="1200" dirty="0">
              <a:latin typeface="HelveticaNeue" panose="00000400000000000000" pitchFamily="2" charset="0"/>
            </a:endParaRPr>
          </a:p>
          <a:p>
            <a:r>
              <a:rPr lang="en-US" sz="1200" dirty="0" smtClean="0">
                <a:latin typeface="HelveticaNeue" panose="00000400000000000000" pitchFamily="2" charset="0"/>
              </a:rPr>
              <a:t>Mixed Pool</a:t>
            </a:r>
            <a:endParaRPr lang="en-US" sz="1200" dirty="0">
              <a:latin typeface="HelveticaNeue" panose="000004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48381" y="1783918"/>
            <a:ext cx="1393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Neue" panose="00000400000000000000" pitchFamily="2" charset="0"/>
              </a:rPr>
              <a:t>Kernel: 5x5</a:t>
            </a:r>
          </a:p>
          <a:p>
            <a:r>
              <a:rPr lang="en-US" sz="1200" dirty="0" smtClean="0">
                <a:latin typeface="HelveticaNeue" panose="00000400000000000000" pitchFamily="2" charset="0"/>
              </a:rPr>
              <a:t>Input: 8</a:t>
            </a:r>
          </a:p>
          <a:p>
            <a:r>
              <a:rPr lang="en-US" sz="1200" dirty="0" smtClean="0">
                <a:latin typeface="HelveticaNeue" panose="00000400000000000000" pitchFamily="2" charset="0"/>
              </a:rPr>
              <a:t>Feature map: 16</a:t>
            </a:r>
            <a:endParaRPr lang="en-US" sz="1200" dirty="0">
              <a:latin typeface="HelveticaNeue" panose="00000400000000000000" pitchFamily="2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69541" y="2590252"/>
            <a:ext cx="548640" cy="548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321941" y="2742652"/>
            <a:ext cx="548640" cy="548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474341" y="2895052"/>
            <a:ext cx="548640" cy="548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626741" y="3047452"/>
            <a:ext cx="548640" cy="548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383843" y="1783918"/>
            <a:ext cx="1393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Neue" panose="00000400000000000000" pitchFamily="2" charset="0"/>
              </a:rPr>
              <a:t>Kernel: 5x5</a:t>
            </a:r>
          </a:p>
          <a:p>
            <a:r>
              <a:rPr lang="en-US" sz="1200" dirty="0" smtClean="0">
                <a:latin typeface="HelveticaNeue" panose="00000400000000000000" pitchFamily="2" charset="0"/>
              </a:rPr>
              <a:t>Input: 16</a:t>
            </a:r>
          </a:p>
          <a:p>
            <a:r>
              <a:rPr lang="en-US" sz="1200" dirty="0" smtClean="0">
                <a:latin typeface="HelveticaNeue" panose="00000400000000000000" pitchFamily="2" charset="0"/>
              </a:rPr>
              <a:t>Feature map: 32</a:t>
            </a:r>
            <a:endParaRPr lang="en-US" sz="1200" dirty="0">
              <a:latin typeface="HelveticaNeue" panose="00000400000000000000" pitchFamily="2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08320" y="2605099"/>
            <a:ext cx="365760" cy="3657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660720" y="2757499"/>
            <a:ext cx="365760" cy="3657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813120" y="2909899"/>
            <a:ext cx="365760" cy="3657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965520" y="3062299"/>
            <a:ext cx="365760" cy="3657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117920" y="3214699"/>
            <a:ext cx="365760" cy="3657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799353" y="1783918"/>
            <a:ext cx="1393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HelveticaNeue" panose="00000400000000000000" pitchFamily="2" charset="0"/>
              </a:defRPr>
            </a:lvl1pPr>
          </a:lstStyle>
          <a:p>
            <a:r>
              <a:rPr lang="en-US" dirty="0"/>
              <a:t>Kernel: 3x3</a:t>
            </a:r>
          </a:p>
          <a:p>
            <a:r>
              <a:rPr lang="en-US" dirty="0"/>
              <a:t>Input: 32</a:t>
            </a:r>
          </a:p>
          <a:p>
            <a:r>
              <a:rPr lang="en-US" dirty="0"/>
              <a:t>Feature map: 64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076513" y="4940097"/>
            <a:ext cx="1049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HelveticaNeue" panose="00000400000000000000" pitchFamily="2" charset="0"/>
              </a:rPr>
              <a:t>Layer 4</a:t>
            </a:r>
          </a:p>
          <a:p>
            <a:pPr algn="ctr"/>
            <a:r>
              <a:rPr lang="en-US" sz="1200" dirty="0" err="1" smtClean="0">
                <a:latin typeface="HelveticaNeue" panose="00000400000000000000" pitchFamily="2" charset="0"/>
              </a:rPr>
              <a:t>Conv</a:t>
            </a:r>
            <a:endParaRPr lang="en-US" sz="1200" dirty="0">
              <a:latin typeface="HelveticaNeue" panose="00000400000000000000" pitchFamily="2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75984" y="4940097"/>
            <a:ext cx="1049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HelveticaNeue" panose="00000400000000000000" pitchFamily="2" charset="0"/>
              </a:rPr>
              <a:t>Layer 3</a:t>
            </a:r>
          </a:p>
          <a:p>
            <a:pPr algn="ctr"/>
            <a:r>
              <a:rPr lang="en-US" sz="1200" dirty="0" err="1" smtClean="0">
                <a:latin typeface="HelveticaNeue" panose="00000400000000000000" pitchFamily="2" charset="0"/>
              </a:rPr>
              <a:t>Conv</a:t>
            </a:r>
            <a:endParaRPr lang="en-US" sz="1200" dirty="0">
              <a:latin typeface="HelveticaNeue" panose="00000400000000000000" pitchFamily="2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45453" y="4940097"/>
            <a:ext cx="1049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HelveticaNeue" panose="00000400000000000000" pitchFamily="2" charset="0"/>
              </a:rPr>
              <a:t>Layer </a:t>
            </a:r>
            <a:r>
              <a:rPr lang="en-US" sz="1200" dirty="0" smtClean="0">
                <a:latin typeface="HelveticaNeue" panose="00000400000000000000" pitchFamily="2" charset="0"/>
              </a:rPr>
              <a:t>2</a:t>
            </a:r>
          </a:p>
          <a:p>
            <a:pPr algn="ctr"/>
            <a:r>
              <a:rPr lang="en-US" sz="1200" dirty="0" err="1" smtClean="0">
                <a:latin typeface="HelveticaNeue" panose="00000400000000000000" pitchFamily="2" charset="0"/>
              </a:rPr>
              <a:t>Conv</a:t>
            </a:r>
            <a:endParaRPr lang="en-US" sz="1200" dirty="0" smtClean="0">
              <a:latin typeface="HelveticaNeue" panose="00000400000000000000" pitchFamily="2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262246" y="1940363"/>
            <a:ext cx="1393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Neue" panose="00000400000000000000" pitchFamily="2" charset="0"/>
              </a:rPr>
              <a:t>512</a:t>
            </a:r>
            <a:r>
              <a:rPr lang="en-US" sz="1200" dirty="0" smtClean="0">
                <a:latin typeface="HelveticaNeue" panose="00000400000000000000" pitchFamily="2" charset="0"/>
              </a:rPr>
              <a:t> </a:t>
            </a:r>
            <a:r>
              <a:rPr lang="en-US" sz="1200" dirty="0" smtClean="0">
                <a:latin typeface="HelveticaNeue" panose="00000400000000000000" pitchFamily="2" charset="0"/>
              </a:rPr>
              <a:t>nodes</a:t>
            </a:r>
            <a:endParaRPr lang="en-US" sz="1200" dirty="0">
              <a:latin typeface="HelveticaNeue" panose="00000400000000000000" pitchFamily="2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323271" y="1834366"/>
            <a:ext cx="123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HelveticaNeue" panose="00000400000000000000" pitchFamily="2" charset="0"/>
              </a:rPr>
              <a:t>5-way </a:t>
            </a:r>
            <a:r>
              <a:rPr lang="en-US" sz="1200" dirty="0" err="1" smtClean="0">
                <a:latin typeface="HelveticaNeue" panose="00000400000000000000" pitchFamily="2" charset="0"/>
              </a:rPr>
              <a:t>softmax</a:t>
            </a:r>
            <a:endParaRPr lang="en-US" sz="1200" dirty="0" smtClean="0">
              <a:latin typeface="HelveticaNeue" panose="00000400000000000000" pitchFamily="2" charset="0"/>
            </a:endParaRPr>
          </a:p>
          <a:p>
            <a:pPr algn="ctr"/>
            <a:r>
              <a:rPr lang="en-US" sz="1200" dirty="0" smtClean="0">
                <a:latin typeface="HelveticaNeue" panose="00000400000000000000" pitchFamily="2" charset="0"/>
              </a:rPr>
              <a:t>11 classes</a:t>
            </a:r>
            <a:endParaRPr lang="en-US" sz="1200" dirty="0">
              <a:latin typeface="HelveticaNeue" panose="00000400000000000000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475869" y="4940097"/>
            <a:ext cx="1016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HelveticaNeue" panose="00000400000000000000" pitchFamily="2" charset="0"/>
              </a:rPr>
              <a:t>Layer </a:t>
            </a:r>
            <a:r>
              <a:rPr lang="en-US" sz="1200" dirty="0" smtClean="0">
                <a:latin typeface="HelveticaNeue" panose="00000400000000000000" pitchFamily="2" charset="0"/>
              </a:rPr>
              <a:t>5</a:t>
            </a:r>
          </a:p>
          <a:p>
            <a:pPr algn="ctr"/>
            <a:r>
              <a:rPr lang="en-US" sz="1200" dirty="0" err="1" smtClean="0">
                <a:latin typeface="HelveticaNeue" panose="00000400000000000000" pitchFamily="2" charset="0"/>
              </a:rPr>
              <a:t>Conv</a:t>
            </a:r>
            <a:endParaRPr lang="en-US" sz="1200" dirty="0" smtClean="0">
              <a:latin typeface="HelveticaNeue" panose="00000400000000000000" pitchFamily="2" charset="0"/>
            </a:endParaRPr>
          </a:p>
        </p:txBody>
      </p:sp>
      <p:cxnSp>
        <p:nvCxnSpPr>
          <p:cNvPr id="79" name="Straight Connector 78"/>
          <p:cNvCxnSpPr>
            <a:stCxn id="109" idx="2"/>
            <a:endCxn id="187" idx="2"/>
          </p:cNvCxnSpPr>
          <p:nvPr/>
        </p:nvCxnSpPr>
        <p:spPr>
          <a:xfrm>
            <a:off x="8293649" y="3583033"/>
            <a:ext cx="1467770" cy="38294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46" idx="0"/>
            <a:endCxn id="103" idx="0"/>
          </p:cNvCxnSpPr>
          <p:nvPr/>
        </p:nvCxnSpPr>
        <p:spPr>
          <a:xfrm flipH="1">
            <a:off x="7379249" y="2296031"/>
            <a:ext cx="2382170" cy="18972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0505455" y="4940097"/>
            <a:ext cx="1049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HelveticaNeue" panose="00000400000000000000" pitchFamily="2" charset="0"/>
              </a:rPr>
              <a:t>Output</a:t>
            </a:r>
            <a:endParaRPr lang="en-US" sz="1200" dirty="0" smtClean="0">
              <a:latin typeface="HelveticaNeue" panose="00000400000000000000" pitchFamily="2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54686" y="4940097"/>
            <a:ext cx="1049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Neue" panose="00000400000000000000" pitchFamily="2" charset="0"/>
              </a:rPr>
              <a:t>Input</a:t>
            </a: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670" t="80598" r="43316" b="-101"/>
          <a:stretch/>
        </p:blipFill>
        <p:spPr>
          <a:xfrm>
            <a:off x="226503" y="2534505"/>
            <a:ext cx="914400" cy="914400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130967" y="2074583"/>
            <a:ext cx="1100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HelveticaNeue" panose="00000400000000000000" pitchFamily="2" charset="0"/>
              </a:rPr>
              <a:t>32x32 pixels</a:t>
            </a:r>
          </a:p>
          <a:p>
            <a:pPr algn="ctr"/>
            <a:r>
              <a:rPr lang="en-US" sz="1200" dirty="0" smtClean="0">
                <a:latin typeface="HelveticaNeue" panose="00000400000000000000" pitchFamily="2" charset="0"/>
              </a:rPr>
              <a:t>1 channel</a:t>
            </a:r>
            <a:endParaRPr lang="en-US" sz="1200" dirty="0">
              <a:latin typeface="HelveticaNeue" panose="00000400000000000000" pitchFamily="2" charset="0"/>
            </a:endParaRPr>
          </a:p>
        </p:txBody>
      </p:sp>
      <p:grpSp>
        <p:nvGrpSpPr>
          <p:cNvPr id="99" name="Group 98"/>
          <p:cNvGrpSpPr/>
          <p:nvPr/>
        </p:nvGrpSpPr>
        <p:grpSpPr>
          <a:xfrm rot="16200000">
            <a:off x="10495756" y="3028089"/>
            <a:ext cx="1520971" cy="293311"/>
            <a:chOff x="1814672" y="5714576"/>
            <a:chExt cx="1520971" cy="293311"/>
          </a:xfrm>
        </p:grpSpPr>
        <p:sp>
          <p:nvSpPr>
            <p:cNvPr id="93" name="Rectangle 92"/>
            <p:cNvSpPr/>
            <p:nvPr/>
          </p:nvSpPr>
          <p:spPr>
            <a:xfrm>
              <a:off x="1814672" y="5714576"/>
              <a:ext cx="267115" cy="29331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4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128136" y="5714576"/>
              <a:ext cx="267115" cy="29331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9</a:t>
              </a: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441600" y="5714576"/>
              <a:ext cx="267115" cy="29331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755064" y="5714576"/>
              <a:ext cx="267115" cy="29331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068528" y="5714576"/>
              <a:ext cx="267115" cy="29331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74" name="Rectangle 73"/>
          <p:cNvSpPr/>
          <p:nvPr/>
        </p:nvSpPr>
        <p:spPr>
          <a:xfrm>
            <a:off x="1613547" y="2551212"/>
            <a:ext cx="731520" cy="7315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1765947" y="2703612"/>
            <a:ext cx="731520" cy="7315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918347" y="2856012"/>
            <a:ext cx="731520" cy="7315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2" name="Group 171"/>
          <p:cNvGrpSpPr/>
          <p:nvPr/>
        </p:nvGrpSpPr>
        <p:grpSpPr>
          <a:xfrm>
            <a:off x="5835980" y="2496497"/>
            <a:ext cx="1097280" cy="1097280"/>
            <a:chOff x="5702630" y="2496497"/>
            <a:chExt cx="1097280" cy="1097280"/>
          </a:xfrm>
        </p:grpSpPr>
        <p:sp>
          <p:nvSpPr>
            <p:cNvPr id="16" name="Rectangle 15"/>
            <p:cNvSpPr/>
            <p:nvPr/>
          </p:nvSpPr>
          <p:spPr>
            <a:xfrm>
              <a:off x="5702630" y="2496497"/>
              <a:ext cx="182880" cy="1828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855030" y="2648897"/>
              <a:ext cx="182880" cy="1828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007430" y="2801297"/>
              <a:ext cx="182880" cy="1828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159830" y="2953697"/>
              <a:ext cx="182880" cy="1828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312230" y="3106097"/>
              <a:ext cx="182880" cy="1828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464630" y="3258497"/>
              <a:ext cx="182880" cy="1828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617030" y="3410897"/>
              <a:ext cx="182880" cy="1828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7287809" y="2485753"/>
            <a:ext cx="1097280" cy="1097280"/>
            <a:chOff x="6455297" y="2485753"/>
            <a:chExt cx="1097280" cy="1097280"/>
          </a:xfrm>
        </p:grpSpPr>
        <p:sp>
          <p:nvSpPr>
            <p:cNvPr id="103" name="Rectangle 102"/>
            <p:cNvSpPr/>
            <p:nvPr/>
          </p:nvSpPr>
          <p:spPr>
            <a:xfrm>
              <a:off x="6455297" y="2485753"/>
              <a:ext cx="182880" cy="1828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607697" y="2638153"/>
              <a:ext cx="182880" cy="1828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760097" y="2790553"/>
              <a:ext cx="182880" cy="1828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912497" y="2942953"/>
              <a:ext cx="182880" cy="1828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7064897" y="3095353"/>
              <a:ext cx="182880" cy="1828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7217297" y="3247753"/>
              <a:ext cx="182880" cy="1828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7369697" y="3400153"/>
              <a:ext cx="182880" cy="1828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7105486" y="1783918"/>
            <a:ext cx="1520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HelveticaNeue" panose="00000400000000000000" pitchFamily="2" charset="0"/>
              </a:defRPr>
            </a:lvl1pPr>
          </a:lstStyle>
          <a:p>
            <a:r>
              <a:rPr lang="en-US" dirty="0"/>
              <a:t>Kernel: </a:t>
            </a:r>
            <a:r>
              <a:rPr lang="en-US" dirty="0" smtClean="0"/>
              <a:t>1x1</a:t>
            </a:r>
            <a:endParaRPr lang="en-US" dirty="0"/>
          </a:p>
          <a:p>
            <a:r>
              <a:rPr lang="en-US" dirty="0"/>
              <a:t>Input: </a:t>
            </a:r>
            <a:r>
              <a:rPr lang="en-US" dirty="0" smtClean="0"/>
              <a:t>64</a:t>
            </a:r>
            <a:endParaRPr lang="en-US" dirty="0"/>
          </a:p>
          <a:p>
            <a:r>
              <a:rPr lang="en-US" dirty="0"/>
              <a:t>Feature map: </a:t>
            </a:r>
            <a:r>
              <a:rPr lang="en-US" dirty="0" smtClean="0"/>
              <a:t>512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3498864" y="3808209"/>
            <a:ext cx="1097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Neue" panose="00000400000000000000" pitchFamily="2" charset="0"/>
              </a:rPr>
              <a:t>L2</a:t>
            </a:r>
            <a:endParaRPr lang="en-US" sz="1200" dirty="0">
              <a:latin typeface="HelveticaNeue" panose="00000400000000000000" pitchFamily="2" charset="0"/>
            </a:endParaRPr>
          </a:p>
          <a:p>
            <a:r>
              <a:rPr lang="en-US" sz="1200" dirty="0" err="1" smtClean="0">
                <a:latin typeface="HelveticaNeue" panose="00000400000000000000" pitchFamily="2" charset="0"/>
              </a:rPr>
              <a:t>ReLU</a:t>
            </a:r>
            <a:endParaRPr lang="en-US" sz="1200" dirty="0">
              <a:latin typeface="HelveticaNeue" panose="00000400000000000000" pitchFamily="2" charset="0"/>
            </a:endParaRPr>
          </a:p>
          <a:p>
            <a:r>
              <a:rPr lang="en-US" sz="1200" dirty="0" smtClean="0">
                <a:latin typeface="HelveticaNeue" panose="00000400000000000000" pitchFamily="2" charset="0"/>
              </a:rPr>
              <a:t>Mixed Pool</a:t>
            </a:r>
            <a:endParaRPr lang="en-US" sz="1200" dirty="0">
              <a:latin typeface="HelveticaNeue" panose="00000400000000000000" pitchFamily="2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937937" y="3808209"/>
            <a:ext cx="1097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Neue" panose="00000400000000000000" pitchFamily="2" charset="0"/>
              </a:rPr>
              <a:t>L2</a:t>
            </a:r>
            <a:endParaRPr lang="en-US" sz="1200" dirty="0">
              <a:latin typeface="HelveticaNeue" panose="00000400000000000000" pitchFamily="2" charset="0"/>
            </a:endParaRPr>
          </a:p>
          <a:p>
            <a:r>
              <a:rPr lang="en-US" sz="1200" dirty="0" err="1" smtClean="0">
                <a:latin typeface="HelveticaNeue" panose="00000400000000000000" pitchFamily="2" charset="0"/>
              </a:rPr>
              <a:t>ReLU</a:t>
            </a:r>
            <a:endParaRPr lang="en-US" sz="1200" dirty="0">
              <a:latin typeface="HelveticaNeue" panose="00000400000000000000" pitchFamily="2" charset="0"/>
            </a:endParaRPr>
          </a:p>
          <a:p>
            <a:r>
              <a:rPr lang="en-US" sz="1200" dirty="0" smtClean="0">
                <a:latin typeface="HelveticaNeue" panose="00000400000000000000" pitchFamily="2" charset="0"/>
              </a:rPr>
              <a:t>Mixed Pool</a:t>
            </a:r>
            <a:endParaRPr lang="en-US" sz="1200" dirty="0">
              <a:latin typeface="HelveticaNeue" panose="00000400000000000000" pitchFamily="2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421986" y="3808209"/>
            <a:ext cx="1097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Neue" panose="00000400000000000000" pitchFamily="2" charset="0"/>
              </a:rPr>
              <a:t>L2</a:t>
            </a:r>
            <a:endParaRPr lang="en-US" sz="1200" dirty="0">
              <a:latin typeface="HelveticaNeue" panose="00000400000000000000" pitchFamily="2" charset="0"/>
            </a:endParaRPr>
          </a:p>
          <a:p>
            <a:r>
              <a:rPr lang="en-US" sz="1200" dirty="0" err="1" smtClean="0">
                <a:latin typeface="HelveticaNeue" panose="00000400000000000000" pitchFamily="2" charset="0"/>
              </a:rPr>
              <a:t>ReLU</a:t>
            </a:r>
            <a:endParaRPr lang="en-US" sz="1200" dirty="0">
              <a:latin typeface="HelveticaNeue" panose="00000400000000000000" pitchFamily="2" charset="0"/>
            </a:endParaRPr>
          </a:p>
          <a:p>
            <a:r>
              <a:rPr lang="en-US" sz="1200" dirty="0" smtClean="0">
                <a:latin typeface="HelveticaNeue" panose="00000400000000000000" pitchFamily="2" charset="0"/>
              </a:rPr>
              <a:t>Mixed Pool</a:t>
            </a:r>
            <a:endParaRPr lang="en-US" sz="1200" dirty="0">
              <a:latin typeface="HelveticaNeue" panose="00000400000000000000" pitchFamily="2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937172" y="3808209"/>
            <a:ext cx="1097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Neue" panose="00000400000000000000" pitchFamily="2" charset="0"/>
              </a:rPr>
              <a:t>L2</a:t>
            </a:r>
            <a:endParaRPr lang="en-US" sz="1200" dirty="0">
              <a:latin typeface="HelveticaNeue" panose="00000400000000000000" pitchFamily="2" charset="0"/>
            </a:endParaRPr>
          </a:p>
          <a:p>
            <a:r>
              <a:rPr lang="en-US" sz="1200" dirty="0" err="1" smtClean="0">
                <a:latin typeface="HelveticaNeue" panose="00000400000000000000" pitchFamily="2" charset="0"/>
              </a:rPr>
              <a:t>ReLU</a:t>
            </a:r>
            <a:endParaRPr lang="en-US" sz="1200" dirty="0">
              <a:latin typeface="HelveticaNeue" panose="00000400000000000000" pitchFamily="2" charset="0"/>
            </a:endParaRPr>
          </a:p>
          <a:p>
            <a:r>
              <a:rPr lang="en-US" sz="1200" dirty="0" smtClean="0">
                <a:latin typeface="HelveticaNeue" panose="00000400000000000000" pitchFamily="2" charset="0"/>
              </a:rPr>
              <a:t>Mixed Pool</a:t>
            </a:r>
          </a:p>
          <a:p>
            <a:r>
              <a:rPr lang="en-US" sz="1200" dirty="0" smtClean="0">
                <a:latin typeface="HelveticaNeue" panose="00000400000000000000" pitchFamily="2" charset="0"/>
              </a:rPr>
              <a:t>Dropout</a:t>
            </a:r>
            <a:endParaRPr lang="en-US" sz="1200" dirty="0">
              <a:latin typeface="HelveticaNeue" panose="00000400000000000000" pitchFamily="2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9208613" y="4940097"/>
            <a:ext cx="1049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HelveticaNeue" panose="00000400000000000000" pitchFamily="2" charset="0"/>
              </a:rPr>
              <a:t>Layer </a:t>
            </a:r>
            <a:r>
              <a:rPr lang="en-US" sz="1200" dirty="0" smtClean="0">
                <a:latin typeface="HelveticaNeue" panose="00000400000000000000" pitchFamily="2" charset="0"/>
              </a:rPr>
              <a:t>6</a:t>
            </a:r>
            <a:endParaRPr lang="en-US" sz="1200" dirty="0" smtClean="0">
              <a:latin typeface="HelveticaNeue" panose="00000400000000000000" pitchFamily="2" charset="0"/>
            </a:endParaRPr>
          </a:p>
          <a:p>
            <a:pPr algn="ctr"/>
            <a:r>
              <a:rPr lang="en-US" sz="1200" dirty="0" smtClean="0">
                <a:latin typeface="HelveticaNeue" panose="00000400000000000000" pitchFamily="2" charset="0"/>
              </a:rPr>
              <a:t>FC</a:t>
            </a:r>
            <a:endParaRPr lang="en-US" sz="1200" dirty="0">
              <a:latin typeface="HelveticaNeue" panose="00000400000000000000" pitchFamily="2" charset="0"/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 flipH="1" flipV="1">
            <a:off x="2645791" y="2881279"/>
            <a:ext cx="1370518" cy="44049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>
            <a:off x="2645791" y="3329667"/>
            <a:ext cx="1354264" cy="25786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 flipV="1">
            <a:off x="4178186" y="3047452"/>
            <a:ext cx="1122614" cy="35012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H="1">
            <a:off x="4178185" y="3399439"/>
            <a:ext cx="1099590" cy="18809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02" idx="3"/>
          </p:cNvCxnSpPr>
          <p:nvPr/>
        </p:nvCxnSpPr>
        <p:spPr>
          <a:xfrm flipH="1">
            <a:off x="5483680" y="3502337"/>
            <a:ext cx="1449580" cy="7812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02" idx="3"/>
          </p:cNvCxnSpPr>
          <p:nvPr/>
        </p:nvCxnSpPr>
        <p:spPr>
          <a:xfrm flipH="1" flipV="1">
            <a:off x="5483680" y="3214699"/>
            <a:ext cx="1449580" cy="28763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09" idx="3"/>
            <a:endCxn id="102" idx="0"/>
          </p:cNvCxnSpPr>
          <p:nvPr/>
        </p:nvCxnSpPr>
        <p:spPr>
          <a:xfrm flipH="1" flipV="1">
            <a:off x="6841820" y="3410897"/>
            <a:ext cx="1543269" cy="8069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109" idx="3"/>
            <a:endCxn id="102" idx="2"/>
          </p:cNvCxnSpPr>
          <p:nvPr/>
        </p:nvCxnSpPr>
        <p:spPr>
          <a:xfrm flipH="1">
            <a:off x="6841820" y="3491593"/>
            <a:ext cx="1543269" cy="10218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Group 192"/>
          <p:cNvGrpSpPr/>
          <p:nvPr/>
        </p:nvGrpSpPr>
        <p:grpSpPr>
          <a:xfrm>
            <a:off x="9657319" y="2296031"/>
            <a:ext cx="212277" cy="1669950"/>
            <a:chOff x="9657319" y="2296031"/>
            <a:chExt cx="212277" cy="1669950"/>
          </a:xfrm>
        </p:grpSpPr>
        <p:sp>
          <p:nvSpPr>
            <p:cNvPr id="46" name="Rectangle 45"/>
            <p:cNvSpPr/>
            <p:nvPr/>
          </p:nvSpPr>
          <p:spPr>
            <a:xfrm>
              <a:off x="9657319" y="2296031"/>
              <a:ext cx="208199" cy="27432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9661397" y="2640418"/>
              <a:ext cx="208199" cy="27432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9657319" y="2993846"/>
              <a:ext cx="208199" cy="27432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9661397" y="3347463"/>
              <a:ext cx="208199" cy="27432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9657319" y="3691661"/>
              <a:ext cx="208199" cy="27432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10590352" y="2294277"/>
            <a:ext cx="212277" cy="1669950"/>
            <a:chOff x="10737440" y="2311539"/>
            <a:chExt cx="212277" cy="1669950"/>
          </a:xfrm>
        </p:grpSpPr>
        <p:sp>
          <p:nvSpPr>
            <p:cNvPr id="188" name="Rectangle 187"/>
            <p:cNvSpPr/>
            <p:nvPr/>
          </p:nvSpPr>
          <p:spPr>
            <a:xfrm>
              <a:off x="10737440" y="2311539"/>
              <a:ext cx="208199" cy="27432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10741518" y="2655926"/>
              <a:ext cx="208199" cy="27432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10737440" y="3009354"/>
              <a:ext cx="208199" cy="27432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0741518" y="3362971"/>
              <a:ext cx="208199" cy="27432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10737440" y="3707169"/>
              <a:ext cx="208199" cy="27432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6" name="Straight Connector 195"/>
          <p:cNvCxnSpPr>
            <a:stCxn id="188" idx="0"/>
            <a:endCxn id="46" idx="0"/>
          </p:cNvCxnSpPr>
          <p:nvPr/>
        </p:nvCxnSpPr>
        <p:spPr>
          <a:xfrm flipH="1">
            <a:off x="9761419" y="2294277"/>
            <a:ext cx="933033" cy="175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>
            <a:stCxn id="192" idx="2"/>
            <a:endCxn id="187" idx="2"/>
          </p:cNvCxnSpPr>
          <p:nvPr/>
        </p:nvCxnSpPr>
        <p:spPr>
          <a:xfrm flipH="1">
            <a:off x="9761419" y="3964227"/>
            <a:ext cx="933033" cy="175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702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83866" y="4940097"/>
            <a:ext cx="1049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HelveticaNeue" panose="00000400000000000000" pitchFamily="2" charset="0"/>
              </a:rPr>
              <a:t>Layer 1</a:t>
            </a:r>
          </a:p>
          <a:p>
            <a:pPr algn="ctr"/>
            <a:r>
              <a:rPr lang="en-US" sz="1200" dirty="0" err="1" smtClean="0">
                <a:latin typeface="HelveticaNeue" panose="00000400000000000000" pitchFamily="2" charset="0"/>
              </a:rPr>
              <a:t>Conv</a:t>
            </a:r>
            <a:endParaRPr lang="en-US" sz="1200" dirty="0" smtClean="0">
              <a:latin typeface="HelveticaNeue" panose="000004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5614" y="1156837"/>
            <a:ext cx="1393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Neue" panose="00000400000000000000" pitchFamily="2" charset="0"/>
              </a:rPr>
              <a:t>Kernel: 5x5</a:t>
            </a:r>
          </a:p>
          <a:p>
            <a:r>
              <a:rPr lang="en-US" sz="1200" dirty="0" smtClean="0">
                <a:latin typeface="HelveticaNeue" panose="00000400000000000000" pitchFamily="2" charset="0"/>
              </a:rPr>
              <a:t>Input: 1</a:t>
            </a:r>
          </a:p>
          <a:p>
            <a:r>
              <a:rPr lang="en-US" sz="1200" dirty="0" smtClean="0">
                <a:latin typeface="HelveticaNeue" panose="00000400000000000000" pitchFamily="2" charset="0"/>
              </a:rPr>
              <a:t>Feature map: 8</a:t>
            </a:r>
            <a:endParaRPr lang="en-US" sz="1200" dirty="0">
              <a:latin typeface="HelveticaNeue" panose="000004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81352" y="3808209"/>
            <a:ext cx="1097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Neue" panose="00000400000000000000" pitchFamily="2" charset="0"/>
              </a:rPr>
              <a:t>L2</a:t>
            </a:r>
            <a:endParaRPr lang="en-US" sz="1200" dirty="0">
              <a:latin typeface="HelveticaNeue" panose="00000400000000000000" pitchFamily="2" charset="0"/>
            </a:endParaRPr>
          </a:p>
          <a:p>
            <a:r>
              <a:rPr lang="en-US" sz="1200" dirty="0" smtClean="0">
                <a:latin typeface="HelveticaNeue" panose="00000400000000000000" pitchFamily="2" charset="0"/>
              </a:rPr>
              <a:t>ELU</a:t>
            </a:r>
            <a:endParaRPr lang="en-US" sz="1200" dirty="0">
              <a:latin typeface="HelveticaNeue" panose="00000400000000000000" pitchFamily="2" charset="0"/>
            </a:endParaRPr>
          </a:p>
          <a:p>
            <a:r>
              <a:rPr lang="en-US" sz="1200" dirty="0" smtClean="0">
                <a:latin typeface="HelveticaNeue" panose="00000400000000000000" pitchFamily="2" charset="0"/>
              </a:rPr>
              <a:t>Mixed Pool</a:t>
            </a:r>
            <a:endParaRPr lang="en-US" sz="1200" dirty="0">
              <a:latin typeface="HelveticaNeue" panose="00000400000000000000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02630" y="2496497"/>
            <a:ext cx="182880" cy="1828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159678" y="1156837"/>
            <a:ext cx="1393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Neue" panose="00000400000000000000" pitchFamily="2" charset="0"/>
              </a:rPr>
              <a:t>Kernel: 5x5</a:t>
            </a:r>
          </a:p>
          <a:p>
            <a:r>
              <a:rPr lang="en-US" sz="1200" dirty="0" smtClean="0">
                <a:latin typeface="HelveticaNeue" panose="00000400000000000000" pitchFamily="2" charset="0"/>
              </a:rPr>
              <a:t>Input: 8</a:t>
            </a:r>
          </a:p>
          <a:p>
            <a:r>
              <a:rPr lang="en-US" sz="1200" dirty="0" smtClean="0">
                <a:latin typeface="HelveticaNeue" panose="00000400000000000000" pitchFamily="2" charset="0"/>
              </a:rPr>
              <a:t>Feature map: 16</a:t>
            </a:r>
            <a:endParaRPr lang="en-US" sz="1200" dirty="0">
              <a:latin typeface="HelveticaNeue" panose="00000400000000000000" pitchFamily="2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69541" y="2590252"/>
            <a:ext cx="548640" cy="548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321941" y="2742652"/>
            <a:ext cx="548640" cy="548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474341" y="2895052"/>
            <a:ext cx="548640" cy="548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626741" y="3047452"/>
            <a:ext cx="548640" cy="548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595140" y="1156837"/>
            <a:ext cx="1393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Neue" panose="00000400000000000000" pitchFamily="2" charset="0"/>
              </a:rPr>
              <a:t>Kernel: 5x5</a:t>
            </a:r>
          </a:p>
          <a:p>
            <a:r>
              <a:rPr lang="en-US" sz="1200" dirty="0" smtClean="0">
                <a:latin typeface="HelveticaNeue" panose="00000400000000000000" pitchFamily="2" charset="0"/>
              </a:rPr>
              <a:t>Input: 16</a:t>
            </a:r>
          </a:p>
          <a:p>
            <a:r>
              <a:rPr lang="en-US" sz="1200" dirty="0" smtClean="0">
                <a:latin typeface="HelveticaNeue" panose="00000400000000000000" pitchFamily="2" charset="0"/>
              </a:rPr>
              <a:t>Feature map: 32</a:t>
            </a:r>
            <a:endParaRPr lang="en-US" sz="1200" dirty="0">
              <a:latin typeface="HelveticaNeue" panose="00000400000000000000" pitchFamily="2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08320" y="2605099"/>
            <a:ext cx="365760" cy="3657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660720" y="2757499"/>
            <a:ext cx="365760" cy="3657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813120" y="2909899"/>
            <a:ext cx="365760" cy="3657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965520" y="3062299"/>
            <a:ext cx="365760" cy="3657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117920" y="3214699"/>
            <a:ext cx="365760" cy="3657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010650" y="1156837"/>
            <a:ext cx="1393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HelveticaNeue" panose="00000400000000000000" pitchFamily="2" charset="0"/>
              </a:defRPr>
            </a:lvl1pPr>
          </a:lstStyle>
          <a:p>
            <a:r>
              <a:rPr lang="en-US" dirty="0"/>
              <a:t>Kernel: 3x3</a:t>
            </a:r>
          </a:p>
          <a:p>
            <a:r>
              <a:rPr lang="en-US" dirty="0"/>
              <a:t>Input: 32</a:t>
            </a:r>
          </a:p>
          <a:p>
            <a:r>
              <a:rPr lang="en-US" dirty="0"/>
              <a:t>Feature map: 64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021921" y="4940097"/>
            <a:ext cx="1049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HelveticaNeue" panose="00000400000000000000" pitchFamily="2" charset="0"/>
              </a:rPr>
              <a:t>Layer 4</a:t>
            </a:r>
          </a:p>
          <a:p>
            <a:pPr algn="ctr"/>
            <a:r>
              <a:rPr lang="en-US" sz="1200" dirty="0" err="1" smtClean="0">
                <a:latin typeface="HelveticaNeue" panose="00000400000000000000" pitchFamily="2" charset="0"/>
              </a:rPr>
              <a:t>Conv</a:t>
            </a:r>
            <a:endParaRPr lang="en-US" sz="1200" dirty="0">
              <a:latin typeface="HelveticaNeue" panose="00000400000000000000" pitchFamily="2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75984" y="4940097"/>
            <a:ext cx="1049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HelveticaNeue" panose="00000400000000000000" pitchFamily="2" charset="0"/>
              </a:rPr>
              <a:t>Layer 3</a:t>
            </a:r>
          </a:p>
          <a:p>
            <a:pPr algn="ctr"/>
            <a:r>
              <a:rPr lang="en-US" sz="1200" dirty="0" err="1" smtClean="0">
                <a:latin typeface="HelveticaNeue" panose="00000400000000000000" pitchFamily="2" charset="0"/>
              </a:rPr>
              <a:t>Conv</a:t>
            </a:r>
            <a:endParaRPr lang="en-US" sz="1200" dirty="0">
              <a:latin typeface="HelveticaNeue" panose="00000400000000000000" pitchFamily="2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45453" y="4940097"/>
            <a:ext cx="1049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HelveticaNeue" panose="00000400000000000000" pitchFamily="2" charset="0"/>
              </a:rPr>
              <a:t>Layer </a:t>
            </a:r>
            <a:r>
              <a:rPr lang="en-US" sz="1200" dirty="0" smtClean="0">
                <a:latin typeface="HelveticaNeue" panose="00000400000000000000" pitchFamily="2" charset="0"/>
              </a:rPr>
              <a:t>2</a:t>
            </a:r>
          </a:p>
          <a:p>
            <a:pPr algn="ctr"/>
            <a:r>
              <a:rPr lang="en-US" sz="1200" dirty="0" err="1" smtClean="0">
                <a:latin typeface="HelveticaNeue" panose="00000400000000000000" pitchFamily="2" charset="0"/>
              </a:rPr>
              <a:t>Conv</a:t>
            </a:r>
            <a:endParaRPr lang="en-US" sz="1200" dirty="0" smtClean="0">
              <a:latin typeface="HelveticaNeue" panose="00000400000000000000" pitchFamily="2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230843" y="2296031"/>
            <a:ext cx="208199" cy="17373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1184525" y="2318695"/>
            <a:ext cx="208199" cy="17373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9791457" y="1916665"/>
            <a:ext cx="1393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Neue" panose="00000400000000000000" pitchFamily="2" charset="0"/>
              </a:rPr>
              <a:t>1024 </a:t>
            </a:r>
            <a:r>
              <a:rPr lang="en-US" sz="1200" dirty="0" smtClean="0">
                <a:latin typeface="HelveticaNeue" panose="00000400000000000000" pitchFamily="2" charset="0"/>
              </a:rPr>
              <a:t>nodes</a:t>
            </a:r>
            <a:endParaRPr lang="en-US" sz="1200" dirty="0">
              <a:latin typeface="HelveticaNeue" panose="00000400000000000000" pitchFamily="2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882130" y="1824332"/>
            <a:ext cx="123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HelveticaNeue" panose="00000400000000000000" pitchFamily="2" charset="0"/>
              </a:rPr>
              <a:t>5-way </a:t>
            </a:r>
            <a:r>
              <a:rPr lang="en-US" sz="1200" dirty="0" err="1" smtClean="0">
                <a:latin typeface="HelveticaNeue" panose="00000400000000000000" pitchFamily="2" charset="0"/>
              </a:rPr>
              <a:t>softmax</a:t>
            </a:r>
            <a:endParaRPr lang="en-US" sz="1200" dirty="0" smtClean="0">
              <a:latin typeface="HelveticaNeue" panose="00000400000000000000" pitchFamily="2" charset="0"/>
            </a:endParaRPr>
          </a:p>
          <a:p>
            <a:pPr algn="ctr"/>
            <a:r>
              <a:rPr lang="en-US" sz="1200" dirty="0" smtClean="0">
                <a:latin typeface="HelveticaNeue" panose="00000400000000000000" pitchFamily="2" charset="0"/>
              </a:rPr>
              <a:t>11 classes</a:t>
            </a:r>
            <a:endParaRPr lang="en-US" sz="1200" dirty="0">
              <a:latin typeface="HelveticaNeue" panose="00000400000000000000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998194" y="4940097"/>
            <a:ext cx="1016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HelveticaNeue" panose="00000400000000000000" pitchFamily="2" charset="0"/>
              </a:rPr>
              <a:t>Layer </a:t>
            </a:r>
            <a:r>
              <a:rPr lang="en-US" sz="1200" dirty="0" smtClean="0">
                <a:latin typeface="HelveticaNeue" panose="00000400000000000000" pitchFamily="2" charset="0"/>
              </a:rPr>
              <a:t>5</a:t>
            </a:r>
          </a:p>
          <a:p>
            <a:pPr algn="ctr"/>
            <a:r>
              <a:rPr lang="en-US" sz="1200" dirty="0" err="1" smtClean="0">
                <a:latin typeface="HelveticaNeue" panose="00000400000000000000" pitchFamily="2" charset="0"/>
              </a:rPr>
              <a:t>Conv</a:t>
            </a:r>
            <a:endParaRPr lang="en-US" sz="1200" dirty="0" smtClean="0">
              <a:latin typeface="HelveticaNeue" panose="00000400000000000000" pitchFamily="2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837618" y="4940097"/>
            <a:ext cx="1049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HelveticaNeue" panose="00000400000000000000" pitchFamily="2" charset="0"/>
              </a:rPr>
              <a:t>Layer 6</a:t>
            </a:r>
          </a:p>
          <a:p>
            <a:pPr algn="ctr"/>
            <a:r>
              <a:rPr lang="en-US" sz="1200" dirty="0" err="1" smtClean="0">
                <a:latin typeface="HelveticaNeue" panose="00000400000000000000" pitchFamily="2" charset="0"/>
              </a:rPr>
              <a:t>Conv</a:t>
            </a:r>
            <a:endParaRPr lang="en-US" sz="1200" dirty="0">
              <a:latin typeface="HelveticaNeue" panose="00000400000000000000" pitchFamily="2" charset="0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8992289" y="3609167"/>
            <a:ext cx="1238555" cy="4468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117" idx="0"/>
          </p:cNvCxnSpPr>
          <p:nvPr/>
        </p:nvCxnSpPr>
        <p:spPr>
          <a:xfrm flipH="1">
            <a:off x="7953692" y="2296031"/>
            <a:ext cx="2277151" cy="18900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1064314" y="4940097"/>
            <a:ext cx="1049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HelveticaNeue" panose="00000400000000000000" pitchFamily="2" charset="0"/>
              </a:rPr>
              <a:t>Output</a:t>
            </a:r>
            <a:endParaRPr lang="en-US" sz="1200" dirty="0" smtClean="0">
              <a:latin typeface="HelveticaNeue" panose="00000400000000000000" pitchFamily="2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54686" y="4940097"/>
            <a:ext cx="1049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Neue" panose="00000400000000000000" pitchFamily="2" charset="0"/>
              </a:rPr>
              <a:t>Input</a:t>
            </a: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670" t="80598" r="43316" b="-101"/>
          <a:stretch/>
        </p:blipFill>
        <p:spPr>
          <a:xfrm>
            <a:off x="226503" y="2534505"/>
            <a:ext cx="914400" cy="914400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130967" y="2074583"/>
            <a:ext cx="1100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HelveticaNeue" panose="00000400000000000000" pitchFamily="2" charset="0"/>
              </a:rPr>
              <a:t>32x32 pixels</a:t>
            </a:r>
          </a:p>
          <a:p>
            <a:pPr algn="ctr"/>
            <a:r>
              <a:rPr lang="en-US" sz="1200" dirty="0" smtClean="0">
                <a:latin typeface="HelveticaNeue" panose="00000400000000000000" pitchFamily="2" charset="0"/>
              </a:rPr>
              <a:t>1 channel</a:t>
            </a:r>
            <a:endParaRPr lang="en-US" sz="1200" dirty="0">
              <a:latin typeface="HelveticaNeue" panose="00000400000000000000" pitchFamily="2" charset="0"/>
            </a:endParaRPr>
          </a:p>
        </p:txBody>
      </p:sp>
      <p:grpSp>
        <p:nvGrpSpPr>
          <p:cNvPr id="99" name="Group 98"/>
          <p:cNvGrpSpPr/>
          <p:nvPr/>
        </p:nvGrpSpPr>
        <p:grpSpPr>
          <a:xfrm rot="16200000">
            <a:off x="11054615" y="3018055"/>
            <a:ext cx="1520971" cy="293311"/>
            <a:chOff x="1814672" y="5714576"/>
            <a:chExt cx="1520971" cy="293311"/>
          </a:xfrm>
        </p:grpSpPr>
        <p:sp>
          <p:nvSpPr>
            <p:cNvPr id="93" name="Rectangle 92"/>
            <p:cNvSpPr/>
            <p:nvPr/>
          </p:nvSpPr>
          <p:spPr>
            <a:xfrm>
              <a:off x="1814672" y="5714576"/>
              <a:ext cx="267115" cy="29331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4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128136" y="5714576"/>
              <a:ext cx="267115" cy="29331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9</a:t>
              </a: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441600" y="5714576"/>
              <a:ext cx="267115" cy="29331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755064" y="5714576"/>
              <a:ext cx="267115" cy="29331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068528" y="5714576"/>
              <a:ext cx="267115" cy="29331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74" name="Rectangle 73"/>
          <p:cNvSpPr/>
          <p:nvPr/>
        </p:nvSpPr>
        <p:spPr>
          <a:xfrm>
            <a:off x="1613547" y="2551212"/>
            <a:ext cx="731520" cy="7315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1765947" y="2703612"/>
            <a:ext cx="731520" cy="7315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918347" y="2856012"/>
            <a:ext cx="731520" cy="7315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5855030" y="2648897"/>
            <a:ext cx="182880" cy="1828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007430" y="2801297"/>
            <a:ext cx="182880" cy="1828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6159830" y="2953697"/>
            <a:ext cx="182880" cy="1828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6312230" y="3106097"/>
            <a:ext cx="182880" cy="1828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6464630" y="3258497"/>
            <a:ext cx="182880" cy="1828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6617030" y="3410897"/>
            <a:ext cx="182880" cy="1828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6455297" y="2485753"/>
            <a:ext cx="182880" cy="1828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607697" y="2638153"/>
            <a:ext cx="182880" cy="1828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760097" y="2790553"/>
            <a:ext cx="182880" cy="1828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6912497" y="2942953"/>
            <a:ext cx="182880" cy="1828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7064897" y="3095353"/>
            <a:ext cx="182880" cy="1828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7217297" y="3247753"/>
            <a:ext cx="182880" cy="1828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7369697" y="3400153"/>
            <a:ext cx="182880" cy="1828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7123277" y="2485753"/>
            <a:ext cx="182880" cy="1828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7275677" y="2638153"/>
            <a:ext cx="182880" cy="1828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7428077" y="2790553"/>
            <a:ext cx="182880" cy="1828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7580477" y="2942953"/>
            <a:ext cx="182880" cy="1828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7732877" y="3095353"/>
            <a:ext cx="182880" cy="1828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7885277" y="3247753"/>
            <a:ext cx="182880" cy="1828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8037677" y="3400153"/>
            <a:ext cx="182880" cy="1828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7862252" y="2485039"/>
            <a:ext cx="182880" cy="1828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8014652" y="2637439"/>
            <a:ext cx="182880" cy="1828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8167052" y="2789839"/>
            <a:ext cx="182880" cy="1828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8319452" y="2942239"/>
            <a:ext cx="182880" cy="1828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8471852" y="3094639"/>
            <a:ext cx="182880" cy="1828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8624252" y="3247039"/>
            <a:ext cx="182880" cy="1828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8776652" y="3399439"/>
            <a:ext cx="182880" cy="1828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6316783" y="1156837"/>
            <a:ext cx="1520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HelveticaNeue" panose="00000400000000000000" pitchFamily="2" charset="0"/>
              </a:defRPr>
            </a:lvl1pPr>
          </a:lstStyle>
          <a:p>
            <a:r>
              <a:rPr lang="en-US" dirty="0"/>
              <a:t>Kernel: </a:t>
            </a:r>
            <a:r>
              <a:rPr lang="en-US" dirty="0" smtClean="0"/>
              <a:t>1x1</a:t>
            </a:r>
            <a:endParaRPr lang="en-US" dirty="0"/>
          </a:p>
          <a:p>
            <a:r>
              <a:rPr lang="en-US" dirty="0"/>
              <a:t>Input: </a:t>
            </a:r>
            <a:r>
              <a:rPr lang="en-US" dirty="0" smtClean="0"/>
              <a:t>64</a:t>
            </a:r>
            <a:endParaRPr lang="en-US" dirty="0"/>
          </a:p>
          <a:p>
            <a:r>
              <a:rPr lang="en-US" dirty="0"/>
              <a:t>Feature map: </a:t>
            </a:r>
            <a:r>
              <a:rPr lang="en-US" dirty="0" smtClean="0"/>
              <a:t>256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7688386" y="1156837"/>
            <a:ext cx="1503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HelveticaNeue" panose="00000400000000000000" pitchFamily="2" charset="0"/>
              </a:defRPr>
            </a:lvl1pPr>
          </a:lstStyle>
          <a:p>
            <a:r>
              <a:rPr lang="en-US" dirty="0"/>
              <a:t>Kernel: </a:t>
            </a:r>
            <a:r>
              <a:rPr lang="en-US" dirty="0" smtClean="0"/>
              <a:t>1x1</a:t>
            </a:r>
            <a:endParaRPr lang="en-US" dirty="0"/>
          </a:p>
          <a:p>
            <a:r>
              <a:rPr lang="en-US" dirty="0"/>
              <a:t>Input: </a:t>
            </a:r>
            <a:r>
              <a:rPr lang="en-US" dirty="0" smtClean="0"/>
              <a:t>256</a:t>
            </a:r>
            <a:endParaRPr lang="en-US" dirty="0"/>
          </a:p>
          <a:p>
            <a:r>
              <a:rPr lang="en-US" dirty="0"/>
              <a:t>Feature map: </a:t>
            </a:r>
            <a:r>
              <a:rPr lang="en-US" dirty="0" smtClean="0"/>
              <a:t>512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9066980" y="1156837"/>
            <a:ext cx="1496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HelveticaNeue" panose="00000400000000000000" pitchFamily="2" charset="0"/>
              </a:defRPr>
            </a:lvl1pPr>
          </a:lstStyle>
          <a:p>
            <a:r>
              <a:rPr lang="en-US" dirty="0"/>
              <a:t>Kernel: </a:t>
            </a:r>
            <a:r>
              <a:rPr lang="en-US" dirty="0" smtClean="0"/>
              <a:t>1x1</a:t>
            </a:r>
            <a:endParaRPr lang="en-US" dirty="0"/>
          </a:p>
          <a:p>
            <a:r>
              <a:rPr lang="en-US" dirty="0"/>
              <a:t>Input: </a:t>
            </a:r>
            <a:r>
              <a:rPr lang="en-US" dirty="0" smtClean="0"/>
              <a:t>512</a:t>
            </a:r>
            <a:endParaRPr lang="en-US" dirty="0"/>
          </a:p>
          <a:p>
            <a:r>
              <a:rPr lang="en-US" dirty="0"/>
              <a:t>Feature map: </a:t>
            </a:r>
            <a:r>
              <a:rPr lang="en-US" dirty="0" smtClean="0"/>
              <a:t>1024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3441714" y="3808209"/>
            <a:ext cx="1097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Neue" panose="00000400000000000000" pitchFamily="2" charset="0"/>
              </a:rPr>
              <a:t>L2</a:t>
            </a:r>
            <a:endParaRPr lang="en-US" sz="1200" dirty="0">
              <a:latin typeface="HelveticaNeue" panose="00000400000000000000" pitchFamily="2" charset="0"/>
            </a:endParaRPr>
          </a:p>
          <a:p>
            <a:r>
              <a:rPr lang="en-US" sz="1200" dirty="0" smtClean="0">
                <a:latin typeface="HelveticaNeue" panose="00000400000000000000" pitchFamily="2" charset="0"/>
              </a:rPr>
              <a:t>ELU</a:t>
            </a:r>
            <a:endParaRPr lang="en-US" sz="1200" dirty="0">
              <a:latin typeface="HelveticaNeue" panose="00000400000000000000" pitchFamily="2" charset="0"/>
            </a:endParaRPr>
          </a:p>
          <a:p>
            <a:r>
              <a:rPr lang="en-US" sz="1200" dirty="0" smtClean="0">
                <a:latin typeface="HelveticaNeue" panose="00000400000000000000" pitchFamily="2" charset="0"/>
              </a:rPr>
              <a:t>Mixed Pool</a:t>
            </a:r>
            <a:endParaRPr lang="en-US" sz="1200" dirty="0">
              <a:latin typeface="HelveticaNeue" panose="00000400000000000000" pitchFamily="2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861737" y="3808209"/>
            <a:ext cx="1097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Neue" panose="00000400000000000000" pitchFamily="2" charset="0"/>
              </a:rPr>
              <a:t>L2</a:t>
            </a:r>
            <a:endParaRPr lang="en-US" sz="1200" dirty="0">
              <a:latin typeface="HelveticaNeue" panose="00000400000000000000" pitchFamily="2" charset="0"/>
            </a:endParaRPr>
          </a:p>
          <a:p>
            <a:r>
              <a:rPr lang="en-US" sz="1200" dirty="0" smtClean="0">
                <a:latin typeface="HelveticaNeue" panose="00000400000000000000" pitchFamily="2" charset="0"/>
              </a:rPr>
              <a:t>ELU</a:t>
            </a:r>
            <a:endParaRPr lang="en-US" sz="1200" dirty="0">
              <a:latin typeface="HelveticaNeue" panose="00000400000000000000" pitchFamily="2" charset="0"/>
            </a:endParaRPr>
          </a:p>
          <a:p>
            <a:r>
              <a:rPr lang="en-US" sz="1200" dirty="0" smtClean="0">
                <a:latin typeface="HelveticaNeue" panose="00000400000000000000" pitchFamily="2" charset="0"/>
              </a:rPr>
              <a:t>Mixed Pool</a:t>
            </a:r>
            <a:endParaRPr lang="en-US" sz="1200" dirty="0">
              <a:latin typeface="HelveticaNeue" panose="00000400000000000000" pitchFamily="2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155286" y="3808209"/>
            <a:ext cx="1097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Neue" panose="00000400000000000000" pitchFamily="2" charset="0"/>
              </a:rPr>
              <a:t>L2</a:t>
            </a:r>
            <a:endParaRPr lang="en-US" sz="1200" dirty="0">
              <a:latin typeface="HelveticaNeue" panose="00000400000000000000" pitchFamily="2" charset="0"/>
            </a:endParaRPr>
          </a:p>
          <a:p>
            <a:r>
              <a:rPr lang="en-US" sz="1200" dirty="0" smtClean="0">
                <a:latin typeface="HelveticaNeue" panose="00000400000000000000" pitchFamily="2" charset="0"/>
              </a:rPr>
              <a:t>ELU</a:t>
            </a:r>
            <a:endParaRPr lang="en-US" sz="1200" dirty="0">
              <a:latin typeface="HelveticaNeue" panose="00000400000000000000" pitchFamily="2" charset="0"/>
            </a:endParaRPr>
          </a:p>
          <a:p>
            <a:r>
              <a:rPr lang="en-US" sz="1200" dirty="0" smtClean="0">
                <a:latin typeface="HelveticaNeue" panose="00000400000000000000" pitchFamily="2" charset="0"/>
              </a:rPr>
              <a:t>Mixed Pool</a:t>
            </a:r>
            <a:endParaRPr lang="en-US" sz="1200" dirty="0">
              <a:latin typeface="HelveticaNeue" panose="00000400000000000000" pitchFamily="2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156122" y="3808209"/>
            <a:ext cx="1097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Neue" panose="00000400000000000000" pitchFamily="2" charset="0"/>
              </a:rPr>
              <a:t>L2</a:t>
            </a:r>
            <a:endParaRPr lang="en-US" sz="1200" dirty="0">
              <a:latin typeface="HelveticaNeue" panose="00000400000000000000" pitchFamily="2" charset="0"/>
            </a:endParaRPr>
          </a:p>
          <a:p>
            <a:r>
              <a:rPr lang="en-US" sz="1200" dirty="0" smtClean="0">
                <a:latin typeface="HelveticaNeue" panose="00000400000000000000" pitchFamily="2" charset="0"/>
              </a:rPr>
              <a:t>ELU</a:t>
            </a:r>
            <a:endParaRPr lang="en-US" sz="1200" dirty="0">
              <a:latin typeface="HelveticaNeue" panose="00000400000000000000" pitchFamily="2" charset="0"/>
            </a:endParaRPr>
          </a:p>
          <a:p>
            <a:r>
              <a:rPr lang="en-US" sz="1200" dirty="0" smtClean="0">
                <a:latin typeface="HelveticaNeue" panose="00000400000000000000" pitchFamily="2" charset="0"/>
              </a:rPr>
              <a:t>Mixed Pool</a:t>
            </a:r>
            <a:endParaRPr lang="en-US" sz="1200" dirty="0">
              <a:latin typeface="HelveticaNeue" panose="00000400000000000000" pitchFamily="2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8144221" y="3808209"/>
            <a:ext cx="1097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Neue" panose="00000400000000000000" pitchFamily="2" charset="0"/>
              </a:rPr>
              <a:t>L2</a:t>
            </a:r>
            <a:endParaRPr lang="en-US" sz="1200" dirty="0">
              <a:latin typeface="HelveticaNeue" panose="00000400000000000000" pitchFamily="2" charset="0"/>
            </a:endParaRPr>
          </a:p>
          <a:p>
            <a:r>
              <a:rPr lang="en-US" sz="1200" dirty="0" smtClean="0">
                <a:latin typeface="HelveticaNeue" panose="00000400000000000000" pitchFamily="2" charset="0"/>
              </a:rPr>
              <a:t>ELU</a:t>
            </a:r>
            <a:endParaRPr lang="en-US" sz="1200" dirty="0">
              <a:latin typeface="HelveticaNeue" panose="00000400000000000000" pitchFamily="2" charset="0"/>
            </a:endParaRPr>
          </a:p>
          <a:p>
            <a:r>
              <a:rPr lang="en-US" sz="1200" dirty="0" smtClean="0">
                <a:latin typeface="HelveticaNeue" panose="00000400000000000000" pitchFamily="2" charset="0"/>
              </a:rPr>
              <a:t>Mixed Pool</a:t>
            </a:r>
            <a:endParaRPr lang="en-US" sz="1200" dirty="0">
              <a:latin typeface="HelveticaNeue" panose="00000400000000000000" pitchFamily="2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193682" y="3808209"/>
            <a:ext cx="1097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Neue" panose="00000400000000000000" pitchFamily="2" charset="0"/>
              </a:rPr>
              <a:t>L2</a:t>
            </a:r>
            <a:endParaRPr lang="en-US" sz="1200" dirty="0">
              <a:latin typeface="HelveticaNeue" panose="00000400000000000000" pitchFamily="2" charset="0"/>
            </a:endParaRPr>
          </a:p>
          <a:p>
            <a:r>
              <a:rPr lang="en-US" sz="1200" dirty="0" smtClean="0">
                <a:latin typeface="HelveticaNeue" panose="00000400000000000000" pitchFamily="2" charset="0"/>
              </a:rPr>
              <a:t>ELU</a:t>
            </a:r>
            <a:endParaRPr lang="en-US" sz="1200" dirty="0">
              <a:latin typeface="HelveticaNeue" panose="00000400000000000000" pitchFamily="2" charset="0"/>
            </a:endParaRPr>
          </a:p>
          <a:p>
            <a:r>
              <a:rPr lang="en-US" sz="1200" dirty="0" smtClean="0">
                <a:latin typeface="HelveticaNeue" panose="00000400000000000000" pitchFamily="2" charset="0"/>
              </a:rPr>
              <a:t>Mixed Pool</a:t>
            </a:r>
          </a:p>
          <a:p>
            <a:r>
              <a:rPr lang="en-US" sz="1200" dirty="0" smtClean="0">
                <a:latin typeface="HelveticaNeue" panose="00000400000000000000" pitchFamily="2" charset="0"/>
              </a:rPr>
              <a:t>Dropout</a:t>
            </a:r>
            <a:endParaRPr lang="en-US" sz="1200" dirty="0">
              <a:latin typeface="HelveticaNeue" panose="00000400000000000000" pitchFamily="2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8741826" y="4940097"/>
            <a:ext cx="1049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HelveticaNeue" panose="00000400000000000000" pitchFamily="2" charset="0"/>
              </a:rPr>
              <a:t>Layer </a:t>
            </a:r>
            <a:r>
              <a:rPr lang="en-US" sz="1200" dirty="0" smtClean="0">
                <a:latin typeface="HelveticaNeue" panose="00000400000000000000" pitchFamily="2" charset="0"/>
              </a:rPr>
              <a:t>7</a:t>
            </a:r>
            <a:endParaRPr lang="en-US" sz="1200" dirty="0" smtClean="0">
              <a:latin typeface="HelveticaNeue" panose="00000400000000000000" pitchFamily="2" charset="0"/>
            </a:endParaRPr>
          </a:p>
          <a:p>
            <a:pPr algn="ctr"/>
            <a:r>
              <a:rPr lang="en-US" sz="1200" dirty="0" err="1" smtClean="0">
                <a:latin typeface="HelveticaNeue" panose="00000400000000000000" pitchFamily="2" charset="0"/>
              </a:rPr>
              <a:t>Conv</a:t>
            </a:r>
            <a:endParaRPr lang="en-US" sz="1200" dirty="0">
              <a:latin typeface="HelveticaNeue" panose="00000400000000000000" pitchFamily="2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9836412" y="4940097"/>
            <a:ext cx="1049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HelveticaNeue" panose="00000400000000000000" pitchFamily="2" charset="0"/>
              </a:rPr>
              <a:t>Layer </a:t>
            </a:r>
            <a:r>
              <a:rPr lang="en-US" sz="1200" dirty="0" smtClean="0">
                <a:latin typeface="HelveticaNeue" panose="00000400000000000000" pitchFamily="2" charset="0"/>
              </a:rPr>
              <a:t>8</a:t>
            </a:r>
            <a:endParaRPr lang="en-US" sz="1200" dirty="0" smtClean="0">
              <a:latin typeface="HelveticaNeue" panose="00000400000000000000" pitchFamily="2" charset="0"/>
            </a:endParaRPr>
          </a:p>
          <a:p>
            <a:pPr algn="ctr"/>
            <a:r>
              <a:rPr lang="en-US" sz="1200" dirty="0" smtClean="0">
                <a:latin typeface="HelveticaNeue" panose="00000400000000000000" pitchFamily="2" charset="0"/>
              </a:rPr>
              <a:t>FC</a:t>
            </a:r>
            <a:endParaRPr lang="en-US" sz="1200" dirty="0">
              <a:latin typeface="HelveticaNeue" panose="00000400000000000000" pitchFamily="2" charset="0"/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 flipH="1" flipV="1">
            <a:off x="2645791" y="2881279"/>
            <a:ext cx="1370518" cy="44049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>
            <a:off x="2645791" y="3329667"/>
            <a:ext cx="1354264" cy="25786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 flipV="1">
            <a:off x="4178186" y="3047452"/>
            <a:ext cx="1122614" cy="35012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H="1">
            <a:off x="4178185" y="3399439"/>
            <a:ext cx="1099590" cy="18809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02" idx="3"/>
          </p:cNvCxnSpPr>
          <p:nvPr/>
        </p:nvCxnSpPr>
        <p:spPr>
          <a:xfrm flipH="1">
            <a:off x="5514636" y="3502337"/>
            <a:ext cx="1285274" cy="7170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02" idx="3"/>
          </p:cNvCxnSpPr>
          <p:nvPr/>
        </p:nvCxnSpPr>
        <p:spPr>
          <a:xfrm flipH="1" flipV="1">
            <a:off x="5483680" y="3245179"/>
            <a:ext cx="1316230" cy="25715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09" idx="3"/>
            <a:endCxn id="102" idx="0"/>
          </p:cNvCxnSpPr>
          <p:nvPr/>
        </p:nvCxnSpPr>
        <p:spPr>
          <a:xfrm flipH="1" flipV="1">
            <a:off x="6708470" y="3410897"/>
            <a:ext cx="844107" cy="8069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109" idx="3"/>
            <a:endCxn id="102" idx="2"/>
          </p:cNvCxnSpPr>
          <p:nvPr/>
        </p:nvCxnSpPr>
        <p:spPr>
          <a:xfrm flipH="1">
            <a:off x="6708470" y="3491593"/>
            <a:ext cx="844107" cy="10218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16" idx="3"/>
            <a:endCxn id="109" idx="2"/>
          </p:cNvCxnSpPr>
          <p:nvPr/>
        </p:nvCxnSpPr>
        <p:spPr>
          <a:xfrm flipH="1">
            <a:off x="7461137" y="3491593"/>
            <a:ext cx="759420" cy="9144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16" idx="3"/>
            <a:endCxn id="109" idx="0"/>
          </p:cNvCxnSpPr>
          <p:nvPr/>
        </p:nvCxnSpPr>
        <p:spPr>
          <a:xfrm flipH="1" flipV="1">
            <a:off x="7461137" y="3400153"/>
            <a:ext cx="759420" cy="9144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23" idx="3"/>
            <a:endCxn id="116" idx="0"/>
          </p:cNvCxnSpPr>
          <p:nvPr/>
        </p:nvCxnSpPr>
        <p:spPr>
          <a:xfrm flipH="1" flipV="1">
            <a:off x="8129117" y="3400153"/>
            <a:ext cx="830415" cy="9072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123" idx="3"/>
            <a:endCxn id="116" idx="2"/>
          </p:cNvCxnSpPr>
          <p:nvPr/>
        </p:nvCxnSpPr>
        <p:spPr>
          <a:xfrm flipH="1">
            <a:off x="8129117" y="3490879"/>
            <a:ext cx="830415" cy="9215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100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31077" y="2884867"/>
            <a:ext cx="1120461" cy="3348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Neue" panose="00000400000000000000" pitchFamily="2" charset="0"/>
              </a:rPr>
              <a:t>Conv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HelveticaNeue" panose="00000400000000000000" pitchFamily="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331077" y="3320602"/>
            <a:ext cx="1120461" cy="3348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Neue" panose="00000400000000000000" pitchFamily="2" charset="0"/>
              </a:rPr>
              <a:t>ReLU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HelveticaNeue" panose="00000400000000000000" pitchFamily="2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31077" y="3756337"/>
            <a:ext cx="1120461" cy="3348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Neue" panose="00000400000000000000" pitchFamily="2" charset="0"/>
              </a:rPr>
              <a:t>Max pool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HelveticaNeue" panose="00000400000000000000" pitchFamily="2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384149" y="2884866"/>
            <a:ext cx="1120461" cy="334851"/>
          </a:xfrm>
          <a:prstGeom prst="round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HelveticaNeue" panose="00000400000000000000" pitchFamily="2" charset="0"/>
              </a:rPr>
              <a:t>FC</a:t>
            </a:r>
            <a:endParaRPr lang="en-US" sz="1400" dirty="0">
              <a:solidFill>
                <a:schemeClr val="bg1"/>
              </a:solidFill>
              <a:latin typeface="HelveticaNeue" panose="00000400000000000000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384149" y="3320602"/>
            <a:ext cx="1120461" cy="334851"/>
          </a:xfrm>
          <a:prstGeom prst="round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HelveticaNeue" panose="00000400000000000000" pitchFamily="2" charset="0"/>
              </a:rPr>
              <a:t>Softmax</a:t>
            </a:r>
            <a:endParaRPr lang="en-US" sz="1400" dirty="0">
              <a:solidFill>
                <a:schemeClr val="bg1"/>
              </a:solidFill>
              <a:latin typeface="HelveticaNeue" panose="00000400000000000000" pitchFamily="2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44345" y="2884867"/>
            <a:ext cx="1120461" cy="3348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Neue" panose="00000400000000000000" pitchFamily="2" charset="0"/>
              </a:rPr>
              <a:t>Conv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HelveticaNeue" panose="00000400000000000000" pitchFamily="2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844345" y="3320602"/>
            <a:ext cx="1120461" cy="3348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Neue" panose="00000400000000000000" pitchFamily="2" charset="0"/>
              </a:rPr>
              <a:t>ReLU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HelveticaNeue" panose="00000400000000000000" pitchFamily="2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844345" y="3756337"/>
            <a:ext cx="1120461" cy="3348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Neue" panose="00000400000000000000" pitchFamily="2" charset="0"/>
              </a:rPr>
              <a:t>Max pool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HelveticaNeue" panose="00000400000000000000" pitchFamily="2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357613" y="2884867"/>
            <a:ext cx="1120461" cy="3348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Neue" panose="00000400000000000000" pitchFamily="2" charset="0"/>
              </a:rPr>
              <a:t>Conv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HelveticaNeue" panose="00000400000000000000" pitchFamily="2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357613" y="3320602"/>
            <a:ext cx="1120461" cy="3348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Neue" panose="00000400000000000000" pitchFamily="2" charset="0"/>
              </a:rPr>
              <a:t>ReLU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HelveticaNeue" panose="00000400000000000000" pitchFamily="2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357613" y="3756337"/>
            <a:ext cx="1120461" cy="3348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Neue" panose="00000400000000000000" pitchFamily="2" charset="0"/>
              </a:rPr>
              <a:t>Max pool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HelveticaNeue" panose="00000400000000000000" pitchFamily="2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870881" y="2884867"/>
            <a:ext cx="1120461" cy="3348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Neue" panose="00000400000000000000" pitchFamily="2" charset="0"/>
              </a:rPr>
              <a:t>Conv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HelveticaNeue" panose="00000400000000000000" pitchFamily="2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870881" y="3320602"/>
            <a:ext cx="1120461" cy="3348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Neue" panose="00000400000000000000" pitchFamily="2" charset="0"/>
              </a:rPr>
              <a:t>ReLU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HelveticaNeue" panose="00000400000000000000" pitchFamily="2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870881" y="3756337"/>
            <a:ext cx="1120461" cy="3348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Neue" panose="00000400000000000000" pitchFamily="2" charset="0"/>
              </a:rPr>
              <a:t>Max pool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HelveticaNeue" panose="00000400000000000000" pitchFamily="2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870881" y="4192072"/>
            <a:ext cx="1120461" cy="33485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Neue" panose="00000400000000000000" pitchFamily="2" charset="0"/>
              </a:rPr>
              <a:t>Dropout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HelveticaNeue" panose="00000400000000000000" pitchFamily="2" charset="0"/>
            </a:endParaRPr>
          </a:p>
        </p:txBody>
      </p:sp>
      <p:cxnSp>
        <p:nvCxnSpPr>
          <p:cNvPr id="20" name="Straight Arrow Connector 19"/>
          <p:cNvCxnSpPr>
            <a:stCxn id="4" idx="3"/>
            <a:endCxn id="9" idx="1"/>
          </p:cNvCxnSpPr>
          <p:nvPr/>
        </p:nvCxnSpPr>
        <p:spPr>
          <a:xfrm>
            <a:off x="3451538" y="3052293"/>
            <a:ext cx="392807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12" idx="1"/>
          </p:cNvCxnSpPr>
          <p:nvPr/>
        </p:nvCxnSpPr>
        <p:spPr>
          <a:xfrm>
            <a:off x="4964806" y="3052293"/>
            <a:ext cx="392807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3"/>
            <a:endCxn id="15" idx="1"/>
          </p:cNvCxnSpPr>
          <p:nvPr/>
        </p:nvCxnSpPr>
        <p:spPr>
          <a:xfrm>
            <a:off x="6478074" y="3052293"/>
            <a:ext cx="392807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3"/>
            <a:endCxn id="7" idx="1"/>
          </p:cNvCxnSpPr>
          <p:nvPr/>
        </p:nvCxnSpPr>
        <p:spPr>
          <a:xfrm flipV="1">
            <a:off x="7991342" y="3052292"/>
            <a:ext cx="392807" cy="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2"/>
            <a:endCxn id="8" idx="0"/>
          </p:cNvCxnSpPr>
          <p:nvPr/>
        </p:nvCxnSpPr>
        <p:spPr>
          <a:xfrm>
            <a:off x="8944380" y="3219717"/>
            <a:ext cx="0" cy="10088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" idx="2"/>
            <a:endCxn id="5" idx="0"/>
          </p:cNvCxnSpPr>
          <p:nvPr/>
        </p:nvCxnSpPr>
        <p:spPr>
          <a:xfrm>
            <a:off x="2891308" y="3219718"/>
            <a:ext cx="0" cy="10088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" idx="2"/>
            <a:endCxn id="6" idx="0"/>
          </p:cNvCxnSpPr>
          <p:nvPr/>
        </p:nvCxnSpPr>
        <p:spPr>
          <a:xfrm>
            <a:off x="2891308" y="3655453"/>
            <a:ext cx="0" cy="10088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2"/>
            <a:endCxn id="11" idx="0"/>
          </p:cNvCxnSpPr>
          <p:nvPr/>
        </p:nvCxnSpPr>
        <p:spPr>
          <a:xfrm>
            <a:off x="4404576" y="3655453"/>
            <a:ext cx="0" cy="10088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9" idx="2"/>
            <a:endCxn id="10" idx="0"/>
          </p:cNvCxnSpPr>
          <p:nvPr/>
        </p:nvCxnSpPr>
        <p:spPr>
          <a:xfrm>
            <a:off x="4404576" y="3219718"/>
            <a:ext cx="0" cy="10088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3" idx="2"/>
            <a:endCxn id="14" idx="0"/>
          </p:cNvCxnSpPr>
          <p:nvPr/>
        </p:nvCxnSpPr>
        <p:spPr>
          <a:xfrm>
            <a:off x="5917844" y="3655453"/>
            <a:ext cx="0" cy="10088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2" idx="2"/>
            <a:endCxn id="13" idx="0"/>
          </p:cNvCxnSpPr>
          <p:nvPr/>
        </p:nvCxnSpPr>
        <p:spPr>
          <a:xfrm>
            <a:off x="5917844" y="3219718"/>
            <a:ext cx="0" cy="10088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7" idx="2"/>
            <a:endCxn id="18" idx="0"/>
          </p:cNvCxnSpPr>
          <p:nvPr/>
        </p:nvCxnSpPr>
        <p:spPr>
          <a:xfrm>
            <a:off x="7431112" y="4091188"/>
            <a:ext cx="0" cy="10088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6" idx="2"/>
            <a:endCxn id="17" idx="0"/>
          </p:cNvCxnSpPr>
          <p:nvPr/>
        </p:nvCxnSpPr>
        <p:spPr>
          <a:xfrm>
            <a:off x="7431112" y="3655453"/>
            <a:ext cx="0" cy="10088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5" idx="2"/>
            <a:endCxn id="16" idx="0"/>
          </p:cNvCxnSpPr>
          <p:nvPr/>
        </p:nvCxnSpPr>
        <p:spPr>
          <a:xfrm>
            <a:off x="7431112" y="3219718"/>
            <a:ext cx="0" cy="10088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061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6063" y="2743196"/>
            <a:ext cx="1120461" cy="3348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Neue" panose="00000400000000000000" pitchFamily="2" charset="0"/>
              </a:rPr>
              <a:t>Conv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HelveticaNeue" panose="00000400000000000000" pitchFamily="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06063" y="3178931"/>
            <a:ext cx="1120461" cy="3348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Neue" panose="00000400000000000000" pitchFamily="2" charset="0"/>
              </a:rPr>
              <a:t>ELU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HelveticaNeue" panose="00000400000000000000" pitchFamily="2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6063" y="3614666"/>
            <a:ext cx="1120461" cy="3348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Neue" panose="00000400000000000000" pitchFamily="2" charset="0"/>
              </a:rPr>
              <a:t>Mixed pool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HelveticaNeue" panose="00000400000000000000" pitchFamily="2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798931" y="2743196"/>
            <a:ext cx="1120461" cy="334851"/>
          </a:xfrm>
          <a:prstGeom prst="round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HelveticaNeue" panose="00000400000000000000" pitchFamily="2" charset="0"/>
              </a:rPr>
              <a:t>FC</a:t>
            </a:r>
            <a:endParaRPr lang="en-US" sz="1400" dirty="0">
              <a:solidFill>
                <a:schemeClr val="bg1"/>
              </a:solidFill>
              <a:latin typeface="HelveticaNeue" panose="00000400000000000000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798931" y="3178932"/>
            <a:ext cx="1120461" cy="334851"/>
          </a:xfrm>
          <a:prstGeom prst="round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HelveticaNeue" panose="00000400000000000000" pitchFamily="2" charset="0"/>
              </a:rPr>
              <a:t>Softmax</a:t>
            </a:r>
            <a:endParaRPr lang="en-US" sz="1400" dirty="0">
              <a:solidFill>
                <a:schemeClr val="bg1"/>
              </a:solidFill>
              <a:latin typeface="HelveticaNeue" panose="00000400000000000000" pitchFamily="2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719331" y="2743196"/>
            <a:ext cx="1120461" cy="3348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Neue" panose="00000400000000000000" pitchFamily="2" charset="0"/>
              </a:rPr>
              <a:t>Conv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HelveticaNeue" panose="00000400000000000000" pitchFamily="2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719331" y="3178931"/>
            <a:ext cx="1120461" cy="3348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Neue" panose="00000400000000000000" pitchFamily="2" charset="0"/>
              </a:rPr>
              <a:t>ELU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HelveticaNeue" panose="00000400000000000000" pitchFamily="2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719331" y="3614666"/>
            <a:ext cx="1120461" cy="3348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Neue" panose="00000400000000000000" pitchFamily="2" charset="0"/>
              </a:rPr>
              <a:t>Mixed pool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HelveticaNeue" panose="00000400000000000000" pitchFamily="2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232599" y="2743196"/>
            <a:ext cx="1120461" cy="3348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Neue" panose="00000400000000000000" pitchFamily="2" charset="0"/>
              </a:rPr>
              <a:t>Conv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HelveticaNeue" panose="00000400000000000000" pitchFamily="2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232599" y="3178931"/>
            <a:ext cx="1120461" cy="3348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Neue" panose="00000400000000000000" pitchFamily="2" charset="0"/>
              </a:rPr>
              <a:t>ELU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HelveticaNeue" panose="00000400000000000000" pitchFamily="2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232599" y="3614666"/>
            <a:ext cx="1120461" cy="3348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Neue" panose="00000400000000000000" pitchFamily="2" charset="0"/>
              </a:rPr>
              <a:t>Mixed pool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HelveticaNeue" panose="00000400000000000000" pitchFamily="2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9285666" y="2743196"/>
            <a:ext cx="1120461" cy="3348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Neue" panose="00000400000000000000" pitchFamily="2" charset="0"/>
              </a:rPr>
              <a:t>Conv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HelveticaNeue" panose="00000400000000000000" pitchFamily="2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9285666" y="3178931"/>
            <a:ext cx="1120461" cy="3348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Neue" panose="00000400000000000000" pitchFamily="2" charset="0"/>
              </a:rPr>
              <a:t>ELU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HelveticaNeue" panose="00000400000000000000" pitchFamily="2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9285666" y="3614666"/>
            <a:ext cx="1120461" cy="3348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Neue" panose="00000400000000000000" pitchFamily="2" charset="0"/>
              </a:rPr>
              <a:t>Mixed pool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HelveticaNeue" panose="00000400000000000000" pitchFamily="2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285666" y="4050401"/>
            <a:ext cx="1120461" cy="33485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Neue" panose="00000400000000000000" pitchFamily="2" charset="0"/>
              </a:rPr>
              <a:t>Dropout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HelveticaNeue" panose="00000400000000000000" pitchFamily="2" charset="0"/>
            </a:endParaRPr>
          </a:p>
        </p:txBody>
      </p:sp>
      <p:cxnSp>
        <p:nvCxnSpPr>
          <p:cNvPr id="20" name="Straight Arrow Connector 19"/>
          <p:cNvCxnSpPr>
            <a:stCxn id="4" idx="3"/>
            <a:endCxn id="9" idx="1"/>
          </p:cNvCxnSpPr>
          <p:nvPr/>
        </p:nvCxnSpPr>
        <p:spPr>
          <a:xfrm>
            <a:off x="1326524" y="2910622"/>
            <a:ext cx="392807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12" idx="1"/>
          </p:cNvCxnSpPr>
          <p:nvPr/>
        </p:nvCxnSpPr>
        <p:spPr>
          <a:xfrm>
            <a:off x="2839792" y="2910622"/>
            <a:ext cx="392807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3"/>
            <a:endCxn id="36" idx="1"/>
          </p:cNvCxnSpPr>
          <p:nvPr/>
        </p:nvCxnSpPr>
        <p:spPr>
          <a:xfrm>
            <a:off x="4353060" y="2910622"/>
            <a:ext cx="392806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3"/>
            <a:endCxn id="7" idx="1"/>
          </p:cNvCxnSpPr>
          <p:nvPr/>
        </p:nvCxnSpPr>
        <p:spPr>
          <a:xfrm>
            <a:off x="10406127" y="2910622"/>
            <a:ext cx="39280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2"/>
            <a:endCxn id="8" idx="0"/>
          </p:cNvCxnSpPr>
          <p:nvPr/>
        </p:nvCxnSpPr>
        <p:spPr>
          <a:xfrm>
            <a:off x="11359162" y="3078047"/>
            <a:ext cx="0" cy="10088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" idx="2"/>
            <a:endCxn id="5" idx="0"/>
          </p:cNvCxnSpPr>
          <p:nvPr/>
        </p:nvCxnSpPr>
        <p:spPr>
          <a:xfrm>
            <a:off x="766294" y="3078047"/>
            <a:ext cx="0" cy="10088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" idx="2"/>
            <a:endCxn id="6" idx="0"/>
          </p:cNvCxnSpPr>
          <p:nvPr/>
        </p:nvCxnSpPr>
        <p:spPr>
          <a:xfrm>
            <a:off x="766294" y="3513782"/>
            <a:ext cx="0" cy="10088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2"/>
            <a:endCxn id="11" idx="0"/>
          </p:cNvCxnSpPr>
          <p:nvPr/>
        </p:nvCxnSpPr>
        <p:spPr>
          <a:xfrm>
            <a:off x="2279562" y="3513782"/>
            <a:ext cx="0" cy="10088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9" idx="2"/>
            <a:endCxn id="10" idx="0"/>
          </p:cNvCxnSpPr>
          <p:nvPr/>
        </p:nvCxnSpPr>
        <p:spPr>
          <a:xfrm>
            <a:off x="2279562" y="3078047"/>
            <a:ext cx="0" cy="10088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3" idx="2"/>
            <a:endCxn id="14" idx="0"/>
          </p:cNvCxnSpPr>
          <p:nvPr/>
        </p:nvCxnSpPr>
        <p:spPr>
          <a:xfrm>
            <a:off x="3792830" y="3513782"/>
            <a:ext cx="0" cy="10088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2" idx="2"/>
            <a:endCxn id="13" idx="0"/>
          </p:cNvCxnSpPr>
          <p:nvPr/>
        </p:nvCxnSpPr>
        <p:spPr>
          <a:xfrm>
            <a:off x="3792830" y="3078047"/>
            <a:ext cx="0" cy="10088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7" idx="2"/>
            <a:endCxn id="18" idx="0"/>
          </p:cNvCxnSpPr>
          <p:nvPr/>
        </p:nvCxnSpPr>
        <p:spPr>
          <a:xfrm>
            <a:off x="9845897" y="3949517"/>
            <a:ext cx="0" cy="10088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6" idx="2"/>
            <a:endCxn id="17" idx="0"/>
          </p:cNvCxnSpPr>
          <p:nvPr/>
        </p:nvCxnSpPr>
        <p:spPr>
          <a:xfrm>
            <a:off x="9845897" y="3513782"/>
            <a:ext cx="0" cy="10088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5" idx="2"/>
            <a:endCxn id="16" idx="0"/>
          </p:cNvCxnSpPr>
          <p:nvPr/>
        </p:nvCxnSpPr>
        <p:spPr>
          <a:xfrm>
            <a:off x="9845897" y="3078047"/>
            <a:ext cx="0" cy="10088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4745866" y="2743196"/>
            <a:ext cx="1120461" cy="3348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Neue" panose="00000400000000000000" pitchFamily="2" charset="0"/>
              </a:rPr>
              <a:t>Conv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HelveticaNeue" panose="00000400000000000000" pitchFamily="2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745866" y="3178931"/>
            <a:ext cx="1120461" cy="3348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Neue" panose="00000400000000000000" pitchFamily="2" charset="0"/>
              </a:rPr>
              <a:t>ELU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HelveticaNeue" panose="00000400000000000000" pitchFamily="2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745866" y="3614666"/>
            <a:ext cx="1120461" cy="3348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Neue" panose="00000400000000000000" pitchFamily="2" charset="0"/>
              </a:rPr>
              <a:t>Mixed pool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HelveticaNeue" panose="00000400000000000000" pitchFamily="2" charset="0"/>
            </a:endParaRPr>
          </a:p>
        </p:txBody>
      </p:sp>
      <p:cxnSp>
        <p:nvCxnSpPr>
          <p:cNvPr id="40" name="Straight Connector 39"/>
          <p:cNvCxnSpPr>
            <a:stCxn id="37" idx="2"/>
            <a:endCxn id="38" idx="0"/>
          </p:cNvCxnSpPr>
          <p:nvPr/>
        </p:nvCxnSpPr>
        <p:spPr>
          <a:xfrm>
            <a:off x="5306097" y="3513782"/>
            <a:ext cx="0" cy="10088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6" idx="2"/>
            <a:endCxn id="37" idx="0"/>
          </p:cNvCxnSpPr>
          <p:nvPr/>
        </p:nvCxnSpPr>
        <p:spPr>
          <a:xfrm>
            <a:off x="5306097" y="3078047"/>
            <a:ext cx="0" cy="10088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6259133" y="2743196"/>
            <a:ext cx="1120461" cy="3348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Neue" panose="00000400000000000000" pitchFamily="2" charset="0"/>
              </a:rPr>
              <a:t>Conv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HelveticaNeue" panose="00000400000000000000" pitchFamily="2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259133" y="3178931"/>
            <a:ext cx="1120461" cy="3348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Neue" panose="00000400000000000000" pitchFamily="2" charset="0"/>
              </a:rPr>
              <a:t>ELU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HelveticaNeue" panose="00000400000000000000" pitchFamily="2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6259133" y="3614666"/>
            <a:ext cx="1120461" cy="3348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Neue" panose="00000400000000000000" pitchFamily="2" charset="0"/>
              </a:rPr>
              <a:t>Mixed pool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HelveticaNeue" panose="00000400000000000000" pitchFamily="2" charset="0"/>
            </a:endParaRPr>
          </a:p>
        </p:txBody>
      </p:sp>
      <p:cxnSp>
        <p:nvCxnSpPr>
          <p:cNvPr id="48" name="Straight Connector 47"/>
          <p:cNvCxnSpPr>
            <a:stCxn id="45" idx="2"/>
            <a:endCxn id="47" idx="0"/>
          </p:cNvCxnSpPr>
          <p:nvPr/>
        </p:nvCxnSpPr>
        <p:spPr>
          <a:xfrm>
            <a:off x="6819364" y="3513782"/>
            <a:ext cx="0" cy="10088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4" idx="2"/>
            <a:endCxn id="45" idx="0"/>
          </p:cNvCxnSpPr>
          <p:nvPr/>
        </p:nvCxnSpPr>
        <p:spPr>
          <a:xfrm>
            <a:off x="6819364" y="3078047"/>
            <a:ext cx="0" cy="10088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7772400" y="2743196"/>
            <a:ext cx="1120461" cy="3348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Neue" panose="00000400000000000000" pitchFamily="2" charset="0"/>
              </a:rPr>
              <a:t>Conv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HelveticaNeue" panose="00000400000000000000" pitchFamily="2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7772400" y="3178931"/>
            <a:ext cx="1120461" cy="3348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Neue" panose="00000400000000000000" pitchFamily="2" charset="0"/>
              </a:rPr>
              <a:t>ELU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HelveticaNeue" panose="00000400000000000000" pitchFamily="2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7772400" y="3614666"/>
            <a:ext cx="1120461" cy="3348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Neue" panose="00000400000000000000" pitchFamily="2" charset="0"/>
              </a:rPr>
              <a:t>Mixed pool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HelveticaNeue" panose="00000400000000000000" pitchFamily="2" charset="0"/>
            </a:endParaRPr>
          </a:p>
        </p:txBody>
      </p:sp>
      <p:cxnSp>
        <p:nvCxnSpPr>
          <p:cNvPr id="56" name="Straight Connector 55"/>
          <p:cNvCxnSpPr>
            <a:stCxn id="53" idx="2"/>
            <a:endCxn id="54" idx="0"/>
          </p:cNvCxnSpPr>
          <p:nvPr/>
        </p:nvCxnSpPr>
        <p:spPr>
          <a:xfrm>
            <a:off x="8332631" y="3513782"/>
            <a:ext cx="0" cy="10088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1" idx="2"/>
            <a:endCxn id="53" idx="0"/>
          </p:cNvCxnSpPr>
          <p:nvPr/>
        </p:nvCxnSpPr>
        <p:spPr>
          <a:xfrm>
            <a:off x="8332631" y="3078047"/>
            <a:ext cx="0" cy="10088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6" idx="3"/>
            <a:endCxn id="44" idx="1"/>
          </p:cNvCxnSpPr>
          <p:nvPr/>
        </p:nvCxnSpPr>
        <p:spPr>
          <a:xfrm>
            <a:off x="5866327" y="2910622"/>
            <a:ext cx="392806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4" idx="3"/>
            <a:endCxn id="51" idx="1"/>
          </p:cNvCxnSpPr>
          <p:nvPr/>
        </p:nvCxnSpPr>
        <p:spPr>
          <a:xfrm>
            <a:off x="7379594" y="2910622"/>
            <a:ext cx="392806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1" idx="3"/>
            <a:endCxn id="15" idx="1"/>
          </p:cNvCxnSpPr>
          <p:nvPr/>
        </p:nvCxnSpPr>
        <p:spPr>
          <a:xfrm>
            <a:off x="8892861" y="2910622"/>
            <a:ext cx="392805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532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9161200" y="2702252"/>
            <a:ext cx="1120461" cy="334851"/>
          </a:xfrm>
          <a:prstGeom prst="round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HelveticaNeue" panose="00000400000000000000" pitchFamily="2" charset="0"/>
              </a:rPr>
              <a:t>FC</a:t>
            </a:r>
            <a:endParaRPr lang="en-US" sz="1400" dirty="0">
              <a:solidFill>
                <a:schemeClr val="bg1"/>
              </a:solidFill>
              <a:latin typeface="HelveticaNeue" panose="00000400000000000000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61200" y="3137988"/>
            <a:ext cx="1120461" cy="334851"/>
          </a:xfrm>
          <a:prstGeom prst="round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HelveticaNeue" panose="00000400000000000000" pitchFamily="2" charset="0"/>
              </a:rPr>
              <a:t>Softmax</a:t>
            </a:r>
            <a:endParaRPr lang="en-US" sz="1400" dirty="0">
              <a:solidFill>
                <a:schemeClr val="bg1"/>
              </a:solidFill>
              <a:latin typeface="HelveticaNeue" panose="00000400000000000000" pitchFamily="2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594868" y="2702252"/>
            <a:ext cx="1120461" cy="3348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Neue" panose="00000400000000000000" pitchFamily="2" charset="0"/>
              </a:rPr>
              <a:t>Conv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HelveticaNeue" panose="00000400000000000000" pitchFamily="2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594868" y="3137987"/>
            <a:ext cx="1120461" cy="3348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Neue" panose="00000400000000000000" pitchFamily="2" charset="0"/>
              </a:rPr>
              <a:t>ReLU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HelveticaNeue" panose="00000400000000000000" pitchFamily="2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594868" y="3573722"/>
            <a:ext cx="1120461" cy="3348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Neue" panose="00000400000000000000" pitchFamily="2" charset="0"/>
              </a:rPr>
              <a:t>Mixed pool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HelveticaNeue" panose="00000400000000000000" pitchFamily="2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47935" y="2702252"/>
            <a:ext cx="1120461" cy="3348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Neue" panose="00000400000000000000" pitchFamily="2" charset="0"/>
              </a:rPr>
              <a:t>Conv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HelveticaNeue" panose="00000400000000000000" pitchFamily="2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47935" y="3137987"/>
            <a:ext cx="1120461" cy="3348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elveticaNeue" panose="00000400000000000000" pitchFamily="2" charset="0"/>
              </a:rPr>
              <a:t>ReLU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HelveticaNeue" panose="00000400000000000000" pitchFamily="2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47935" y="3573722"/>
            <a:ext cx="1120461" cy="3348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Neue" panose="00000400000000000000" pitchFamily="2" charset="0"/>
              </a:rPr>
              <a:t>Mixed pool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HelveticaNeue" panose="00000400000000000000" pitchFamily="2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47935" y="4009457"/>
            <a:ext cx="1120461" cy="33485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Neue" panose="00000400000000000000" pitchFamily="2" charset="0"/>
              </a:rPr>
              <a:t>Dropout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HelveticaNeue" panose="00000400000000000000" pitchFamily="2" charset="0"/>
            </a:endParaRPr>
          </a:p>
        </p:txBody>
      </p:sp>
      <p:cxnSp>
        <p:nvCxnSpPr>
          <p:cNvPr id="24" name="Straight Arrow Connector 23"/>
          <p:cNvCxnSpPr>
            <a:stCxn id="12" idx="3"/>
            <a:endCxn id="36" idx="1"/>
          </p:cNvCxnSpPr>
          <p:nvPr/>
        </p:nvCxnSpPr>
        <p:spPr>
          <a:xfrm>
            <a:off x="2715329" y="2869678"/>
            <a:ext cx="392806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3"/>
            <a:endCxn id="7" idx="1"/>
          </p:cNvCxnSpPr>
          <p:nvPr/>
        </p:nvCxnSpPr>
        <p:spPr>
          <a:xfrm>
            <a:off x="8768396" y="2869678"/>
            <a:ext cx="39280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2"/>
            <a:endCxn id="8" idx="0"/>
          </p:cNvCxnSpPr>
          <p:nvPr/>
        </p:nvCxnSpPr>
        <p:spPr>
          <a:xfrm>
            <a:off x="9721431" y="3037103"/>
            <a:ext cx="0" cy="10088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3" idx="2"/>
            <a:endCxn id="14" idx="0"/>
          </p:cNvCxnSpPr>
          <p:nvPr/>
        </p:nvCxnSpPr>
        <p:spPr>
          <a:xfrm>
            <a:off x="2155099" y="3472838"/>
            <a:ext cx="0" cy="10088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2" idx="2"/>
            <a:endCxn id="13" idx="0"/>
          </p:cNvCxnSpPr>
          <p:nvPr/>
        </p:nvCxnSpPr>
        <p:spPr>
          <a:xfrm>
            <a:off x="2155099" y="3037103"/>
            <a:ext cx="0" cy="10088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7" idx="2"/>
            <a:endCxn id="18" idx="0"/>
          </p:cNvCxnSpPr>
          <p:nvPr/>
        </p:nvCxnSpPr>
        <p:spPr>
          <a:xfrm>
            <a:off x="8208166" y="3908573"/>
            <a:ext cx="0" cy="10088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6" idx="2"/>
            <a:endCxn id="17" idx="0"/>
          </p:cNvCxnSpPr>
          <p:nvPr/>
        </p:nvCxnSpPr>
        <p:spPr>
          <a:xfrm>
            <a:off x="8208166" y="3472838"/>
            <a:ext cx="0" cy="10088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5" idx="2"/>
            <a:endCxn id="16" idx="0"/>
          </p:cNvCxnSpPr>
          <p:nvPr/>
        </p:nvCxnSpPr>
        <p:spPr>
          <a:xfrm>
            <a:off x="8208166" y="3037103"/>
            <a:ext cx="0" cy="10088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3108135" y="2702252"/>
            <a:ext cx="1120461" cy="3348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Neue" panose="00000400000000000000" pitchFamily="2" charset="0"/>
              </a:rPr>
              <a:t>Conv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HelveticaNeue" panose="00000400000000000000" pitchFamily="2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108135" y="3137987"/>
            <a:ext cx="1120461" cy="3348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elveticaNeue" panose="00000400000000000000" pitchFamily="2" charset="0"/>
              </a:rPr>
              <a:t>ReLU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HelveticaNeue" panose="00000400000000000000" pitchFamily="2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108135" y="3573722"/>
            <a:ext cx="1120461" cy="3348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Neue" panose="00000400000000000000" pitchFamily="2" charset="0"/>
              </a:rPr>
              <a:t>Mixed pool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HelveticaNeue" panose="00000400000000000000" pitchFamily="2" charset="0"/>
            </a:endParaRPr>
          </a:p>
        </p:txBody>
      </p:sp>
      <p:cxnSp>
        <p:nvCxnSpPr>
          <p:cNvPr id="40" name="Straight Connector 39"/>
          <p:cNvCxnSpPr>
            <a:stCxn id="37" idx="2"/>
            <a:endCxn id="38" idx="0"/>
          </p:cNvCxnSpPr>
          <p:nvPr/>
        </p:nvCxnSpPr>
        <p:spPr>
          <a:xfrm>
            <a:off x="3668366" y="3472838"/>
            <a:ext cx="0" cy="10088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6" idx="2"/>
            <a:endCxn id="37" idx="0"/>
          </p:cNvCxnSpPr>
          <p:nvPr/>
        </p:nvCxnSpPr>
        <p:spPr>
          <a:xfrm>
            <a:off x="3668366" y="3037103"/>
            <a:ext cx="0" cy="10088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4621402" y="2702252"/>
            <a:ext cx="1120461" cy="3348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Neue" panose="00000400000000000000" pitchFamily="2" charset="0"/>
              </a:rPr>
              <a:t>Conv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HelveticaNeue" panose="00000400000000000000" pitchFamily="2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621402" y="3137987"/>
            <a:ext cx="1120461" cy="3348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elveticaNeue" panose="00000400000000000000" pitchFamily="2" charset="0"/>
              </a:rPr>
              <a:t>ReLU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HelveticaNeue" panose="00000400000000000000" pitchFamily="2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621402" y="3573722"/>
            <a:ext cx="1120461" cy="3348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Neue" panose="00000400000000000000" pitchFamily="2" charset="0"/>
              </a:rPr>
              <a:t>Mixed pool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HelveticaNeue" panose="00000400000000000000" pitchFamily="2" charset="0"/>
            </a:endParaRPr>
          </a:p>
        </p:txBody>
      </p:sp>
      <p:cxnSp>
        <p:nvCxnSpPr>
          <p:cNvPr id="48" name="Straight Connector 47"/>
          <p:cNvCxnSpPr>
            <a:stCxn id="45" idx="2"/>
            <a:endCxn id="47" idx="0"/>
          </p:cNvCxnSpPr>
          <p:nvPr/>
        </p:nvCxnSpPr>
        <p:spPr>
          <a:xfrm>
            <a:off x="5181633" y="3472838"/>
            <a:ext cx="0" cy="10088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4" idx="2"/>
            <a:endCxn id="45" idx="0"/>
          </p:cNvCxnSpPr>
          <p:nvPr/>
        </p:nvCxnSpPr>
        <p:spPr>
          <a:xfrm>
            <a:off x="5181633" y="3037103"/>
            <a:ext cx="0" cy="10088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6134669" y="2702252"/>
            <a:ext cx="1120461" cy="3348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Neue" panose="00000400000000000000" pitchFamily="2" charset="0"/>
              </a:rPr>
              <a:t>Conv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HelveticaNeue" panose="00000400000000000000" pitchFamily="2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6134669" y="3137987"/>
            <a:ext cx="1120461" cy="3348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elveticaNeue" panose="00000400000000000000" pitchFamily="2" charset="0"/>
              </a:rPr>
              <a:t>ReLU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HelveticaNeue" panose="00000400000000000000" pitchFamily="2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6134669" y="3573722"/>
            <a:ext cx="1120461" cy="3348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Neue" panose="00000400000000000000" pitchFamily="2" charset="0"/>
              </a:rPr>
              <a:t>Mixed pool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HelveticaNeue" panose="00000400000000000000" pitchFamily="2" charset="0"/>
            </a:endParaRPr>
          </a:p>
        </p:txBody>
      </p:sp>
      <p:cxnSp>
        <p:nvCxnSpPr>
          <p:cNvPr id="56" name="Straight Connector 55"/>
          <p:cNvCxnSpPr>
            <a:stCxn id="53" idx="2"/>
            <a:endCxn id="54" idx="0"/>
          </p:cNvCxnSpPr>
          <p:nvPr/>
        </p:nvCxnSpPr>
        <p:spPr>
          <a:xfrm>
            <a:off x="6694900" y="3472838"/>
            <a:ext cx="0" cy="10088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1" idx="2"/>
            <a:endCxn id="53" idx="0"/>
          </p:cNvCxnSpPr>
          <p:nvPr/>
        </p:nvCxnSpPr>
        <p:spPr>
          <a:xfrm>
            <a:off x="6694900" y="3037103"/>
            <a:ext cx="0" cy="10088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6" idx="3"/>
            <a:endCxn id="44" idx="1"/>
          </p:cNvCxnSpPr>
          <p:nvPr/>
        </p:nvCxnSpPr>
        <p:spPr>
          <a:xfrm>
            <a:off x="4228596" y="2869678"/>
            <a:ext cx="392806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4" idx="3"/>
            <a:endCxn id="51" idx="1"/>
          </p:cNvCxnSpPr>
          <p:nvPr/>
        </p:nvCxnSpPr>
        <p:spPr>
          <a:xfrm>
            <a:off x="5741863" y="2869678"/>
            <a:ext cx="392806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1" idx="3"/>
            <a:endCxn id="15" idx="1"/>
          </p:cNvCxnSpPr>
          <p:nvPr/>
        </p:nvCxnSpPr>
        <p:spPr>
          <a:xfrm>
            <a:off x="7255130" y="2869678"/>
            <a:ext cx="392805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900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1550</TotalTime>
  <Words>313</Words>
  <Application>Microsoft Office PowerPoint</Application>
  <PresentationFormat>Widescreen</PresentationFormat>
  <Paragraphs>177</Paragraphs>
  <Slides>5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HelveticaNeue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bencxs</dc:creator>
  <cp:lastModifiedBy>bencxs</cp:lastModifiedBy>
  <cp:revision>18</cp:revision>
  <dcterms:created xsi:type="dcterms:W3CDTF">2016-10-30T05:39:14Z</dcterms:created>
  <dcterms:modified xsi:type="dcterms:W3CDTF">2016-11-03T16:26:44Z</dcterms:modified>
</cp:coreProperties>
</file>