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8"/>
  </p:notesMasterIdLst>
  <p:sldIdLst>
    <p:sldId id="350" r:id="rId2"/>
    <p:sldId id="351" r:id="rId3"/>
    <p:sldId id="352" r:id="rId4"/>
    <p:sldId id="353" r:id="rId5"/>
    <p:sldId id="354" r:id="rId6"/>
    <p:sldId id="355" r:id="rId7"/>
    <p:sldId id="356" r:id="rId8"/>
    <p:sldId id="357" r:id="rId9"/>
    <p:sldId id="324" r:id="rId10"/>
    <p:sldId id="325" r:id="rId11"/>
    <p:sldId id="257" r:id="rId12"/>
    <p:sldId id="307" r:id="rId13"/>
    <p:sldId id="258" r:id="rId14"/>
    <p:sldId id="358" r:id="rId15"/>
    <p:sldId id="363" r:id="rId16"/>
    <p:sldId id="366" r:id="rId17"/>
    <p:sldId id="364" r:id="rId18"/>
    <p:sldId id="365" r:id="rId19"/>
    <p:sldId id="360" r:id="rId20"/>
    <p:sldId id="361" r:id="rId21"/>
    <p:sldId id="362" r:id="rId22"/>
    <p:sldId id="328" r:id="rId23"/>
    <p:sldId id="329" r:id="rId24"/>
    <p:sldId id="330" r:id="rId25"/>
    <p:sldId id="331" r:id="rId26"/>
    <p:sldId id="332" r:id="rId27"/>
    <p:sldId id="333" r:id="rId28"/>
    <p:sldId id="370" r:id="rId29"/>
    <p:sldId id="334" r:id="rId30"/>
    <p:sldId id="335" r:id="rId31"/>
    <p:sldId id="259" r:id="rId32"/>
    <p:sldId id="260" r:id="rId33"/>
    <p:sldId id="316" r:id="rId34"/>
    <p:sldId id="261" r:id="rId35"/>
    <p:sldId id="262" r:id="rId36"/>
    <p:sldId id="263" r:id="rId37"/>
    <p:sldId id="264" r:id="rId38"/>
    <p:sldId id="265" r:id="rId39"/>
    <p:sldId id="266" r:id="rId40"/>
    <p:sldId id="267" r:id="rId41"/>
    <p:sldId id="327" r:id="rId42"/>
    <p:sldId id="270" r:id="rId43"/>
    <p:sldId id="271" r:id="rId44"/>
    <p:sldId id="272" r:id="rId45"/>
    <p:sldId id="273" r:id="rId46"/>
    <p:sldId id="274" r:id="rId47"/>
    <p:sldId id="275" r:id="rId48"/>
    <p:sldId id="276" r:id="rId49"/>
    <p:sldId id="277" r:id="rId50"/>
    <p:sldId id="278" r:id="rId51"/>
    <p:sldId id="279" r:id="rId52"/>
    <p:sldId id="280" r:id="rId53"/>
    <p:sldId id="281" r:id="rId54"/>
    <p:sldId id="323" r:id="rId55"/>
    <p:sldId id="282" r:id="rId56"/>
    <p:sldId id="283" r:id="rId57"/>
    <p:sldId id="284" r:id="rId58"/>
    <p:sldId id="285" r:id="rId59"/>
    <p:sldId id="286" r:id="rId60"/>
    <p:sldId id="287" r:id="rId61"/>
    <p:sldId id="311" r:id="rId62"/>
    <p:sldId id="312" r:id="rId63"/>
    <p:sldId id="313" r:id="rId64"/>
    <p:sldId id="288" r:id="rId65"/>
    <p:sldId id="317" r:id="rId66"/>
    <p:sldId id="309" r:id="rId67"/>
    <p:sldId id="310" r:id="rId68"/>
    <p:sldId id="336" r:id="rId69"/>
    <p:sldId id="337" r:id="rId70"/>
    <p:sldId id="367" r:id="rId71"/>
    <p:sldId id="368" r:id="rId72"/>
    <p:sldId id="369" r:id="rId73"/>
    <p:sldId id="320" r:id="rId74"/>
    <p:sldId id="321" r:id="rId75"/>
    <p:sldId id="322" r:id="rId76"/>
    <p:sldId id="318" r:id="rId7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806" autoAdjust="0"/>
  </p:normalViewPr>
  <p:slideViewPr>
    <p:cSldViewPr>
      <p:cViewPr varScale="1">
        <p:scale>
          <a:sx n="88" d="100"/>
          <a:sy n="88" d="100"/>
        </p:scale>
        <p:origin x="166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558D76F-6466-4BA7-A34A-2ABB4A8CCC37}" type="datetimeFigureOut">
              <a:rPr lang="zh-CN" altLang="en-US"/>
              <a:pPr>
                <a:defRPr/>
              </a:pPr>
              <a:t>2019/9/2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A04D4D10-7EF0-4B9C-8C5D-4C3C82B84F2F}" type="slidenum">
              <a:rPr lang="zh-CN" altLang="en-US"/>
              <a:pPr>
                <a:defRPr/>
              </a:pPr>
              <a:t>‹#›</a:t>
            </a:fld>
            <a:endParaRPr lang="zh-CN" altLang="en-US"/>
          </a:p>
        </p:txBody>
      </p:sp>
    </p:spTree>
    <p:extLst>
      <p:ext uri="{BB962C8B-B14F-4D97-AF65-F5344CB8AC3E}">
        <p14:creationId xmlns:p14="http://schemas.microsoft.com/office/powerpoint/2010/main" val="34426021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A47BA035-D01A-48BF-8519-9DCFB6FD431D}" type="slidenum">
              <a:rPr lang="en-US" altLang="zh-CN" smtClean="0"/>
              <a:pPr/>
              <a:t>7</a:t>
            </a:fld>
            <a:endParaRPr lang="en-US" altLang="zh-CN"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76523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04D4D10-7EF0-4B9C-8C5D-4C3C82B84F2F}" type="slidenum">
              <a:rPr lang="zh-CN" altLang="en-US" smtClean="0"/>
              <a:pPr>
                <a:defRPr/>
              </a:pPr>
              <a:t>26</a:t>
            </a:fld>
            <a:endParaRPr lang="zh-CN" altLang="en-US"/>
          </a:p>
        </p:txBody>
      </p:sp>
    </p:spTree>
    <p:extLst>
      <p:ext uri="{BB962C8B-B14F-4D97-AF65-F5344CB8AC3E}">
        <p14:creationId xmlns:p14="http://schemas.microsoft.com/office/powerpoint/2010/main" val="1221552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04D4D10-7EF0-4B9C-8C5D-4C3C82B84F2F}" type="slidenum">
              <a:rPr lang="zh-CN" altLang="en-US" smtClean="0"/>
              <a:pPr>
                <a:defRPr/>
              </a:pPr>
              <a:t>27</a:t>
            </a:fld>
            <a:endParaRPr lang="zh-CN" altLang="en-US"/>
          </a:p>
        </p:txBody>
      </p:sp>
    </p:spTree>
    <p:extLst>
      <p:ext uri="{BB962C8B-B14F-4D97-AF65-F5344CB8AC3E}">
        <p14:creationId xmlns:p14="http://schemas.microsoft.com/office/powerpoint/2010/main" val="910196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04D4D10-7EF0-4B9C-8C5D-4C3C82B84F2F}" type="slidenum">
              <a:rPr lang="zh-CN" altLang="en-US" smtClean="0"/>
              <a:pPr>
                <a:defRPr/>
              </a:pPr>
              <a:t>28</a:t>
            </a:fld>
            <a:endParaRPr lang="zh-CN" altLang="en-US"/>
          </a:p>
        </p:txBody>
      </p:sp>
    </p:spTree>
    <p:extLst>
      <p:ext uri="{BB962C8B-B14F-4D97-AF65-F5344CB8AC3E}">
        <p14:creationId xmlns:p14="http://schemas.microsoft.com/office/powerpoint/2010/main" val="3030718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10000"/>
          </a:bodyPr>
          <a:lstStyle/>
          <a:p>
            <a:pPr lvl="1" eaLnBrk="1" hangingPunct="1">
              <a:lnSpc>
                <a:spcPct val="130000"/>
              </a:lnSpc>
            </a:pPr>
            <a:r>
              <a:rPr lang="zh-CN" altLang="en-US" sz="2000" dirty="0" smtClean="0">
                <a:latin typeface="Times New Roman" pitchFamily="18" charset="0"/>
              </a:rPr>
              <a:t>孤立点</a:t>
            </a:r>
            <a:r>
              <a:rPr lang="en-US" altLang="zh-CN" sz="2000" dirty="0" smtClean="0">
                <a:latin typeface="Times New Roman" pitchFamily="18" charset="0"/>
              </a:rPr>
              <a:t>: </a:t>
            </a:r>
            <a:r>
              <a:rPr lang="zh-CN" altLang="en-US" sz="2000" dirty="0" smtClean="0">
                <a:latin typeface="Times New Roman" pitchFamily="18" charset="0"/>
              </a:rPr>
              <a:t>一个数据对象</a:t>
            </a:r>
            <a:r>
              <a:rPr lang="en-US" altLang="zh-CN" sz="2000" dirty="0" smtClean="0">
                <a:latin typeface="Times New Roman" pitchFamily="18" charset="0"/>
              </a:rPr>
              <a:t>, </a:t>
            </a:r>
            <a:r>
              <a:rPr lang="zh-CN" altLang="en-US" sz="2000" dirty="0" smtClean="0">
                <a:latin typeface="Times New Roman" pitchFamily="18" charset="0"/>
              </a:rPr>
              <a:t>它 与数据的一般行为不一致</a:t>
            </a:r>
          </a:p>
          <a:p>
            <a:pPr lvl="1" eaLnBrk="1" hangingPunct="1">
              <a:lnSpc>
                <a:spcPct val="130000"/>
              </a:lnSpc>
            </a:pPr>
            <a:r>
              <a:rPr lang="zh-CN" altLang="en-US" sz="2000" dirty="0" smtClean="0">
                <a:latin typeface="Times New Roman" pitchFamily="18" charset="0"/>
              </a:rPr>
              <a:t>孤立点可以被视为例外</a:t>
            </a:r>
            <a:r>
              <a:rPr lang="en-US" altLang="zh-CN" sz="2000" dirty="0" smtClean="0">
                <a:latin typeface="Times New Roman" pitchFamily="18" charset="0"/>
              </a:rPr>
              <a:t>, </a:t>
            </a:r>
            <a:r>
              <a:rPr lang="zh-CN" altLang="en-US" sz="2000" dirty="0" smtClean="0">
                <a:latin typeface="Times New Roman" pitchFamily="18" charset="0"/>
              </a:rPr>
              <a:t>但对于欺骗检测和罕见事件分析</a:t>
            </a:r>
            <a:r>
              <a:rPr lang="en-US" altLang="zh-CN" sz="2000" dirty="0" smtClean="0">
                <a:latin typeface="Times New Roman" pitchFamily="18" charset="0"/>
              </a:rPr>
              <a:t>, </a:t>
            </a:r>
            <a:r>
              <a:rPr lang="zh-CN" altLang="en-US" sz="2000" dirty="0" smtClean="0">
                <a:latin typeface="Times New Roman" pitchFamily="18" charset="0"/>
              </a:rPr>
              <a:t>它是相当有用的</a:t>
            </a:r>
          </a:p>
          <a:p>
            <a:pPr marL="742950" lvl="1" indent="-285750"/>
            <a:endParaRPr lang="en-US" altLang="zh-CN" sz="2000" dirty="0" smtClean="0">
              <a:latin typeface="宋体" pitchFamily="2" charset="-122"/>
            </a:endParaRPr>
          </a:p>
          <a:p>
            <a:pPr marL="742950" lvl="1" indent="-285750"/>
            <a:r>
              <a:rPr lang="zh-CN" altLang="en-US" sz="2000" dirty="0" smtClean="0">
                <a:latin typeface="宋体" pitchFamily="2" charset="-122"/>
              </a:rPr>
              <a:t>电信和信用卡欺骗</a:t>
            </a:r>
          </a:p>
          <a:p>
            <a:pPr marL="742950" lvl="1" indent="-285750"/>
            <a:r>
              <a:rPr lang="zh-CN" altLang="en-US" sz="2000" dirty="0" smtClean="0">
                <a:latin typeface="宋体" pitchFamily="2" charset="-122"/>
              </a:rPr>
              <a:t>贷款审批</a:t>
            </a:r>
          </a:p>
          <a:p>
            <a:pPr marL="742950" lvl="1" indent="-285750"/>
            <a:r>
              <a:rPr lang="zh-CN" altLang="en-US" sz="2000" dirty="0" smtClean="0">
                <a:latin typeface="宋体" pitchFamily="2" charset="-122"/>
              </a:rPr>
              <a:t>药物研究</a:t>
            </a:r>
          </a:p>
          <a:p>
            <a:pPr marL="742950" lvl="1" indent="-285750"/>
            <a:r>
              <a:rPr lang="zh-CN" altLang="en-US" sz="2000" dirty="0" smtClean="0">
                <a:latin typeface="宋体" pitchFamily="2" charset="-122"/>
              </a:rPr>
              <a:t>气象预报</a:t>
            </a:r>
          </a:p>
          <a:p>
            <a:pPr marL="742950" lvl="1" indent="-285750"/>
            <a:r>
              <a:rPr lang="zh-CN" altLang="en-US" sz="2000" dirty="0" smtClean="0">
                <a:latin typeface="宋体" pitchFamily="2" charset="-122"/>
              </a:rPr>
              <a:t>金融领域</a:t>
            </a:r>
          </a:p>
          <a:p>
            <a:pPr marL="742950" lvl="1" indent="-285750"/>
            <a:r>
              <a:rPr lang="zh-CN" altLang="en-US" sz="2000" dirty="0" smtClean="0">
                <a:latin typeface="宋体" pitchFamily="2" charset="-122"/>
              </a:rPr>
              <a:t>客户分类</a:t>
            </a:r>
          </a:p>
          <a:p>
            <a:pPr marL="742950" lvl="1" indent="-285750"/>
            <a:r>
              <a:rPr lang="zh-CN" altLang="en-US" sz="2000" dirty="0" smtClean="0">
                <a:latin typeface="宋体" pitchFamily="2" charset="-122"/>
              </a:rPr>
              <a:t>网络入侵检测</a:t>
            </a:r>
          </a:p>
          <a:p>
            <a:pPr marL="742950" lvl="1" indent="-285750"/>
            <a:r>
              <a:rPr lang="zh-CN" altLang="en-US" sz="2000" dirty="0" smtClean="0">
                <a:latin typeface="宋体" pitchFamily="2" charset="-122"/>
              </a:rPr>
              <a:t>故障检测与诊断等</a:t>
            </a:r>
            <a:r>
              <a:rPr lang="zh-CN" altLang="en-US" sz="2000" dirty="0" smtClean="0"/>
              <a:t> </a:t>
            </a:r>
          </a:p>
          <a:p>
            <a:endParaRPr lang="zh-CN" altLang="en-US" dirty="0"/>
          </a:p>
        </p:txBody>
      </p:sp>
      <p:sp>
        <p:nvSpPr>
          <p:cNvPr id="4" name="灯片编号占位符 3"/>
          <p:cNvSpPr>
            <a:spLocks noGrp="1"/>
          </p:cNvSpPr>
          <p:nvPr>
            <p:ph type="sldNum" sz="quarter" idx="10"/>
          </p:nvPr>
        </p:nvSpPr>
        <p:spPr/>
        <p:txBody>
          <a:bodyPr/>
          <a:lstStyle/>
          <a:p>
            <a:pPr>
              <a:defRPr/>
            </a:pPr>
            <a:fld id="{A04D4D10-7EF0-4B9C-8C5D-4C3C82B84F2F}" type="slidenum">
              <a:rPr lang="zh-CN" altLang="en-US" smtClean="0"/>
              <a:pPr>
                <a:defRPr/>
              </a:pPr>
              <a:t>29</a:t>
            </a:fld>
            <a:endParaRPr lang="zh-CN" altLang="en-US"/>
          </a:p>
        </p:txBody>
      </p:sp>
    </p:spTree>
    <p:extLst>
      <p:ext uri="{BB962C8B-B14F-4D97-AF65-F5344CB8AC3E}">
        <p14:creationId xmlns:p14="http://schemas.microsoft.com/office/powerpoint/2010/main" val="2362333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smtClean="0">
                <a:solidFill>
                  <a:schemeClr val="tx1"/>
                </a:solidFill>
                <a:latin typeface="+mn-lt"/>
                <a:ea typeface="+mn-ea"/>
                <a:cs typeface="+mn-cs"/>
              </a:rPr>
              <a:t>采购数码相机，购买大容量内存卡</a:t>
            </a:r>
            <a:endParaRPr lang="zh-CN" altLang="en-US" dirty="0"/>
          </a:p>
        </p:txBody>
      </p:sp>
      <p:sp>
        <p:nvSpPr>
          <p:cNvPr id="4" name="灯片编号占位符 3"/>
          <p:cNvSpPr>
            <a:spLocks noGrp="1"/>
          </p:cNvSpPr>
          <p:nvPr>
            <p:ph type="sldNum" sz="quarter" idx="10"/>
          </p:nvPr>
        </p:nvSpPr>
        <p:spPr/>
        <p:txBody>
          <a:bodyPr/>
          <a:lstStyle/>
          <a:p>
            <a:pPr>
              <a:defRPr/>
            </a:pPr>
            <a:fld id="{A04D4D10-7EF0-4B9C-8C5D-4C3C82B84F2F}" type="slidenum">
              <a:rPr lang="zh-CN" altLang="en-US" smtClean="0"/>
              <a:pPr>
                <a:defRPr/>
              </a:pPr>
              <a:t>30</a:t>
            </a:fld>
            <a:endParaRPr lang="zh-CN" altLang="en-US"/>
          </a:p>
        </p:txBody>
      </p:sp>
    </p:spTree>
    <p:extLst>
      <p:ext uri="{BB962C8B-B14F-4D97-AF65-F5344CB8AC3E}">
        <p14:creationId xmlns:p14="http://schemas.microsoft.com/office/powerpoint/2010/main" val="3321582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04D4D10-7EF0-4B9C-8C5D-4C3C82B84F2F}" type="slidenum">
              <a:rPr lang="zh-CN" altLang="en-US" smtClean="0"/>
              <a:pPr>
                <a:defRPr/>
              </a:pPr>
              <a:t>31</a:t>
            </a:fld>
            <a:endParaRPr lang="zh-CN" altLang="en-US"/>
          </a:p>
        </p:txBody>
      </p:sp>
    </p:spTree>
    <p:extLst>
      <p:ext uri="{BB962C8B-B14F-4D97-AF65-F5344CB8AC3E}">
        <p14:creationId xmlns:p14="http://schemas.microsoft.com/office/powerpoint/2010/main" val="9767275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从最简单的水平来看</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可伸缩性就是做更多的事情。</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凡是硬盘上有对应的数据，占用的内存，就是非计算内存，非计算内存需要被别的进程用到时，其中的数据无需</a:t>
            </a:r>
            <a:r>
              <a:rPr lang="en-US" altLang="zh-CN" sz="1200" b="0" i="0" kern="1200" dirty="0" smtClean="0">
                <a:solidFill>
                  <a:schemeClr val="tx1"/>
                </a:solidFill>
                <a:latin typeface="+mn-lt"/>
                <a:ea typeface="+mn-ea"/>
                <a:cs typeface="+mn-cs"/>
              </a:rPr>
              <a:t>page out</a:t>
            </a:r>
            <a:r>
              <a:rPr lang="zh-CN" altLang="en-US" sz="1200" b="0" i="0" kern="1200" dirty="0" smtClean="0">
                <a:solidFill>
                  <a:schemeClr val="tx1"/>
                </a:solidFill>
                <a:latin typeface="+mn-lt"/>
                <a:ea typeface="+mn-ea"/>
                <a:cs typeface="+mn-cs"/>
              </a:rPr>
              <a:t>，因为再次需要读取的时候从硬盘文件中拿出来即可。</a:t>
            </a:r>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pPr>
              <a:defRPr/>
            </a:pPr>
            <a:fld id="{A04D4D10-7EF0-4B9C-8C5D-4C3C82B84F2F}" type="slidenum">
              <a:rPr lang="zh-CN" altLang="en-US" smtClean="0"/>
              <a:pPr>
                <a:defRPr/>
              </a:pPr>
              <a:t>44</a:t>
            </a:fld>
            <a:endParaRPr lang="zh-CN" altLang="en-US"/>
          </a:p>
        </p:txBody>
      </p:sp>
    </p:spTree>
    <p:extLst>
      <p:ext uri="{BB962C8B-B14F-4D97-AF65-F5344CB8AC3E}">
        <p14:creationId xmlns:p14="http://schemas.microsoft.com/office/powerpoint/2010/main" val="4242633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z="1200" b="1" i="0" kern="1200" dirty="0" smtClean="0">
                <a:solidFill>
                  <a:schemeClr val="tx1"/>
                </a:solidFill>
                <a:latin typeface="+mn-lt"/>
                <a:ea typeface="+mn-ea"/>
                <a:cs typeface="+mn-cs"/>
              </a:rPr>
              <a:t>半结构化数据</a:t>
            </a:r>
            <a:r>
              <a:rPr lang="zh-CN" altLang="en-US" sz="1200" b="0" i="0" kern="1200" baseline="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是结构化的数据，但是结构变化很大。由于结构变化很大也不能够简单的建立一个表和他对应</a:t>
            </a:r>
          </a:p>
          <a:p>
            <a:pPr eaLnBrk="1" hangingPunct="1">
              <a:spcBef>
                <a:spcPct val="0"/>
              </a:spcBef>
            </a:pPr>
            <a:endParaRPr lang="zh-CN" altLang="en-US" dirty="0" smtClean="0"/>
          </a:p>
        </p:txBody>
      </p:sp>
      <p:sp>
        <p:nvSpPr>
          <p:cNvPr id="778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FB747982-A3D0-4C89-B4DE-40467C214EB0}" type="slidenum">
              <a:rPr lang="zh-CN" altLang="en-US" smtClean="0"/>
              <a:pPr eaLnBrk="1" hangingPunct="1"/>
              <a:t>47</a:t>
            </a:fld>
            <a:endParaRPr lang="zh-CN" altLang="en-US" smtClean="0"/>
          </a:p>
        </p:txBody>
      </p:sp>
    </p:spTree>
    <p:extLst>
      <p:ext uri="{BB962C8B-B14F-4D97-AF65-F5344CB8AC3E}">
        <p14:creationId xmlns:p14="http://schemas.microsoft.com/office/powerpoint/2010/main" val="866932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94F9F7D4-CDA8-422E-B203-ABEFD1176E24}" type="slidenum">
              <a:rPr lang="en-US" altLang="zh-CN" sz="1200"/>
              <a:pPr eaLnBrk="1" hangingPunct="1"/>
              <a:t>73</a:t>
            </a:fld>
            <a:endParaRPr lang="en-US" altLang="zh-CN" sz="1200"/>
          </a:p>
        </p:txBody>
      </p:sp>
      <p:sp>
        <p:nvSpPr>
          <p:cNvPr id="84995" name="Rectangle 2"/>
          <p:cNvSpPr>
            <a:spLocks noGrp="1" noRot="1" noChangeAspect="1" noChangeArrowheads="1" noTextEdit="1"/>
          </p:cNvSpPr>
          <p:nvPr>
            <p:ph type="sldImg"/>
          </p:nvPr>
        </p:nvSpPr>
        <p:spPr>
          <a:xfrm>
            <a:off x="1144588" y="685800"/>
            <a:ext cx="4572000" cy="3429000"/>
          </a:xfrm>
          <a:ln/>
        </p:spPr>
      </p:sp>
      <p:sp>
        <p:nvSpPr>
          <p:cNvPr id="84996"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369469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26161D06-10BA-4A0A-8534-9F78CE85900E}" type="slidenum">
              <a:rPr lang="en-US" altLang="zh-CN" sz="1200"/>
              <a:pPr eaLnBrk="1" hangingPunct="1"/>
              <a:t>74</a:t>
            </a:fld>
            <a:endParaRPr lang="en-US" altLang="zh-CN" sz="1200"/>
          </a:p>
        </p:txBody>
      </p:sp>
      <p:sp>
        <p:nvSpPr>
          <p:cNvPr id="86019" name="Rectangle 2"/>
          <p:cNvSpPr>
            <a:spLocks noGrp="1" noRot="1" noChangeAspect="1" noChangeArrowheads="1" noTextEdit="1"/>
          </p:cNvSpPr>
          <p:nvPr>
            <p:ph type="sldImg"/>
          </p:nvPr>
        </p:nvSpPr>
        <p:spPr>
          <a:xfrm>
            <a:off x="1144588" y="685800"/>
            <a:ext cx="4572000" cy="3429000"/>
          </a:xfrm>
          <a:ln/>
        </p:spPr>
      </p:sp>
      <p:sp>
        <p:nvSpPr>
          <p:cNvPr id="86020"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653830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FAFCD987-F550-4881-B50F-AF39DE4AB46D}" type="slidenum">
              <a:rPr lang="en-US" altLang="zh-CN" smtClean="0"/>
              <a:pPr/>
              <a:t>8</a:t>
            </a:fld>
            <a:endParaRPr lang="en-US" altLang="zh-CN"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r>
              <a:rPr lang="en-US" sz="1200" b="0" i="0" kern="1200" dirty="0" err="1" smtClean="0">
                <a:solidFill>
                  <a:schemeClr val="tx1"/>
                </a:solidFill>
                <a:latin typeface="+mn-lt"/>
                <a:ea typeface="+mn-ea"/>
                <a:cs typeface="+mn-cs"/>
              </a:rPr>
              <a:t>DBLP（DataBase</a:t>
            </a:r>
            <a:r>
              <a:rPr lang="en-US" sz="1200" b="0" i="0" kern="1200" dirty="0" smtClean="0">
                <a:solidFill>
                  <a:schemeClr val="tx1"/>
                </a:solidFill>
                <a:latin typeface="+mn-lt"/>
                <a:ea typeface="+mn-ea"/>
                <a:cs typeface="+mn-cs"/>
              </a:rPr>
              <a:t> systems and Logic Programming）</a:t>
            </a:r>
            <a:r>
              <a:rPr lang="zh-CN" altLang="en-US" sz="1200" b="0" i="0" kern="1200" dirty="0" smtClean="0">
                <a:solidFill>
                  <a:schemeClr val="tx1"/>
                </a:solidFill>
                <a:latin typeface="+mn-lt"/>
                <a:ea typeface="+mn-ea"/>
                <a:cs typeface="+mn-cs"/>
              </a:rPr>
              <a:t>是计算机领域内对研究的成果以作者为核心的一个计算机类英文文献的集成数据库系统。</a:t>
            </a:r>
            <a:endParaRPr lang="en-US" altLang="zh-CN" sz="1200" b="0" i="0" kern="1200" dirty="0" smtClean="0">
              <a:solidFill>
                <a:schemeClr val="tx1"/>
              </a:solidFill>
              <a:latin typeface="+mn-lt"/>
              <a:ea typeface="+mn-ea"/>
              <a:cs typeface="+mn-cs"/>
            </a:endParaRPr>
          </a:p>
          <a:p>
            <a:pPr eaLnBrk="1" hangingPunct="1"/>
            <a:r>
              <a:rPr lang="en-US" altLang="zh-CN" sz="1200" b="0" i="0" kern="1200" dirty="0" err="1" smtClean="0">
                <a:solidFill>
                  <a:schemeClr val="tx1"/>
                </a:solidFill>
                <a:latin typeface="+mn-lt"/>
                <a:ea typeface="+mn-ea"/>
                <a:cs typeface="+mn-cs"/>
              </a:rPr>
              <a:t>CiteSeer</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又名</a:t>
            </a:r>
            <a:r>
              <a:rPr lang="en-US" altLang="zh-CN" sz="1200" b="0" i="0" kern="1200" dirty="0" err="1" smtClean="0">
                <a:solidFill>
                  <a:schemeClr val="tx1"/>
                </a:solidFill>
                <a:latin typeface="+mn-lt"/>
                <a:ea typeface="+mn-ea"/>
                <a:cs typeface="+mn-cs"/>
              </a:rPr>
              <a:t>ResearchIndex</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，是</a:t>
            </a:r>
            <a:r>
              <a:rPr lang="en-US" altLang="zh-CN" sz="1200" b="0" i="0" kern="1200" dirty="0" smtClean="0">
                <a:solidFill>
                  <a:schemeClr val="tx1"/>
                </a:solidFill>
                <a:latin typeface="+mn-lt"/>
                <a:ea typeface="+mn-ea"/>
                <a:cs typeface="+mn-cs"/>
              </a:rPr>
              <a:t>NEC</a:t>
            </a:r>
            <a:r>
              <a:rPr lang="zh-CN" altLang="en-US" sz="1200" b="0" i="0" kern="1200" dirty="0" smtClean="0">
                <a:solidFill>
                  <a:schemeClr val="tx1"/>
                </a:solidFill>
                <a:latin typeface="+mn-lt"/>
                <a:ea typeface="+mn-ea"/>
                <a:cs typeface="+mn-cs"/>
              </a:rPr>
              <a:t>研究院在自动引文索引</a:t>
            </a:r>
            <a:r>
              <a:rPr lang="en-US" altLang="zh-CN" sz="1200" b="0" i="0" kern="1200" dirty="0" smtClean="0">
                <a:solidFill>
                  <a:schemeClr val="tx1"/>
                </a:solidFill>
                <a:latin typeface="+mn-lt"/>
                <a:ea typeface="+mn-ea"/>
                <a:cs typeface="+mn-cs"/>
              </a:rPr>
              <a:t>(Autonomous Citation Indexing, ACI)</a:t>
            </a:r>
            <a:r>
              <a:rPr lang="zh-CN" altLang="en-US" sz="1200" b="0" i="0" kern="1200" dirty="0" smtClean="0">
                <a:solidFill>
                  <a:schemeClr val="tx1"/>
                </a:solidFill>
                <a:latin typeface="+mn-lt"/>
                <a:ea typeface="+mn-ea"/>
                <a:cs typeface="+mn-cs"/>
              </a:rPr>
              <a:t>机制的基础上建设的一个学术论文数字图书馆。这个引文索引系统提供了一种通过引文链接的检索文献的方式，目标是从多个方面促进学术文献的传播和反馈。</a:t>
            </a:r>
            <a:endParaRPr lang="zh-CN" altLang="zh-CN" dirty="0" smtClean="0"/>
          </a:p>
        </p:txBody>
      </p:sp>
    </p:spTree>
    <p:extLst>
      <p:ext uri="{BB962C8B-B14F-4D97-AF65-F5344CB8AC3E}">
        <p14:creationId xmlns:p14="http://schemas.microsoft.com/office/powerpoint/2010/main" val="31398175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86484E8-DD49-4352-8A83-E7124E0B4545}" type="slidenum">
              <a:rPr lang="en-US" altLang="zh-CN" sz="1200"/>
              <a:pPr eaLnBrk="1" hangingPunct="1"/>
              <a:t>75</a:t>
            </a:fld>
            <a:endParaRPr lang="en-US" altLang="zh-CN" sz="1200"/>
          </a:p>
        </p:txBody>
      </p:sp>
      <p:sp>
        <p:nvSpPr>
          <p:cNvPr id="87043" name="Rectangle 2"/>
          <p:cNvSpPr>
            <a:spLocks noGrp="1" noRot="1" noChangeAspect="1" noChangeArrowheads="1" noTextEdit="1"/>
          </p:cNvSpPr>
          <p:nvPr>
            <p:ph type="sldImg"/>
          </p:nvPr>
        </p:nvSpPr>
        <p:spPr>
          <a:xfrm>
            <a:off x="1144588" y="685800"/>
            <a:ext cx="4572000" cy="3429000"/>
          </a:xfrm>
          <a:ln/>
        </p:spPr>
      </p:sp>
      <p:sp>
        <p:nvSpPr>
          <p:cNvPr id="87044"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p>
        </p:txBody>
      </p:sp>
    </p:spTree>
    <p:extLst>
      <p:ext uri="{BB962C8B-B14F-4D97-AF65-F5344CB8AC3E}">
        <p14:creationId xmlns:p14="http://schemas.microsoft.com/office/powerpoint/2010/main" val="279063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757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35CCB2C-011A-4880-931A-41A1C547FAF6}" type="slidenum">
              <a:rPr lang="zh-CN" altLang="en-US" smtClean="0"/>
              <a:pPr eaLnBrk="1" hangingPunct="1"/>
              <a:t>11</a:t>
            </a:fld>
            <a:endParaRPr lang="zh-CN" altLang="en-US" smtClean="0"/>
          </a:p>
        </p:txBody>
      </p:sp>
    </p:spTree>
    <p:extLst>
      <p:ext uri="{BB962C8B-B14F-4D97-AF65-F5344CB8AC3E}">
        <p14:creationId xmlns:p14="http://schemas.microsoft.com/office/powerpoint/2010/main" val="1250953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768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BB5E5937-DCBB-4413-9EEB-DD99567960CE}" type="slidenum">
              <a:rPr lang="zh-CN" altLang="en-US" smtClean="0"/>
              <a:pPr eaLnBrk="1" hangingPunct="1"/>
              <a:t>12</a:t>
            </a:fld>
            <a:endParaRPr lang="zh-CN" altLang="en-US" smtClean="0"/>
          </a:p>
        </p:txBody>
      </p:sp>
    </p:spTree>
    <p:extLst>
      <p:ext uri="{BB962C8B-B14F-4D97-AF65-F5344CB8AC3E}">
        <p14:creationId xmlns:p14="http://schemas.microsoft.com/office/powerpoint/2010/main" val="3161430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CADF5C1-D165-4053-8757-784AA4E4F27C}" type="slidenum">
              <a:rPr lang="en-US" altLang="zh-CN" smtClean="0"/>
              <a:pPr/>
              <a:t>20</a:t>
            </a:fld>
            <a:endParaRPr lang="en-US" altLang="zh-CN" smtClean="0"/>
          </a:p>
        </p:txBody>
      </p:sp>
      <p:sp>
        <p:nvSpPr>
          <p:cNvPr id="8294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28" tIns="45715" rIns="91428" bIns="45715" anchor="b"/>
          <a:lstStyle/>
          <a:p>
            <a:fld id="{3B434F11-8429-4AAF-8B20-653807914E67}" type="slidenum">
              <a:rPr kumimoji="0" lang="en-US" altLang="zh-CN" sz="1200"/>
              <a:pPr/>
              <a:t>20</a:t>
            </a:fld>
            <a:endParaRPr kumimoji="0" lang="en-US" altLang="zh-CN" sz="1200"/>
          </a:p>
        </p:txBody>
      </p:sp>
      <p:sp>
        <p:nvSpPr>
          <p:cNvPr id="82948" name="Rectangle 2"/>
          <p:cNvSpPr>
            <a:spLocks noGrp="1" noRot="1" noChangeAspect="1" noChangeArrowheads="1" noTextEdit="1"/>
          </p:cNvSpPr>
          <p:nvPr>
            <p:ph type="sldImg"/>
          </p:nvPr>
        </p:nvSpPr>
        <p:spPr>
          <a:ln/>
        </p:spPr>
      </p:sp>
      <p:sp>
        <p:nvSpPr>
          <p:cNvPr id="82949" name="Rectangle 3"/>
          <p:cNvSpPr>
            <a:spLocks noGrp="1" noChangeArrowheads="1"/>
          </p:cNvSpPr>
          <p:nvPr>
            <p:ph type="body" idx="1"/>
          </p:nvPr>
        </p:nvSpPr>
        <p:spPr>
          <a:noFill/>
          <a:ln/>
        </p:spPr>
        <p:txBody>
          <a:bodyPr lIns="91428" tIns="45715" rIns="91428" bIns="45715"/>
          <a:lstStyle/>
          <a:p>
            <a:pPr eaLnBrk="1" hangingPunct="1"/>
            <a:endParaRPr lang="zh-CN" altLang="zh-CN" smtClean="0"/>
          </a:p>
        </p:txBody>
      </p:sp>
    </p:spTree>
    <p:extLst>
      <p:ext uri="{BB962C8B-B14F-4D97-AF65-F5344CB8AC3E}">
        <p14:creationId xmlns:p14="http://schemas.microsoft.com/office/powerpoint/2010/main" val="2366346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data-intensive</a:t>
            </a:r>
            <a:r>
              <a:rPr lang="zh-CN" altLang="en-US" sz="1200" b="0" i="0" kern="1200" dirty="0" smtClean="0">
                <a:solidFill>
                  <a:schemeClr val="tx1"/>
                </a:solidFill>
                <a:latin typeface="+mn-lt"/>
                <a:ea typeface="+mn-ea"/>
                <a:cs typeface="+mn-cs"/>
              </a:rPr>
              <a:t>资料密集  </a:t>
            </a:r>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OLAP </a:t>
            </a:r>
            <a:r>
              <a:rPr lang="zh-CN" altLang="en-US" sz="1200" b="0" i="0" kern="1200" dirty="0" smtClean="0">
                <a:solidFill>
                  <a:schemeClr val="tx1"/>
                </a:solidFill>
                <a:latin typeface="+mn-lt"/>
                <a:ea typeface="+mn-ea"/>
                <a:cs typeface="+mn-cs"/>
              </a:rPr>
              <a:t>数据仓库</a:t>
            </a:r>
            <a:endParaRPr lang="zh-CN" altLang="en-US" dirty="0"/>
          </a:p>
        </p:txBody>
      </p:sp>
      <p:sp>
        <p:nvSpPr>
          <p:cNvPr id="4" name="灯片编号占位符 3"/>
          <p:cNvSpPr>
            <a:spLocks noGrp="1"/>
          </p:cNvSpPr>
          <p:nvPr>
            <p:ph type="sldNum" sz="quarter" idx="10"/>
          </p:nvPr>
        </p:nvSpPr>
        <p:spPr/>
        <p:txBody>
          <a:bodyPr/>
          <a:lstStyle/>
          <a:p>
            <a:pPr>
              <a:defRPr/>
            </a:pPr>
            <a:fld id="{A04D4D10-7EF0-4B9C-8C5D-4C3C82B84F2F}" type="slidenum">
              <a:rPr lang="zh-CN" altLang="en-US" smtClean="0"/>
              <a:pPr>
                <a:defRPr/>
              </a:pPr>
              <a:t>22</a:t>
            </a:fld>
            <a:endParaRPr lang="zh-CN" altLang="en-US"/>
          </a:p>
        </p:txBody>
      </p:sp>
    </p:spTree>
    <p:extLst>
      <p:ext uri="{BB962C8B-B14F-4D97-AF65-F5344CB8AC3E}">
        <p14:creationId xmlns:p14="http://schemas.microsoft.com/office/powerpoint/2010/main" val="2071529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data-intensive</a:t>
            </a:r>
            <a:r>
              <a:rPr lang="zh-CN" altLang="en-US" sz="1200" b="0" i="0" kern="1200" dirty="0" smtClean="0">
                <a:solidFill>
                  <a:schemeClr val="tx1"/>
                </a:solidFill>
                <a:latin typeface="+mn-lt"/>
                <a:ea typeface="+mn-ea"/>
                <a:cs typeface="+mn-cs"/>
              </a:rPr>
              <a:t>资料密集  </a:t>
            </a:r>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OLAP </a:t>
            </a:r>
            <a:r>
              <a:rPr lang="zh-CN" altLang="en-US" sz="1200" b="0" i="0" kern="1200" dirty="0" smtClean="0">
                <a:solidFill>
                  <a:schemeClr val="tx1"/>
                </a:solidFill>
                <a:latin typeface="+mn-lt"/>
                <a:ea typeface="+mn-ea"/>
                <a:cs typeface="+mn-cs"/>
              </a:rPr>
              <a:t>数据仓库</a:t>
            </a:r>
            <a:endParaRPr lang="zh-CN" altLang="en-US" dirty="0"/>
          </a:p>
        </p:txBody>
      </p:sp>
      <p:sp>
        <p:nvSpPr>
          <p:cNvPr id="4" name="灯片编号占位符 3"/>
          <p:cNvSpPr>
            <a:spLocks noGrp="1"/>
          </p:cNvSpPr>
          <p:nvPr>
            <p:ph type="sldNum" sz="quarter" idx="10"/>
          </p:nvPr>
        </p:nvSpPr>
        <p:spPr/>
        <p:txBody>
          <a:bodyPr/>
          <a:lstStyle/>
          <a:p>
            <a:pPr>
              <a:defRPr/>
            </a:pPr>
            <a:fld id="{A04D4D10-7EF0-4B9C-8C5D-4C3C82B84F2F}" type="slidenum">
              <a:rPr lang="zh-CN" altLang="en-US" smtClean="0"/>
              <a:pPr>
                <a:defRPr/>
              </a:pPr>
              <a:t>23</a:t>
            </a:fld>
            <a:endParaRPr lang="zh-CN" altLang="en-US"/>
          </a:p>
        </p:txBody>
      </p:sp>
    </p:spTree>
    <p:extLst>
      <p:ext uri="{BB962C8B-B14F-4D97-AF65-F5344CB8AC3E}">
        <p14:creationId xmlns:p14="http://schemas.microsoft.com/office/powerpoint/2010/main" val="3705805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Generalization</a:t>
            </a:r>
            <a:r>
              <a:rPr lang="zh-CN" altLang="en-US" sz="1200" b="0" i="0" kern="1200" dirty="0" smtClean="0">
                <a:solidFill>
                  <a:schemeClr val="tx1"/>
                </a:solidFill>
                <a:effectLst/>
                <a:latin typeface="+mn-lt"/>
                <a:ea typeface="+mn-ea"/>
                <a:cs typeface="+mn-cs"/>
              </a:rPr>
              <a:t>概括</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归纳</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泛论</a:t>
            </a:r>
            <a:endParaRPr lang="zh-CN" altLang="en-US" dirty="0"/>
          </a:p>
        </p:txBody>
      </p:sp>
      <p:sp>
        <p:nvSpPr>
          <p:cNvPr id="4" name="灯片编号占位符 3"/>
          <p:cNvSpPr>
            <a:spLocks noGrp="1"/>
          </p:cNvSpPr>
          <p:nvPr>
            <p:ph type="sldNum" sz="quarter" idx="10"/>
          </p:nvPr>
        </p:nvSpPr>
        <p:spPr/>
        <p:txBody>
          <a:bodyPr/>
          <a:lstStyle/>
          <a:p>
            <a:pPr>
              <a:defRPr/>
            </a:pPr>
            <a:fld id="{A04D4D10-7EF0-4B9C-8C5D-4C3C82B84F2F}" type="slidenum">
              <a:rPr lang="zh-CN" altLang="en-US" smtClean="0"/>
              <a:pPr>
                <a:defRPr/>
              </a:pPr>
              <a:t>24</a:t>
            </a:fld>
            <a:endParaRPr lang="zh-CN" altLang="en-US"/>
          </a:p>
        </p:txBody>
      </p:sp>
    </p:spTree>
    <p:extLst>
      <p:ext uri="{BB962C8B-B14F-4D97-AF65-F5344CB8AC3E}">
        <p14:creationId xmlns:p14="http://schemas.microsoft.com/office/powerpoint/2010/main" val="3493146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04D4D10-7EF0-4B9C-8C5D-4C3C82B84F2F}" type="slidenum">
              <a:rPr lang="zh-CN" altLang="en-US" smtClean="0"/>
              <a:pPr>
                <a:defRPr/>
              </a:pPr>
              <a:t>25</a:t>
            </a:fld>
            <a:endParaRPr lang="zh-CN" altLang="en-US"/>
          </a:p>
        </p:txBody>
      </p:sp>
    </p:spTree>
    <p:extLst>
      <p:ext uri="{BB962C8B-B14F-4D97-AF65-F5344CB8AC3E}">
        <p14:creationId xmlns:p14="http://schemas.microsoft.com/office/powerpoint/2010/main" val="2664756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p:nvSpPr>
        <p:spPr>
          <a:xfrm>
            <a:off x="685800" y="3197225"/>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标题 1"/>
          <p:cNvSpPr>
            <a:spLocks noGrp="1"/>
          </p:cNvSpPr>
          <p:nvPr>
            <p:ph type="ctrTitle"/>
          </p:nvPr>
        </p:nvSpPr>
        <p:spPr>
          <a:xfrm>
            <a:off x="685800" y="1676401"/>
            <a:ext cx="7772400" cy="1538286"/>
          </a:xfrm>
        </p:spPr>
        <p:txBody>
          <a:bodyPr anchor="b"/>
          <a:lstStyle/>
          <a:p>
            <a:r>
              <a:rPr lang="zh-CN" altLang="en-US" smtClean="0"/>
              <a:t>单击此处编辑母版标题样式</a:t>
            </a:r>
            <a:endParaRPr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5" name="日期占位符 3"/>
          <p:cNvSpPr>
            <a:spLocks noGrp="1"/>
          </p:cNvSpPr>
          <p:nvPr>
            <p:ph type="dt" sz="half" idx="10"/>
          </p:nvPr>
        </p:nvSpPr>
        <p:spPr/>
        <p:txBody>
          <a:bodyPr/>
          <a:lstStyle>
            <a:lvl1pPr>
              <a:defRPr/>
            </a:lvl1pPr>
          </a:lstStyle>
          <a:p>
            <a:pPr>
              <a:defRPr/>
            </a:pPr>
            <a:endParaRPr lang="zh-CN" altLang="zh-CN"/>
          </a:p>
        </p:txBody>
      </p:sp>
      <p:sp>
        <p:nvSpPr>
          <p:cNvPr id="6" name="页脚占位符 4"/>
          <p:cNvSpPr>
            <a:spLocks noGrp="1"/>
          </p:cNvSpPr>
          <p:nvPr>
            <p:ph type="ftr" sz="quarter" idx="11"/>
          </p:nvPr>
        </p:nvSpPr>
        <p:spPr/>
        <p:txBody>
          <a:bodyPr/>
          <a:lstStyle>
            <a:lvl1pPr>
              <a:defRPr/>
            </a:lvl1pPr>
          </a:lstStyle>
          <a:p>
            <a:pPr>
              <a:defRPr/>
            </a:pPr>
            <a:endParaRPr lang="zh-CN" altLang="zh-CN"/>
          </a:p>
        </p:txBody>
      </p:sp>
      <p:sp>
        <p:nvSpPr>
          <p:cNvPr id="7" name="灯片编号占位符 5"/>
          <p:cNvSpPr>
            <a:spLocks noGrp="1"/>
          </p:cNvSpPr>
          <p:nvPr>
            <p:ph type="sldNum" sz="quarter" idx="12"/>
          </p:nvPr>
        </p:nvSpPr>
        <p:spPr/>
        <p:txBody>
          <a:bodyPr/>
          <a:lstStyle>
            <a:lvl1pPr>
              <a:defRPr/>
            </a:lvl1pPr>
          </a:lstStyle>
          <a:p>
            <a:pPr>
              <a:defRPr/>
            </a:pPr>
            <a:fld id="{325432E9-50D6-4703-908E-512DC312BDDD}" type="slidenum">
              <a:rPr lang="zh-CN" altLang="zh-CN"/>
              <a:pPr>
                <a:defRPr/>
              </a:pPr>
              <a:t>‹#›</a:t>
            </a:fld>
            <a:endParaRPr lang="zh-CN" altLang="zh-CN"/>
          </a:p>
        </p:txBody>
      </p:sp>
    </p:spTree>
    <p:extLst>
      <p:ext uri="{BB962C8B-B14F-4D97-AF65-F5344CB8AC3E}">
        <p14:creationId xmlns:p14="http://schemas.microsoft.com/office/powerpoint/2010/main" val="172162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矩形 3"/>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lstStyle>
          <a:p>
            <a:pPr>
              <a:defRPr/>
            </a:pPr>
            <a:endParaRPr lang="zh-CN" altLang="zh-CN"/>
          </a:p>
        </p:txBody>
      </p:sp>
      <p:sp>
        <p:nvSpPr>
          <p:cNvPr id="6" name="页脚占位符 4"/>
          <p:cNvSpPr>
            <a:spLocks noGrp="1"/>
          </p:cNvSpPr>
          <p:nvPr>
            <p:ph type="ftr" sz="quarter" idx="11"/>
          </p:nvPr>
        </p:nvSpPr>
        <p:spPr/>
        <p:txBody>
          <a:bodyPr/>
          <a:lstStyle>
            <a:lvl1pPr>
              <a:defRPr/>
            </a:lvl1pPr>
          </a:lstStyle>
          <a:p>
            <a:pPr>
              <a:defRPr/>
            </a:pPr>
            <a:endParaRPr lang="zh-CN" altLang="zh-CN"/>
          </a:p>
        </p:txBody>
      </p:sp>
      <p:sp>
        <p:nvSpPr>
          <p:cNvPr id="7" name="灯片编号占位符 5"/>
          <p:cNvSpPr>
            <a:spLocks noGrp="1"/>
          </p:cNvSpPr>
          <p:nvPr>
            <p:ph type="sldNum" sz="quarter" idx="12"/>
          </p:nvPr>
        </p:nvSpPr>
        <p:spPr/>
        <p:txBody>
          <a:bodyPr/>
          <a:lstStyle>
            <a:lvl1pPr>
              <a:defRPr/>
            </a:lvl1pPr>
          </a:lstStyle>
          <a:p>
            <a:pPr>
              <a:defRPr/>
            </a:pPr>
            <a:fld id="{471753DA-ABD3-4485-9A40-C741F6E4EA28}" type="slidenum">
              <a:rPr lang="zh-CN" altLang="zh-CN"/>
              <a:pPr>
                <a:defRPr/>
              </a:pPr>
              <a:t>‹#›</a:t>
            </a:fld>
            <a:endParaRPr lang="zh-CN" altLang="zh-CN"/>
          </a:p>
        </p:txBody>
      </p:sp>
    </p:spTree>
    <p:extLst>
      <p:ext uri="{BB962C8B-B14F-4D97-AF65-F5344CB8AC3E}">
        <p14:creationId xmlns:p14="http://schemas.microsoft.com/office/powerpoint/2010/main" val="1729118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686568" cy="601188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pPr>
              <a:defRPr/>
            </a:pPr>
            <a:endParaRPr lang="zh-CN" altLang="zh-CN"/>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3314F0F7-9BA4-466A-9D9C-305106F0AE69}" type="slidenum">
              <a:rPr lang="zh-CN" altLang="zh-CN"/>
              <a:pPr>
                <a:defRPr/>
              </a:pPr>
              <a:t>‹#›</a:t>
            </a:fld>
            <a:endParaRPr lang="zh-CN" altLang="zh-CN"/>
          </a:p>
        </p:txBody>
      </p:sp>
    </p:spTree>
    <p:extLst>
      <p:ext uri="{BB962C8B-B14F-4D97-AF65-F5344CB8AC3E}">
        <p14:creationId xmlns:p14="http://schemas.microsoft.com/office/powerpoint/2010/main" val="720002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a:xfrm>
            <a:off x="73025" y="6400800"/>
            <a:ext cx="3200400" cy="284163"/>
          </a:xfrm>
        </p:spPr>
        <p:txBody>
          <a:bodyPr/>
          <a:lstStyle>
            <a:lvl1pPr>
              <a:defRPr/>
            </a:lvl1pPr>
          </a:lstStyle>
          <a:p>
            <a:pPr>
              <a:defRPr/>
            </a:pPr>
            <a:endParaRPr lang="zh-CN" altLang="zh-CN"/>
          </a:p>
        </p:txBody>
      </p:sp>
      <p:sp>
        <p:nvSpPr>
          <p:cNvPr id="6" name="页脚占位符 4"/>
          <p:cNvSpPr>
            <a:spLocks noGrp="1"/>
          </p:cNvSpPr>
          <p:nvPr>
            <p:ph type="ftr" sz="quarter" idx="11"/>
          </p:nvPr>
        </p:nvSpPr>
        <p:spPr>
          <a:xfrm>
            <a:off x="5330825" y="6400800"/>
            <a:ext cx="3733800" cy="284163"/>
          </a:xfrm>
        </p:spPr>
        <p:txBody>
          <a:bodyPr/>
          <a:lstStyle>
            <a:lvl1pPr>
              <a:defRPr/>
            </a:lvl1pPr>
          </a:lstStyle>
          <a:p>
            <a:pPr>
              <a:defRPr/>
            </a:pPr>
            <a:endParaRPr lang="zh-CN" altLang="zh-CN"/>
          </a:p>
        </p:txBody>
      </p:sp>
      <p:sp>
        <p:nvSpPr>
          <p:cNvPr id="7" name="灯片编号占位符 5"/>
          <p:cNvSpPr>
            <a:spLocks noGrp="1"/>
          </p:cNvSpPr>
          <p:nvPr>
            <p:ph type="sldNum" sz="quarter" idx="12"/>
          </p:nvPr>
        </p:nvSpPr>
        <p:spPr/>
        <p:txBody>
          <a:bodyPr/>
          <a:lstStyle>
            <a:lvl1pPr>
              <a:defRPr/>
            </a:lvl1pPr>
          </a:lstStyle>
          <a:p>
            <a:pPr>
              <a:defRPr/>
            </a:pPr>
            <a:fld id="{64DB5BE0-B235-44F1-B52F-92B56B68AAB8}" type="slidenum">
              <a:rPr lang="zh-CN" altLang="zh-CN"/>
              <a:pPr>
                <a:defRPr/>
              </a:pPr>
              <a:t>‹#›</a:t>
            </a:fld>
            <a:endParaRPr lang="zh-CN" altLang="zh-CN"/>
          </a:p>
        </p:txBody>
      </p:sp>
    </p:spTree>
    <p:extLst>
      <p:ext uri="{BB962C8B-B14F-4D97-AF65-F5344CB8AC3E}">
        <p14:creationId xmlns:p14="http://schemas.microsoft.com/office/powerpoint/2010/main" val="1929663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矩形 3"/>
          <p:cNvSpPr/>
          <p:nvPr/>
        </p:nvSpPr>
        <p:spPr>
          <a:xfrm>
            <a:off x="685800" y="3143250"/>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lstStyle>
          <a:p>
            <a:pPr>
              <a:defRPr/>
            </a:pPr>
            <a:endParaRPr lang="zh-CN" altLang="zh-CN"/>
          </a:p>
        </p:txBody>
      </p:sp>
      <p:sp>
        <p:nvSpPr>
          <p:cNvPr id="6" name="页脚占位符 4"/>
          <p:cNvSpPr>
            <a:spLocks noGrp="1"/>
          </p:cNvSpPr>
          <p:nvPr>
            <p:ph type="ftr" sz="quarter" idx="11"/>
          </p:nvPr>
        </p:nvSpPr>
        <p:spPr/>
        <p:txBody>
          <a:bodyPr/>
          <a:lstStyle>
            <a:lvl1pPr>
              <a:defRPr/>
            </a:lvl1pPr>
          </a:lstStyle>
          <a:p>
            <a:pPr>
              <a:defRPr/>
            </a:pPr>
            <a:endParaRPr lang="zh-CN" altLang="zh-CN"/>
          </a:p>
        </p:txBody>
      </p:sp>
      <p:sp>
        <p:nvSpPr>
          <p:cNvPr id="7" name="灯片编号占位符 5"/>
          <p:cNvSpPr>
            <a:spLocks noGrp="1"/>
          </p:cNvSpPr>
          <p:nvPr>
            <p:ph type="sldNum" sz="quarter" idx="12"/>
          </p:nvPr>
        </p:nvSpPr>
        <p:spPr/>
        <p:txBody>
          <a:bodyPr/>
          <a:lstStyle>
            <a:lvl1pPr>
              <a:defRPr/>
            </a:lvl1pPr>
          </a:lstStyle>
          <a:p>
            <a:pPr>
              <a:defRPr/>
            </a:pPr>
            <a:fld id="{14A6E3D6-E930-46BE-9BCB-5648C66C567F}" type="slidenum">
              <a:rPr lang="zh-CN" altLang="zh-CN"/>
              <a:pPr>
                <a:defRPr/>
              </a:pPr>
              <a:t>‹#›</a:t>
            </a:fld>
            <a:endParaRPr lang="zh-CN" altLang="zh-CN"/>
          </a:p>
        </p:txBody>
      </p:sp>
    </p:spTree>
    <p:extLst>
      <p:ext uri="{BB962C8B-B14F-4D97-AF65-F5344CB8AC3E}">
        <p14:creationId xmlns:p14="http://schemas.microsoft.com/office/powerpoint/2010/main" val="289011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矩形 4"/>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p:txBody>
          <a:bodyPr/>
          <a:lstStyle>
            <a:lvl1pPr>
              <a:defRPr/>
            </a:lvl1pPr>
          </a:lstStyle>
          <a:p>
            <a:pPr>
              <a:defRPr/>
            </a:pPr>
            <a:endParaRPr lang="zh-CN" altLang="zh-CN"/>
          </a:p>
        </p:txBody>
      </p:sp>
      <p:sp>
        <p:nvSpPr>
          <p:cNvPr id="7" name="页脚占位符 5"/>
          <p:cNvSpPr>
            <a:spLocks noGrp="1"/>
          </p:cNvSpPr>
          <p:nvPr>
            <p:ph type="ftr" sz="quarter" idx="11"/>
          </p:nvPr>
        </p:nvSpPr>
        <p:spPr/>
        <p:txBody>
          <a:bodyPr/>
          <a:lstStyle>
            <a:lvl1pPr>
              <a:defRPr/>
            </a:lvl1pPr>
          </a:lstStyle>
          <a:p>
            <a:pPr>
              <a:defRPr/>
            </a:pPr>
            <a:endParaRPr lang="zh-CN" altLang="zh-CN"/>
          </a:p>
        </p:txBody>
      </p:sp>
      <p:sp>
        <p:nvSpPr>
          <p:cNvPr id="8" name="灯片编号占位符 6"/>
          <p:cNvSpPr>
            <a:spLocks noGrp="1"/>
          </p:cNvSpPr>
          <p:nvPr>
            <p:ph type="sldNum" sz="quarter" idx="12"/>
          </p:nvPr>
        </p:nvSpPr>
        <p:spPr/>
        <p:txBody>
          <a:bodyPr/>
          <a:lstStyle>
            <a:lvl1pPr>
              <a:defRPr/>
            </a:lvl1pPr>
          </a:lstStyle>
          <a:p>
            <a:pPr>
              <a:defRPr/>
            </a:pPr>
            <a:fld id="{FCDEF6A2-0A81-48CB-917F-FB784E282FA6}" type="slidenum">
              <a:rPr lang="zh-CN" altLang="zh-CN"/>
              <a:pPr>
                <a:defRPr/>
              </a:pPr>
              <a:t>‹#›</a:t>
            </a:fld>
            <a:endParaRPr lang="zh-CN" altLang="zh-CN"/>
          </a:p>
        </p:txBody>
      </p:sp>
    </p:spTree>
    <p:extLst>
      <p:ext uri="{BB962C8B-B14F-4D97-AF65-F5344CB8AC3E}">
        <p14:creationId xmlns:p14="http://schemas.microsoft.com/office/powerpoint/2010/main" val="2631792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矩形 6"/>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日期占位符 6"/>
          <p:cNvSpPr>
            <a:spLocks noGrp="1"/>
          </p:cNvSpPr>
          <p:nvPr>
            <p:ph type="dt" sz="half" idx="10"/>
          </p:nvPr>
        </p:nvSpPr>
        <p:spPr/>
        <p:txBody>
          <a:bodyPr/>
          <a:lstStyle>
            <a:lvl1pPr>
              <a:defRPr/>
            </a:lvl1pPr>
          </a:lstStyle>
          <a:p>
            <a:pPr>
              <a:defRPr/>
            </a:pPr>
            <a:endParaRPr lang="zh-CN" altLang="zh-CN"/>
          </a:p>
        </p:txBody>
      </p:sp>
      <p:sp>
        <p:nvSpPr>
          <p:cNvPr id="9" name="页脚占位符 7"/>
          <p:cNvSpPr>
            <a:spLocks noGrp="1"/>
          </p:cNvSpPr>
          <p:nvPr>
            <p:ph type="ftr" sz="quarter" idx="11"/>
          </p:nvPr>
        </p:nvSpPr>
        <p:spPr/>
        <p:txBody>
          <a:bodyPr/>
          <a:lstStyle>
            <a:lvl1pPr>
              <a:defRPr/>
            </a:lvl1pPr>
          </a:lstStyle>
          <a:p>
            <a:pPr>
              <a:defRPr/>
            </a:pPr>
            <a:endParaRPr lang="zh-CN" altLang="zh-CN"/>
          </a:p>
        </p:txBody>
      </p:sp>
      <p:sp>
        <p:nvSpPr>
          <p:cNvPr id="10" name="灯片编号占位符 8"/>
          <p:cNvSpPr>
            <a:spLocks noGrp="1"/>
          </p:cNvSpPr>
          <p:nvPr>
            <p:ph type="sldNum" sz="quarter" idx="12"/>
          </p:nvPr>
        </p:nvSpPr>
        <p:spPr/>
        <p:txBody>
          <a:bodyPr/>
          <a:lstStyle>
            <a:lvl1pPr>
              <a:defRPr/>
            </a:lvl1pPr>
          </a:lstStyle>
          <a:p>
            <a:pPr>
              <a:defRPr/>
            </a:pPr>
            <a:fld id="{176E97D4-FE90-4BB3-B1D7-3B2D3BD613C2}" type="slidenum">
              <a:rPr lang="zh-CN" altLang="zh-CN"/>
              <a:pPr>
                <a:defRPr/>
              </a:pPr>
              <a:t>‹#›</a:t>
            </a:fld>
            <a:endParaRPr lang="zh-CN" altLang="zh-CN"/>
          </a:p>
        </p:txBody>
      </p:sp>
    </p:spTree>
    <p:extLst>
      <p:ext uri="{BB962C8B-B14F-4D97-AF65-F5344CB8AC3E}">
        <p14:creationId xmlns:p14="http://schemas.microsoft.com/office/powerpoint/2010/main" val="1476077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2"/>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4" name="日期占位符 2"/>
          <p:cNvSpPr>
            <a:spLocks noGrp="1"/>
          </p:cNvSpPr>
          <p:nvPr>
            <p:ph type="dt" sz="half" idx="10"/>
          </p:nvPr>
        </p:nvSpPr>
        <p:spPr/>
        <p:txBody>
          <a:bodyPr/>
          <a:lstStyle>
            <a:lvl1pPr>
              <a:defRPr/>
            </a:lvl1pPr>
          </a:lstStyle>
          <a:p>
            <a:pPr>
              <a:defRPr/>
            </a:pPr>
            <a:endParaRPr lang="zh-CN" altLang="zh-CN"/>
          </a:p>
        </p:txBody>
      </p:sp>
      <p:sp>
        <p:nvSpPr>
          <p:cNvPr id="5" name="页脚占位符 3"/>
          <p:cNvSpPr>
            <a:spLocks noGrp="1"/>
          </p:cNvSpPr>
          <p:nvPr>
            <p:ph type="ftr" sz="quarter" idx="11"/>
          </p:nvPr>
        </p:nvSpPr>
        <p:spPr/>
        <p:txBody>
          <a:bodyPr/>
          <a:lstStyle>
            <a:lvl1pPr>
              <a:defRPr/>
            </a:lvl1pPr>
          </a:lstStyle>
          <a:p>
            <a:pPr>
              <a:defRPr/>
            </a:pPr>
            <a:endParaRPr lang="zh-CN" altLang="zh-CN"/>
          </a:p>
        </p:txBody>
      </p:sp>
      <p:sp>
        <p:nvSpPr>
          <p:cNvPr id="6" name="灯片编号占位符 4"/>
          <p:cNvSpPr>
            <a:spLocks noGrp="1"/>
          </p:cNvSpPr>
          <p:nvPr>
            <p:ph type="sldNum" sz="quarter" idx="12"/>
          </p:nvPr>
        </p:nvSpPr>
        <p:spPr/>
        <p:txBody>
          <a:bodyPr/>
          <a:lstStyle>
            <a:lvl1pPr>
              <a:defRPr/>
            </a:lvl1pPr>
          </a:lstStyle>
          <a:p>
            <a:pPr>
              <a:defRPr/>
            </a:pPr>
            <a:fld id="{0E57FADA-C45C-482D-BE77-4E6DAAA59379}" type="slidenum">
              <a:rPr lang="zh-CN" altLang="zh-CN"/>
              <a:pPr>
                <a:defRPr/>
              </a:pPr>
              <a:t>‹#›</a:t>
            </a:fld>
            <a:endParaRPr lang="zh-CN" altLang="zh-CN"/>
          </a:p>
        </p:txBody>
      </p:sp>
    </p:spTree>
    <p:extLst>
      <p:ext uri="{BB962C8B-B14F-4D97-AF65-F5344CB8AC3E}">
        <p14:creationId xmlns:p14="http://schemas.microsoft.com/office/powerpoint/2010/main" val="2478821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zh-CN" altLang="zh-CN"/>
          </a:p>
        </p:txBody>
      </p:sp>
      <p:sp>
        <p:nvSpPr>
          <p:cNvPr id="3" name="页脚占位符 2"/>
          <p:cNvSpPr>
            <a:spLocks noGrp="1"/>
          </p:cNvSpPr>
          <p:nvPr>
            <p:ph type="ftr" sz="quarter" idx="11"/>
          </p:nvPr>
        </p:nvSpPr>
        <p:spPr/>
        <p:txBody>
          <a:bodyPr/>
          <a:lstStyle>
            <a:lvl1pPr>
              <a:defRPr/>
            </a:lvl1pPr>
          </a:lstStyle>
          <a:p>
            <a:pPr>
              <a:defRPr/>
            </a:pPr>
            <a:endParaRPr lang="zh-CN" altLang="zh-CN"/>
          </a:p>
        </p:txBody>
      </p:sp>
      <p:sp>
        <p:nvSpPr>
          <p:cNvPr id="4" name="灯片编号占位符 3"/>
          <p:cNvSpPr>
            <a:spLocks noGrp="1"/>
          </p:cNvSpPr>
          <p:nvPr>
            <p:ph type="sldNum" sz="quarter" idx="12"/>
          </p:nvPr>
        </p:nvSpPr>
        <p:spPr/>
        <p:txBody>
          <a:bodyPr/>
          <a:lstStyle>
            <a:lvl1pPr>
              <a:defRPr/>
            </a:lvl1pPr>
          </a:lstStyle>
          <a:p>
            <a:pPr>
              <a:defRPr/>
            </a:pPr>
            <a:fld id="{F76FAAF5-5F92-45BF-AB72-297A6BBF48B5}" type="slidenum">
              <a:rPr lang="zh-CN" altLang="zh-CN"/>
              <a:pPr>
                <a:defRPr/>
              </a:pPr>
              <a:t>‹#›</a:t>
            </a:fld>
            <a:endParaRPr lang="zh-CN" altLang="zh-CN"/>
          </a:p>
        </p:txBody>
      </p:sp>
    </p:spTree>
    <p:extLst>
      <p:ext uri="{BB962C8B-B14F-4D97-AF65-F5344CB8AC3E}">
        <p14:creationId xmlns:p14="http://schemas.microsoft.com/office/powerpoint/2010/main" val="1984796953"/>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4"/>
          <p:cNvSpPr/>
          <p:nvPr/>
        </p:nvSpPr>
        <p:spPr>
          <a:xfrm>
            <a:off x="2786063" y="1054100"/>
            <a:ext cx="5903912"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lang="zh-CN" altLang="en-US" smtClean="0"/>
              <a:t>单击此处编辑母版标题样式</a:t>
            </a:r>
            <a:endParaRPr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p:txBody>
          <a:bodyPr/>
          <a:lstStyle>
            <a:lvl1pPr>
              <a:defRPr/>
            </a:lvl1pPr>
          </a:lstStyle>
          <a:p>
            <a:pPr>
              <a:defRPr/>
            </a:pPr>
            <a:endParaRPr lang="zh-CN" altLang="zh-CN"/>
          </a:p>
        </p:txBody>
      </p:sp>
      <p:sp>
        <p:nvSpPr>
          <p:cNvPr id="7" name="页脚占位符 5"/>
          <p:cNvSpPr>
            <a:spLocks noGrp="1"/>
          </p:cNvSpPr>
          <p:nvPr>
            <p:ph type="ftr" sz="quarter" idx="11"/>
          </p:nvPr>
        </p:nvSpPr>
        <p:spPr/>
        <p:txBody>
          <a:bodyPr/>
          <a:lstStyle>
            <a:lvl1pPr>
              <a:defRPr/>
            </a:lvl1pPr>
          </a:lstStyle>
          <a:p>
            <a:pPr>
              <a:defRPr/>
            </a:pPr>
            <a:endParaRPr lang="zh-CN" altLang="zh-CN"/>
          </a:p>
        </p:txBody>
      </p:sp>
      <p:sp>
        <p:nvSpPr>
          <p:cNvPr id="8" name="灯片编号占位符 6"/>
          <p:cNvSpPr>
            <a:spLocks noGrp="1"/>
          </p:cNvSpPr>
          <p:nvPr>
            <p:ph type="sldNum" sz="quarter" idx="12"/>
          </p:nvPr>
        </p:nvSpPr>
        <p:spPr/>
        <p:txBody>
          <a:bodyPr/>
          <a:lstStyle>
            <a:lvl1pPr>
              <a:defRPr/>
            </a:lvl1pPr>
          </a:lstStyle>
          <a:p>
            <a:pPr>
              <a:defRPr/>
            </a:pPr>
            <a:fld id="{EA73E4BE-D7EE-485B-9A21-A1ABA10F7857}" type="slidenum">
              <a:rPr lang="zh-CN" altLang="zh-CN"/>
              <a:pPr>
                <a:defRPr/>
              </a:pPr>
              <a:t>‹#›</a:t>
            </a:fld>
            <a:endParaRPr lang="zh-CN" altLang="zh-CN"/>
          </a:p>
        </p:txBody>
      </p:sp>
    </p:spTree>
    <p:extLst>
      <p:ext uri="{BB962C8B-B14F-4D97-AF65-F5344CB8AC3E}">
        <p14:creationId xmlns:p14="http://schemas.microsoft.com/office/powerpoint/2010/main" val="133635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lstStyle>
            <a:lvl1pPr algn="l">
              <a:defRPr sz="2400" b="0"/>
            </a:lvl1pPr>
          </a:lstStyle>
          <a:p>
            <a:r>
              <a:rPr lang="zh-CN" altLang="en-US" smtClean="0"/>
              <a:t>单击此处编辑母版标题样式</a:t>
            </a:r>
            <a:endParaRPr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pPr>
              <a:defRPr/>
            </a:pPr>
            <a:endParaRPr lang="zh-CN" altLang="zh-CN"/>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96F3C48C-8264-43CD-9B3A-6D3BC08F1085}" type="slidenum">
              <a:rPr lang="zh-CN" altLang="zh-CN"/>
              <a:pPr>
                <a:defRPr/>
              </a:pPr>
              <a:t>‹#›</a:t>
            </a:fld>
            <a:endParaRPr lang="zh-CN" altLang="zh-CN"/>
          </a:p>
        </p:txBody>
      </p:sp>
    </p:spTree>
    <p:extLst>
      <p:ext uri="{BB962C8B-B14F-4D97-AF65-F5344CB8AC3E}">
        <p14:creationId xmlns:p14="http://schemas.microsoft.com/office/powerpoint/2010/main" val="158310700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613"/>
            <a:ext cx="9144000" cy="179387"/>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27"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1028" name="文本占位符 2"/>
          <p:cNvSpPr>
            <a:spLocks noGrp="1"/>
          </p:cNvSpPr>
          <p:nvPr>
            <p:ph type="body" idx="1"/>
          </p:nvPr>
        </p:nvSpPr>
        <p:spPr bwMode="auto">
          <a:xfrm>
            <a:off x="457200" y="1600200"/>
            <a:ext cx="82296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4" name="日期占位符 3"/>
          <p:cNvSpPr>
            <a:spLocks noGrp="1"/>
          </p:cNvSpPr>
          <p:nvPr>
            <p:ph type="dt" sz="half" idx="2"/>
          </p:nvPr>
        </p:nvSpPr>
        <p:spPr>
          <a:xfrm>
            <a:off x="76200" y="6400800"/>
            <a:ext cx="3200400" cy="284163"/>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pPr>
              <a:defRPr/>
            </a:pPr>
            <a:endParaRPr lang="zh-CN" altLang="zh-CN"/>
          </a:p>
        </p:txBody>
      </p:sp>
      <p:sp>
        <p:nvSpPr>
          <p:cNvPr id="5" name="页脚占位符 4"/>
          <p:cNvSpPr>
            <a:spLocks noGrp="1"/>
          </p:cNvSpPr>
          <p:nvPr>
            <p:ph type="ftr" sz="quarter" idx="3"/>
          </p:nvPr>
        </p:nvSpPr>
        <p:spPr>
          <a:xfrm>
            <a:off x="5334000" y="6400800"/>
            <a:ext cx="3733800" cy="284163"/>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pPr>
              <a:defRPr/>
            </a:pPr>
            <a:endParaRPr lang="zh-CN" altLang="zh-CN"/>
          </a:p>
        </p:txBody>
      </p:sp>
      <p:sp>
        <p:nvSpPr>
          <p:cNvPr id="6" name="灯片编号占位符 5"/>
          <p:cNvSpPr>
            <a:spLocks noGrp="1"/>
          </p:cNvSpPr>
          <p:nvPr>
            <p:ph type="sldNum" sz="quarter" idx="4"/>
          </p:nvPr>
        </p:nvSpPr>
        <p:spPr>
          <a:xfrm>
            <a:off x="4114800" y="6400800"/>
            <a:ext cx="914400" cy="284163"/>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pPr>
              <a:defRPr/>
            </a:pPr>
            <a:fld id="{64F4C49D-FDBB-4054-BB5B-474C3EC02CAE}" type="slidenum">
              <a:rPr lang="zh-CN" altLang="zh-CN"/>
              <a:pPr>
                <a:defRPr/>
              </a:pPr>
              <a:t>‹#›</a:t>
            </a:fld>
            <a:endParaRPr lang="zh-CN" altLang="zh-CN"/>
          </a:p>
        </p:txBody>
      </p:sp>
      <p:sp>
        <p:nvSpPr>
          <p:cNvPr id="8" name="矩形 7"/>
          <p:cNvSpPr/>
          <p:nvPr/>
        </p:nvSpPr>
        <p:spPr>
          <a:xfrm>
            <a:off x="0" y="0"/>
            <a:ext cx="9144000" cy="10795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788"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1.wmf"/><Relationship Id="rId4" Type="http://schemas.openxmlformats.org/officeDocument/2006/relationships/image" Target="../media/image20.wmf"/></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oleObject" Target="../embeddings/oleObject1.bin"/><Relationship Id="rId7" Type="http://schemas.openxmlformats.org/officeDocument/2006/relationships/image" Target="../media/image8.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7.wmf"/><Relationship Id="rId9"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ChangeArrowheads="1"/>
          </p:cNvSpPr>
          <p:nvPr/>
        </p:nvSpPr>
        <p:spPr bwMode="auto">
          <a:xfrm>
            <a:off x="357158" y="2214554"/>
            <a:ext cx="8431213" cy="668517"/>
          </a:xfrm>
          <a:prstGeom prst="rect">
            <a:avLst/>
          </a:prstGeom>
          <a:noFill/>
          <a:ln w="9525">
            <a:noFill/>
            <a:miter lim="800000"/>
            <a:headEnd/>
            <a:tailEnd/>
          </a:ln>
          <a:effectLst/>
        </p:spPr>
        <p:txBody>
          <a:bodyPr lIns="182562" tIns="46038" rIns="182562" bIns="46038">
            <a:spAutoFit/>
          </a:bodyPr>
          <a:lstStyle/>
          <a:p>
            <a:pPr algn="ctr">
              <a:lnSpc>
                <a:spcPct val="85000"/>
              </a:lnSpc>
            </a:pPr>
            <a:r>
              <a:rPr kumimoji="1" lang="en-US" altLang="zh-CN" sz="4400" b="1" dirty="0" smtClean="0">
                <a:solidFill>
                  <a:schemeClr val="tx2"/>
                </a:solidFill>
                <a:effectLst>
                  <a:outerShdw blurRad="38100" dist="38100" dir="2700000" algn="tl">
                    <a:srgbClr val="C0C0C0"/>
                  </a:outerShdw>
                </a:effectLst>
                <a:latin typeface="隶书" pitchFamily="49" charset="-122"/>
                <a:ea typeface="隶书" pitchFamily="49" charset="-122"/>
              </a:rPr>
              <a:t>1. </a:t>
            </a:r>
            <a:r>
              <a:rPr kumimoji="1" lang="zh-CN" altLang="en-US" sz="4400" b="1" smtClean="0">
                <a:solidFill>
                  <a:schemeClr val="tx2"/>
                </a:solidFill>
                <a:effectLst>
                  <a:outerShdw blurRad="38100" dist="38100" dir="2700000" algn="tl">
                    <a:srgbClr val="C0C0C0"/>
                  </a:outerShdw>
                </a:effectLst>
                <a:latin typeface="隶书" pitchFamily="49" charset="-122"/>
                <a:ea typeface="隶书" pitchFamily="49" charset="-122"/>
              </a:rPr>
              <a:t>数据挖掘概述</a:t>
            </a:r>
            <a:endParaRPr kumimoji="1" lang="zh-CN" altLang="en-US" sz="4400" b="1" dirty="0">
              <a:solidFill>
                <a:schemeClr val="tx2"/>
              </a:solidFill>
              <a:effectLst>
                <a:outerShdw blurRad="38100" dist="38100" dir="2700000" algn="tl">
                  <a:srgbClr val="C0C0C0"/>
                </a:outerShdw>
              </a:effectLst>
              <a:latin typeface="隶书" pitchFamily="49" charset="-122"/>
              <a:ea typeface="隶书" pitchFamily="49" charset="-122"/>
            </a:endParaRP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ChangeArrowheads="1"/>
          </p:cNvSpPr>
          <p:nvPr/>
        </p:nvSpPr>
        <p:spPr bwMode="auto">
          <a:xfrm>
            <a:off x="355600" y="228600"/>
            <a:ext cx="8431213" cy="661988"/>
          </a:xfrm>
          <a:prstGeom prst="rect">
            <a:avLst/>
          </a:prstGeom>
          <a:noFill/>
          <a:ln w="9525">
            <a:noFill/>
            <a:miter lim="800000"/>
            <a:headEnd/>
            <a:tailEnd/>
          </a:ln>
          <a:effectLst/>
        </p:spPr>
        <p:txBody>
          <a:bodyPr lIns="182562" tIns="46038" rIns="182562" bIns="46038">
            <a:spAutoFit/>
          </a:bodyPr>
          <a:lstStyle/>
          <a:p>
            <a:pPr algn="ctr">
              <a:lnSpc>
                <a:spcPct val="85000"/>
              </a:lnSpc>
            </a:pPr>
            <a:r>
              <a:rPr kumimoji="1" lang="zh-CN" altLang="en-US" sz="4400" b="1">
                <a:solidFill>
                  <a:schemeClr val="tx2"/>
                </a:solidFill>
                <a:effectLst>
                  <a:outerShdw blurRad="38100" dist="38100" dir="2700000" algn="tl">
                    <a:srgbClr val="C0C0C0"/>
                  </a:outerShdw>
                </a:effectLst>
                <a:latin typeface="Tahoma" pitchFamily="34" charset="0"/>
                <a:ea typeface="隶书" pitchFamily="49" charset="-122"/>
              </a:rPr>
              <a:t>数据挖掘的社会需求</a:t>
            </a:r>
          </a:p>
        </p:txBody>
      </p:sp>
      <p:sp>
        <p:nvSpPr>
          <p:cNvPr id="449539" name="Rectangle 3"/>
          <p:cNvSpPr>
            <a:spLocks noChangeArrowheads="1"/>
          </p:cNvSpPr>
          <p:nvPr/>
        </p:nvSpPr>
        <p:spPr bwMode="auto">
          <a:xfrm>
            <a:off x="457200" y="5562600"/>
            <a:ext cx="8415338" cy="519113"/>
          </a:xfrm>
          <a:prstGeom prst="rect">
            <a:avLst/>
          </a:prstGeom>
          <a:noFill/>
          <a:ln w="9525">
            <a:noFill/>
            <a:miter lim="800000"/>
            <a:headEnd/>
            <a:tailEnd/>
          </a:ln>
          <a:effectLst/>
        </p:spPr>
        <p:txBody>
          <a:bodyPr lIns="182562" tIns="46038" rIns="182562" bIns="46038">
            <a:spAutoFit/>
          </a:bodyPr>
          <a:lstStyle/>
          <a:p>
            <a:pPr marL="450850" indent="-450850" algn="r">
              <a:spcBef>
                <a:spcPct val="20000"/>
              </a:spcBef>
              <a:buFont typeface="Wingdings" pitchFamily="2" charset="2"/>
              <a:buNone/>
            </a:pPr>
            <a:r>
              <a:rPr lang="zh-CN" altLang="en-US" sz="2800">
                <a:solidFill>
                  <a:srgbClr val="CC0000"/>
                </a:solidFill>
                <a:effectLst>
                  <a:outerShdw blurRad="38100" dist="38100" dir="2700000" algn="tl">
                    <a:srgbClr val="C0C0C0"/>
                  </a:outerShdw>
                </a:effectLst>
                <a:ea typeface="楷体_GB2312" pitchFamily="49" charset="-122"/>
              </a:rPr>
              <a:t>数据爆炸，知识贫乏</a:t>
            </a:r>
            <a:endParaRPr lang="zh-CN" altLang="en-US" sz="2800" b="1">
              <a:effectLst>
                <a:outerShdw blurRad="38100" dist="38100" dir="2700000" algn="tl">
                  <a:srgbClr val="C0C0C0"/>
                </a:outerShdw>
              </a:effectLst>
              <a:ea typeface="楷体_GB2312" pitchFamily="49" charset="-122"/>
            </a:endParaRPr>
          </a:p>
        </p:txBody>
      </p:sp>
      <p:grpSp>
        <p:nvGrpSpPr>
          <p:cNvPr id="2" name="Group 178"/>
          <p:cNvGrpSpPr>
            <a:grpSpLocks/>
          </p:cNvGrpSpPr>
          <p:nvPr/>
        </p:nvGrpSpPr>
        <p:grpSpPr bwMode="auto">
          <a:xfrm>
            <a:off x="0" y="1447800"/>
            <a:ext cx="8801100" cy="4689475"/>
            <a:chOff x="216" y="672"/>
            <a:chExt cx="5544" cy="2954"/>
          </a:xfrm>
        </p:grpSpPr>
        <p:sp>
          <p:nvSpPr>
            <p:cNvPr id="449540" name="Text Box 4"/>
            <p:cNvSpPr txBox="1">
              <a:spLocks noChangeArrowheads="1"/>
            </p:cNvSpPr>
            <p:nvPr/>
          </p:nvSpPr>
          <p:spPr bwMode="auto">
            <a:xfrm>
              <a:off x="432" y="672"/>
              <a:ext cx="5328" cy="516"/>
            </a:xfrm>
            <a:prstGeom prst="rect">
              <a:avLst/>
            </a:prstGeom>
            <a:gradFill rotWithShape="0">
              <a:gsLst>
                <a:gs pos="0">
                  <a:srgbClr val="FF8141"/>
                </a:gs>
                <a:gs pos="50000">
                  <a:srgbClr val="FFFF80"/>
                </a:gs>
                <a:gs pos="100000">
                  <a:srgbClr val="FF8141"/>
                </a:gs>
              </a:gsLst>
              <a:lin ang="0" scaled="1"/>
            </a:gradFill>
            <a:ln w="19050">
              <a:solidFill>
                <a:srgbClr val="000000"/>
              </a:solidFill>
              <a:miter lim="800000"/>
              <a:headEnd/>
              <a:tailEnd/>
            </a:ln>
            <a:effectLst/>
          </p:spPr>
          <p:txBody>
            <a:bodyPr lIns="0" tIns="0" rIns="0" bIns="0" anchor="ctr"/>
            <a:lstStyle/>
            <a:p>
              <a:pPr defTabSz="457200">
                <a:buClr>
                  <a:srgbClr val="000080"/>
                </a:buClr>
                <a:buSzPct val="90000"/>
                <a:buFont typeface="Monotype Sorts" pitchFamily="2" charset="2"/>
                <a:buNone/>
              </a:pPr>
              <a:r>
                <a:rPr kumimoji="1" lang="en-US" altLang="zh-CN" sz="2600">
                  <a:solidFill>
                    <a:srgbClr val="000000"/>
                  </a:solidFill>
                </a:rPr>
                <a:t> </a:t>
              </a:r>
              <a:r>
                <a:rPr kumimoji="1" lang="zh-CN" altLang="en-US" sz="2600">
                  <a:solidFill>
                    <a:srgbClr val="000000"/>
                  </a:solidFill>
                </a:rPr>
                <a:t>苦恼</a:t>
              </a:r>
              <a:r>
                <a:rPr kumimoji="1" lang="en-US" altLang="zh-CN" sz="2600">
                  <a:solidFill>
                    <a:srgbClr val="000000"/>
                  </a:solidFill>
                </a:rPr>
                <a:t>: </a:t>
              </a:r>
              <a:r>
                <a:rPr kumimoji="1" lang="zh-CN" altLang="en-US" sz="2600">
                  <a:solidFill>
                    <a:srgbClr val="000000"/>
                  </a:solidFill>
                </a:rPr>
                <a:t>淹没在数据中 </a:t>
              </a:r>
              <a:r>
                <a:rPr kumimoji="1" lang="en-US" altLang="zh-CN" sz="2600">
                  <a:solidFill>
                    <a:srgbClr val="000000"/>
                  </a:solidFill>
                </a:rPr>
                <a:t>; </a:t>
              </a:r>
              <a:r>
                <a:rPr kumimoji="1" lang="zh-CN" altLang="en-US" sz="2600">
                  <a:solidFill>
                    <a:srgbClr val="000000"/>
                  </a:solidFill>
                </a:rPr>
                <a:t>不能制定合适的决策</a:t>
              </a:r>
              <a:r>
                <a:rPr kumimoji="1" lang="en-US" altLang="zh-CN" sz="2600">
                  <a:solidFill>
                    <a:srgbClr val="000000"/>
                  </a:solidFill>
                </a:rPr>
                <a:t>! </a:t>
              </a:r>
              <a:endParaRPr kumimoji="1" lang="en-US" altLang="zh-CN" sz="2400">
                <a:latin typeface="Times New Roman" pitchFamily="18" charset="0"/>
              </a:endParaRPr>
            </a:p>
          </p:txBody>
        </p:sp>
        <p:sp>
          <p:nvSpPr>
            <p:cNvPr id="449541" name="Rectangle 5"/>
            <p:cNvSpPr>
              <a:spLocks noChangeArrowheads="1"/>
            </p:cNvSpPr>
            <p:nvPr/>
          </p:nvSpPr>
          <p:spPr bwMode="auto">
            <a:xfrm>
              <a:off x="864" y="1248"/>
              <a:ext cx="556" cy="269"/>
            </a:xfrm>
            <a:prstGeom prst="rect">
              <a:avLst/>
            </a:prstGeom>
            <a:noFill/>
            <a:ln w="9525">
              <a:noFill/>
              <a:miter lim="800000"/>
              <a:headEnd/>
              <a:tailEnd/>
            </a:ln>
            <a:effectLst/>
          </p:spPr>
          <p:txBody>
            <a:bodyPr lIns="0" tIns="0" rIns="0" bIns="0"/>
            <a:lstStyle/>
            <a:p>
              <a:pPr algn="ctr" defTabSz="457200" fontAlgn="t">
                <a:buClr>
                  <a:srgbClr val="000080"/>
                </a:buClr>
                <a:buFont typeface="Monotype Sorts" pitchFamily="2" charset="2"/>
                <a:buNone/>
              </a:pPr>
              <a:r>
                <a:rPr lang="zh-CN" altLang="en-US" sz="2000">
                  <a:effectLst>
                    <a:outerShdw blurRad="38100" dist="38100" dir="2700000" algn="tl">
                      <a:srgbClr val="C0C0C0"/>
                    </a:outerShdw>
                  </a:effectLst>
                  <a:latin typeface="Helvetica"/>
                  <a:ea typeface="楷体_GB2312" pitchFamily="49" charset="-122"/>
                </a:rPr>
                <a:t>数据</a:t>
              </a:r>
              <a:endParaRPr lang="zh-CN" altLang="en-US" sz="2800" b="1">
                <a:effectLst>
                  <a:outerShdw blurRad="38100" dist="38100" dir="2700000" algn="tl">
                    <a:srgbClr val="C0C0C0"/>
                  </a:outerShdw>
                </a:effectLst>
                <a:ea typeface="楷体_GB2312" pitchFamily="49" charset="-122"/>
              </a:endParaRPr>
            </a:p>
          </p:txBody>
        </p:sp>
        <p:sp>
          <p:nvSpPr>
            <p:cNvPr id="449542" name="Text Box 6"/>
            <p:cNvSpPr txBox="1">
              <a:spLocks noChangeArrowheads="1"/>
            </p:cNvSpPr>
            <p:nvPr/>
          </p:nvSpPr>
          <p:spPr bwMode="auto">
            <a:xfrm>
              <a:off x="2064" y="1248"/>
              <a:ext cx="1318" cy="269"/>
            </a:xfrm>
            <a:prstGeom prst="rect">
              <a:avLst/>
            </a:prstGeom>
            <a:noFill/>
            <a:ln w="9525">
              <a:noFill/>
              <a:miter lim="800000"/>
              <a:headEnd/>
              <a:tailEnd/>
            </a:ln>
            <a:effectLst/>
          </p:spPr>
          <p:txBody>
            <a:bodyPr lIns="0" tIns="0" rIns="0" bIns="0"/>
            <a:lstStyle/>
            <a:p>
              <a:pPr algn="ctr" defTabSz="457200" eaLnBrk="0" fontAlgn="t" hangingPunct="0">
                <a:lnSpc>
                  <a:spcPct val="90000"/>
                </a:lnSpc>
                <a:buClr>
                  <a:srgbClr val="000080"/>
                </a:buClr>
                <a:buSzPct val="90000"/>
                <a:buFont typeface="Monotype Sorts" pitchFamily="2" charset="2"/>
                <a:buNone/>
              </a:pPr>
              <a:r>
                <a:rPr kumimoji="1" lang="zh-CN" altLang="en-US" sz="2200">
                  <a:effectLst>
                    <a:outerShdw blurRad="38100" dist="38100" dir="2700000" algn="tl">
                      <a:srgbClr val="C0C0C0"/>
                    </a:outerShdw>
                  </a:effectLst>
                  <a:latin typeface="Helvetica"/>
                </a:rPr>
                <a:t>知识</a:t>
              </a:r>
            </a:p>
          </p:txBody>
        </p:sp>
        <p:sp>
          <p:nvSpPr>
            <p:cNvPr id="449543" name="Text Box 7"/>
            <p:cNvSpPr txBox="1">
              <a:spLocks noChangeArrowheads="1"/>
            </p:cNvSpPr>
            <p:nvPr/>
          </p:nvSpPr>
          <p:spPr bwMode="auto">
            <a:xfrm>
              <a:off x="3768" y="1200"/>
              <a:ext cx="1096" cy="269"/>
            </a:xfrm>
            <a:prstGeom prst="rect">
              <a:avLst/>
            </a:prstGeom>
            <a:noFill/>
            <a:ln w="9525">
              <a:noFill/>
              <a:miter lim="800000"/>
              <a:headEnd/>
              <a:tailEnd/>
            </a:ln>
            <a:effectLst/>
          </p:spPr>
          <p:txBody>
            <a:bodyPr lIns="0" tIns="0" rIns="0" bIns="0"/>
            <a:lstStyle/>
            <a:p>
              <a:pPr algn="ctr" defTabSz="457200" fontAlgn="t">
                <a:buClr>
                  <a:srgbClr val="000080"/>
                </a:buClr>
                <a:buSzPct val="90000"/>
                <a:buFont typeface="Monotype Sorts" pitchFamily="2" charset="2"/>
                <a:buNone/>
              </a:pPr>
              <a:r>
                <a:rPr kumimoji="1" lang="zh-CN" altLang="en-US" sz="2200">
                  <a:effectLst>
                    <a:outerShdw blurRad="38100" dist="38100" dir="2700000" algn="tl">
                      <a:srgbClr val="C0C0C0"/>
                    </a:outerShdw>
                  </a:effectLst>
                  <a:latin typeface="Helvetica"/>
                </a:rPr>
                <a:t>决策</a:t>
              </a:r>
            </a:p>
          </p:txBody>
        </p:sp>
        <p:grpSp>
          <p:nvGrpSpPr>
            <p:cNvPr id="3" name="Group 8"/>
            <p:cNvGrpSpPr>
              <a:grpSpLocks/>
            </p:cNvGrpSpPr>
            <p:nvPr/>
          </p:nvGrpSpPr>
          <p:grpSpPr bwMode="auto">
            <a:xfrm>
              <a:off x="216" y="1344"/>
              <a:ext cx="5208" cy="1177"/>
              <a:chOff x="264" y="1716"/>
              <a:chExt cx="5208" cy="1177"/>
            </a:xfrm>
          </p:grpSpPr>
          <p:sp>
            <p:nvSpPr>
              <p:cNvPr id="449545" name="Freeform 9"/>
              <p:cNvSpPr>
                <a:spLocks/>
              </p:cNvSpPr>
              <p:nvPr/>
            </p:nvSpPr>
            <p:spPr bwMode="auto">
              <a:xfrm>
                <a:off x="275" y="2476"/>
                <a:ext cx="3604" cy="209"/>
              </a:xfrm>
              <a:custGeom>
                <a:avLst/>
                <a:gdLst/>
                <a:ahLst/>
                <a:cxnLst>
                  <a:cxn ang="0">
                    <a:pos x="0" y="0"/>
                  </a:cxn>
                  <a:cxn ang="0">
                    <a:pos x="3603" y="0"/>
                  </a:cxn>
                  <a:cxn ang="0">
                    <a:pos x="3603" y="208"/>
                  </a:cxn>
                  <a:cxn ang="0">
                    <a:pos x="0" y="208"/>
                  </a:cxn>
                  <a:cxn ang="0">
                    <a:pos x="0" y="0"/>
                  </a:cxn>
                  <a:cxn ang="0">
                    <a:pos x="0" y="0"/>
                  </a:cxn>
                </a:cxnLst>
                <a:rect l="0" t="0" r="r" b="b"/>
                <a:pathLst>
                  <a:path w="3604" h="209">
                    <a:moveTo>
                      <a:pt x="0" y="0"/>
                    </a:moveTo>
                    <a:lnTo>
                      <a:pt x="3603" y="0"/>
                    </a:lnTo>
                    <a:lnTo>
                      <a:pt x="3603" y="208"/>
                    </a:lnTo>
                    <a:lnTo>
                      <a:pt x="0" y="208"/>
                    </a:lnTo>
                    <a:lnTo>
                      <a:pt x="0" y="0"/>
                    </a:lnTo>
                    <a:lnTo>
                      <a:pt x="0" y="0"/>
                    </a:lnTo>
                  </a:path>
                </a:pathLst>
              </a:custGeom>
              <a:solidFill>
                <a:srgbClr val="FFFFFF"/>
              </a:solidFill>
              <a:ln w="9525">
                <a:noFill/>
                <a:round/>
                <a:headEnd type="none" w="med" len="med"/>
                <a:tailEnd type="none" w="med" len="med"/>
              </a:ln>
              <a:effectLst/>
            </p:spPr>
            <p:txBody>
              <a:bodyPr/>
              <a:lstStyle/>
              <a:p>
                <a:endParaRPr lang="zh-CN" altLang="en-US"/>
              </a:p>
            </p:txBody>
          </p:sp>
          <p:sp>
            <p:nvSpPr>
              <p:cNvPr id="449546" name="Freeform 10"/>
              <p:cNvSpPr>
                <a:spLocks/>
              </p:cNvSpPr>
              <p:nvPr/>
            </p:nvSpPr>
            <p:spPr bwMode="auto">
              <a:xfrm>
                <a:off x="264" y="2496"/>
                <a:ext cx="3604" cy="218"/>
              </a:xfrm>
              <a:custGeom>
                <a:avLst/>
                <a:gdLst/>
                <a:ahLst/>
                <a:cxnLst>
                  <a:cxn ang="0">
                    <a:pos x="0" y="0"/>
                  </a:cxn>
                  <a:cxn ang="0">
                    <a:pos x="3603" y="0"/>
                  </a:cxn>
                  <a:cxn ang="0">
                    <a:pos x="3603" y="217"/>
                  </a:cxn>
                  <a:cxn ang="0">
                    <a:pos x="0" y="217"/>
                  </a:cxn>
                  <a:cxn ang="0">
                    <a:pos x="0" y="0"/>
                  </a:cxn>
                  <a:cxn ang="0">
                    <a:pos x="0" y="0"/>
                  </a:cxn>
                </a:cxnLst>
                <a:rect l="0" t="0" r="r" b="b"/>
                <a:pathLst>
                  <a:path w="3604" h="218">
                    <a:moveTo>
                      <a:pt x="0" y="0"/>
                    </a:moveTo>
                    <a:lnTo>
                      <a:pt x="3603" y="0"/>
                    </a:lnTo>
                    <a:lnTo>
                      <a:pt x="3603" y="217"/>
                    </a:lnTo>
                    <a:lnTo>
                      <a:pt x="0" y="217"/>
                    </a:lnTo>
                    <a:lnTo>
                      <a:pt x="0" y="0"/>
                    </a:lnTo>
                    <a:lnTo>
                      <a:pt x="0" y="0"/>
                    </a:lnTo>
                  </a:path>
                </a:pathLst>
              </a:custGeom>
              <a:gradFill rotWithShape="0">
                <a:gsLst>
                  <a:gs pos="0">
                    <a:srgbClr val="8F8F8F"/>
                  </a:gs>
                  <a:gs pos="100000">
                    <a:srgbClr val="C0C0C0"/>
                  </a:gs>
                </a:gsLst>
                <a:lin ang="0" scaled="1"/>
              </a:gradFill>
              <a:ln w="9525">
                <a:noFill/>
                <a:round/>
                <a:headEnd type="none" w="med" len="med"/>
                <a:tailEnd type="none" w="med" len="med"/>
              </a:ln>
              <a:effectLst/>
            </p:spPr>
            <p:txBody>
              <a:bodyPr/>
              <a:lstStyle/>
              <a:p>
                <a:endParaRPr lang="zh-CN" altLang="en-US"/>
              </a:p>
            </p:txBody>
          </p:sp>
          <p:sp>
            <p:nvSpPr>
              <p:cNvPr id="449547" name="Freeform 11"/>
              <p:cNvSpPr>
                <a:spLocks/>
              </p:cNvSpPr>
              <p:nvPr/>
            </p:nvSpPr>
            <p:spPr bwMode="auto">
              <a:xfrm>
                <a:off x="3561" y="2198"/>
                <a:ext cx="1908" cy="695"/>
              </a:xfrm>
              <a:custGeom>
                <a:avLst/>
                <a:gdLst/>
                <a:ahLst/>
                <a:cxnLst>
                  <a:cxn ang="0">
                    <a:pos x="0" y="486"/>
                  </a:cxn>
                  <a:cxn ang="0">
                    <a:pos x="1907" y="0"/>
                  </a:cxn>
                  <a:cxn ang="0">
                    <a:pos x="1907" y="208"/>
                  </a:cxn>
                  <a:cxn ang="0">
                    <a:pos x="0" y="694"/>
                  </a:cxn>
                  <a:cxn ang="0">
                    <a:pos x="0" y="486"/>
                  </a:cxn>
                  <a:cxn ang="0">
                    <a:pos x="0" y="486"/>
                  </a:cxn>
                </a:cxnLst>
                <a:rect l="0" t="0" r="r" b="b"/>
                <a:pathLst>
                  <a:path w="1908" h="695">
                    <a:moveTo>
                      <a:pt x="0" y="486"/>
                    </a:moveTo>
                    <a:lnTo>
                      <a:pt x="1907" y="0"/>
                    </a:lnTo>
                    <a:lnTo>
                      <a:pt x="1907" y="208"/>
                    </a:lnTo>
                    <a:lnTo>
                      <a:pt x="0" y="694"/>
                    </a:lnTo>
                    <a:lnTo>
                      <a:pt x="0" y="486"/>
                    </a:lnTo>
                    <a:lnTo>
                      <a:pt x="0" y="486"/>
                    </a:lnTo>
                  </a:path>
                </a:pathLst>
              </a:custGeom>
              <a:gradFill rotWithShape="0">
                <a:gsLst>
                  <a:gs pos="0">
                    <a:srgbClr val="B2B2B2"/>
                  </a:gs>
                  <a:gs pos="100000">
                    <a:srgbClr val="E1E1E1"/>
                  </a:gs>
                </a:gsLst>
                <a:lin ang="18900000" scaled="1"/>
              </a:gradFill>
              <a:ln w="9525">
                <a:noFill/>
                <a:round/>
                <a:headEnd type="none" w="med" len="med"/>
                <a:tailEnd type="none" w="med" len="med"/>
              </a:ln>
              <a:effectLst/>
            </p:spPr>
            <p:txBody>
              <a:bodyPr/>
              <a:lstStyle/>
              <a:p>
                <a:endParaRPr lang="zh-CN" altLang="en-US"/>
              </a:p>
            </p:txBody>
          </p:sp>
          <p:sp>
            <p:nvSpPr>
              <p:cNvPr id="449548" name="Freeform 12"/>
              <p:cNvSpPr>
                <a:spLocks/>
              </p:cNvSpPr>
              <p:nvPr/>
            </p:nvSpPr>
            <p:spPr bwMode="auto">
              <a:xfrm>
                <a:off x="3561" y="2198"/>
                <a:ext cx="1908" cy="695"/>
              </a:xfrm>
              <a:custGeom>
                <a:avLst/>
                <a:gdLst/>
                <a:ahLst/>
                <a:cxnLst>
                  <a:cxn ang="0">
                    <a:pos x="0" y="486"/>
                  </a:cxn>
                  <a:cxn ang="0">
                    <a:pos x="1907" y="0"/>
                  </a:cxn>
                  <a:cxn ang="0">
                    <a:pos x="1907" y="208"/>
                  </a:cxn>
                  <a:cxn ang="0">
                    <a:pos x="0" y="694"/>
                  </a:cxn>
                  <a:cxn ang="0">
                    <a:pos x="0" y="486"/>
                  </a:cxn>
                </a:cxnLst>
                <a:rect l="0" t="0" r="r" b="b"/>
                <a:pathLst>
                  <a:path w="1908" h="695">
                    <a:moveTo>
                      <a:pt x="0" y="486"/>
                    </a:moveTo>
                    <a:lnTo>
                      <a:pt x="1907" y="0"/>
                    </a:lnTo>
                    <a:lnTo>
                      <a:pt x="1907" y="208"/>
                    </a:lnTo>
                    <a:lnTo>
                      <a:pt x="0" y="694"/>
                    </a:lnTo>
                    <a:lnTo>
                      <a:pt x="0" y="486"/>
                    </a:lnTo>
                  </a:path>
                </a:pathLst>
              </a:custGeom>
              <a:noFill/>
              <a:ln w="9525">
                <a:noFill/>
                <a:round/>
                <a:headEnd type="none" w="med" len="med"/>
                <a:tailEnd type="none" w="med" len="med"/>
              </a:ln>
              <a:effectLst/>
            </p:spPr>
            <p:txBody>
              <a:bodyPr/>
              <a:lstStyle/>
              <a:p>
                <a:endParaRPr lang="zh-CN" altLang="en-US"/>
              </a:p>
            </p:txBody>
          </p:sp>
          <p:sp>
            <p:nvSpPr>
              <p:cNvPr id="449549" name="Line 13"/>
              <p:cNvSpPr>
                <a:spLocks noChangeShapeType="1"/>
              </p:cNvSpPr>
              <p:nvPr/>
            </p:nvSpPr>
            <p:spPr bwMode="auto">
              <a:xfrm flipV="1">
                <a:off x="304" y="2475"/>
                <a:ext cx="3496" cy="9"/>
              </a:xfrm>
              <a:prstGeom prst="line">
                <a:avLst/>
              </a:prstGeom>
              <a:noFill/>
              <a:ln w="31710">
                <a:solidFill>
                  <a:srgbClr val="EFEFEF"/>
                </a:solidFill>
                <a:round/>
                <a:headEnd/>
                <a:tailEnd/>
              </a:ln>
              <a:effectLst/>
            </p:spPr>
            <p:txBody>
              <a:bodyPr wrap="none" anchor="ctr"/>
              <a:lstStyle/>
              <a:p>
                <a:endParaRPr lang="zh-CN" altLang="en-US"/>
              </a:p>
            </p:txBody>
          </p:sp>
          <p:sp>
            <p:nvSpPr>
              <p:cNvPr id="449550" name="Line 14"/>
              <p:cNvSpPr>
                <a:spLocks noChangeShapeType="1"/>
              </p:cNvSpPr>
              <p:nvPr/>
            </p:nvSpPr>
            <p:spPr bwMode="auto">
              <a:xfrm flipV="1">
                <a:off x="3555" y="2216"/>
                <a:ext cx="1910" cy="478"/>
              </a:xfrm>
              <a:prstGeom prst="line">
                <a:avLst/>
              </a:prstGeom>
              <a:noFill/>
              <a:ln w="31710">
                <a:solidFill>
                  <a:srgbClr val="FFFFFF"/>
                </a:solidFill>
                <a:round/>
                <a:headEnd/>
                <a:tailEnd/>
              </a:ln>
              <a:effectLst/>
            </p:spPr>
            <p:txBody>
              <a:bodyPr wrap="none" anchor="ctr"/>
              <a:lstStyle/>
              <a:p>
                <a:endParaRPr lang="zh-CN" altLang="en-US"/>
              </a:p>
            </p:txBody>
          </p:sp>
          <p:sp>
            <p:nvSpPr>
              <p:cNvPr id="449551" name="Freeform 15"/>
              <p:cNvSpPr>
                <a:spLocks/>
              </p:cNvSpPr>
              <p:nvPr/>
            </p:nvSpPr>
            <p:spPr bwMode="auto">
              <a:xfrm>
                <a:off x="278" y="1716"/>
                <a:ext cx="5194" cy="972"/>
              </a:xfrm>
              <a:custGeom>
                <a:avLst/>
                <a:gdLst/>
                <a:ahLst/>
                <a:cxnLst>
                  <a:cxn ang="0">
                    <a:pos x="757" y="207"/>
                  </a:cxn>
                  <a:cxn ang="0">
                    <a:pos x="4360" y="207"/>
                  </a:cxn>
                  <a:cxn ang="0">
                    <a:pos x="4643" y="0"/>
                  </a:cxn>
                  <a:cxn ang="0">
                    <a:pos x="5193" y="485"/>
                  </a:cxn>
                  <a:cxn ang="0">
                    <a:pos x="3286" y="971"/>
                  </a:cxn>
                  <a:cxn ang="0">
                    <a:pos x="3603" y="763"/>
                  </a:cxn>
                  <a:cxn ang="0">
                    <a:pos x="0" y="763"/>
                  </a:cxn>
                  <a:cxn ang="0">
                    <a:pos x="757" y="207"/>
                  </a:cxn>
                  <a:cxn ang="0">
                    <a:pos x="757" y="207"/>
                  </a:cxn>
                </a:cxnLst>
                <a:rect l="0" t="0" r="r" b="b"/>
                <a:pathLst>
                  <a:path w="5194" h="972">
                    <a:moveTo>
                      <a:pt x="757" y="207"/>
                    </a:moveTo>
                    <a:lnTo>
                      <a:pt x="4360" y="207"/>
                    </a:lnTo>
                    <a:lnTo>
                      <a:pt x="4643" y="0"/>
                    </a:lnTo>
                    <a:lnTo>
                      <a:pt x="5193" y="485"/>
                    </a:lnTo>
                    <a:lnTo>
                      <a:pt x="3286" y="971"/>
                    </a:lnTo>
                    <a:lnTo>
                      <a:pt x="3603" y="763"/>
                    </a:lnTo>
                    <a:lnTo>
                      <a:pt x="0" y="763"/>
                    </a:lnTo>
                    <a:lnTo>
                      <a:pt x="757" y="207"/>
                    </a:lnTo>
                    <a:lnTo>
                      <a:pt x="757" y="207"/>
                    </a:lnTo>
                  </a:path>
                </a:pathLst>
              </a:custGeom>
              <a:gradFill rotWithShape="0">
                <a:gsLst>
                  <a:gs pos="0">
                    <a:srgbClr val="B2B2B2"/>
                  </a:gs>
                  <a:gs pos="100000">
                    <a:srgbClr val="E1E1E1"/>
                  </a:gs>
                </a:gsLst>
                <a:lin ang="2700000" scaled="1"/>
              </a:gradFill>
              <a:ln w="9525">
                <a:noFill/>
                <a:round/>
                <a:headEnd type="none" w="med" len="med"/>
                <a:tailEnd type="none" w="med" len="med"/>
              </a:ln>
              <a:effectLst/>
            </p:spPr>
            <p:txBody>
              <a:bodyPr/>
              <a:lstStyle/>
              <a:p>
                <a:endParaRPr lang="zh-CN" altLang="en-US"/>
              </a:p>
            </p:txBody>
          </p:sp>
          <p:grpSp>
            <p:nvGrpSpPr>
              <p:cNvPr id="4" name="Group 16"/>
              <p:cNvGrpSpPr>
                <a:grpSpLocks/>
              </p:cNvGrpSpPr>
              <p:nvPr/>
            </p:nvGrpSpPr>
            <p:grpSpPr bwMode="auto">
              <a:xfrm>
                <a:off x="580" y="1745"/>
                <a:ext cx="4052" cy="712"/>
                <a:chOff x="796" y="1505"/>
                <a:chExt cx="4052" cy="712"/>
              </a:xfrm>
            </p:grpSpPr>
            <p:sp>
              <p:nvSpPr>
                <p:cNvPr id="449553" name="Line 17"/>
                <p:cNvSpPr>
                  <a:spLocks noChangeShapeType="1"/>
                </p:cNvSpPr>
                <p:nvPr/>
              </p:nvSpPr>
              <p:spPr bwMode="auto">
                <a:xfrm flipH="1">
                  <a:off x="2999" y="1941"/>
                  <a:ext cx="735" cy="0"/>
                </a:xfrm>
                <a:prstGeom prst="line">
                  <a:avLst/>
                </a:prstGeom>
                <a:noFill/>
                <a:ln w="63460">
                  <a:solidFill>
                    <a:srgbClr val="A2A2A2"/>
                  </a:solidFill>
                  <a:round/>
                  <a:headEnd/>
                  <a:tailEnd/>
                </a:ln>
                <a:effectLst/>
              </p:spPr>
              <p:txBody>
                <a:bodyPr wrap="none" anchor="ctr"/>
                <a:lstStyle/>
                <a:p>
                  <a:endParaRPr lang="zh-CN" altLang="en-US"/>
                </a:p>
              </p:txBody>
            </p:sp>
            <p:sp>
              <p:nvSpPr>
                <p:cNvPr id="449554" name="Freeform 18"/>
                <p:cNvSpPr>
                  <a:spLocks/>
                </p:cNvSpPr>
                <p:nvPr/>
              </p:nvSpPr>
              <p:spPr bwMode="auto">
                <a:xfrm>
                  <a:off x="2073" y="1819"/>
                  <a:ext cx="1508" cy="398"/>
                </a:xfrm>
                <a:custGeom>
                  <a:avLst/>
                  <a:gdLst/>
                  <a:ahLst/>
                  <a:cxnLst>
                    <a:cxn ang="0">
                      <a:pos x="353" y="4"/>
                    </a:cxn>
                    <a:cxn ang="0">
                      <a:pos x="0" y="323"/>
                    </a:cxn>
                    <a:cxn ang="0">
                      <a:pos x="222" y="323"/>
                    </a:cxn>
                    <a:cxn ang="0">
                      <a:pos x="185" y="361"/>
                    </a:cxn>
                    <a:cxn ang="0">
                      <a:pos x="548" y="364"/>
                    </a:cxn>
                    <a:cxn ang="0">
                      <a:pos x="497" y="397"/>
                    </a:cxn>
                    <a:cxn ang="0">
                      <a:pos x="1155" y="391"/>
                    </a:cxn>
                    <a:cxn ang="0">
                      <a:pos x="1481" y="78"/>
                    </a:cxn>
                    <a:cxn ang="0">
                      <a:pos x="1447" y="81"/>
                    </a:cxn>
                    <a:cxn ang="0">
                      <a:pos x="1507" y="4"/>
                    </a:cxn>
                    <a:cxn ang="0">
                      <a:pos x="357" y="0"/>
                    </a:cxn>
                    <a:cxn ang="0">
                      <a:pos x="353" y="4"/>
                    </a:cxn>
                    <a:cxn ang="0">
                      <a:pos x="353" y="4"/>
                    </a:cxn>
                  </a:cxnLst>
                  <a:rect l="0" t="0" r="r" b="b"/>
                  <a:pathLst>
                    <a:path w="1508" h="398">
                      <a:moveTo>
                        <a:pt x="353" y="4"/>
                      </a:moveTo>
                      <a:lnTo>
                        <a:pt x="0" y="323"/>
                      </a:lnTo>
                      <a:lnTo>
                        <a:pt x="222" y="323"/>
                      </a:lnTo>
                      <a:lnTo>
                        <a:pt x="185" y="361"/>
                      </a:lnTo>
                      <a:lnTo>
                        <a:pt x="548" y="364"/>
                      </a:lnTo>
                      <a:lnTo>
                        <a:pt x="497" y="397"/>
                      </a:lnTo>
                      <a:lnTo>
                        <a:pt x="1155" y="391"/>
                      </a:lnTo>
                      <a:lnTo>
                        <a:pt x="1481" y="78"/>
                      </a:lnTo>
                      <a:lnTo>
                        <a:pt x="1447" y="81"/>
                      </a:lnTo>
                      <a:lnTo>
                        <a:pt x="1507" y="4"/>
                      </a:lnTo>
                      <a:lnTo>
                        <a:pt x="357" y="0"/>
                      </a:lnTo>
                      <a:lnTo>
                        <a:pt x="353" y="4"/>
                      </a:lnTo>
                      <a:lnTo>
                        <a:pt x="353" y="4"/>
                      </a:lnTo>
                    </a:path>
                  </a:pathLst>
                </a:custGeom>
                <a:solidFill>
                  <a:srgbClr val="A2A2A2"/>
                </a:solidFill>
                <a:ln w="19050" cap="flat" cmpd="sng">
                  <a:solidFill>
                    <a:srgbClr val="A2A2A2"/>
                  </a:solidFill>
                  <a:prstDash val="solid"/>
                  <a:round/>
                  <a:headEnd type="none" w="med" len="med"/>
                  <a:tailEnd type="none" w="med" len="med"/>
                </a:ln>
                <a:effectLst/>
              </p:spPr>
              <p:txBody>
                <a:bodyPr/>
                <a:lstStyle/>
                <a:p>
                  <a:endParaRPr lang="zh-CN" altLang="en-US"/>
                </a:p>
              </p:txBody>
            </p:sp>
            <p:sp>
              <p:nvSpPr>
                <p:cNvPr id="449555" name="Oval 19"/>
                <p:cNvSpPr>
                  <a:spLocks noChangeArrowheads="1"/>
                </p:cNvSpPr>
                <p:nvPr/>
              </p:nvSpPr>
              <p:spPr bwMode="auto">
                <a:xfrm>
                  <a:off x="4163" y="1598"/>
                  <a:ext cx="685" cy="614"/>
                </a:xfrm>
                <a:prstGeom prst="ellipse">
                  <a:avLst/>
                </a:prstGeom>
                <a:gradFill rotWithShape="0">
                  <a:gsLst>
                    <a:gs pos="0">
                      <a:srgbClr val="F1E0FF"/>
                    </a:gs>
                    <a:gs pos="100000">
                      <a:srgbClr val="FFFFFF"/>
                    </a:gs>
                  </a:gsLst>
                  <a:path path="shape">
                    <a:fillToRect l="50000" t="50000" r="50000" b="50000"/>
                  </a:path>
                </a:gradFill>
                <a:ln w="9525">
                  <a:noFill/>
                  <a:round/>
                  <a:headEnd/>
                  <a:tailEnd/>
                </a:ln>
                <a:effectLst/>
              </p:spPr>
              <p:txBody>
                <a:bodyPr wrap="none" anchor="ctr"/>
                <a:lstStyle/>
                <a:p>
                  <a:endParaRPr lang="zh-CN" altLang="en-US"/>
                </a:p>
              </p:txBody>
            </p:sp>
            <p:grpSp>
              <p:nvGrpSpPr>
                <p:cNvPr id="5" name="Group 20"/>
                <p:cNvGrpSpPr>
                  <a:grpSpLocks/>
                </p:cNvGrpSpPr>
                <p:nvPr/>
              </p:nvGrpSpPr>
              <p:grpSpPr bwMode="auto">
                <a:xfrm>
                  <a:off x="4339" y="1675"/>
                  <a:ext cx="316" cy="443"/>
                  <a:chOff x="4339" y="1675"/>
                  <a:chExt cx="316" cy="443"/>
                </a:xfrm>
              </p:grpSpPr>
              <p:sp>
                <p:nvSpPr>
                  <p:cNvPr id="449557" name="Freeform 21"/>
                  <p:cNvSpPr>
                    <a:spLocks/>
                  </p:cNvSpPr>
                  <p:nvPr/>
                </p:nvSpPr>
                <p:spPr bwMode="auto">
                  <a:xfrm>
                    <a:off x="4343" y="1679"/>
                    <a:ext cx="308" cy="278"/>
                  </a:xfrm>
                  <a:custGeom>
                    <a:avLst/>
                    <a:gdLst/>
                    <a:ahLst/>
                    <a:cxnLst>
                      <a:cxn ang="0">
                        <a:pos x="169" y="277"/>
                      </a:cxn>
                      <a:cxn ang="0">
                        <a:pos x="200" y="271"/>
                      </a:cxn>
                      <a:cxn ang="0">
                        <a:pos x="227" y="260"/>
                      </a:cxn>
                      <a:cxn ang="0">
                        <a:pos x="250" y="245"/>
                      </a:cxn>
                      <a:cxn ang="0">
                        <a:pos x="272" y="227"/>
                      </a:cxn>
                      <a:cxn ang="0">
                        <a:pos x="289" y="205"/>
                      </a:cxn>
                      <a:cxn ang="0">
                        <a:pos x="301" y="180"/>
                      </a:cxn>
                      <a:cxn ang="0">
                        <a:pos x="307" y="153"/>
                      </a:cxn>
                      <a:cxn ang="0">
                        <a:pos x="307" y="125"/>
                      </a:cxn>
                      <a:cxn ang="0">
                        <a:pos x="301" y="98"/>
                      </a:cxn>
                      <a:cxn ang="0">
                        <a:pos x="289" y="73"/>
                      </a:cxn>
                      <a:cxn ang="0">
                        <a:pos x="272" y="51"/>
                      </a:cxn>
                      <a:cxn ang="0">
                        <a:pos x="250" y="31"/>
                      </a:cxn>
                      <a:cxn ang="0">
                        <a:pos x="227" y="16"/>
                      </a:cxn>
                      <a:cxn ang="0">
                        <a:pos x="200" y="7"/>
                      </a:cxn>
                      <a:cxn ang="0">
                        <a:pos x="169" y="1"/>
                      </a:cxn>
                      <a:cxn ang="0">
                        <a:pos x="138" y="1"/>
                      </a:cxn>
                      <a:cxn ang="0">
                        <a:pos x="108" y="7"/>
                      </a:cxn>
                      <a:cxn ang="0">
                        <a:pos x="81" y="16"/>
                      </a:cxn>
                      <a:cxn ang="0">
                        <a:pos x="55" y="31"/>
                      </a:cxn>
                      <a:cxn ang="0">
                        <a:pos x="34" y="51"/>
                      </a:cxn>
                      <a:cxn ang="0">
                        <a:pos x="18" y="73"/>
                      </a:cxn>
                      <a:cxn ang="0">
                        <a:pos x="5" y="98"/>
                      </a:cxn>
                      <a:cxn ang="0">
                        <a:pos x="0" y="125"/>
                      </a:cxn>
                      <a:cxn ang="0">
                        <a:pos x="0" y="153"/>
                      </a:cxn>
                      <a:cxn ang="0">
                        <a:pos x="5" y="180"/>
                      </a:cxn>
                      <a:cxn ang="0">
                        <a:pos x="18" y="205"/>
                      </a:cxn>
                      <a:cxn ang="0">
                        <a:pos x="34" y="227"/>
                      </a:cxn>
                      <a:cxn ang="0">
                        <a:pos x="55" y="245"/>
                      </a:cxn>
                      <a:cxn ang="0">
                        <a:pos x="81" y="260"/>
                      </a:cxn>
                      <a:cxn ang="0">
                        <a:pos x="108" y="271"/>
                      </a:cxn>
                      <a:cxn ang="0">
                        <a:pos x="138" y="277"/>
                      </a:cxn>
                      <a:cxn ang="0">
                        <a:pos x="153" y="277"/>
                      </a:cxn>
                    </a:cxnLst>
                    <a:rect l="0" t="0" r="r" b="b"/>
                    <a:pathLst>
                      <a:path w="308" h="278">
                        <a:moveTo>
                          <a:pt x="153" y="277"/>
                        </a:moveTo>
                        <a:lnTo>
                          <a:pt x="169" y="277"/>
                        </a:lnTo>
                        <a:lnTo>
                          <a:pt x="184" y="274"/>
                        </a:lnTo>
                        <a:lnTo>
                          <a:pt x="200" y="271"/>
                        </a:lnTo>
                        <a:lnTo>
                          <a:pt x="213" y="266"/>
                        </a:lnTo>
                        <a:lnTo>
                          <a:pt x="227" y="260"/>
                        </a:lnTo>
                        <a:lnTo>
                          <a:pt x="239" y="253"/>
                        </a:lnTo>
                        <a:lnTo>
                          <a:pt x="250" y="245"/>
                        </a:lnTo>
                        <a:lnTo>
                          <a:pt x="262" y="236"/>
                        </a:lnTo>
                        <a:lnTo>
                          <a:pt x="272" y="227"/>
                        </a:lnTo>
                        <a:lnTo>
                          <a:pt x="281" y="216"/>
                        </a:lnTo>
                        <a:lnTo>
                          <a:pt x="289" y="205"/>
                        </a:lnTo>
                        <a:lnTo>
                          <a:pt x="296" y="193"/>
                        </a:lnTo>
                        <a:lnTo>
                          <a:pt x="301" y="180"/>
                        </a:lnTo>
                        <a:lnTo>
                          <a:pt x="303" y="167"/>
                        </a:lnTo>
                        <a:lnTo>
                          <a:pt x="307" y="153"/>
                        </a:lnTo>
                        <a:lnTo>
                          <a:pt x="307" y="139"/>
                        </a:lnTo>
                        <a:lnTo>
                          <a:pt x="307" y="125"/>
                        </a:lnTo>
                        <a:lnTo>
                          <a:pt x="303" y="110"/>
                        </a:lnTo>
                        <a:lnTo>
                          <a:pt x="301" y="98"/>
                        </a:lnTo>
                        <a:lnTo>
                          <a:pt x="296" y="85"/>
                        </a:lnTo>
                        <a:lnTo>
                          <a:pt x="289" y="73"/>
                        </a:lnTo>
                        <a:lnTo>
                          <a:pt x="281" y="60"/>
                        </a:lnTo>
                        <a:lnTo>
                          <a:pt x="272" y="51"/>
                        </a:lnTo>
                        <a:lnTo>
                          <a:pt x="262" y="41"/>
                        </a:lnTo>
                        <a:lnTo>
                          <a:pt x="250" y="31"/>
                        </a:lnTo>
                        <a:lnTo>
                          <a:pt x="239" y="23"/>
                        </a:lnTo>
                        <a:lnTo>
                          <a:pt x="227" y="16"/>
                        </a:lnTo>
                        <a:lnTo>
                          <a:pt x="213" y="11"/>
                        </a:lnTo>
                        <a:lnTo>
                          <a:pt x="200" y="7"/>
                        </a:lnTo>
                        <a:lnTo>
                          <a:pt x="184" y="2"/>
                        </a:lnTo>
                        <a:lnTo>
                          <a:pt x="169" y="1"/>
                        </a:lnTo>
                        <a:lnTo>
                          <a:pt x="153" y="0"/>
                        </a:lnTo>
                        <a:lnTo>
                          <a:pt x="138" y="1"/>
                        </a:lnTo>
                        <a:lnTo>
                          <a:pt x="122" y="2"/>
                        </a:lnTo>
                        <a:lnTo>
                          <a:pt x="108" y="7"/>
                        </a:lnTo>
                        <a:lnTo>
                          <a:pt x="94" y="11"/>
                        </a:lnTo>
                        <a:lnTo>
                          <a:pt x="81" y="16"/>
                        </a:lnTo>
                        <a:lnTo>
                          <a:pt x="68" y="23"/>
                        </a:lnTo>
                        <a:lnTo>
                          <a:pt x="55" y="31"/>
                        </a:lnTo>
                        <a:lnTo>
                          <a:pt x="44" y="41"/>
                        </a:lnTo>
                        <a:lnTo>
                          <a:pt x="34" y="51"/>
                        </a:lnTo>
                        <a:lnTo>
                          <a:pt x="26" y="60"/>
                        </a:lnTo>
                        <a:lnTo>
                          <a:pt x="18" y="73"/>
                        </a:lnTo>
                        <a:lnTo>
                          <a:pt x="12" y="85"/>
                        </a:lnTo>
                        <a:lnTo>
                          <a:pt x="5" y="98"/>
                        </a:lnTo>
                        <a:lnTo>
                          <a:pt x="3" y="110"/>
                        </a:lnTo>
                        <a:lnTo>
                          <a:pt x="0" y="125"/>
                        </a:lnTo>
                        <a:lnTo>
                          <a:pt x="0" y="139"/>
                        </a:lnTo>
                        <a:lnTo>
                          <a:pt x="0" y="153"/>
                        </a:lnTo>
                        <a:lnTo>
                          <a:pt x="3" y="167"/>
                        </a:lnTo>
                        <a:lnTo>
                          <a:pt x="5" y="180"/>
                        </a:lnTo>
                        <a:lnTo>
                          <a:pt x="12" y="193"/>
                        </a:lnTo>
                        <a:lnTo>
                          <a:pt x="18" y="205"/>
                        </a:lnTo>
                        <a:lnTo>
                          <a:pt x="26" y="216"/>
                        </a:lnTo>
                        <a:lnTo>
                          <a:pt x="34" y="227"/>
                        </a:lnTo>
                        <a:lnTo>
                          <a:pt x="44" y="236"/>
                        </a:lnTo>
                        <a:lnTo>
                          <a:pt x="55" y="245"/>
                        </a:lnTo>
                        <a:lnTo>
                          <a:pt x="68" y="253"/>
                        </a:lnTo>
                        <a:lnTo>
                          <a:pt x="81" y="260"/>
                        </a:lnTo>
                        <a:lnTo>
                          <a:pt x="94" y="266"/>
                        </a:lnTo>
                        <a:lnTo>
                          <a:pt x="108" y="271"/>
                        </a:lnTo>
                        <a:lnTo>
                          <a:pt x="122" y="274"/>
                        </a:lnTo>
                        <a:lnTo>
                          <a:pt x="138" y="277"/>
                        </a:lnTo>
                        <a:lnTo>
                          <a:pt x="153" y="277"/>
                        </a:lnTo>
                        <a:lnTo>
                          <a:pt x="153" y="277"/>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58" name="Freeform 22"/>
                  <p:cNvSpPr>
                    <a:spLocks/>
                  </p:cNvSpPr>
                  <p:nvPr/>
                </p:nvSpPr>
                <p:spPr bwMode="auto">
                  <a:xfrm>
                    <a:off x="4343" y="1680"/>
                    <a:ext cx="308" cy="352"/>
                  </a:xfrm>
                  <a:custGeom>
                    <a:avLst/>
                    <a:gdLst/>
                    <a:ahLst/>
                    <a:cxnLst>
                      <a:cxn ang="0">
                        <a:pos x="133" y="349"/>
                      </a:cxn>
                      <a:cxn ang="0">
                        <a:pos x="108" y="343"/>
                      </a:cxn>
                      <a:cxn ang="0">
                        <a:pos x="95" y="335"/>
                      </a:cxn>
                      <a:cxn ang="0">
                        <a:pos x="93" y="329"/>
                      </a:cxn>
                      <a:cxn ang="0">
                        <a:pos x="93" y="327"/>
                      </a:cxn>
                      <a:cxn ang="0">
                        <a:pos x="94" y="323"/>
                      </a:cxn>
                      <a:cxn ang="0">
                        <a:pos x="94" y="314"/>
                      </a:cxn>
                      <a:cxn ang="0">
                        <a:pos x="94" y="301"/>
                      </a:cxn>
                      <a:cxn ang="0">
                        <a:pos x="91" y="283"/>
                      </a:cxn>
                      <a:cxn ang="0">
                        <a:pos x="79" y="266"/>
                      </a:cxn>
                      <a:cxn ang="0">
                        <a:pos x="63" y="252"/>
                      </a:cxn>
                      <a:cxn ang="0">
                        <a:pos x="51" y="244"/>
                      </a:cxn>
                      <a:cxn ang="0">
                        <a:pos x="38" y="233"/>
                      </a:cxn>
                      <a:cxn ang="0">
                        <a:pos x="22" y="208"/>
                      </a:cxn>
                      <a:cxn ang="0">
                        <a:pos x="8" y="182"/>
                      </a:cxn>
                      <a:cxn ang="0">
                        <a:pos x="0" y="156"/>
                      </a:cxn>
                      <a:cxn ang="0">
                        <a:pos x="0" y="128"/>
                      </a:cxn>
                      <a:cxn ang="0">
                        <a:pos x="4" y="102"/>
                      </a:cxn>
                      <a:cxn ang="0">
                        <a:pos x="13" y="76"/>
                      </a:cxn>
                      <a:cxn ang="0">
                        <a:pos x="30" y="52"/>
                      </a:cxn>
                      <a:cxn ang="0">
                        <a:pos x="47" y="36"/>
                      </a:cxn>
                      <a:cxn ang="0">
                        <a:pos x="60" y="27"/>
                      </a:cxn>
                      <a:cxn ang="0">
                        <a:pos x="73" y="19"/>
                      </a:cxn>
                      <a:cxn ang="0">
                        <a:pos x="87" y="12"/>
                      </a:cxn>
                      <a:cxn ang="0">
                        <a:pos x="101" y="8"/>
                      </a:cxn>
                      <a:cxn ang="0">
                        <a:pos x="115" y="3"/>
                      </a:cxn>
                      <a:cxn ang="0">
                        <a:pos x="131" y="1"/>
                      </a:cxn>
                      <a:cxn ang="0">
                        <a:pos x="145" y="0"/>
                      </a:cxn>
                      <a:cxn ang="0">
                        <a:pos x="153" y="0"/>
                      </a:cxn>
                      <a:cxn ang="0">
                        <a:pos x="169" y="0"/>
                      </a:cxn>
                      <a:cxn ang="0">
                        <a:pos x="183" y="1"/>
                      </a:cxn>
                      <a:cxn ang="0">
                        <a:pos x="198" y="6"/>
                      </a:cxn>
                      <a:cxn ang="0">
                        <a:pos x="213" y="10"/>
                      </a:cxn>
                      <a:cxn ang="0">
                        <a:pos x="227" y="15"/>
                      </a:cxn>
                      <a:cxn ang="0">
                        <a:pos x="241" y="23"/>
                      </a:cxn>
                      <a:cxn ang="0">
                        <a:pos x="253" y="32"/>
                      </a:cxn>
                      <a:cxn ang="0">
                        <a:pos x="266" y="41"/>
                      </a:cxn>
                      <a:cxn ang="0">
                        <a:pos x="285" y="64"/>
                      </a:cxn>
                      <a:cxn ang="0">
                        <a:pos x="299" y="89"/>
                      </a:cxn>
                      <a:cxn ang="0">
                        <a:pos x="306" y="115"/>
                      </a:cxn>
                      <a:cxn ang="0">
                        <a:pos x="307" y="142"/>
                      </a:cxn>
                      <a:cxn ang="0">
                        <a:pos x="301" y="169"/>
                      </a:cxn>
                      <a:cxn ang="0">
                        <a:pos x="291" y="196"/>
                      </a:cxn>
                      <a:cxn ang="0">
                        <a:pos x="277" y="221"/>
                      </a:cxn>
                      <a:cxn ang="0">
                        <a:pos x="257" y="243"/>
                      </a:cxn>
                      <a:cxn ang="0">
                        <a:pos x="249" y="247"/>
                      </a:cxn>
                      <a:cxn ang="0">
                        <a:pos x="234" y="259"/>
                      </a:cxn>
                      <a:cxn ang="0">
                        <a:pos x="220" y="275"/>
                      </a:cxn>
                      <a:cxn ang="0">
                        <a:pos x="213" y="293"/>
                      </a:cxn>
                      <a:cxn ang="0">
                        <a:pos x="211" y="308"/>
                      </a:cxn>
                      <a:cxn ang="0">
                        <a:pos x="212" y="319"/>
                      </a:cxn>
                      <a:cxn ang="0">
                        <a:pos x="212" y="326"/>
                      </a:cxn>
                      <a:cxn ang="0">
                        <a:pos x="213" y="327"/>
                      </a:cxn>
                      <a:cxn ang="0">
                        <a:pos x="211" y="331"/>
                      </a:cxn>
                      <a:cxn ang="0">
                        <a:pos x="203" y="339"/>
                      </a:cxn>
                      <a:cxn ang="0">
                        <a:pos x="187" y="347"/>
                      </a:cxn>
                      <a:cxn ang="0">
                        <a:pos x="153" y="351"/>
                      </a:cxn>
                    </a:cxnLst>
                    <a:rect l="0" t="0" r="r" b="b"/>
                    <a:pathLst>
                      <a:path w="308" h="352">
                        <a:moveTo>
                          <a:pt x="153" y="351"/>
                        </a:moveTo>
                        <a:lnTo>
                          <a:pt x="133" y="349"/>
                        </a:lnTo>
                        <a:lnTo>
                          <a:pt x="120" y="347"/>
                        </a:lnTo>
                        <a:lnTo>
                          <a:pt x="108" y="343"/>
                        </a:lnTo>
                        <a:lnTo>
                          <a:pt x="100" y="339"/>
                        </a:lnTo>
                        <a:lnTo>
                          <a:pt x="95" y="335"/>
                        </a:lnTo>
                        <a:lnTo>
                          <a:pt x="94" y="331"/>
                        </a:lnTo>
                        <a:lnTo>
                          <a:pt x="93" y="329"/>
                        </a:lnTo>
                        <a:lnTo>
                          <a:pt x="93" y="327"/>
                        </a:lnTo>
                        <a:lnTo>
                          <a:pt x="93" y="327"/>
                        </a:lnTo>
                        <a:lnTo>
                          <a:pt x="93" y="326"/>
                        </a:lnTo>
                        <a:lnTo>
                          <a:pt x="94" y="323"/>
                        </a:lnTo>
                        <a:lnTo>
                          <a:pt x="94" y="319"/>
                        </a:lnTo>
                        <a:lnTo>
                          <a:pt x="94" y="314"/>
                        </a:lnTo>
                        <a:lnTo>
                          <a:pt x="94" y="308"/>
                        </a:lnTo>
                        <a:lnTo>
                          <a:pt x="94" y="301"/>
                        </a:lnTo>
                        <a:lnTo>
                          <a:pt x="93" y="293"/>
                        </a:lnTo>
                        <a:lnTo>
                          <a:pt x="91" y="283"/>
                        </a:lnTo>
                        <a:lnTo>
                          <a:pt x="86" y="275"/>
                        </a:lnTo>
                        <a:lnTo>
                          <a:pt x="79" y="266"/>
                        </a:lnTo>
                        <a:lnTo>
                          <a:pt x="70" y="259"/>
                        </a:lnTo>
                        <a:lnTo>
                          <a:pt x="63" y="252"/>
                        </a:lnTo>
                        <a:lnTo>
                          <a:pt x="56" y="247"/>
                        </a:lnTo>
                        <a:lnTo>
                          <a:pt x="51" y="244"/>
                        </a:lnTo>
                        <a:lnTo>
                          <a:pt x="50" y="243"/>
                        </a:lnTo>
                        <a:lnTo>
                          <a:pt x="38" y="233"/>
                        </a:lnTo>
                        <a:lnTo>
                          <a:pt x="30" y="221"/>
                        </a:lnTo>
                        <a:lnTo>
                          <a:pt x="22" y="208"/>
                        </a:lnTo>
                        <a:lnTo>
                          <a:pt x="13" y="196"/>
                        </a:lnTo>
                        <a:lnTo>
                          <a:pt x="8" y="182"/>
                        </a:lnTo>
                        <a:lnTo>
                          <a:pt x="4" y="169"/>
                        </a:lnTo>
                        <a:lnTo>
                          <a:pt x="0" y="156"/>
                        </a:lnTo>
                        <a:lnTo>
                          <a:pt x="0" y="142"/>
                        </a:lnTo>
                        <a:lnTo>
                          <a:pt x="0" y="128"/>
                        </a:lnTo>
                        <a:lnTo>
                          <a:pt x="0" y="115"/>
                        </a:lnTo>
                        <a:lnTo>
                          <a:pt x="4" y="102"/>
                        </a:lnTo>
                        <a:lnTo>
                          <a:pt x="8" y="89"/>
                        </a:lnTo>
                        <a:lnTo>
                          <a:pt x="13" y="76"/>
                        </a:lnTo>
                        <a:lnTo>
                          <a:pt x="22" y="64"/>
                        </a:lnTo>
                        <a:lnTo>
                          <a:pt x="30" y="52"/>
                        </a:lnTo>
                        <a:lnTo>
                          <a:pt x="42" y="41"/>
                        </a:lnTo>
                        <a:lnTo>
                          <a:pt x="47" y="36"/>
                        </a:lnTo>
                        <a:lnTo>
                          <a:pt x="53" y="32"/>
                        </a:lnTo>
                        <a:lnTo>
                          <a:pt x="60" y="27"/>
                        </a:lnTo>
                        <a:lnTo>
                          <a:pt x="66" y="23"/>
                        </a:lnTo>
                        <a:lnTo>
                          <a:pt x="73" y="19"/>
                        </a:lnTo>
                        <a:lnTo>
                          <a:pt x="80" y="15"/>
                        </a:lnTo>
                        <a:lnTo>
                          <a:pt x="87" y="12"/>
                        </a:lnTo>
                        <a:lnTo>
                          <a:pt x="94" y="10"/>
                        </a:lnTo>
                        <a:lnTo>
                          <a:pt x="101" y="8"/>
                        </a:lnTo>
                        <a:lnTo>
                          <a:pt x="109" y="6"/>
                        </a:lnTo>
                        <a:lnTo>
                          <a:pt x="115" y="3"/>
                        </a:lnTo>
                        <a:lnTo>
                          <a:pt x="123" y="1"/>
                        </a:lnTo>
                        <a:lnTo>
                          <a:pt x="131" y="1"/>
                        </a:lnTo>
                        <a:lnTo>
                          <a:pt x="138" y="0"/>
                        </a:lnTo>
                        <a:lnTo>
                          <a:pt x="145" y="0"/>
                        </a:lnTo>
                        <a:lnTo>
                          <a:pt x="153" y="0"/>
                        </a:lnTo>
                        <a:lnTo>
                          <a:pt x="153" y="0"/>
                        </a:lnTo>
                        <a:lnTo>
                          <a:pt x="161" y="0"/>
                        </a:lnTo>
                        <a:lnTo>
                          <a:pt x="169" y="0"/>
                        </a:lnTo>
                        <a:lnTo>
                          <a:pt x="175" y="1"/>
                        </a:lnTo>
                        <a:lnTo>
                          <a:pt x="183" y="1"/>
                        </a:lnTo>
                        <a:lnTo>
                          <a:pt x="191" y="3"/>
                        </a:lnTo>
                        <a:lnTo>
                          <a:pt x="198" y="6"/>
                        </a:lnTo>
                        <a:lnTo>
                          <a:pt x="206" y="8"/>
                        </a:lnTo>
                        <a:lnTo>
                          <a:pt x="213" y="10"/>
                        </a:lnTo>
                        <a:lnTo>
                          <a:pt x="220" y="12"/>
                        </a:lnTo>
                        <a:lnTo>
                          <a:pt x="227" y="15"/>
                        </a:lnTo>
                        <a:lnTo>
                          <a:pt x="233" y="19"/>
                        </a:lnTo>
                        <a:lnTo>
                          <a:pt x="241" y="23"/>
                        </a:lnTo>
                        <a:lnTo>
                          <a:pt x="247" y="27"/>
                        </a:lnTo>
                        <a:lnTo>
                          <a:pt x="253" y="32"/>
                        </a:lnTo>
                        <a:lnTo>
                          <a:pt x="260" y="36"/>
                        </a:lnTo>
                        <a:lnTo>
                          <a:pt x="266" y="41"/>
                        </a:lnTo>
                        <a:lnTo>
                          <a:pt x="277" y="52"/>
                        </a:lnTo>
                        <a:lnTo>
                          <a:pt x="285" y="64"/>
                        </a:lnTo>
                        <a:lnTo>
                          <a:pt x="291" y="76"/>
                        </a:lnTo>
                        <a:lnTo>
                          <a:pt x="299" y="89"/>
                        </a:lnTo>
                        <a:lnTo>
                          <a:pt x="302" y="102"/>
                        </a:lnTo>
                        <a:lnTo>
                          <a:pt x="306" y="115"/>
                        </a:lnTo>
                        <a:lnTo>
                          <a:pt x="307" y="128"/>
                        </a:lnTo>
                        <a:lnTo>
                          <a:pt x="307" y="142"/>
                        </a:lnTo>
                        <a:lnTo>
                          <a:pt x="305" y="156"/>
                        </a:lnTo>
                        <a:lnTo>
                          <a:pt x="301" y="169"/>
                        </a:lnTo>
                        <a:lnTo>
                          <a:pt x="298" y="182"/>
                        </a:lnTo>
                        <a:lnTo>
                          <a:pt x="291" y="196"/>
                        </a:lnTo>
                        <a:lnTo>
                          <a:pt x="284" y="208"/>
                        </a:lnTo>
                        <a:lnTo>
                          <a:pt x="277" y="221"/>
                        </a:lnTo>
                        <a:lnTo>
                          <a:pt x="266" y="233"/>
                        </a:lnTo>
                        <a:lnTo>
                          <a:pt x="257" y="243"/>
                        </a:lnTo>
                        <a:lnTo>
                          <a:pt x="254" y="244"/>
                        </a:lnTo>
                        <a:lnTo>
                          <a:pt x="249" y="247"/>
                        </a:lnTo>
                        <a:lnTo>
                          <a:pt x="243" y="252"/>
                        </a:lnTo>
                        <a:lnTo>
                          <a:pt x="234" y="259"/>
                        </a:lnTo>
                        <a:lnTo>
                          <a:pt x="227" y="266"/>
                        </a:lnTo>
                        <a:lnTo>
                          <a:pt x="220" y="275"/>
                        </a:lnTo>
                        <a:lnTo>
                          <a:pt x="215" y="283"/>
                        </a:lnTo>
                        <a:lnTo>
                          <a:pt x="213" y="293"/>
                        </a:lnTo>
                        <a:lnTo>
                          <a:pt x="212" y="301"/>
                        </a:lnTo>
                        <a:lnTo>
                          <a:pt x="211" y="308"/>
                        </a:lnTo>
                        <a:lnTo>
                          <a:pt x="211" y="314"/>
                        </a:lnTo>
                        <a:lnTo>
                          <a:pt x="212" y="319"/>
                        </a:lnTo>
                        <a:lnTo>
                          <a:pt x="212" y="323"/>
                        </a:lnTo>
                        <a:lnTo>
                          <a:pt x="212" y="326"/>
                        </a:lnTo>
                        <a:lnTo>
                          <a:pt x="213" y="327"/>
                        </a:lnTo>
                        <a:lnTo>
                          <a:pt x="213" y="327"/>
                        </a:lnTo>
                        <a:lnTo>
                          <a:pt x="213" y="329"/>
                        </a:lnTo>
                        <a:lnTo>
                          <a:pt x="211" y="331"/>
                        </a:lnTo>
                        <a:lnTo>
                          <a:pt x="209" y="335"/>
                        </a:lnTo>
                        <a:lnTo>
                          <a:pt x="203" y="339"/>
                        </a:lnTo>
                        <a:lnTo>
                          <a:pt x="197" y="343"/>
                        </a:lnTo>
                        <a:lnTo>
                          <a:pt x="187" y="347"/>
                        </a:lnTo>
                        <a:lnTo>
                          <a:pt x="172" y="349"/>
                        </a:lnTo>
                        <a:lnTo>
                          <a:pt x="153" y="351"/>
                        </a:lnTo>
                        <a:lnTo>
                          <a:pt x="153" y="351"/>
                        </a:lnTo>
                      </a:path>
                    </a:pathLst>
                  </a:custGeom>
                  <a:gradFill rotWithShape="0">
                    <a:gsLst>
                      <a:gs pos="0">
                        <a:srgbClr val="FFFF00"/>
                      </a:gs>
                      <a:gs pos="100000">
                        <a:srgbClr val="FFFFD0"/>
                      </a:gs>
                    </a:gsLst>
                    <a:path path="rect">
                      <a:fillToRect l="50000" t="50000" r="50000" b="50000"/>
                    </a:path>
                  </a:gradFill>
                  <a:ln w="9525">
                    <a:noFill/>
                    <a:round/>
                    <a:headEnd type="none" w="med" len="med"/>
                    <a:tailEnd type="none" w="med" len="med"/>
                  </a:ln>
                  <a:effectLst/>
                </p:spPr>
                <p:txBody>
                  <a:bodyPr/>
                  <a:lstStyle/>
                  <a:p>
                    <a:endParaRPr lang="zh-CN" altLang="en-US"/>
                  </a:p>
                </p:txBody>
              </p:sp>
              <p:sp>
                <p:nvSpPr>
                  <p:cNvPr id="449559" name="Freeform 23"/>
                  <p:cNvSpPr>
                    <a:spLocks/>
                  </p:cNvSpPr>
                  <p:nvPr/>
                </p:nvSpPr>
                <p:spPr bwMode="auto">
                  <a:xfrm>
                    <a:off x="4431" y="2004"/>
                    <a:ext cx="66" cy="31"/>
                  </a:xfrm>
                  <a:custGeom>
                    <a:avLst/>
                    <a:gdLst/>
                    <a:ahLst/>
                    <a:cxnLst>
                      <a:cxn ang="0">
                        <a:pos x="0" y="3"/>
                      </a:cxn>
                      <a:cxn ang="0">
                        <a:pos x="0" y="3"/>
                      </a:cxn>
                      <a:cxn ang="0">
                        <a:pos x="0" y="6"/>
                      </a:cxn>
                      <a:cxn ang="0">
                        <a:pos x="3" y="9"/>
                      </a:cxn>
                      <a:cxn ang="0">
                        <a:pos x="5" y="13"/>
                      </a:cxn>
                      <a:cxn ang="0">
                        <a:pos x="10" y="18"/>
                      </a:cxn>
                      <a:cxn ang="0">
                        <a:pos x="18" y="22"/>
                      </a:cxn>
                      <a:cxn ang="0">
                        <a:pos x="31" y="27"/>
                      </a:cxn>
                      <a:cxn ang="0">
                        <a:pos x="44" y="29"/>
                      </a:cxn>
                      <a:cxn ang="0">
                        <a:pos x="65" y="30"/>
                      </a:cxn>
                      <a:cxn ang="0">
                        <a:pos x="65" y="23"/>
                      </a:cxn>
                      <a:cxn ang="0">
                        <a:pos x="45" y="22"/>
                      </a:cxn>
                      <a:cxn ang="0">
                        <a:pos x="32" y="20"/>
                      </a:cxn>
                      <a:cxn ang="0">
                        <a:pos x="22" y="16"/>
                      </a:cxn>
                      <a:cxn ang="0">
                        <a:pos x="14" y="12"/>
                      </a:cxn>
                      <a:cxn ang="0">
                        <a:pos x="12" y="10"/>
                      </a:cxn>
                      <a:cxn ang="0">
                        <a:pos x="10" y="6"/>
                      </a:cxn>
                      <a:cxn ang="0">
                        <a:pos x="8" y="3"/>
                      </a:cxn>
                      <a:cxn ang="0">
                        <a:pos x="8" y="3"/>
                      </a:cxn>
                      <a:cxn ang="0">
                        <a:pos x="8" y="3"/>
                      </a:cxn>
                      <a:cxn ang="0">
                        <a:pos x="8" y="3"/>
                      </a:cxn>
                      <a:cxn ang="0">
                        <a:pos x="7" y="2"/>
                      </a:cxn>
                      <a:cxn ang="0">
                        <a:pos x="5" y="0"/>
                      </a:cxn>
                      <a:cxn ang="0">
                        <a:pos x="3" y="2"/>
                      </a:cxn>
                      <a:cxn ang="0">
                        <a:pos x="0" y="3"/>
                      </a:cxn>
                      <a:cxn ang="0">
                        <a:pos x="0" y="3"/>
                      </a:cxn>
                      <a:cxn ang="0">
                        <a:pos x="0" y="3"/>
                      </a:cxn>
                    </a:cxnLst>
                    <a:rect l="0" t="0" r="r" b="b"/>
                    <a:pathLst>
                      <a:path w="66" h="31">
                        <a:moveTo>
                          <a:pt x="0" y="3"/>
                        </a:moveTo>
                        <a:lnTo>
                          <a:pt x="0" y="3"/>
                        </a:lnTo>
                        <a:lnTo>
                          <a:pt x="0" y="6"/>
                        </a:lnTo>
                        <a:lnTo>
                          <a:pt x="3" y="9"/>
                        </a:lnTo>
                        <a:lnTo>
                          <a:pt x="5" y="13"/>
                        </a:lnTo>
                        <a:lnTo>
                          <a:pt x="10" y="18"/>
                        </a:lnTo>
                        <a:lnTo>
                          <a:pt x="18" y="22"/>
                        </a:lnTo>
                        <a:lnTo>
                          <a:pt x="31" y="27"/>
                        </a:lnTo>
                        <a:lnTo>
                          <a:pt x="44" y="29"/>
                        </a:lnTo>
                        <a:lnTo>
                          <a:pt x="65" y="30"/>
                        </a:lnTo>
                        <a:lnTo>
                          <a:pt x="65" y="23"/>
                        </a:lnTo>
                        <a:lnTo>
                          <a:pt x="45" y="22"/>
                        </a:lnTo>
                        <a:lnTo>
                          <a:pt x="32" y="20"/>
                        </a:lnTo>
                        <a:lnTo>
                          <a:pt x="22" y="16"/>
                        </a:lnTo>
                        <a:lnTo>
                          <a:pt x="14" y="12"/>
                        </a:lnTo>
                        <a:lnTo>
                          <a:pt x="12" y="10"/>
                        </a:lnTo>
                        <a:lnTo>
                          <a:pt x="10" y="6"/>
                        </a:lnTo>
                        <a:lnTo>
                          <a:pt x="8" y="3"/>
                        </a:lnTo>
                        <a:lnTo>
                          <a:pt x="8" y="3"/>
                        </a:lnTo>
                        <a:lnTo>
                          <a:pt x="8" y="3"/>
                        </a:lnTo>
                        <a:lnTo>
                          <a:pt x="8" y="3"/>
                        </a:lnTo>
                        <a:lnTo>
                          <a:pt x="7" y="2"/>
                        </a:lnTo>
                        <a:lnTo>
                          <a:pt x="5" y="0"/>
                        </a:lnTo>
                        <a:lnTo>
                          <a:pt x="3" y="2"/>
                        </a:lnTo>
                        <a:lnTo>
                          <a:pt x="0" y="3"/>
                        </a:lnTo>
                        <a:lnTo>
                          <a:pt x="0" y="3"/>
                        </a:lnTo>
                        <a:lnTo>
                          <a:pt x="0" y="3"/>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60" name="Freeform 24"/>
                  <p:cNvSpPr>
                    <a:spLocks/>
                  </p:cNvSpPr>
                  <p:nvPr/>
                </p:nvSpPr>
                <p:spPr bwMode="auto">
                  <a:xfrm>
                    <a:off x="4431" y="1971"/>
                    <a:ext cx="11" cy="37"/>
                  </a:xfrm>
                  <a:custGeom>
                    <a:avLst/>
                    <a:gdLst/>
                    <a:ahLst/>
                    <a:cxnLst>
                      <a:cxn ang="0">
                        <a:pos x="0" y="2"/>
                      </a:cxn>
                      <a:cxn ang="0">
                        <a:pos x="0" y="2"/>
                      </a:cxn>
                      <a:cxn ang="0">
                        <a:pos x="2" y="10"/>
                      </a:cxn>
                      <a:cxn ang="0">
                        <a:pos x="2" y="17"/>
                      </a:cxn>
                      <a:cxn ang="0">
                        <a:pos x="2" y="23"/>
                      </a:cxn>
                      <a:cxn ang="0">
                        <a:pos x="2" y="28"/>
                      </a:cxn>
                      <a:cxn ang="0">
                        <a:pos x="2" y="32"/>
                      </a:cxn>
                      <a:cxn ang="0">
                        <a:pos x="0" y="35"/>
                      </a:cxn>
                      <a:cxn ang="0">
                        <a:pos x="0" y="36"/>
                      </a:cxn>
                      <a:cxn ang="0">
                        <a:pos x="0" y="36"/>
                      </a:cxn>
                      <a:cxn ang="0">
                        <a:pos x="8" y="36"/>
                      </a:cxn>
                      <a:cxn ang="0">
                        <a:pos x="8" y="36"/>
                      </a:cxn>
                      <a:cxn ang="0">
                        <a:pos x="8" y="36"/>
                      </a:cxn>
                      <a:cxn ang="0">
                        <a:pos x="10" y="33"/>
                      </a:cxn>
                      <a:cxn ang="0">
                        <a:pos x="10" y="28"/>
                      </a:cxn>
                      <a:cxn ang="0">
                        <a:pos x="10" y="23"/>
                      </a:cxn>
                      <a:cxn ang="0">
                        <a:pos x="10" y="17"/>
                      </a:cxn>
                      <a:cxn ang="0">
                        <a:pos x="10" y="10"/>
                      </a:cxn>
                      <a:cxn ang="0">
                        <a:pos x="8" y="2"/>
                      </a:cxn>
                      <a:cxn ang="0">
                        <a:pos x="8" y="0"/>
                      </a:cxn>
                      <a:cxn ang="0">
                        <a:pos x="0" y="2"/>
                      </a:cxn>
                      <a:cxn ang="0">
                        <a:pos x="0" y="2"/>
                      </a:cxn>
                    </a:cxnLst>
                    <a:rect l="0" t="0" r="r" b="b"/>
                    <a:pathLst>
                      <a:path w="11" h="37">
                        <a:moveTo>
                          <a:pt x="0" y="2"/>
                        </a:moveTo>
                        <a:lnTo>
                          <a:pt x="0" y="2"/>
                        </a:lnTo>
                        <a:lnTo>
                          <a:pt x="2" y="10"/>
                        </a:lnTo>
                        <a:lnTo>
                          <a:pt x="2" y="17"/>
                        </a:lnTo>
                        <a:lnTo>
                          <a:pt x="2" y="23"/>
                        </a:lnTo>
                        <a:lnTo>
                          <a:pt x="2" y="28"/>
                        </a:lnTo>
                        <a:lnTo>
                          <a:pt x="2" y="32"/>
                        </a:lnTo>
                        <a:lnTo>
                          <a:pt x="0" y="35"/>
                        </a:lnTo>
                        <a:lnTo>
                          <a:pt x="0" y="36"/>
                        </a:lnTo>
                        <a:lnTo>
                          <a:pt x="0" y="36"/>
                        </a:lnTo>
                        <a:lnTo>
                          <a:pt x="8" y="36"/>
                        </a:lnTo>
                        <a:lnTo>
                          <a:pt x="8" y="36"/>
                        </a:lnTo>
                        <a:lnTo>
                          <a:pt x="8" y="36"/>
                        </a:lnTo>
                        <a:lnTo>
                          <a:pt x="10" y="33"/>
                        </a:lnTo>
                        <a:lnTo>
                          <a:pt x="10" y="28"/>
                        </a:lnTo>
                        <a:lnTo>
                          <a:pt x="10" y="23"/>
                        </a:lnTo>
                        <a:lnTo>
                          <a:pt x="10" y="17"/>
                        </a:lnTo>
                        <a:lnTo>
                          <a:pt x="10" y="10"/>
                        </a:lnTo>
                        <a:lnTo>
                          <a:pt x="8" y="2"/>
                        </a:lnTo>
                        <a:lnTo>
                          <a:pt x="8" y="0"/>
                        </a:lnTo>
                        <a:lnTo>
                          <a:pt x="0" y="2"/>
                        </a:lnTo>
                        <a:lnTo>
                          <a:pt x="0" y="2"/>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61" name="Freeform 25"/>
                  <p:cNvSpPr>
                    <a:spLocks/>
                  </p:cNvSpPr>
                  <p:nvPr/>
                </p:nvSpPr>
                <p:spPr bwMode="auto">
                  <a:xfrm>
                    <a:off x="4389" y="1919"/>
                    <a:ext cx="51" cy="55"/>
                  </a:xfrm>
                  <a:custGeom>
                    <a:avLst/>
                    <a:gdLst/>
                    <a:ahLst/>
                    <a:cxnLst>
                      <a:cxn ang="0">
                        <a:pos x="0" y="7"/>
                      </a:cxn>
                      <a:cxn ang="0">
                        <a:pos x="1" y="7"/>
                      </a:cxn>
                      <a:cxn ang="0">
                        <a:pos x="3" y="8"/>
                      </a:cxn>
                      <a:cxn ang="0">
                        <a:pos x="8" y="10"/>
                      </a:cxn>
                      <a:cxn ang="0">
                        <a:pos x="14" y="16"/>
                      </a:cxn>
                      <a:cxn ang="0">
                        <a:pos x="23" y="22"/>
                      </a:cxn>
                      <a:cxn ang="0">
                        <a:pos x="28" y="30"/>
                      </a:cxn>
                      <a:cxn ang="0">
                        <a:pos x="36" y="37"/>
                      </a:cxn>
                      <a:cxn ang="0">
                        <a:pos x="40" y="46"/>
                      </a:cxn>
                      <a:cxn ang="0">
                        <a:pos x="42" y="54"/>
                      </a:cxn>
                      <a:cxn ang="0">
                        <a:pos x="50" y="52"/>
                      </a:cxn>
                      <a:cxn ang="0">
                        <a:pos x="48" y="44"/>
                      </a:cxn>
                      <a:cxn ang="0">
                        <a:pos x="42" y="34"/>
                      </a:cxn>
                      <a:cxn ang="0">
                        <a:pos x="35" y="25"/>
                      </a:cxn>
                      <a:cxn ang="0">
                        <a:pos x="27" y="17"/>
                      </a:cxn>
                      <a:cxn ang="0">
                        <a:pos x="19" y="10"/>
                      </a:cxn>
                      <a:cxn ang="0">
                        <a:pos x="12" y="6"/>
                      </a:cxn>
                      <a:cxn ang="0">
                        <a:pos x="7" y="2"/>
                      </a:cxn>
                      <a:cxn ang="0">
                        <a:pos x="5" y="0"/>
                      </a:cxn>
                      <a:cxn ang="0">
                        <a:pos x="6" y="1"/>
                      </a:cxn>
                      <a:cxn ang="0">
                        <a:pos x="5" y="0"/>
                      </a:cxn>
                      <a:cxn ang="0">
                        <a:pos x="2" y="0"/>
                      </a:cxn>
                      <a:cxn ang="0">
                        <a:pos x="0" y="2"/>
                      </a:cxn>
                      <a:cxn ang="0">
                        <a:pos x="0" y="4"/>
                      </a:cxn>
                      <a:cxn ang="0">
                        <a:pos x="1" y="7"/>
                      </a:cxn>
                      <a:cxn ang="0">
                        <a:pos x="0" y="7"/>
                      </a:cxn>
                      <a:cxn ang="0">
                        <a:pos x="0" y="7"/>
                      </a:cxn>
                    </a:cxnLst>
                    <a:rect l="0" t="0" r="r" b="b"/>
                    <a:pathLst>
                      <a:path w="51" h="55">
                        <a:moveTo>
                          <a:pt x="0" y="7"/>
                        </a:moveTo>
                        <a:lnTo>
                          <a:pt x="1" y="7"/>
                        </a:lnTo>
                        <a:lnTo>
                          <a:pt x="3" y="8"/>
                        </a:lnTo>
                        <a:lnTo>
                          <a:pt x="8" y="10"/>
                        </a:lnTo>
                        <a:lnTo>
                          <a:pt x="14" y="16"/>
                        </a:lnTo>
                        <a:lnTo>
                          <a:pt x="23" y="22"/>
                        </a:lnTo>
                        <a:lnTo>
                          <a:pt x="28" y="30"/>
                        </a:lnTo>
                        <a:lnTo>
                          <a:pt x="36" y="37"/>
                        </a:lnTo>
                        <a:lnTo>
                          <a:pt x="40" y="46"/>
                        </a:lnTo>
                        <a:lnTo>
                          <a:pt x="42" y="54"/>
                        </a:lnTo>
                        <a:lnTo>
                          <a:pt x="50" y="52"/>
                        </a:lnTo>
                        <a:lnTo>
                          <a:pt x="48" y="44"/>
                        </a:lnTo>
                        <a:lnTo>
                          <a:pt x="42" y="34"/>
                        </a:lnTo>
                        <a:lnTo>
                          <a:pt x="35" y="25"/>
                        </a:lnTo>
                        <a:lnTo>
                          <a:pt x="27" y="17"/>
                        </a:lnTo>
                        <a:lnTo>
                          <a:pt x="19" y="10"/>
                        </a:lnTo>
                        <a:lnTo>
                          <a:pt x="12" y="6"/>
                        </a:lnTo>
                        <a:lnTo>
                          <a:pt x="7" y="2"/>
                        </a:lnTo>
                        <a:lnTo>
                          <a:pt x="5" y="0"/>
                        </a:lnTo>
                        <a:lnTo>
                          <a:pt x="6" y="1"/>
                        </a:lnTo>
                        <a:lnTo>
                          <a:pt x="5" y="0"/>
                        </a:lnTo>
                        <a:lnTo>
                          <a:pt x="2" y="0"/>
                        </a:lnTo>
                        <a:lnTo>
                          <a:pt x="0" y="2"/>
                        </a:lnTo>
                        <a:lnTo>
                          <a:pt x="0" y="4"/>
                        </a:lnTo>
                        <a:lnTo>
                          <a:pt x="1" y="7"/>
                        </a:lnTo>
                        <a:lnTo>
                          <a:pt x="0" y="7"/>
                        </a:lnTo>
                        <a:lnTo>
                          <a:pt x="0" y="7"/>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62" name="Freeform 26"/>
                  <p:cNvSpPr>
                    <a:spLocks/>
                  </p:cNvSpPr>
                  <p:nvPr/>
                </p:nvSpPr>
                <p:spPr bwMode="auto">
                  <a:xfrm>
                    <a:off x="4339" y="1720"/>
                    <a:ext cx="57" cy="207"/>
                  </a:xfrm>
                  <a:custGeom>
                    <a:avLst/>
                    <a:gdLst/>
                    <a:ahLst/>
                    <a:cxnLst>
                      <a:cxn ang="0">
                        <a:pos x="42" y="0"/>
                      </a:cxn>
                      <a:cxn ang="0">
                        <a:pos x="42" y="0"/>
                      </a:cxn>
                      <a:cxn ang="0">
                        <a:pos x="31" y="11"/>
                      </a:cxn>
                      <a:cxn ang="0">
                        <a:pos x="22" y="22"/>
                      </a:cxn>
                      <a:cxn ang="0">
                        <a:pos x="16" y="34"/>
                      </a:cxn>
                      <a:cxn ang="0">
                        <a:pos x="8" y="48"/>
                      </a:cxn>
                      <a:cxn ang="0">
                        <a:pos x="4" y="60"/>
                      </a:cxn>
                      <a:cxn ang="0">
                        <a:pos x="1" y="75"/>
                      </a:cxn>
                      <a:cxn ang="0">
                        <a:pos x="0" y="88"/>
                      </a:cxn>
                      <a:cxn ang="0">
                        <a:pos x="0" y="102"/>
                      </a:cxn>
                      <a:cxn ang="0">
                        <a:pos x="1" y="116"/>
                      </a:cxn>
                      <a:cxn ang="0">
                        <a:pos x="4" y="130"/>
                      </a:cxn>
                      <a:cxn ang="0">
                        <a:pos x="8" y="144"/>
                      </a:cxn>
                      <a:cxn ang="0">
                        <a:pos x="16" y="157"/>
                      </a:cxn>
                      <a:cxn ang="0">
                        <a:pos x="21" y="169"/>
                      </a:cxn>
                      <a:cxn ang="0">
                        <a:pos x="30" y="183"/>
                      </a:cxn>
                      <a:cxn ang="0">
                        <a:pos x="40" y="194"/>
                      </a:cxn>
                      <a:cxn ang="0">
                        <a:pos x="50" y="206"/>
                      </a:cxn>
                      <a:cxn ang="0">
                        <a:pos x="56" y="200"/>
                      </a:cxn>
                      <a:cxn ang="0">
                        <a:pos x="46" y="189"/>
                      </a:cxn>
                      <a:cxn ang="0">
                        <a:pos x="36" y="178"/>
                      </a:cxn>
                      <a:cxn ang="0">
                        <a:pos x="28" y="167"/>
                      </a:cxn>
                      <a:cxn ang="0">
                        <a:pos x="20" y="154"/>
                      </a:cxn>
                      <a:cxn ang="0">
                        <a:pos x="16" y="142"/>
                      </a:cxn>
                      <a:cxn ang="0">
                        <a:pos x="10" y="128"/>
                      </a:cxn>
                      <a:cxn ang="0">
                        <a:pos x="8" y="115"/>
                      </a:cxn>
                      <a:cxn ang="0">
                        <a:pos x="7" y="102"/>
                      </a:cxn>
                      <a:cxn ang="0">
                        <a:pos x="7" y="88"/>
                      </a:cxn>
                      <a:cxn ang="0">
                        <a:pos x="8" y="75"/>
                      </a:cxn>
                      <a:cxn ang="0">
                        <a:pos x="10" y="62"/>
                      </a:cxn>
                      <a:cxn ang="0">
                        <a:pos x="16" y="50"/>
                      </a:cxn>
                      <a:cxn ang="0">
                        <a:pos x="20" y="38"/>
                      </a:cxn>
                      <a:cxn ang="0">
                        <a:pos x="28" y="26"/>
                      </a:cxn>
                      <a:cxn ang="0">
                        <a:pos x="37" y="14"/>
                      </a:cxn>
                      <a:cxn ang="0">
                        <a:pos x="48" y="4"/>
                      </a:cxn>
                      <a:cxn ang="0">
                        <a:pos x="48" y="4"/>
                      </a:cxn>
                      <a:cxn ang="0">
                        <a:pos x="42" y="0"/>
                      </a:cxn>
                      <a:cxn ang="0">
                        <a:pos x="42" y="0"/>
                      </a:cxn>
                    </a:cxnLst>
                    <a:rect l="0" t="0" r="r" b="b"/>
                    <a:pathLst>
                      <a:path w="57" h="207">
                        <a:moveTo>
                          <a:pt x="42" y="0"/>
                        </a:moveTo>
                        <a:lnTo>
                          <a:pt x="42" y="0"/>
                        </a:lnTo>
                        <a:lnTo>
                          <a:pt x="31" y="11"/>
                        </a:lnTo>
                        <a:lnTo>
                          <a:pt x="22" y="22"/>
                        </a:lnTo>
                        <a:lnTo>
                          <a:pt x="16" y="34"/>
                        </a:lnTo>
                        <a:lnTo>
                          <a:pt x="8" y="48"/>
                        </a:lnTo>
                        <a:lnTo>
                          <a:pt x="4" y="60"/>
                        </a:lnTo>
                        <a:lnTo>
                          <a:pt x="1" y="75"/>
                        </a:lnTo>
                        <a:lnTo>
                          <a:pt x="0" y="88"/>
                        </a:lnTo>
                        <a:lnTo>
                          <a:pt x="0" y="102"/>
                        </a:lnTo>
                        <a:lnTo>
                          <a:pt x="1" y="116"/>
                        </a:lnTo>
                        <a:lnTo>
                          <a:pt x="4" y="130"/>
                        </a:lnTo>
                        <a:lnTo>
                          <a:pt x="8" y="144"/>
                        </a:lnTo>
                        <a:lnTo>
                          <a:pt x="16" y="157"/>
                        </a:lnTo>
                        <a:lnTo>
                          <a:pt x="21" y="169"/>
                        </a:lnTo>
                        <a:lnTo>
                          <a:pt x="30" y="183"/>
                        </a:lnTo>
                        <a:lnTo>
                          <a:pt x="40" y="194"/>
                        </a:lnTo>
                        <a:lnTo>
                          <a:pt x="50" y="206"/>
                        </a:lnTo>
                        <a:lnTo>
                          <a:pt x="56" y="200"/>
                        </a:lnTo>
                        <a:lnTo>
                          <a:pt x="46" y="189"/>
                        </a:lnTo>
                        <a:lnTo>
                          <a:pt x="36" y="178"/>
                        </a:lnTo>
                        <a:lnTo>
                          <a:pt x="28" y="167"/>
                        </a:lnTo>
                        <a:lnTo>
                          <a:pt x="20" y="154"/>
                        </a:lnTo>
                        <a:lnTo>
                          <a:pt x="16" y="142"/>
                        </a:lnTo>
                        <a:lnTo>
                          <a:pt x="10" y="128"/>
                        </a:lnTo>
                        <a:lnTo>
                          <a:pt x="8" y="115"/>
                        </a:lnTo>
                        <a:lnTo>
                          <a:pt x="7" y="102"/>
                        </a:lnTo>
                        <a:lnTo>
                          <a:pt x="7" y="88"/>
                        </a:lnTo>
                        <a:lnTo>
                          <a:pt x="8" y="75"/>
                        </a:lnTo>
                        <a:lnTo>
                          <a:pt x="10" y="62"/>
                        </a:lnTo>
                        <a:lnTo>
                          <a:pt x="16" y="50"/>
                        </a:lnTo>
                        <a:lnTo>
                          <a:pt x="20" y="38"/>
                        </a:lnTo>
                        <a:lnTo>
                          <a:pt x="28" y="26"/>
                        </a:lnTo>
                        <a:lnTo>
                          <a:pt x="37" y="14"/>
                        </a:lnTo>
                        <a:lnTo>
                          <a:pt x="48" y="4"/>
                        </a:lnTo>
                        <a:lnTo>
                          <a:pt x="48" y="4"/>
                        </a:lnTo>
                        <a:lnTo>
                          <a:pt x="42" y="0"/>
                        </a:lnTo>
                        <a:lnTo>
                          <a:pt x="42" y="0"/>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63" name="Freeform 27"/>
                  <p:cNvSpPr>
                    <a:spLocks/>
                  </p:cNvSpPr>
                  <p:nvPr/>
                </p:nvSpPr>
                <p:spPr bwMode="auto">
                  <a:xfrm>
                    <a:off x="4381" y="1675"/>
                    <a:ext cx="120" cy="50"/>
                  </a:xfrm>
                  <a:custGeom>
                    <a:avLst/>
                    <a:gdLst/>
                    <a:ahLst/>
                    <a:cxnLst>
                      <a:cxn ang="0">
                        <a:pos x="115" y="0"/>
                      </a:cxn>
                      <a:cxn ang="0">
                        <a:pos x="115" y="0"/>
                      </a:cxn>
                      <a:cxn ang="0">
                        <a:pos x="107" y="0"/>
                      </a:cxn>
                      <a:cxn ang="0">
                        <a:pos x="100" y="1"/>
                      </a:cxn>
                      <a:cxn ang="0">
                        <a:pos x="91" y="2"/>
                      </a:cxn>
                      <a:cxn ang="0">
                        <a:pos x="84" y="3"/>
                      </a:cxn>
                      <a:cxn ang="0">
                        <a:pos x="76" y="5"/>
                      </a:cxn>
                      <a:cxn ang="0">
                        <a:pos x="70" y="6"/>
                      </a:cxn>
                      <a:cxn ang="0">
                        <a:pos x="62" y="9"/>
                      </a:cxn>
                      <a:cxn ang="0">
                        <a:pos x="55" y="12"/>
                      </a:cxn>
                      <a:cxn ang="0">
                        <a:pos x="48" y="15"/>
                      </a:cxn>
                      <a:cxn ang="0">
                        <a:pos x="41" y="17"/>
                      </a:cxn>
                      <a:cxn ang="0">
                        <a:pos x="32" y="21"/>
                      </a:cxn>
                      <a:cxn ang="0">
                        <a:pos x="26" y="25"/>
                      </a:cxn>
                      <a:cxn ang="0">
                        <a:pos x="19" y="29"/>
                      </a:cxn>
                      <a:cxn ang="0">
                        <a:pos x="13" y="35"/>
                      </a:cxn>
                      <a:cxn ang="0">
                        <a:pos x="6" y="39"/>
                      </a:cxn>
                      <a:cxn ang="0">
                        <a:pos x="0" y="45"/>
                      </a:cxn>
                      <a:cxn ang="0">
                        <a:pos x="6" y="49"/>
                      </a:cxn>
                      <a:cxn ang="0">
                        <a:pos x="12" y="45"/>
                      </a:cxn>
                      <a:cxn ang="0">
                        <a:pos x="17" y="39"/>
                      </a:cxn>
                      <a:cxn ang="0">
                        <a:pos x="25" y="35"/>
                      </a:cxn>
                      <a:cxn ang="0">
                        <a:pos x="31" y="31"/>
                      </a:cxn>
                      <a:cxn ang="0">
                        <a:pos x="36" y="27"/>
                      </a:cxn>
                      <a:cxn ang="0">
                        <a:pos x="43" y="23"/>
                      </a:cxn>
                      <a:cxn ang="0">
                        <a:pos x="50" y="20"/>
                      </a:cxn>
                      <a:cxn ang="0">
                        <a:pos x="57" y="17"/>
                      </a:cxn>
                      <a:cxn ang="0">
                        <a:pos x="64" y="15"/>
                      </a:cxn>
                      <a:cxn ang="0">
                        <a:pos x="72" y="14"/>
                      </a:cxn>
                      <a:cxn ang="0">
                        <a:pos x="78" y="12"/>
                      </a:cxn>
                      <a:cxn ang="0">
                        <a:pos x="85" y="11"/>
                      </a:cxn>
                      <a:cxn ang="0">
                        <a:pos x="93" y="9"/>
                      </a:cxn>
                      <a:cxn ang="0">
                        <a:pos x="100" y="8"/>
                      </a:cxn>
                      <a:cxn ang="0">
                        <a:pos x="107" y="8"/>
                      </a:cxn>
                      <a:cxn ang="0">
                        <a:pos x="115" y="8"/>
                      </a:cxn>
                      <a:cxn ang="0">
                        <a:pos x="115" y="8"/>
                      </a:cxn>
                      <a:cxn ang="0">
                        <a:pos x="115" y="8"/>
                      </a:cxn>
                      <a:cxn ang="0">
                        <a:pos x="117" y="6"/>
                      </a:cxn>
                      <a:cxn ang="0">
                        <a:pos x="119" y="5"/>
                      </a:cxn>
                      <a:cxn ang="0">
                        <a:pos x="117" y="1"/>
                      </a:cxn>
                      <a:cxn ang="0">
                        <a:pos x="115" y="0"/>
                      </a:cxn>
                      <a:cxn ang="0">
                        <a:pos x="115" y="0"/>
                      </a:cxn>
                    </a:cxnLst>
                    <a:rect l="0" t="0" r="r" b="b"/>
                    <a:pathLst>
                      <a:path w="120" h="50">
                        <a:moveTo>
                          <a:pt x="115" y="0"/>
                        </a:moveTo>
                        <a:lnTo>
                          <a:pt x="115" y="0"/>
                        </a:lnTo>
                        <a:lnTo>
                          <a:pt x="107" y="0"/>
                        </a:lnTo>
                        <a:lnTo>
                          <a:pt x="100" y="1"/>
                        </a:lnTo>
                        <a:lnTo>
                          <a:pt x="91" y="2"/>
                        </a:lnTo>
                        <a:lnTo>
                          <a:pt x="84" y="3"/>
                        </a:lnTo>
                        <a:lnTo>
                          <a:pt x="76" y="5"/>
                        </a:lnTo>
                        <a:lnTo>
                          <a:pt x="70" y="6"/>
                        </a:lnTo>
                        <a:lnTo>
                          <a:pt x="62" y="9"/>
                        </a:lnTo>
                        <a:lnTo>
                          <a:pt x="55" y="12"/>
                        </a:lnTo>
                        <a:lnTo>
                          <a:pt x="48" y="15"/>
                        </a:lnTo>
                        <a:lnTo>
                          <a:pt x="41" y="17"/>
                        </a:lnTo>
                        <a:lnTo>
                          <a:pt x="32" y="21"/>
                        </a:lnTo>
                        <a:lnTo>
                          <a:pt x="26" y="25"/>
                        </a:lnTo>
                        <a:lnTo>
                          <a:pt x="19" y="29"/>
                        </a:lnTo>
                        <a:lnTo>
                          <a:pt x="13" y="35"/>
                        </a:lnTo>
                        <a:lnTo>
                          <a:pt x="6" y="39"/>
                        </a:lnTo>
                        <a:lnTo>
                          <a:pt x="0" y="45"/>
                        </a:lnTo>
                        <a:lnTo>
                          <a:pt x="6" y="49"/>
                        </a:lnTo>
                        <a:lnTo>
                          <a:pt x="12" y="45"/>
                        </a:lnTo>
                        <a:lnTo>
                          <a:pt x="17" y="39"/>
                        </a:lnTo>
                        <a:lnTo>
                          <a:pt x="25" y="35"/>
                        </a:lnTo>
                        <a:lnTo>
                          <a:pt x="31" y="31"/>
                        </a:lnTo>
                        <a:lnTo>
                          <a:pt x="36" y="27"/>
                        </a:lnTo>
                        <a:lnTo>
                          <a:pt x="43" y="23"/>
                        </a:lnTo>
                        <a:lnTo>
                          <a:pt x="50" y="20"/>
                        </a:lnTo>
                        <a:lnTo>
                          <a:pt x="57" y="17"/>
                        </a:lnTo>
                        <a:lnTo>
                          <a:pt x="64" y="15"/>
                        </a:lnTo>
                        <a:lnTo>
                          <a:pt x="72" y="14"/>
                        </a:lnTo>
                        <a:lnTo>
                          <a:pt x="78" y="12"/>
                        </a:lnTo>
                        <a:lnTo>
                          <a:pt x="85" y="11"/>
                        </a:lnTo>
                        <a:lnTo>
                          <a:pt x="93" y="9"/>
                        </a:lnTo>
                        <a:lnTo>
                          <a:pt x="100" y="8"/>
                        </a:lnTo>
                        <a:lnTo>
                          <a:pt x="107" y="8"/>
                        </a:lnTo>
                        <a:lnTo>
                          <a:pt x="115" y="8"/>
                        </a:lnTo>
                        <a:lnTo>
                          <a:pt x="115" y="8"/>
                        </a:lnTo>
                        <a:lnTo>
                          <a:pt x="115" y="8"/>
                        </a:lnTo>
                        <a:lnTo>
                          <a:pt x="117" y="6"/>
                        </a:lnTo>
                        <a:lnTo>
                          <a:pt x="119" y="5"/>
                        </a:lnTo>
                        <a:lnTo>
                          <a:pt x="117" y="1"/>
                        </a:lnTo>
                        <a:lnTo>
                          <a:pt x="115" y="0"/>
                        </a:lnTo>
                        <a:lnTo>
                          <a:pt x="115" y="0"/>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64" name="Freeform 28"/>
                  <p:cNvSpPr>
                    <a:spLocks/>
                  </p:cNvSpPr>
                  <p:nvPr/>
                </p:nvSpPr>
                <p:spPr bwMode="auto">
                  <a:xfrm>
                    <a:off x="4496" y="1675"/>
                    <a:ext cx="5" cy="9"/>
                  </a:xfrm>
                  <a:custGeom>
                    <a:avLst/>
                    <a:gdLst/>
                    <a:ahLst/>
                    <a:cxnLst>
                      <a:cxn ang="0">
                        <a:pos x="0" y="0"/>
                      </a:cxn>
                      <a:cxn ang="0">
                        <a:pos x="0" y="5"/>
                      </a:cxn>
                      <a:cxn ang="0">
                        <a:pos x="0" y="5"/>
                      </a:cxn>
                      <a:cxn ang="0">
                        <a:pos x="0" y="5"/>
                      </a:cxn>
                      <a:cxn ang="0">
                        <a:pos x="0" y="5"/>
                      </a:cxn>
                      <a:cxn ang="0">
                        <a:pos x="0" y="8"/>
                      </a:cxn>
                      <a:cxn ang="0">
                        <a:pos x="0" y="8"/>
                      </a:cxn>
                      <a:cxn ang="0">
                        <a:pos x="2" y="6"/>
                      </a:cxn>
                      <a:cxn ang="0">
                        <a:pos x="4" y="5"/>
                      </a:cxn>
                      <a:cxn ang="0">
                        <a:pos x="2" y="1"/>
                      </a:cxn>
                      <a:cxn ang="0">
                        <a:pos x="0" y="0"/>
                      </a:cxn>
                      <a:cxn ang="0">
                        <a:pos x="0" y="0"/>
                      </a:cxn>
                    </a:cxnLst>
                    <a:rect l="0" t="0" r="r" b="b"/>
                    <a:pathLst>
                      <a:path w="5" h="9">
                        <a:moveTo>
                          <a:pt x="0" y="0"/>
                        </a:moveTo>
                        <a:lnTo>
                          <a:pt x="0" y="5"/>
                        </a:lnTo>
                        <a:lnTo>
                          <a:pt x="0" y="5"/>
                        </a:lnTo>
                        <a:lnTo>
                          <a:pt x="0" y="5"/>
                        </a:lnTo>
                        <a:lnTo>
                          <a:pt x="0" y="5"/>
                        </a:lnTo>
                        <a:lnTo>
                          <a:pt x="0" y="8"/>
                        </a:lnTo>
                        <a:lnTo>
                          <a:pt x="0" y="8"/>
                        </a:lnTo>
                        <a:lnTo>
                          <a:pt x="2" y="6"/>
                        </a:lnTo>
                        <a:lnTo>
                          <a:pt x="4" y="5"/>
                        </a:lnTo>
                        <a:lnTo>
                          <a:pt x="2" y="1"/>
                        </a:lnTo>
                        <a:lnTo>
                          <a:pt x="0" y="0"/>
                        </a:lnTo>
                        <a:lnTo>
                          <a:pt x="0" y="0"/>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65" name="Freeform 29"/>
                  <p:cNvSpPr>
                    <a:spLocks/>
                  </p:cNvSpPr>
                  <p:nvPr/>
                </p:nvSpPr>
                <p:spPr bwMode="auto">
                  <a:xfrm>
                    <a:off x="4496" y="1675"/>
                    <a:ext cx="116" cy="50"/>
                  </a:xfrm>
                  <a:custGeom>
                    <a:avLst/>
                    <a:gdLst/>
                    <a:ahLst/>
                    <a:cxnLst>
                      <a:cxn ang="0">
                        <a:pos x="115" y="45"/>
                      </a:cxn>
                      <a:cxn ang="0">
                        <a:pos x="115" y="45"/>
                      </a:cxn>
                      <a:cxn ang="0">
                        <a:pos x="109" y="39"/>
                      </a:cxn>
                      <a:cxn ang="0">
                        <a:pos x="104" y="35"/>
                      </a:cxn>
                      <a:cxn ang="0">
                        <a:pos x="96" y="29"/>
                      </a:cxn>
                      <a:cxn ang="0">
                        <a:pos x="90" y="25"/>
                      </a:cxn>
                      <a:cxn ang="0">
                        <a:pos x="83" y="21"/>
                      </a:cxn>
                      <a:cxn ang="0">
                        <a:pos x="76" y="17"/>
                      </a:cxn>
                      <a:cxn ang="0">
                        <a:pos x="68" y="15"/>
                      </a:cxn>
                      <a:cxn ang="0">
                        <a:pos x="61" y="12"/>
                      </a:cxn>
                      <a:cxn ang="0">
                        <a:pos x="54" y="9"/>
                      </a:cxn>
                      <a:cxn ang="0">
                        <a:pos x="47" y="6"/>
                      </a:cxn>
                      <a:cxn ang="0">
                        <a:pos x="40" y="5"/>
                      </a:cxn>
                      <a:cxn ang="0">
                        <a:pos x="31" y="3"/>
                      </a:cxn>
                      <a:cxn ang="0">
                        <a:pos x="24" y="2"/>
                      </a:cxn>
                      <a:cxn ang="0">
                        <a:pos x="16" y="1"/>
                      </a:cxn>
                      <a:cxn ang="0">
                        <a:pos x="8" y="0"/>
                      </a:cxn>
                      <a:cxn ang="0">
                        <a:pos x="0" y="0"/>
                      </a:cxn>
                      <a:cxn ang="0">
                        <a:pos x="0" y="8"/>
                      </a:cxn>
                      <a:cxn ang="0">
                        <a:pos x="8" y="8"/>
                      </a:cxn>
                      <a:cxn ang="0">
                        <a:pos x="16" y="8"/>
                      </a:cxn>
                      <a:cxn ang="0">
                        <a:pos x="22" y="9"/>
                      </a:cxn>
                      <a:cxn ang="0">
                        <a:pos x="30" y="11"/>
                      </a:cxn>
                      <a:cxn ang="0">
                        <a:pos x="37" y="12"/>
                      </a:cxn>
                      <a:cxn ang="0">
                        <a:pos x="44" y="14"/>
                      </a:cxn>
                      <a:cxn ang="0">
                        <a:pos x="52" y="15"/>
                      </a:cxn>
                      <a:cxn ang="0">
                        <a:pos x="58" y="17"/>
                      </a:cxn>
                      <a:cxn ang="0">
                        <a:pos x="66" y="20"/>
                      </a:cxn>
                      <a:cxn ang="0">
                        <a:pos x="74" y="23"/>
                      </a:cxn>
                      <a:cxn ang="0">
                        <a:pos x="79" y="27"/>
                      </a:cxn>
                      <a:cxn ang="0">
                        <a:pos x="85" y="31"/>
                      </a:cxn>
                      <a:cxn ang="0">
                        <a:pos x="92" y="35"/>
                      </a:cxn>
                      <a:cxn ang="0">
                        <a:pos x="97" y="39"/>
                      </a:cxn>
                      <a:cxn ang="0">
                        <a:pos x="104" y="45"/>
                      </a:cxn>
                      <a:cxn ang="0">
                        <a:pos x="110" y="49"/>
                      </a:cxn>
                      <a:cxn ang="0">
                        <a:pos x="110" y="49"/>
                      </a:cxn>
                      <a:cxn ang="0">
                        <a:pos x="115" y="45"/>
                      </a:cxn>
                      <a:cxn ang="0">
                        <a:pos x="115" y="45"/>
                      </a:cxn>
                    </a:cxnLst>
                    <a:rect l="0" t="0" r="r" b="b"/>
                    <a:pathLst>
                      <a:path w="116" h="50">
                        <a:moveTo>
                          <a:pt x="115" y="45"/>
                        </a:moveTo>
                        <a:lnTo>
                          <a:pt x="115" y="45"/>
                        </a:lnTo>
                        <a:lnTo>
                          <a:pt x="109" y="39"/>
                        </a:lnTo>
                        <a:lnTo>
                          <a:pt x="104" y="35"/>
                        </a:lnTo>
                        <a:lnTo>
                          <a:pt x="96" y="29"/>
                        </a:lnTo>
                        <a:lnTo>
                          <a:pt x="90" y="25"/>
                        </a:lnTo>
                        <a:lnTo>
                          <a:pt x="83" y="21"/>
                        </a:lnTo>
                        <a:lnTo>
                          <a:pt x="76" y="17"/>
                        </a:lnTo>
                        <a:lnTo>
                          <a:pt x="68" y="15"/>
                        </a:lnTo>
                        <a:lnTo>
                          <a:pt x="61" y="12"/>
                        </a:lnTo>
                        <a:lnTo>
                          <a:pt x="54" y="9"/>
                        </a:lnTo>
                        <a:lnTo>
                          <a:pt x="47" y="6"/>
                        </a:lnTo>
                        <a:lnTo>
                          <a:pt x="40" y="5"/>
                        </a:lnTo>
                        <a:lnTo>
                          <a:pt x="31" y="3"/>
                        </a:lnTo>
                        <a:lnTo>
                          <a:pt x="24" y="2"/>
                        </a:lnTo>
                        <a:lnTo>
                          <a:pt x="16" y="1"/>
                        </a:lnTo>
                        <a:lnTo>
                          <a:pt x="8" y="0"/>
                        </a:lnTo>
                        <a:lnTo>
                          <a:pt x="0" y="0"/>
                        </a:lnTo>
                        <a:lnTo>
                          <a:pt x="0" y="8"/>
                        </a:lnTo>
                        <a:lnTo>
                          <a:pt x="8" y="8"/>
                        </a:lnTo>
                        <a:lnTo>
                          <a:pt x="16" y="8"/>
                        </a:lnTo>
                        <a:lnTo>
                          <a:pt x="22" y="9"/>
                        </a:lnTo>
                        <a:lnTo>
                          <a:pt x="30" y="11"/>
                        </a:lnTo>
                        <a:lnTo>
                          <a:pt x="37" y="12"/>
                        </a:lnTo>
                        <a:lnTo>
                          <a:pt x="44" y="14"/>
                        </a:lnTo>
                        <a:lnTo>
                          <a:pt x="52" y="15"/>
                        </a:lnTo>
                        <a:lnTo>
                          <a:pt x="58" y="17"/>
                        </a:lnTo>
                        <a:lnTo>
                          <a:pt x="66" y="20"/>
                        </a:lnTo>
                        <a:lnTo>
                          <a:pt x="74" y="23"/>
                        </a:lnTo>
                        <a:lnTo>
                          <a:pt x="79" y="27"/>
                        </a:lnTo>
                        <a:lnTo>
                          <a:pt x="85" y="31"/>
                        </a:lnTo>
                        <a:lnTo>
                          <a:pt x="92" y="35"/>
                        </a:lnTo>
                        <a:lnTo>
                          <a:pt x="97" y="39"/>
                        </a:lnTo>
                        <a:lnTo>
                          <a:pt x="104" y="45"/>
                        </a:lnTo>
                        <a:lnTo>
                          <a:pt x="110" y="49"/>
                        </a:lnTo>
                        <a:lnTo>
                          <a:pt x="110" y="49"/>
                        </a:lnTo>
                        <a:lnTo>
                          <a:pt x="115" y="45"/>
                        </a:lnTo>
                        <a:lnTo>
                          <a:pt x="115" y="45"/>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66" name="Freeform 30"/>
                  <p:cNvSpPr>
                    <a:spLocks/>
                  </p:cNvSpPr>
                  <p:nvPr/>
                </p:nvSpPr>
                <p:spPr bwMode="auto">
                  <a:xfrm>
                    <a:off x="4594" y="1720"/>
                    <a:ext cx="61" cy="207"/>
                  </a:xfrm>
                  <a:custGeom>
                    <a:avLst/>
                    <a:gdLst/>
                    <a:ahLst/>
                    <a:cxnLst>
                      <a:cxn ang="0">
                        <a:pos x="7" y="206"/>
                      </a:cxn>
                      <a:cxn ang="0">
                        <a:pos x="7" y="206"/>
                      </a:cxn>
                      <a:cxn ang="0">
                        <a:pos x="18" y="194"/>
                      </a:cxn>
                      <a:cxn ang="0">
                        <a:pos x="28" y="183"/>
                      </a:cxn>
                      <a:cxn ang="0">
                        <a:pos x="38" y="169"/>
                      </a:cxn>
                      <a:cxn ang="0">
                        <a:pos x="45" y="157"/>
                      </a:cxn>
                      <a:cxn ang="0">
                        <a:pos x="50" y="144"/>
                      </a:cxn>
                      <a:cxn ang="0">
                        <a:pos x="55" y="130"/>
                      </a:cxn>
                      <a:cxn ang="0">
                        <a:pos x="57" y="116"/>
                      </a:cxn>
                      <a:cxn ang="0">
                        <a:pos x="60" y="102"/>
                      </a:cxn>
                      <a:cxn ang="0">
                        <a:pos x="60" y="88"/>
                      </a:cxn>
                      <a:cxn ang="0">
                        <a:pos x="58" y="75"/>
                      </a:cxn>
                      <a:cxn ang="0">
                        <a:pos x="56" y="60"/>
                      </a:cxn>
                      <a:cxn ang="0">
                        <a:pos x="50" y="48"/>
                      </a:cxn>
                      <a:cxn ang="0">
                        <a:pos x="45" y="34"/>
                      </a:cxn>
                      <a:cxn ang="0">
                        <a:pos x="38" y="22"/>
                      </a:cxn>
                      <a:cxn ang="0">
                        <a:pos x="27" y="11"/>
                      </a:cxn>
                      <a:cxn ang="0">
                        <a:pos x="17" y="0"/>
                      </a:cxn>
                      <a:cxn ang="0">
                        <a:pos x="12" y="4"/>
                      </a:cxn>
                      <a:cxn ang="0">
                        <a:pos x="22" y="14"/>
                      </a:cxn>
                      <a:cxn ang="0">
                        <a:pos x="32" y="26"/>
                      </a:cxn>
                      <a:cxn ang="0">
                        <a:pos x="38" y="38"/>
                      </a:cxn>
                      <a:cxn ang="0">
                        <a:pos x="44" y="50"/>
                      </a:cxn>
                      <a:cxn ang="0">
                        <a:pos x="48" y="62"/>
                      </a:cxn>
                      <a:cxn ang="0">
                        <a:pos x="50" y="75"/>
                      </a:cxn>
                      <a:cxn ang="0">
                        <a:pos x="52" y="88"/>
                      </a:cxn>
                      <a:cxn ang="0">
                        <a:pos x="52" y="102"/>
                      </a:cxn>
                      <a:cxn ang="0">
                        <a:pos x="50" y="115"/>
                      </a:cxn>
                      <a:cxn ang="0">
                        <a:pos x="48" y="128"/>
                      </a:cxn>
                      <a:cxn ang="0">
                        <a:pos x="42" y="142"/>
                      </a:cxn>
                      <a:cxn ang="0">
                        <a:pos x="38" y="154"/>
                      </a:cxn>
                      <a:cxn ang="0">
                        <a:pos x="31" y="167"/>
                      </a:cxn>
                      <a:cxn ang="0">
                        <a:pos x="22" y="178"/>
                      </a:cxn>
                      <a:cxn ang="0">
                        <a:pos x="12" y="189"/>
                      </a:cxn>
                      <a:cxn ang="0">
                        <a:pos x="0" y="200"/>
                      </a:cxn>
                      <a:cxn ang="0">
                        <a:pos x="2" y="199"/>
                      </a:cxn>
                      <a:cxn ang="0">
                        <a:pos x="7" y="206"/>
                      </a:cxn>
                      <a:cxn ang="0">
                        <a:pos x="7" y="206"/>
                      </a:cxn>
                    </a:cxnLst>
                    <a:rect l="0" t="0" r="r" b="b"/>
                    <a:pathLst>
                      <a:path w="61" h="207">
                        <a:moveTo>
                          <a:pt x="7" y="206"/>
                        </a:moveTo>
                        <a:lnTo>
                          <a:pt x="7" y="206"/>
                        </a:lnTo>
                        <a:lnTo>
                          <a:pt x="18" y="194"/>
                        </a:lnTo>
                        <a:lnTo>
                          <a:pt x="28" y="183"/>
                        </a:lnTo>
                        <a:lnTo>
                          <a:pt x="38" y="169"/>
                        </a:lnTo>
                        <a:lnTo>
                          <a:pt x="45" y="157"/>
                        </a:lnTo>
                        <a:lnTo>
                          <a:pt x="50" y="144"/>
                        </a:lnTo>
                        <a:lnTo>
                          <a:pt x="55" y="130"/>
                        </a:lnTo>
                        <a:lnTo>
                          <a:pt x="57" y="116"/>
                        </a:lnTo>
                        <a:lnTo>
                          <a:pt x="60" y="102"/>
                        </a:lnTo>
                        <a:lnTo>
                          <a:pt x="60" y="88"/>
                        </a:lnTo>
                        <a:lnTo>
                          <a:pt x="58" y="75"/>
                        </a:lnTo>
                        <a:lnTo>
                          <a:pt x="56" y="60"/>
                        </a:lnTo>
                        <a:lnTo>
                          <a:pt x="50" y="48"/>
                        </a:lnTo>
                        <a:lnTo>
                          <a:pt x="45" y="34"/>
                        </a:lnTo>
                        <a:lnTo>
                          <a:pt x="38" y="22"/>
                        </a:lnTo>
                        <a:lnTo>
                          <a:pt x="27" y="11"/>
                        </a:lnTo>
                        <a:lnTo>
                          <a:pt x="17" y="0"/>
                        </a:lnTo>
                        <a:lnTo>
                          <a:pt x="12" y="4"/>
                        </a:lnTo>
                        <a:lnTo>
                          <a:pt x="22" y="14"/>
                        </a:lnTo>
                        <a:lnTo>
                          <a:pt x="32" y="26"/>
                        </a:lnTo>
                        <a:lnTo>
                          <a:pt x="38" y="38"/>
                        </a:lnTo>
                        <a:lnTo>
                          <a:pt x="44" y="50"/>
                        </a:lnTo>
                        <a:lnTo>
                          <a:pt x="48" y="62"/>
                        </a:lnTo>
                        <a:lnTo>
                          <a:pt x="50" y="75"/>
                        </a:lnTo>
                        <a:lnTo>
                          <a:pt x="52" y="88"/>
                        </a:lnTo>
                        <a:lnTo>
                          <a:pt x="52" y="102"/>
                        </a:lnTo>
                        <a:lnTo>
                          <a:pt x="50" y="115"/>
                        </a:lnTo>
                        <a:lnTo>
                          <a:pt x="48" y="128"/>
                        </a:lnTo>
                        <a:lnTo>
                          <a:pt x="42" y="142"/>
                        </a:lnTo>
                        <a:lnTo>
                          <a:pt x="38" y="154"/>
                        </a:lnTo>
                        <a:lnTo>
                          <a:pt x="31" y="167"/>
                        </a:lnTo>
                        <a:lnTo>
                          <a:pt x="22" y="178"/>
                        </a:lnTo>
                        <a:lnTo>
                          <a:pt x="12" y="189"/>
                        </a:lnTo>
                        <a:lnTo>
                          <a:pt x="0" y="200"/>
                        </a:lnTo>
                        <a:lnTo>
                          <a:pt x="2" y="199"/>
                        </a:lnTo>
                        <a:lnTo>
                          <a:pt x="7" y="206"/>
                        </a:lnTo>
                        <a:lnTo>
                          <a:pt x="7" y="206"/>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67" name="Freeform 31"/>
                  <p:cNvSpPr>
                    <a:spLocks/>
                  </p:cNvSpPr>
                  <p:nvPr/>
                </p:nvSpPr>
                <p:spPr bwMode="auto">
                  <a:xfrm>
                    <a:off x="4552" y="1919"/>
                    <a:ext cx="50" cy="55"/>
                  </a:xfrm>
                  <a:custGeom>
                    <a:avLst/>
                    <a:gdLst/>
                    <a:ahLst/>
                    <a:cxnLst>
                      <a:cxn ang="0">
                        <a:pos x="8" y="54"/>
                      </a:cxn>
                      <a:cxn ang="0">
                        <a:pos x="8" y="54"/>
                      </a:cxn>
                      <a:cxn ang="0">
                        <a:pos x="10" y="46"/>
                      </a:cxn>
                      <a:cxn ang="0">
                        <a:pos x="14" y="37"/>
                      </a:cxn>
                      <a:cxn ang="0">
                        <a:pos x="21" y="30"/>
                      </a:cxn>
                      <a:cxn ang="0">
                        <a:pos x="29" y="22"/>
                      </a:cxn>
                      <a:cxn ang="0">
                        <a:pos x="37" y="16"/>
                      </a:cxn>
                      <a:cxn ang="0">
                        <a:pos x="41" y="10"/>
                      </a:cxn>
                      <a:cxn ang="0">
                        <a:pos x="48" y="8"/>
                      </a:cxn>
                      <a:cxn ang="0">
                        <a:pos x="49" y="7"/>
                      </a:cxn>
                      <a:cxn ang="0">
                        <a:pos x="44" y="0"/>
                      </a:cxn>
                      <a:cxn ang="0">
                        <a:pos x="42" y="2"/>
                      </a:cxn>
                      <a:cxn ang="0">
                        <a:pos x="38" y="6"/>
                      </a:cxn>
                      <a:cxn ang="0">
                        <a:pos x="31" y="10"/>
                      </a:cxn>
                      <a:cxn ang="0">
                        <a:pos x="23" y="17"/>
                      </a:cxn>
                      <a:cxn ang="0">
                        <a:pos x="15" y="25"/>
                      </a:cxn>
                      <a:cxn ang="0">
                        <a:pos x="9" y="34"/>
                      </a:cxn>
                      <a:cxn ang="0">
                        <a:pos x="2" y="44"/>
                      </a:cxn>
                      <a:cxn ang="0">
                        <a:pos x="0" y="54"/>
                      </a:cxn>
                      <a:cxn ang="0">
                        <a:pos x="0" y="52"/>
                      </a:cxn>
                      <a:cxn ang="0">
                        <a:pos x="8" y="54"/>
                      </a:cxn>
                      <a:cxn ang="0">
                        <a:pos x="8" y="54"/>
                      </a:cxn>
                    </a:cxnLst>
                    <a:rect l="0" t="0" r="r" b="b"/>
                    <a:pathLst>
                      <a:path w="50" h="55">
                        <a:moveTo>
                          <a:pt x="8" y="54"/>
                        </a:moveTo>
                        <a:lnTo>
                          <a:pt x="8" y="54"/>
                        </a:lnTo>
                        <a:lnTo>
                          <a:pt x="10" y="46"/>
                        </a:lnTo>
                        <a:lnTo>
                          <a:pt x="14" y="37"/>
                        </a:lnTo>
                        <a:lnTo>
                          <a:pt x="21" y="30"/>
                        </a:lnTo>
                        <a:lnTo>
                          <a:pt x="29" y="22"/>
                        </a:lnTo>
                        <a:lnTo>
                          <a:pt x="37" y="16"/>
                        </a:lnTo>
                        <a:lnTo>
                          <a:pt x="41" y="10"/>
                        </a:lnTo>
                        <a:lnTo>
                          <a:pt x="48" y="8"/>
                        </a:lnTo>
                        <a:lnTo>
                          <a:pt x="49" y="7"/>
                        </a:lnTo>
                        <a:lnTo>
                          <a:pt x="44" y="0"/>
                        </a:lnTo>
                        <a:lnTo>
                          <a:pt x="42" y="2"/>
                        </a:lnTo>
                        <a:lnTo>
                          <a:pt x="38" y="6"/>
                        </a:lnTo>
                        <a:lnTo>
                          <a:pt x="31" y="10"/>
                        </a:lnTo>
                        <a:lnTo>
                          <a:pt x="23" y="17"/>
                        </a:lnTo>
                        <a:lnTo>
                          <a:pt x="15" y="25"/>
                        </a:lnTo>
                        <a:lnTo>
                          <a:pt x="9" y="34"/>
                        </a:lnTo>
                        <a:lnTo>
                          <a:pt x="2" y="44"/>
                        </a:lnTo>
                        <a:lnTo>
                          <a:pt x="0" y="54"/>
                        </a:lnTo>
                        <a:lnTo>
                          <a:pt x="0" y="52"/>
                        </a:lnTo>
                        <a:lnTo>
                          <a:pt x="8" y="54"/>
                        </a:lnTo>
                        <a:lnTo>
                          <a:pt x="8" y="54"/>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68" name="Freeform 32"/>
                  <p:cNvSpPr>
                    <a:spLocks/>
                  </p:cNvSpPr>
                  <p:nvPr/>
                </p:nvSpPr>
                <p:spPr bwMode="auto">
                  <a:xfrm>
                    <a:off x="4552" y="1971"/>
                    <a:ext cx="9" cy="41"/>
                  </a:xfrm>
                  <a:custGeom>
                    <a:avLst/>
                    <a:gdLst/>
                    <a:ahLst/>
                    <a:cxnLst>
                      <a:cxn ang="0">
                        <a:pos x="8" y="36"/>
                      </a:cxn>
                      <a:cxn ang="0">
                        <a:pos x="8" y="36"/>
                      </a:cxn>
                      <a:cxn ang="0">
                        <a:pos x="8" y="36"/>
                      </a:cxn>
                      <a:cxn ang="0">
                        <a:pos x="8" y="35"/>
                      </a:cxn>
                      <a:cxn ang="0">
                        <a:pos x="8" y="32"/>
                      </a:cxn>
                      <a:cxn ang="0">
                        <a:pos x="8" y="28"/>
                      </a:cxn>
                      <a:cxn ang="0">
                        <a:pos x="7" y="23"/>
                      </a:cxn>
                      <a:cxn ang="0">
                        <a:pos x="7" y="17"/>
                      </a:cxn>
                      <a:cxn ang="0">
                        <a:pos x="8" y="10"/>
                      </a:cxn>
                      <a:cxn ang="0">
                        <a:pos x="8" y="2"/>
                      </a:cxn>
                      <a:cxn ang="0">
                        <a:pos x="0" y="0"/>
                      </a:cxn>
                      <a:cxn ang="0">
                        <a:pos x="0" y="10"/>
                      </a:cxn>
                      <a:cxn ang="0">
                        <a:pos x="0" y="17"/>
                      </a:cxn>
                      <a:cxn ang="0">
                        <a:pos x="0" y="23"/>
                      </a:cxn>
                      <a:cxn ang="0">
                        <a:pos x="0" y="28"/>
                      </a:cxn>
                      <a:cxn ang="0">
                        <a:pos x="0" y="32"/>
                      </a:cxn>
                      <a:cxn ang="0">
                        <a:pos x="0" y="36"/>
                      </a:cxn>
                      <a:cxn ang="0">
                        <a:pos x="0" y="36"/>
                      </a:cxn>
                      <a:cxn ang="0">
                        <a:pos x="0" y="36"/>
                      </a:cxn>
                      <a:cxn ang="0">
                        <a:pos x="0" y="36"/>
                      </a:cxn>
                      <a:cxn ang="0">
                        <a:pos x="0" y="36"/>
                      </a:cxn>
                      <a:cxn ang="0">
                        <a:pos x="1" y="39"/>
                      </a:cxn>
                      <a:cxn ang="0">
                        <a:pos x="4" y="40"/>
                      </a:cxn>
                      <a:cxn ang="0">
                        <a:pos x="7" y="39"/>
                      </a:cxn>
                      <a:cxn ang="0">
                        <a:pos x="8" y="36"/>
                      </a:cxn>
                      <a:cxn ang="0">
                        <a:pos x="8" y="36"/>
                      </a:cxn>
                      <a:cxn ang="0">
                        <a:pos x="8" y="36"/>
                      </a:cxn>
                    </a:cxnLst>
                    <a:rect l="0" t="0" r="r" b="b"/>
                    <a:pathLst>
                      <a:path w="9" h="41">
                        <a:moveTo>
                          <a:pt x="8" y="36"/>
                        </a:moveTo>
                        <a:lnTo>
                          <a:pt x="8" y="36"/>
                        </a:lnTo>
                        <a:lnTo>
                          <a:pt x="8" y="36"/>
                        </a:lnTo>
                        <a:lnTo>
                          <a:pt x="8" y="35"/>
                        </a:lnTo>
                        <a:lnTo>
                          <a:pt x="8" y="32"/>
                        </a:lnTo>
                        <a:lnTo>
                          <a:pt x="8" y="28"/>
                        </a:lnTo>
                        <a:lnTo>
                          <a:pt x="7" y="23"/>
                        </a:lnTo>
                        <a:lnTo>
                          <a:pt x="7" y="17"/>
                        </a:lnTo>
                        <a:lnTo>
                          <a:pt x="8" y="10"/>
                        </a:lnTo>
                        <a:lnTo>
                          <a:pt x="8" y="2"/>
                        </a:lnTo>
                        <a:lnTo>
                          <a:pt x="0" y="0"/>
                        </a:lnTo>
                        <a:lnTo>
                          <a:pt x="0" y="10"/>
                        </a:lnTo>
                        <a:lnTo>
                          <a:pt x="0" y="17"/>
                        </a:lnTo>
                        <a:lnTo>
                          <a:pt x="0" y="23"/>
                        </a:lnTo>
                        <a:lnTo>
                          <a:pt x="0" y="28"/>
                        </a:lnTo>
                        <a:lnTo>
                          <a:pt x="0" y="32"/>
                        </a:lnTo>
                        <a:lnTo>
                          <a:pt x="0" y="36"/>
                        </a:lnTo>
                        <a:lnTo>
                          <a:pt x="0" y="36"/>
                        </a:lnTo>
                        <a:lnTo>
                          <a:pt x="0" y="36"/>
                        </a:lnTo>
                        <a:lnTo>
                          <a:pt x="0" y="36"/>
                        </a:lnTo>
                        <a:lnTo>
                          <a:pt x="0" y="36"/>
                        </a:lnTo>
                        <a:lnTo>
                          <a:pt x="1" y="39"/>
                        </a:lnTo>
                        <a:lnTo>
                          <a:pt x="4" y="40"/>
                        </a:lnTo>
                        <a:lnTo>
                          <a:pt x="7" y="39"/>
                        </a:lnTo>
                        <a:lnTo>
                          <a:pt x="8" y="36"/>
                        </a:lnTo>
                        <a:lnTo>
                          <a:pt x="8" y="36"/>
                        </a:lnTo>
                        <a:lnTo>
                          <a:pt x="8" y="36"/>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69" name="Freeform 33"/>
                  <p:cNvSpPr>
                    <a:spLocks/>
                  </p:cNvSpPr>
                  <p:nvPr/>
                </p:nvSpPr>
                <p:spPr bwMode="auto">
                  <a:xfrm>
                    <a:off x="4493" y="2007"/>
                    <a:ext cx="68" cy="28"/>
                  </a:xfrm>
                  <a:custGeom>
                    <a:avLst/>
                    <a:gdLst/>
                    <a:ahLst/>
                    <a:cxnLst>
                      <a:cxn ang="0">
                        <a:pos x="3" y="27"/>
                      </a:cxn>
                      <a:cxn ang="0">
                        <a:pos x="3" y="27"/>
                      </a:cxn>
                      <a:cxn ang="0">
                        <a:pos x="22" y="26"/>
                      </a:cxn>
                      <a:cxn ang="0">
                        <a:pos x="38" y="24"/>
                      </a:cxn>
                      <a:cxn ang="0">
                        <a:pos x="49" y="19"/>
                      </a:cxn>
                      <a:cxn ang="0">
                        <a:pos x="57" y="15"/>
                      </a:cxn>
                      <a:cxn ang="0">
                        <a:pos x="61" y="10"/>
                      </a:cxn>
                      <a:cxn ang="0">
                        <a:pos x="64" y="6"/>
                      </a:cxn>
                      <a:cxn ang="0">
                        <a:pos x="67" y="3"/>
                      </a:cxn>
                      <a:cxn ang="0">
                        <a:pos x="67" y="0"/>
                      </a:cxn>
                      <a:cxn ang="0">
                        <a:pos x="59" y="0"/>
                      </a:cxn>
                      <a:cxn ang="0">
                        <a:pos x="60" y="0"/>
                      </a:cxn>
                      <a:cxn ang="0">
                        <a:pos x="59" y="3"/>
                      </a:cxn>
                      <a:cxn ang="0">
                        <a:pos x="57" y="7"/>
                      </a:cxn>
                      <a:cxn ang="0">
                        <a:pos x="52" y="9"/>
                      </a:cxn>
                      <a:cxn ang="0">
                        <a:pos x="45" y="13"/>
                      </a:cxn>
                      <a:cxn ang="0">
                        <a:pos x="37" y="17"/>
                      </a:cxn>
                      <a:cxn ang="0">
                        <a:pos x="22" y="19"/>
                      </a:cxn>
                      <a:cxn ang="0">
                        <a:pos x="3" y="20"/>
                      </a:cxn>
                      <a:cxn ang="0">
                        <a:pos x="3" y="20"/>
                      </a:cxn>
                      <a:cxn ang="0">
                        <a:pos x="3" y="20"/>
                      </a:cxn>
                      <a:cxn ang="0">
                        <a:pos x="0" y="21"/>
                      </a:cxn>
                      <a:cxn ang="0">
                        <a:pos x="0" y="24"/>
                      </a:cxn>
                      <a:cxn ang="0">
                        <a:pos x="0" y="26"/>
                      </a:cxn>
                      <a:cxn ang="0">
                        <a:pos x="3" y="27"/>
                      </a:cxn>
                      <a:cxn ang="0">
                        <a:pos x="3" y="27"/>
                      </a:cxn>
                    </a:cxnLst>
                    <a:rect l="0" t="0" r="r" b="b"/>
                    <a:pathLst>
                      <a:path w="68" h="28">
                        <a:moveTo>
                          <a:pt x="3" y="27"/>
                        </a:moveTo>
                        <a:lnTo>
                          <a:pt x="3" y="27"/>
                        </a:lnTo>
                        <a:lnTo>
                          <a:pt x="22" y="26"/>
                        </a:lnTo>
                        <a:lnTo>
                          <a:pt x="38" y="24"/>
                        </a:lnTo>
                        <a:lnTo>
                          <a:pt x="49" y="19"/>
                        </a:lnTo>
                        <a:lnTo>
                          <a:pt x="57" y="15"/>
                        </a:lnTo>
                        <a:lnTo>
                          <a:pt x="61" y="10"/>
                        </a:lnTo>
                        <a:lnTo>
                          <a:pt x="64" y="6"/>
                        </a:lnTo>
                        <a:lnTo>
                          <a:pt x="67" y="3"/>
                        </a:lnTo>
                        <a:lnTo>
                          <a:pt x="67" y="0"/>
                        </a:lnTo>
                        <a:lnTo>
                          <a:pt x="59" y="0"/>
                        </a:lnTo>
                        <a:lnTo>
                          <a:pt x="60" y="0"/>
                        </a:lnTo>
                        <a:lnTo>
                          <a:pt x="59" y="3"/>
                        </a:lnTo>
                        <a:lnTo>
                          <a:pt x="57" y="7"/>
                        </a:lnTo>
                        <a:lnTo>
                          <a:pt x="52" y="9"/>
                        </a:lnTo>
                        <a:lnTo>
                          <a:pt x="45" y="13"/>
                        </a:lnTo>
                        <a:lnTo>
                          <a:pt x="37" y="17"/>
                        </a:lnTo>
                        <a:lnTo>
                          <a:pt x="22" y="19"/>
                        </a:lnTo>
                        <a:lnTo>
                          <a:pt x="3" y="20"/>
                        </a:lnTo>
                        <a:lnTo>
                          <a:pt x="3" y="20"/>
                        </a:lnTo>
                        <a:lnTo>
                          <a:pt x="3" y="20"/>
                        </a:lnTo>
                        <a:lnTo>
                          <a:pt x="0" y="21"/>
                        </a:lnTo>
                        <a:lnTo>
                          <a:pt x="0" y="24"/>
                        </a:lnTo>
                        <a:lnTo>
                          <a:pt x="0" y="26"/>
                        </a:lnTo>
                        <a:lnTo>
                          <a:pt x="3" y="27"/>
                        </a:lnTo>
                        <a:lnTo>
                          <a:pt x="3" y="27"/>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70" name="Freeform 34"/>
                  <p:cNvSpPr>
                    <a:spLocks/>
                  </p:cNvSpPr>
                  <p:nvPr/>
                </p:nvSpPr>
                <p:spPr bwMode="auto">
                  <a:xfrm>
                    <a:off x="4436" y="2007"/>
                    <a:ext cx="121" cy="37"/>
                  </a:xfrm>
                  <a:custGeom>
                    <a:avLst/>
                    <a:gdLst/>
                    <a:ahLst/>
                    <a:cxnLst>
                      <a:cxn ang="0">
                        <a:pos x="120" y="14"/>
                      </a:cxn>
                      <a:cxn ang="0">
                        <a:pos x="120" y="14"/>
                      </a:cxn>
                      <a:cxn ang="0">
                        <a:pos x="118" y="17"/>
                      </a:cxn>
                      <a:cxn ang="0">
                        <a:pos x="116" y="21"/>
                      </a:cxn>
                      <a:cxn ang="0">
                        <a:pos x="110" y="25"/>
                      </a:cxn>
                      <a:cxn ang="0">
                        <a:pos x="104" y="29"/>
                      </a:cxn>
                      <a:cxn ang="0">
                        <a:pos x="94" y="33"/>
                      </a:cxn>
                      <a:cxn ang="0">
                        <a:pos x="79" y="36"/>
                      </a:cxn>
                      <a:cxn ang="0">
                        <a:pos x="60" y="36"/>
                      </a:cxn>
                      <a:cxn ang="0">
                        <a:pos x="40" y="36"/>
                      </a:cxn>
                      <a:cxn ang="0">
                        <a:pos x="27" y="33"/>
                      </a:cxn>
                      <a:cxn ang="0">
                        <a:pos x="15" y="29"/>
                      </a:cxn>
                      <a:cxn ang="0">
                        <a:pos x="7" y="25"/>
                      </a:cxn>
                      <a:cxn ang="0">
                        <a:pos x="2" y="21"/>
                      </a:cxn>
                      <a:cxn ang="0">
                        <a:pos x="1" y="17"/>
                      </a:cxn>
                      <a:cxn ang="0">
                        <a:pos x="0" y="14"/>
                      </a:cxn>
                      <a:cxn ang="0">
                        <a:pos x="0" y="14"/>
                      </a:cxn>
                      <a:cxn ang="0">
                        <a:pos x="0" y="0"/>
                      </a:cxn>
                      <a:cxn ang="0">
                        <a:pos x="0" y="2"/>
                      </a:cxn>
                      <a:cxn ang="0">
                        <a:pos x="1" y="6"/>
                      </a:cxn>
                      <a:cxn ang="0">
                        <a:pos x="2" y="8"/>
                      </a:cxn>
                      <a:cxn ang="0">
                        <a:pos x="7" y="12"/>
                      </a:cxn>
                      <a:cxn ang="0">
                        <a:pos x="15" y="17"/>
                      </a:cxn>
                      <a:cxn ang="0">
                        <a:pos x="27" y="20"/>
                      </a:cxn>
                      <a:cxn ang="0">
                        <a:pos x="40" y="24"/>
                      </a:cxn>
                      <a:cxn ang="0">
                        <a:pos x="60" y="24"/>
                      </a:cxn>
                      <a:cxn ang="0">
                        <a:pos x="79" y="24"/>
                      </a:cxn>
                      <a:cxn ang="0">
                        <a:pos x="94" y="20"/>
                      </a:cxn>
                      <a:cxn ang="0">
                        <a:pos x="104" y="17"/>
                      </a:cxn>
                      <a:cxn ang="0">
                        <a:pos x="110" y="12"/>
                      </a:cxn>
                      <a:cxn ang="0">
                        <a:pos x="116" y="8"/>
                      </a:cxn>
                      <a:cxn ang="0">
                        <a:pos x="118" y="6"/>
                      </a:cxn>
                      <a:cxn ang="0">
                        <a:pos x="120" y="2"/>
                      </a:cxn>
                      <a:cxn ang="0">
                        <a:pos x="120" y="0"/>
                      </a:cxn>
                      <a:cxn ang="0">
                        <a:pos x="120" y="14"/>
                      </a:cxn>
                      <a:cxn ang="0">
                        <a:pos x="120" y="14"/>
                      </a:cxn>
                    </a:cxnLst>
                    <a:rect l="0" t="0" r="r" b="b"/>
                    <a:pathLst>
                      <a:path w="121" h="37">
                        <a:moveTo>
                          <a:pt x="120" y="14"/>
                        </a:moveTo>
                        <a:lnTo>
                          <a:pt x="120" y="14"/>
                        </a:lnTo>
                        <a:lnTo>
                          <a:pt x="118" y="17"/>
                        </a:lnTo>
                        <a:lnTo>
                          <a:pt x="116" y="21"/>
                        </a:lnTo>
                        <a:lnTo>
                          <a:pt x="110" y="25"/>
                        </a:lnTo>
                        <a:lnTo>
                          <a:pt x="104" y="29"/>
                        </a:lnTo>
                        <a:lnTo>
                          <a:pt x="94" y="33"/>
                        </a:lnTo>
                        <a:lnTo>
                          <a:pt x="79" y="36"/>
                        </a:lnTo>
                        <a:lnTo>
                          <a:pt x="60" y="36"/>
                        </a:lnTo>
                        <a:lnTo>
                          <a:pt x="40" y="36"/>
                        </a:lnTo>
                        <a:lnTo>
                          <a:pt x="27" y="33"/>
                        </a:lnTo>
                        <a:lnTo>
                          <a:pt x="15" y="29"/>
                        </a:lnTo>
                        <a:lnTo>
                          <a:pt x="7" y="25"/>
                        </a:lnTo>
                        <a:lnTo>
                          <a:pt x="2" y="21"/>
                        </a:lnTo>
                        <a:lnTo>
                          <a:pt x="1" y="17"/>
                        </a:lnTo>
                        <a:lnTo>
                          <a:pt x="0" y="14"/>
                        </a:lnTo>
                        <a:lnTo>
                          <a:pt x="0" y="14"/>
                        </a:lnTo>
                        <a:lnTo>
                          <a:pt x="0" y="0"/>
                        </a:lnTo>
                        <a:lnTo>
                          <a:pt x="0" y="2"/>
                        </a:lnTo>
                        <a:lnTo>
                          <a:pt x="1" y="6"/>
                        </a:lnTo>
                        <a:lnTo>
                          <a:pt x="2" y="8"/>
                        </a:lnTo>
                        <a:lnTo>
                          <a:pt x="7" y="12"/>
                        </a:lnTo>
                        <a:lnTo>
                          <a:pt x="15" y="17"/>
                        </a:lnTo>
                        <a:lnTo>
                          <a:pt x="27" y="20"/>
                        </a:lnTo>
                        <a:lnTo>
                          <a:pt x="40" y="24"/>
                        </a:lnTo>
                        <a:lnTo>
                          <a:pt x="60" y="24"/>
                        </a:lnTo>
                        <a:lnTo>
                          <a:pt x="79" y="24"/>
                        </a:lnTo>
                        <a:lnTo>
                          <a:pt x="94" y="20"/>
                        </a:lnTo>
                        <a:lnTo>
                          <a:pt x="104" y="17"/>
                        </a:lnTo>
                        <a:lnTo>
                          <a:pt x="110" y="12"/>
                        </a:lnTo>
                        <a:lnTo>
                          <a:pt x="116" y="8"/>
                        </a:lnTo>
                        <a:lnTo>
                          <a:pt x="118" y="6"/>
                        </a:lnTo>
                        <a:lnTo>
                          <a:pt x="120" y="2"/>
                        </a:lnTo>
                        <a:lnTo>
                          <a:pt x="120" y="0"/>
                        </a:lnTo>
                        <a:lnTo>
                          <a:pt x="120" y="14"/>
                        </a:lnTo>
                        <a:lnTo>
                          <a:pt x="120" y="14"/>
                        </a:lnTo>
                      </a:path>
                    </a:pathLst>
                  </a:custGeom>
                  <a:solidFill>
                    <a:srgbClr val="D2D2D2"/>
                  </a:solidFill>
                  <a:ln w="9525">
                    <a:noFill/>
                    <a:round/>
                    <a:headEnd type="none" w="med" len="med"/>
                    <a:tailEnd type="none" w="med" len="med"/>
                  </a:ln>
                  <a:effectLst/>
                </p:spPr>
                <p:txBody>
                  <a:bodyPr/>
                  <a:lstStyle/>
                  <a:p>
                    <a:endParaRPr lang="zh-CN" altLang="en-US"/>
                  </a:p>
                </p:txBody>
              </p:sp>
              <p:sp>
                <p:nvSpPr>
                  <p:cNvPr id="449571" name="Freeform 35"/>
                  <p:cNvSpPr>
                    <a:spLocks/>
                  </p:cNvSpPr>
                  <p:nvPr/>
                </p:nvSpPr>
                <p:spPr bwMode="auto">
                  <a:xfrm>
                    <a:off x="4493" y="2020"/>
                    <a:ext cx="68" cy="28"/>
                  </a:xfrm>
                  <a:custGeom>
                    <a:avLst/>
                    <a:gdLst/>
                    <a:ahLst/>
                    <a:cxnLst>
                      <a:cxn ang="0">
                        <a:pos x="3" y="27"/>
                      </a:cxn>
                      <a:cxn ang="0">
                        <a:pos x="3" y="27"/>
                      </a:cxn>
                      <a:cxn ang="0">
                        <a:pos x="22" y="26"/>
                      </a:cxn>
                      <a:cxn ang="0">
                        <a:pos x="38" y="23"/>
                      </a:cxn>
                      <a:cxn ang="0">
                        <a:pos x="49" y="19"/>
                      </a:cxn>
                      <a:cxn ang="0">
                        <a:pos x="57" y="15"/>
                      </a:cxn>
                      <a:cxn ang="0">
                        <a:pos x="61" y="11"/>
                      </a:cxn>
                      <a:cxn ang="0">
                        <a:pos x="64" y="6"/>
                      </a:cxn>
                      <a:cxn ang="0">
                        <a:pos x="67" y="3"/>
                      </a:cxn>
                      <a:cxn ang="0">
                        <a:pos x="67" y="1"/>
                      </a:cxn>
                      <a:cxn ang="0">
                        <a:pos x="59" y="0"/>
                      </a:cxn>
                      <a:cxn ang="0">
                        <a:pos x="60" y="0"/>
                      </a:cxn>
                      <a:cxn ang="0">
                        <a:pos x="59" y="3"/>
                      </a:cxn>
                      <a:cxn ang="0">
                        <a:pos x="57" y="6"/>
                      </a:cxn>
                      <a:cxn ang="0">
                        <a:pos x="52" y="9"/>
                      </a:cxn>
                      <a:cxn ang="0">
                        <a:pos x="45" y="13"/>
                      </a:cxn>
                      <a:cxn ang="0">
                        <a:pos x="37" y="16"/>
                      </a:cxn>
                      <a:cxn ang="0">
                        <a:pos x="22" y="19"/>
                      </a:cxn>
                      <a:cxn ang="0">
                        <a:pos x="3" y="20"/>
                      </a:cxn>
                      <a:cxn ang="0">
                        <a:pos x="3" y="20"/>
                      </a:cxn>
                      <a:cxn ang="0">
                        <a:pos x="3" y="20"/>
                      </a:cxn>
                      <a:cxn ang="0">
                        <a:pos x="0" y="21"/>
                      </a:cxn>
                      <a:cxn ang="0">
                        <a:pos x="0" y="23"/>
                      </a:cxn>
                      <a:cxn ang="0">
                        <a:pos x="0" y="26"/>
                      </a:cxn>
                      <a:cxn ang="0">
                        <a:pos x="3" y="27"/>
                      </a:cxn>
                      <a:cxn ang="0">
                        <a:pos x="3" y="27"/>
                      </a:cxn>
                    </a:cxnLst>
                    <a:rect l="0" t="0" r="r" b="b"/>
                    <a:pathLst>
                      <a:path w="68" h="28">
                        <a:moveTo>
                          <a:pt x="3" y="27"/>
                        </a:moveTo>
                        <a:lnTo>
                          <a:pt x="3" y="27"/>
                        </a:lnTo>
                        <a:lnTo>
                          <a:pt x="22" y="26"/>
                        </a:lnTo>
                        <a:lnTo>
                          <a:pt x="38" y="23"/>
                        </a:lnTo>
                        <a:lnTo>
                          <a:pt x="49" y="19"/>
                        </a:lnTo>
                        <a:lnTo>
                          <a:pt x="57" y="15"/>
                        </a:lnTo>
                        <a:lnTo>
                          <a:pt x="61" y="11"/>
                        </a:lnTo>
                        <a:lnTo>
                          <a:pt x="64" y="6"/>
                        </a:lnTo>
                        <a:lnTo>
                          <a:pt x="67" y="3"/>
                        </a:lnTo>
                        <a:lnTo>
                          <a:pt x="67" y="1"/>
                        </a:lnTo>
                        <a:lnTo>
                          <a:pt x="59" y="0"/>
                        </a:lnTo>
                        <a:lnTo>
                          <a:pt x="60" y="0"/>
                        </a:lnTo>
                        <a:lnTo>
                          <a:pt x="59" y="3"/>
                        </a:lnTo>
                        <a:lnTo>
                          <a:pt x="57" y="6"/>
                        </a:lnTo>
                        <a:lnTo>
                          <a:pt x="52" y="9"/>
                        </a:lnTo>
                        <a:lnTo>
                          <a:pt x="45" y="13"/>
                        </a:lnTo>
                        <a:lnTo>
                          <a:pt x="37" y="16"/>
                        </a:lnTo>
                        <a:lnTo>
                          <a:pt x="22" y="19"/>
                        </a:lnTo>
                        <a:lnTo>
                          <a:pt x="3" y="20"/>
                        </a:lnTo>
                        <a:lnTo>
                          <a:pt x="3" y="20"/>
                        </a:lnTo>
                        <a:lnTo>
                          <a:pt x="3" y="20"/>
                        </a:lnTo>
                        <a:lnTo>
                          <a:pt x="0" y="21"/>
                        </a:lnTo>
                        <a:lnTo>
                          <a:pt x="0" y="23"/>
                        </a:lnTo>
                        <a:lnTo>
                          <a:pt x="0" y="26"/>
                        </a:lnTo>
                        <a:lnTo>
                          <a:pt x="3" y="27"/>
                        </a:lnTo>
                        <a:lnTo>
                          <a:pt x="3" y="27"/>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72" name="Freeform 36"/>
                  <p:cNvSpPr>
                    <a:spLocks/>
                  </p:cNvSpPr>
                  <p:nvPr/>
                </p:nvSpPr>
                <p:spPr bwMode="auto">
                  <a:xfrm>
                    <a:off x="4431" y="2017"/>
                    <a:ext cx="66" cy="31"/>
                  </a:xfrm>
                  <a:custGeom>
                    <a:avLst/>
                    <a:gdLst/>
                    <a:ahLst/>
                    <a:cxnLst>
                      <a:cxn ang="0">
                        <a:pos x="0" y="4"/>
                      </a:cxn>
                      <a:cxn ang="0">
                        <a:pos x="0" y="4"/>
                      </a:cxn>
                      <a:cxn ang="0">
                        <a:pos x="0" y="6"/>
                      </a:cxn>
                      <a:cxn ang="0">
                        <a:pos x="3" y="9"/>
                      </a:cxn>
                      <a:cxn ang="0">
                        <a:pos x="5" y="14"/>
                      </a:cxn>
                      <a:cxn ang="0">
                        <a:pos x="10" y="18"/>
                      </a:cxn>
                      <a:cxn ang="0">
                        <a:pos x="18" y="22"/>
                      </a:cxn>
                      <a:cxn ang="0">
                        <a:pos x="31" y="26"/>
                      </a:cxn>
                      <a:cxn ang="0">
                        <a:pos x="44" y="29"/>
                      </a:cxn>
                      <a:cxn ang="0">
                        <a:pos x="65" y="30"/>
                      </a:cxn>
                      <a:cxn ang="0">
                        <a:pos x="65" y="23"/>
                      </a:cxn>
                      <a:cxn ang="0">
                        <a:pos x="45" y="22"/>
                      </a:cxn>
                      <a:cxn ang="0">
                        <a:pos x="32" y="19"/>
                      </a:cxn>
                      <a:cxn ang="0">
                        <a:pos x="22" y="16"/>
                      </a:cxn>
                      <a:cxn ang="0">
                        <a:pos x="14" y="12"/>
                      </a:cxn>
                      <a:cxn ang="0">
                        <a:pos x="12" y="9"/>
                      </a:cxn>
                      <a:cxn ang="0">
                        <a:pos x="10" y="6"/>
                      </a:cxn>
                      <a:cxn ang="0">
                        <a:pos x="8" y="4"/>
                      </a:cxn>
                      <a:cxn ang="0">
                        <a:pos x="8" y="4"/>
                      </a:cxn>
                      <a:cxn ang="0">
                        <a:pos x="8" y="4"/>
                      </a:cxn>
                      <a:cxn ang="0">
                        <a:pos x="8" y="4"/>
                      </a:cxn>
                      <a:cxn ang="0">
                        <a:pos x="7" y="1"/>
                      </a:cxn>
                      <a:cxn ang="0">
                        <a:pos x="5" y="0"/>
                      </a:cxn>
                      <a:cxn ang="0">
                        <a:pos x="3" y="1"/>
                      </a:cxn>
                      <a:cxn ang="0">
                        <a:pos x="0" y="4"/>
                      </a:cxn>
                      <a:cxn ang="0">
                        <a:pos x="0" y="4"/>
                      </a:cxn>
                    </a:cxnLst>
                    <a:rect l="0" t="0" r="r" b="b"/>
                    <a:pathLst>
                      <a:path w="66" h="31">
                        <a:moveTo>
                          <a:pt x="0" y="4"/>
                        </a:moveTo>
                        <a:lnTo>
                          <a:pt x="0" y="4"/>
                        </a:lnTo>
                        <a:lnTo>
                          <a:pt x="0" y="6"/>
                        </a:lnTo>
                        <a:lnTo>
                          <a:pt x="3" y="9"/>
                        </a:lnTo>
                        <a:lnTo>
                          <a:pt x="5" y="14"/>
                        </a:lnTo>
                        <a:lnTo>
                          <a:pt x="10" y="18"/>
                        </a:lnTo>
                        <a:lnTo>
                          <a:pt x="18" y="22"/>
                        </a:lnTo>
                        <a:lnTo>
                          <a:pt x="31" y="26"/>
                        </a:lnTo>
                        <a:lnTo>
                          <a:pt x="44" y="29"/>
                        </a:lnTo>
                        <a:lnTo>
                          <a:pt x="65" y="30"/>
                        </a:lnTo>
                        <a:lnTo>
                          <a:pt x="65" y="23"/>
                        </a:lnTo>
                        <a:lnTo>
                          <a:pt x="45" y="22"/>
                        </a:lnTo>
                        <a:lnTo>
                          <a:pt x="32" y="19"/>
                        </a:lnTo>
                        <a:lnTo>
                          <a:pt x="22" y="16"/>
                        </a:lnTo>
                        <a:lnTo>
                          <a:pt x="14" y="12"/>
                        </a:lnTo>
                        <a:lnTo>
                          <a:pt x="12" y="9"/>
                        </a:lnTo>
                        <a:lnTo>
                          <a:pt x="10" y="6"/>
                        </a:lnTo>
                        <a:lnTo>
                          <a:pt x="8" y="4"/>
                        </a:lnTo>
                        <a:lnTo>
                          <a:pt x="8" y="4"/>
                        </a:lnTo>
                        <a:lnTo>
                          <a:pt x="8" y="4"/>
                        </a:lnTo>
                        <a:lnTo>
                          <a:pt x="8" y="4"/>
                        </a:lnTo>
                        <a:lnTo>
                          <a:pt x="7" y="1"/>
                        </a:lnTo>
                        <a:lnTo>
                          <a:pt x="5" y="0"/>
                        </a:lnTo>
                        <a:lnTo>
                          <a:pt x="3" y="1"/>
                        </a:lnTo>
                        <a:lnTo>
                          <a:pt x="0" y="4"/>
                        </a:lnTo>
                        <a:lnTo>
                          <a:pt x="0" y="4"/>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73" name="Freeform 37"/>
                  <p:cNvSpPr>
                    <a:spLocks/>
                  </p:cNvSpPr>
                  <p:nvPr/>
                </p:nvSpPr>
                <p:spPr bwMode="auto">
                  <a:xfrm>
                    <a:off x="4431" y="2005"/>
                    <a:ext cx="9" cy="17"/>
                  </a:xfrm>
                  <a:custGeom>
                    <a:avLst/>
                    <a:gdLst/>
                    <a:ahLst/>
                    <a:cxnLst>
                      <a:cxn ang="0">
                        <a:pos x="8" y="2"/>
                      </a:cxn>
                      <a:cxn ang="0">
                        <a:pos x="0" y="2"/>
                      </a:cxn>
                      <a:cxn ang="0">
                        <a:pos x="0" y="16"/>
                      </a:cxn>
                      <a:cxn ang="0">
                        <a:pos x="8" y="16"/>
                      </a:cxn>
                      <a:cxn ang="0">
                        <a:pos x="8" y="2"/>
                      </a:cxn>
                      <a:cxn ang="0">
                        <a:pos x="0" y="2"/>
                      </a:cxn>
                      <a:cxn ang="0">
                        <a:pos x="8" y="2"/>
                      </a:cxn>
                      <a:cxn ang="0">
                        <a:pos x="7" y="1"/>
                      </a:cxn>
                      <a:cxn ang="0">
                        <a:pos x="5" y="0"/>
                      </a:cxn>
                      <a:cxn ang="0">
                        <a:pos x="3" y="1"/>
                      </a:cxn>
                      <a:cxn ang="0">
                        <a:pos x="0" y="2"/>
                      </a:cxn>
                      <a:cxn ang="0">
                        <a:pos x="8" y="2"/>
                      </a:cxn>
                      <a:cxn ang="0">
                        <a:pos x="8" y="2"/>
                      </a:cxn>
                    </a:cxnLst>
                    <a:rect l="0" t="0" r="r" b="b"/>
                    <a:pathLst>
                      <a:path w="9" h="17">
                        <a:moveTo>
                          <a:pt x="8" y="2"/>
                        </a:moveTo>
                        <a:lnTo>
                          <a:pt x="0" y="2"/>
                        </a:lnTo>
                        <a:lnTo>
                          <a:pt x="0" y="16"/>
                        </a:lnTo>
                        <a:lnTo>
                          <a:pt x="8" y="16"/>
                        </a:lnTo>
                        <a:lnTo>
                          <a:pt x="8" y="2"/>
                        </a:lnTo>
                        <a:lnTo>
                          <a:pt x="0" y="2"/>
                        </a:lnTo>
                        <a:lnTo>
                          <a:pt x="8" y="2"/>
                        </a:lnTo>
                        <a:lnTo>
                          <a:pt x="7" y="1"/>
                        </a:lnTo>
                        <a:lnTo>
                          <a:pt x="5" y="0"/>
                        </a:lnTo>
                        <a:lnTo>
                          <a:pt x="3" y="1"/>
                        </a:lnTo>
                        <a:lnTo>
                          <a:pt x="0" y="2"/>
                        </a:lnTo>
                        <a:lnTo>
                          <a:pt x="8" y="2"/>
                        </a:lnTo>
                        <a:lnTo>
                          <a:pt x="8" y="2"/>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74" name="Freeform 38"/>
                  <p:cNvSpPr>
                    <a:spLocks/>
                  </p:cNvSpPr>
                  <p:nvPr/>
                </p:nvSpPr>
                <p:spPr bwMode="auto">
                  <a:xfrm>
                    <a:off x="4431" y="2007"/>
                    <a:ext cx="70" cy="29"/>
                  </a:xfrm>
                  <a:custGeom>
                    <a:avLst/>
                    <a:gdLst/>
                    <a:ahLst/>
                    <a:cxnLst>
                      <a:cxn ang="0">
                        <a:pos x="65" y="20"/>
                      </a:cxn>
                      <a:cxn ang="0">
                        <a:pos x="65" y="20"/>
                      </a:cxn>
                      <a:cxn ang="0">
                        <a:pos x="45" y="20"/>
                      </a:cxn>
                      <a:cxn ang="0">
                        <a:pos x="32" y="17"/>
                      </a:cxn>
                      <a:cxn ang="0">
                        <a:pos x="22" y="14"/>
                      </a:cxn>
                      <a:cxn ang="0">
                        <a:pos x="14" y="9"/>
                      </a:cxn>
                      <a:cxn ang="0">
                        <a:pos x="12" y="7"/>
                      </a:cxn>
                      <a:cxn ang="0">
                        <a:pos x="10" y="3"/>
                      </a:cxn>
                      <a:cxn ang="0">
                        <a:pos x="8" y="0"/>
                      </a:cxn>
                      <a:cxn ang="0">
                        <a:pos x="8" y="0"/>
                      </a:cxn>
                      <a:cxn ang="0">
                        <a:pos x="0" y="0"/>
                      </a:cxn>
                      <a:cxn ang="0">
                        <a:pos x="0" y="3"/>
                      </a:cxn>
                      <a:cxn ang="0">
                        <a:pos x="3" y="7"/>
                      </a:cxn>
                      <a:cxn ang="0">
                        <a:pos x="5" y="10"/>
                      </a:cxn>
                      <a:cxn ang="0">
                        <a:pos x="10" y="16"/>
                      </a:cxn>
                      <a:cxn ang="0">
                        <a:pos x="18" y="20"/>
                      </a:cxn>
                      <a:cxn ang="0">
                        <a:pos x="31" y="24"/>
                      </a:cxn>
                      <a:cxn ang="0">
                        <a:pos x="44" y="26"/>
                      </a:cxn>
                      <a:cxn ang="0">
                        <a:pos x="65" y="28"/>
                      </a:cxn>
                      <a:cxn ang="0">
                        <a:pos x="65" y="28"/>
                      </a:cxn>
                      <a:cxn ang="0">
                        <a:pos x="65" y="28"/>
                      </a:cxn>
                      <a:cxn ang="0">
                        <a:pos x="67" y="26"/>
                      </a:cxn>
                      <a:cxn ang="0">
                        <a:pos x="69" y="24"/>
                      </a:cxn>
                      <a:cxn ang="0">
                        <a:pos x="67" y="22"/>
                      </a:cxn>
                      <a:cxn ang="0">
                        <a:pos x="65" y="20"/>
                      </a:cxn>
                      <a:cxn ang="0">
                        <a:pos x="65" y="20"/>
                      </a:cxn>
                    </a:cxnLst>
                    <a:rect l="0" t="0" r="r" b="b"/>
                    <a:pathLst>
                      <a:path w="70" h="29">
                        <a:moveTo>
                          <a:pt x="65" y="20"/>
                        </a:moveTo>
                        <a:lnTo>
                          <a:pt x="65" y="20"/>
                        </a:lnTo>
                        <a:lnTo>
                          <a:pt x="45" y="20"/>
                        </a:lnTo>
                        <a:lnTo>
                          <a:pt x="32" y="17"/>
                        </a:lnTo>
                        <a:lnTo>
                          <a:pt x="22" y="14"/>
                        </a:lnTo>
                        <a:lnTo>
                          <a:pt x="14" y="9"/>
                        </a:lnTo>
                        <a:lnTo>
                          <a:pt x="12" y="7"/>
                        </a:lnTo>
                        <a:lnTo>
                          <a:pt x="10" y="3"/>
                        </a:lnTo>
                        <a:lnTo>
                          <a:pt x="8" y="0"/>
                        </a:lnTo>
                        <a:lnTo>
                          <a:pt x="8" y="0"/>
                        </a:lnTo>
                        <a:lnTo>
                          <a:pt x="0" y="0"/>
                        </a:lnTo>
                        <a:lnTo>
                          <a:pt x="0" y="3"/>
                        </a:lnTo>
                        <a:lnTo>
                          <a:pt x="3" y="7"/>
                        </a:lnTo>
                        <a:lnTo>
                          <a:pt x="5" y="10"/>
                        </a:lnTo>
                        <a:lnTo>
                          <a:pt x="10" y="16"/>
                        </a:lnTo>
                        <a:lnTo>
                          <a:pt x="18" y="20"/>
                        </a:lnTo>
                        <a:lnTo>
                          <a:pt x="31" y="24"/>
                        </a:lnTo>
                        <a:lnTo>
                          <a:pt x="44" y="26"/>
                        </a:lnTo>
                        <a:lnTo>
                          <a:pt x="65" y="28"/>
                        </a:lnTo>
                        <a:lnTo>
                          <a:pt x="65" y="28"/>
                        </a:lnTo>
                        <a:lnTo>
                          <a:pt x="65" y="28"/>
                        </a:lnTo>
                        <a:lnTo>
                          <a:pt x="67" y="26"/>
                        </a:lnTo>
                        <a:lnTo>
                          <a:pt x="69" y="24"/>
                        </a:lnTo>
                        <a:lnTo>
                          <a:pt x="67" y="22"/>
                        </a:lnTo>
                        <a:lnTo>
                          <a:pt x="65" y="20"/>
                        </a:lnTo>
                        <a:lnTo>
                          <a:pt x="65" y="20"/>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75" name="Freeform 39"/>
                  <p:cNvSpPr>
                    <a:spLocks/>
                  </p:cNvSpPr>
                  <p:nvPr/>
                </p:nvSpPr>
                <p:spPr bwMode="auto">
                  <a:xfrm>
                    <a:off x="4496" y="2005"/>
                    <a:ext cx="65" cy="31"/>
                  </a:xfrm>
                  <a:custGeom>
                    <a:avLst/>
                    <a:gdLst/>
                    <a:ahLst/>
                    <a:cxnLst>
                      <a:cxn ang="0">
                        <a:pos x="64" y="2"/>
                      </a:cxn>
                      <a:cxn ang="0">
                        <a:pos x="56" y="2"/>
                      </a:cxn>
                      <a:cxn ang="0">
                        <a:pos x="57" y="2"/>
                      </a:cxn>
                      <a:cxn ang="0">
                        <a:pos x="56" y="5"/>
                      </a:cxn>
                      <a:cxn ang="0">
                        <a:pos x="54" y="9"/>
                      </a:cxn>
                      <a:cxn ang="0">
                        <a:pos x="49" y="11"/>
                      </a:cxn>
                      <a:cxn ang="0">
                        <a:pos x="42" y="16"/>
                      </a:cxn>
                      <a:cxn ang="0">
                        <a:pos x="34" y="19"/>
                      </a:cxn>
                      <a:cxn ang="0">
                        <a:pos x="19" y="22"/>
                      </a:cxn>
                      <a:cxn ang="0">
                        <a:pos x="0" y="22"/>
                      </a:cxn>
                      <a:cxn ang="0">
                        <a:pos x="0" y="30"/>
                      </a:cxn>
                      <a:cxn ang="0">
                        <a:pos x="19" y="28"/>
                      </a:cxn>
                      <a:cxn ang="0">
                        <a:pos x="35" y="26"/>
                      </a:cxn>
                      <a:cxn ang="0">
                        <a:pos x="46" y="22"/>
                      </a:cxn>
                      <a:cxn ang="0">
                        <a:pos x="54" y="18"/>
                      </a:cxn>
                      <a:cxn ang="0">
                        <a:pos x="58" y="12"/>
                      </a:cxn>
                      <a:cxn ang="0">
                        <a:pos x="61" y="9"/>
                      </a:cxn>
                      <a:cxn ang="0">
                        <a:pos x="64" y="5"/>
                      </a:cxn>
                      <a:cxn ang="0">
                        <a:pos x="64" y="4"/>
                      </a:cxn>
                      <a:cxn ang="0">
                        <a:pos x="56" y="2"/>
                      </a:cxn>
                      <a:cxn ang="0">
                        <a:pos x="64" y="4"/>
                      </a:cxn>
                      <a:cxn ang="0">
                        <a:pos x="63" y="2"/>
                      </a:cxn>
                      <a:cxn ang="0">
                        <a:pos x="60" y="0"/>
                      </a:cxn>
                      <a:cxn ang="0">
                        <a:pos x="57" y="1"/>
                      </a:cxn>
                      <a:cxn ang="0">
                        <a:pos x="56" y="2"/>
                      </a:cxn>
                      <a:cxn ang="0">
                        <a:pos x="64" y="2"/>
                      </a:cxn>
                      <a:cxn ang="0">
                        <a:pos x="64" y="2"/>
                      </a:cxn>
                    </a:cxnLst>
                    <a:rect l="0" t="0" r="r" b="b"/>
                    <a:pathLst>
                      <a:path w="65" h="31">
                        <a:moveTo>
                          <a:pt x="64" y="2"/>
                        </a:moveTo>
                        <a:lnTo>
                          <a:pt x="56" y="2"/>
                        </a:lnTo>
                        <a:lnTo>
                          <a:pt x="57" y="2"/>
                        </a:lnTo>
                        <a:lnTo>
                          <a:pt x="56" y="5"/>
                        </a:lnTo>
                        <a:lnTo>
                          <a:pt x="54" y="9"/>
                        </a:lnTo>
                        <a:lnTo>
                          <a:pt x="49" y="11"/>
                        </a:lnTo>
                        <a:lnTo>
                          <a:pt x="42" y="16"/>
                        </a:lnTo>
                        <a:lnTo>
                          <a:pt x="34" y="19"/>
                        </a:lnTo>
                        <a:lnTo>
                          <a:pt x="19" y="22"/>
                        </a:lnTo>
                        <a:lnTo>
                          <a:pt x="0" y="22"/>
                        </a:lnTo>
                        <a:lnTo>
                          <a:pt x="0" y="30"/>
                        </a:lnTo>
                        <a:lnTo>
                          <a:pt x="19" y="28"/>
                        </a:lnTo>
                        <a:lnTo>
                          <a:pt x="35" y="26"/>
                        </a:lnTo>
                        <a:lnTo>
                          <a:pt x="46" y="22"/>
                        </a:lnTo>
                        <a:lnTo>
                          <a:pt x="54" y="18"/>
                        </a:lnTo>
                        <a:lnTo>
                          <a:pt x="58" y="12"/>
                        </a:lnTo>
                        <a:lnTo>
                          <a:pt x="61" y="9"/>
                        </a:lnTo>
                        <a:lnTo>
                          <a:pt x="64" y="5"/>
                        </a:lnTo>
                        <a:lnTo>
                          <a:pt x="64" y="4"/>
                        </a:lnTo>
                        <a:lnTo>
                          <a:pt x="56" y="2"/>
                        </a:lnTo>
                        <a:lnTo>
                          <a:pt x="64" y="4"/>
                        </a:lnTo>
                        <a:lnTo>
                          <a:pt x="63" y="2"/>
                        </a:lnTo>
                        <a:lnTo>
                          <a:pt x="60" y="0"/>
                        </a:lnTo>
                        <a:lnTo>
                          <a:pt x="57" y="1"/>
                        </a:lnTo>
                        <a:lnTo>
                          <a:pt x="56" y="2"/>
                        </a:lnTo>
                        <a:lnTo>
                          <a:pt x="64" y="2"/>
                        </a:lnTo>
                        <a:lnTo>
                          <a:pt x="64" y="2"/>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76" name="Freeform 40"/>
                  <p:cNvSpPr>
                    <a:spLocks/>
                  </p:cNvSpPr>
                  <p:nvPr/>
                </p:nvSpPr>
                <p:spPr bwMode="auto">
                  <a:xfrm>
                    <a:off x="4552" y="2007"/>
                    <a:ext cx="9" cy="18"/>
                  </a:xfrm>
                  <a:custGeom>
                    <a:avLst/>
                    <a:gdLst/>
                    <a:ahLst/>
                    <a:cxnLst>
                      <a:cxn ang="0">
                        <a:pos x="8" y="14"/>
                      </a:cxn>
                      <a:cxn ang="0">
                        <a:pos x="8" y="14"/>
                      </a:cxn>
                      <a:cxn ang="0">
                        <a:pos x="8" y="0"/>
                      </a:cxn>
                      <a:cxn ang="0">
                        <a:pos x="0" y="0"/>
                      </a:cxn>
                      <a:cxn ang="0">
                        <a:pos x="0" y="14"/>
                      </a:cxn>
                      <a:cxn ang="0">
                        <a:pos x="0" y="13"/>
                      </a:cxn>
                      <a:cxn ang="0">
                        <a:pos x="0" y="14"/>
                      </a:cxn>
                      <a:cxn ang="0">
                        <a:pos x="1" y="16"/>
                      </a:cxn>
                      <a:cxn ang="0">
                        <a:pos x="4" y="17"/>
                      </a:cxn>
                      <a:cxn ang="0">
                        <a:pos x="7" y="16"/>
                      </a:cxn>
                      <a:cxn ang="0">
                        <a:pos x="8" y="14"/>
                      </a:cxn>
                      <a:cxn ang="0">
                        <a:pos x="8" y="14"/>
                      </a:cxn>
                      <a:cxn ang="0">
                        <a:pos x="8" y="14"/>
                      </a:cxn>
                    </a:cxnLst>
                    <a:rect l="0" t="0" r="r" b="b"/>
                    <a:pathLst>
                      <a:path w="9" h="18">
                        <a:moveTo>
                          <a:pt x="8" y="14"/>
                        </a:moveTo>
                        <a:lnTo>
                          <a:pt x="8" y="14"/>
                        </a:lnTo>
                        <a:lnTo>
                          <a:pt x="8" y="0"/>
                        </a:lnTo>
                        <a:lnTo>
                          <a:pt x="0" y="0"/>
                        </a:lnTo>
                        <a:lnTo>
                          <a:pt x="0" y="14"/>
                        </a:lnTo>
                        <a:lnTo>
                          <a:pt x="0" y="13"/>
                        </a:lnTo>
                        <a:lnTo>
                          <a:pt x="0" y="14"/>
                        </a:lnTo>
                        <a:lnTo>
                          <a:pt x="1" y="16"/>
                        </a:lnTo>
                        <a:lnTo>
                          <a:pt x="4" y="17"/>
                        </a:lnTo>
                        <a:lnTo>
                          <a:pt x="7" y="16"/>
                        </a:lnTo>
                        <a:lnTo>
                          <a:pt x="8" y="14"/>
                        </a:lnTo>
                        <a:lnTo>
                          <a:pt x="8" y="14"/>
                        </a:lnTo>
                        <a:lnTo>
                          <a:pt x="8" y="14"/>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77" name="Freeform 41"/>
                  <p:cNvSpPr>
                    <a:spLocks/>
                  </p:cNvSpPr>
                  <p:nvPr/>
                </p:nvSpPr>
                <p:spPr bwMode="auto">
                  <a:xfrm>
                    <a:off x="4436" y="2021"/>
                    <a:ext cx="121" cy="36"/>
                  </a:xfrm>
                  <a:custGeom>
                    <a:avLst/>
                    <a:gdLst/>
                    <a:ahLst/>
                    <a:cxnLst>
                      <a:cxn ang="0">
                        <a:pos x="120" y="12"/>
                      </a:cxn>
                      <a:cxn ang="0">
                        <a:pos x="120" y="13"/>
                      </a:cxn>
                      <a:cxn ang="0">
                        <a:pos x="118" y="15"/>
                      </a:cxn>
                      <a:cxn ang="0">
                        <a:pos x="116" y="20"/>
                      </a:cxn>
                      <a:cxn ang="0">
                        <a:pos x="110" y="23"/>
                      </a:cxn>
                      <a:cxn ang="0">
                        <a:pos x="104" y="28"/>
                      </a:cxn>
                      <a:cxn ang="0">
                        <a:pos x="94" y="32"/>
                      </a:cxn>
                      <a:cxn ang="0">
                        <a:pos x="79" y="33"/>
                      </a:cxn>
                      <a:cxn ang="0">
                        <a:pos x="60" y="35"/>
                      </a:cxn>
                      <a:cxn ang="0">
                        <a:pos x="40" y="33"/>
                      </a:cxn>
                      <a:cxn ang="0">
                        <a:pos x="27" y="32"/>
                      </a:cxn>
                      <a:cxn ang="0">
                        <a:pos x="15" y="28"/>
                      </a:cxn>
                      <a:cxn ang="0">
                        <a:pos x="7" y="23"/>
                      </a:cxn>
                      <a:cxn ang="0">
                        <a:pos x="2" y="20"/>
                      </a:cxn>
                      <a:cxn ang="0">
                        <a:pos x="1" y="15"/>
                      </a:cxn>
                      <a:cxn ang="0">
                        <a:pos x="0" y="13"/>
                      </a:cxn>
                      <a:cxn ang="0">
                        <a:pos x="0" y="12"/>
                      </a:cxn>
                      <a:cxn ang="0">
                        <a:pos x="0" y="0"/>
                      </a:cxn>
                      <a:cxn ang="0">
                        <a:pos x="0" y="0"/>
                      </a:cxn>
                      <a:cxn ang="0">
                        <a:pos x="1" y="3"/>
                      </a:cxn>
                      <a:cxn ang="0">
                        <a:pos x="2" y="7"/>
                      </a:cxn>
                      <a:cxn ang="0">
                        <a:pos x="7" y="11"/>
                      </a:cxn>
                      <a:cxn ang="0">
                        <a:pos x="15" y="15"/>
                      </a:cxn>
                      <a:cxn ang="0">
                        <a:pos x="27" y="19"/>
                      </a:cxn>
                      <a:cxn ang="0">
                        <a:pos x="40" y="22"/>
                      </a:cxn>
                      <a:cxn ang="0">
                        <a:pos x="60" y="22"/>
                      </a:cxn>
                      <a:cxn ang="0">
                        <a:pos x="79" y="22"/>
                      </a:cxn>
                      <a:cxn ang="0">
                        <a:pos x="94" y="19"/>
                      </a:cxn>
                      <a:cxn ang="0">
                        <a:pos x="104" y="15"/>
                      </a:cxn>
                      <a:cxn ang="0">
                        <a:pos x="110" y="11"/>
                      </a:cxn>
                      <a:cxn ang="0">
                        <a:pos x="116" y="7"/>
                      </a:cxn>
                      <a:cxn ang="0">
                        <a:pos x="118" y="3"/>
                      </a:cxn>
                      <a:cxn ang="0">
                        <a:pos x="120" y="0"/>
                      </a:cxn>
                      <a:cxn ang="0">
                        <a:pos x="120" y="0"/>
                      </a:cxn>
                      <a:cxn ang="0">
                        <a:pos x="120" y="12"/>
                      </a:cxn>
                      <a:cxn ang="0">
                        <a:pos x="120" y="12"/>
                      </a:cxn>
                    </a:cxnLst>
                    <a:rect l="0" t="0" r="r" b="b"/>
                    <a:pathLst>
                      <a:path w="121" h="36">
                        <a:moveTo>
                          <a:pt x="120" y="12"/>
                        </a:moveTo>
                        <a:lnTo>
                          <a:pt x="120" y="13"/>
                        </a:lnTo>
                        <a:lnTo>
                          <a:pt x="118" y="15"/>
                        </a:lnTo>
                        <a:lnTo>
                          <a:pt x="116" y="20"/>
                        </a:lnTo>
                        <a:lnTo>
                          <a:pt x="110" y="23"/>
                        </a:lnTo>
                        <a:lnTo>
                          <a:pt x="104" y="28"/>
                        </a:lnTo>
                        <a:lnTo>
                          <a:pt x="94" y="32"/>
                        </a:lnTo>
                        <a:lnTo>
                          <a:pt x="79" y="33"/>
                        </a:lnTo>
                        <a:lnTo>
                          <a:pt x="60" y="35"/>
                        </a:lnTo>
                        <a:lnTo>
                          <a:pt x="40" y="33"/>
                        </a:lnTo>
                        <a:lnTo>
                          <a:pt x="27" y="32"/>
                        </a:lnTo>
                        <a:lnTo>
                          <a:pt x="15" y="28"/>
                        </a:lnTo>
                        <a:lnTo>
                          <a:pt x="7" y="23"/>
                        </a:lnTo>
                        <a:lnTo>
                          <a:pt x="2" y="20"/>
                        </a:lnTo>
                        <a:lnTo>
                          <a:pt x="1" y="15"/>
                        </a:lnTo>
                        <a:lnTo>
                          <a:pt x="0" y="13"/>
                        </a:lnTo>
                        <a:lnTo>
                          <a:pt x="0" y="12"/>
                        </a:lnTo>
                        <a:lnTo>
                          <a:pt x="0" y="0"/>
                        </a:lnTo>
                        <a:lnTo>
                          <a:pt x="0" y="0"/>
                        </a:lnTo>
                        <a:lnTo>
                          <a:pt x="1" y="3"/>
                        </a:lnTo>
                        <a:lnTo>
                          <a:pt x="2" y="7"/>
                        </a:lnTo>
                        <a:lnTo>
                          <a:pt x="7" y="11"/>
                        </a:lnTo>
                        <a:lnTo>
                          <a:pt x="15" y="15"/>
                        </a:lnTo>
                        <a:lnTo>
                          <a:pt x="27" y="19"/>
                        </a:lnTo>
                        <a:lnTo>
                          <a:pt x="40" y="22"/>
                        </a:lnTo>
                        <a:lnTo>
                          <a:pt x="60" y="22"/>
                        </a:lnTo>
                        <a:lnTo>
                          <a:pt x="79" y="22"/>
                        </a:lnTo>
                        <a:lnTo>
                          <a:pt x="94" y="19"/>
                        </a:lnTo>
                        <a:lnTo>
                          <a:pt x="104" y="15"/>
                        </a:lnTo>
                        <a:lnTo>
                          <a:pt x="110" y="11"/>
                        </a:lnTo>
                        <a:lnTo>
                          <a:pt x="116" y="7"/>
                        </a:lnTo>
                        <a:lnTo>
                          <a:pt x="118" y="3"/>
                        </a:lnTo>
                        <a:lnTo>
                          <a:pt x="120" y="0"/>
                        </a:lnTo>
                        <a:lnTo>
                          <a:pt x="120" y="0"/>
                        </a:lnTo>
                        <a:lnTo>
                          <a:pt x="120" y="12"/>
                        </a:lnTo>
                        <a:lnTo>
                          <a:pt x="120" y="12"/>
                        </a:lnTo>
                      </a:path>
                    </a:pathLst>
                  </a:custGeom>
                  <a:solidFill>
                    <a:srgbClr val="D2D2D2"/>
                  </a:solidFill>
                  <a:ln w="9525">
                    <a:noFill/>
                    <a:round/>
                    <a:headEnd type="none" w="med" len="med"/>
                    <a:tailEnd type="none" w="med" len="med"/>
                  </a:ln>
                  <a:effectLst/>
                </p:spPr>
                <p:txBody>
                  <a:bodyPr/>
                  <a:lstStyle/>
                  <a:p>
                    <a:endParaRPr lang="zh-CN" altLang="en-US"/>
                  </a:p>
                </p:txBody>
              </p:sp>
              <p:sp>
                <p:nvSpPr>
                  <p:cNvPr id="449578" name="Freeform 42"/>
                  <p:cNvSpPr>
                    <a:spLocks/>
                  </p:cNvSpPr>
                  <p:nvPr/>
                </p:nvSpPr>
                <p:spPr bwMode="auto">
                  <a:xfrm>
                    <a:off x="4493" y="2032"/>
                    <a:ext cx="68" cy="28"/>
                  </a:xfrm>
                  <a:custGeom>
                    <a:avLst/>
                    <a:gdLst/>
                    <a:ahLst/>
                    <a:cxnLst>
                      <a:cxn ang="0">
                        <a:pos x="3" y="27"/>
                      </a:cxn>
                      <a:cxn ang="0">
                        <a:pos x="3" y="27"/>
                      </a:cxn>
                      <a:cxn ang="0">
                        <a:pos x="22" y="26"/>
                      </a:cxn>
                      <a:cxn ang="0">
                        <a:pos x="38" y="24"/>
                      </a:cxn>
                      <a:cxn ang="0">
                        <a:pos x="49" y="19"/>
                      </a:cxn>
                      <a:cxn ang="0">
                        <a:pos x="57" y="15"/>
                      </a:cxn>
                      <a:cxn ang="0">
                        <a:pos x="61" y="11"/>
                      </a:cxn>
                      <a:cxn ang="0">
                        <a:pos x="64" y="5"/>
                      </a:cxn>
                      <a:cxn ang="0">
                        <a:pos x="67" y="3"/>
                      </a:cxn>
                      <a:cxn ang="0">
                        <a:pos x="67" y="1"/>
                      </a:cxn>
                      <a:cxn ang="0">
                        <a:pos x="59" y="0"/>
                      </a:cxn>
                      <a:cxn ang="0">
                        <a:pos x="60" y="0"/>
                      </a:cxn>
                      <a:cxn ang="0">
                        <a:pos x="59" y="3"/>
                      </a:cxn>
                      <a:cxn ang="0">
                        <a:pos x="57" y="6"/>
                      </a:cxn>
                      <a:cxn ang="0">
                        <a:pos x="52" y="10"/>
                      </a:cxn>
                      <a:cxn ang="0">
                        <a:pos x="45" y="13"/>
                      </a:cxn>
                      <a:cxn ang="0">
                        <a:pos x="37" y="17"/>
                      </a:cxn>
                      <a:cxn ang="0">
                        <a:pos x="22" y="19"/>
                      </a:cxn>
                      <a:cxn ang="0">
                        <a:pos x="3" y="21"/>
                      </a:cxn>
                      <a:cxn ang="0">
                        <a:pos x="3" y="21"/>
                      </a:cxn>
                      <a:cxn ang="0">
                        <a:pos x="3" y="21"/>
                      </a:cxn>
                      <a:cxn ang="0">
                        <a:pos x="0" y="21"/>
                      </a:cxn>
                      <a:cxn ang="0">
                        <a:pos x="0" y="24"/>
                      </a:cxn>
                      <a:cxn ang="0">
                        <a:pos x="0" y="26"/>
                      </a:cxn>
                      <a:cxn ang="0">
                        <a:pos x="3" y="27"/>
                      </a:cxn>
                      <a:cxn ang="0">
                        <a:pos x="3" y="27"/>
                      </a:cxn>
                    </a:cxnLst>
                    <a:rect l="0" t="0" r="r" b="b"/>
                    <a:pathLst>
                      <a:path w="68" h="28">
                        <a:moveTo>
                          <a:pt x="3" y="27"/>
                        </a:moveTo>
                        <a:lnTo>
                          <a:pt x="3" y="27"/>
                        </a:lnTo>
                        <a:lnTo>
                          <a:pt x="22" y="26"/>
                        </a:lnTo>
                        <a:lnTo>
                          <a:pt x="38" y="24"/>
                        </a:lnTo>
                        <a:lnTo>
                          <a:pt x="49" y="19"/>
                        </a:lnTo>
                        <a:lnTo>
                          <a:pt x="57" y="15"/>
                        </a:lnTo>
                        <a:lnTo>
                          <a:pt x="61" y="11"/>
                        </a:lnTo>
                        <a:lnTo>
                          <a:pt x="64" y="5"/>
                        </a:lnTo>
                        <a:lnTo>
                          <a:pt x="67" y="3"/>
                        </a:lnTo>
                        <a:lnTo>
                          <a:pt x="67" y="1"/>
                        </a:lnTo>
                        <a:lnTo>
                          <a:pt x="59" y="0"/>
                        </a:lnTo>
                        <a:lnTo>
                          <a:pt x="60" y="0"/>
                        </a:lnTo>
                        <a:lnTo>
                          <a:pt x="59" y="3"/>
                        </a:lnTo>
                        <a:lnTo>
                          <a:pt x="57" y="6"/>
                        </a:lnTo>
                        <a:lnTo>
                          <a:pt x="52" y="10"/>
                        </a:lnTo>
                        <a:lnTo>
                          <a:pt x="45" y="13"/>
                        </a:lnTo>
                        <a:lnTo>
                          <a:pt x="37" y="17"/>
                        </a:lnTo>
                        <a:lnTo>
                          <a:pt x="22" y="19"/>
                        </a:lnTo>
                        <a:lnTo>
                          <a:pt x="3" y="21"/>
                        </a:lnTo>
                        <a:lnTo>
                          <a:pt x="3" y="21"/>
                        </a:lnTo>
                        <a:lnTo>
                          <a:pt x="3" y="21"/>
                        </a:lnTo>
                        <a:lnTo>
                          <a:pt x="0" y="21"/>
                        </a:lnTo>
                        <a:lnTo>
                          <a:pt x="0" y="24"/>
                        </a:lnTo>
                        <a:lnTo>
                          <a:pt x="0" y="26"/>
                        </a:lnTo>
                        <a:lnTo>
                          <a:pt x="3" y="27"/>
                        </a:lnTo>
                        <a:lnTo>
                          <a:pt x="3" y="27"/>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79" name="Freeform 43"/>
                  <p:cNvSpPr>
                    <a:spLocks/>
                  </p:cNvSpPr>
                  <p:nvPr/>
                </p:nvSpPr>
                <p:spPr bwMode="auto">
                  <a:xfrm>
                    <a:off x="4431" y="2029"/>
                    <a:ext cx="66" cy="31"/>
                  </a:xfrm>
                  <a:custGeom>
                    <a:avLst/>
                    <a:gdLst/>
                    <a:ahLst/>
                    <a:cxnLst>
                      <a:cxn ang="0">
                        <a:pos x="0" y="4"/>
                      </a:cxn>
                      <a:cxn ang="0">
                        <a:pos x="0" y="4"/>
                      </a:cxn>
                      <a:cxn ang="0">
                        <a:pos x="0" y="6"/>
                      </a:cxn>
                      <a:cxn ang="0">
                        <a:pos x="3" y="8"/>
                      </a:cxn>
                      <a:cxn ang="0">
                        <a:pos x="5" y="14"/>
                      </a:cxn>
                      <a:cxn ang="0">
                        <a:pos x="10" y="18"/>
                      </a:cxn>
                      <a:cxn ang="0">
                        <a:pos x="18" y="22"/>
                      </a:cxn>
                      <a:cxn ang="0">
                        <a:pos x="31" y="27"/>
                      </a:cxn>
                      <a:cxn ang="0">
                        <a:pos x="44" y="29"/>
                      </a:cxn>
                      <a:cxn ang="0">
                        <a:pos x="65" y="30"/>
                      </a:cxn>
                      <a:cxn ang="0">
                        <a:pos x="65" y="24"/>
                      </a:cxn>
                      <a:cxn ang="0">
                        <a:pos x="45" y="22"/>
                      </a:cxn>
                      <a:cxn ang="0">
                        <a:pos x="32" y="20"/>
                      </a:cxn>
                      <a:cxn ang="0">
                        <a:pos x="22" y="16"/>
                      </a:cxn>
                      <a:cxn ang="0">
                        <a:pos x="14" y="13"/>
                      </a:cxn>
                      <a:cxn ang="0">
                        <a:pos x="12" y="9"/>
                      </a:cxn>
                      <a:cxn ang="0">
                        <a:pos x="10" y="6"/>
                      </a:cxn>
                      <a:cxn ang="0">
                        <a:pos x="8" y="4"/>
                      </a:cxn>
                      <a:cxn ang="0">
                        <a:pos x="8" y="4"/>
                      </a:cxn>
                      <a:cxn ang="0">
                        <a:pos x="8" y="4"/>
                      </a:cxn>
                      <a:cxn ang="0">
                        <a:pos x="8" y="4"/>
                      </a:cxn>
                      <a:cxn ang="0">
                        <a:pos x="7" y="2"/>
                      </a:cxn>
                      <a:cxn ang="0">
                        <a:pos x="5" y="0"/>
                      </a:cxn>
                      <a:cxn ang="0">
                        <a:pos x="3" y="2"/>
                      </a:cxn>
                      <a:cxn ang="0">
                        <a:pos x="0" y="4"/>
                      </a:cxn>
                      <a:cxn ang="0">
                        <a:pos x="0" y="4"/>
                      </a:cxn>
                    </a:cxnLst>
                    <a:rect l="0" t="0" r="r" b="b"/>
                    <a:pathLst>
                      <a:path w="66" h="31">
                        <a:moveTo>
                          <a:pt x="0" y="4"/>
                        </a:moveTo>
                        <a:lnTo>
                          <a:pt x="0" y="4"/>
                        </a:lnTo>
                        <a:lnTo>
                          <a:pt x="0" y="6"/>
                        </a:lnTo>
                        <a:lnTo>
                          <a:pt x="3" y="8"/>
                        </a:lnTo>
                        <a:lnTo>
                          <a:pt x="5" y="14"/>
                        </a:lnTo>
                        <a:lnTo>
                          <a:pt x="10" y="18"/>
                        </a:lnTo>
                        <a:lnTo>
                          <a:pt x="18" y="22"/>
                        </a:lnTo>
                        <a:lnTo>
                          <a:pt x="31" y="27"/>
                        </a:lnTo>
                        <a:lnTo>
                          <a:pt x="44" y="29"/>
                        </a:lnTo>
                        <a:lnTo>
                          <a:pt x="65" y="30"/>
                        </a:lnTo>
                        <a:lnTo>
                          <a:pt x="65" y="24"/>
                        </a:lnTo>
                        <a:lnTo>
                          <a:pt x="45" y="22"/>
                        </a:lnTo>
                        <a:lnTo>
                          <a:pt x="32" y="20"/>
                        </a:lnTo>
                        <a:lnTo>
                          <a:pt x="22" y="16"/>
                        </a:lnTo>
                        <a:lnTo>
                          <a:pt x="14" y="13"/>
                        </a:lnTo>
                        <a:lnTo>
                          <a:pt x="12" y="9"/>
                        </a:lnTo>
                        <a:lnTo>
                          <a:pt x="10" y="6"/>
                        </a:lnTo>
                        <a:lnTo>
                          <a:pt x="8" y="4"/>
                        </a:lnTo>
                        <a:lnTo>
                          <a:pt x="8" y="4"/>
                        </a:lnTo>
                        <a:lnTo>
                          <a:pt x="8" y="4"/>
                        </a:lnTo>
                        <a:lnTo>
                          <a:pt x="8" y="4"/>
                        </a:lnTo>
                        <a:lnTo>
                          <a:pt x="7" y="2"/>
                        </a:lnTo>
                        <a:lnTo>
                          <a:pt x="5" y="0"/>
                        </a:lnTo>
                        <a:lnTo>
                          <a:pt x="3" y="2"/>
                        </a:lnTo>
                        <a:lnTo>
                          <a:pt x="0" y="4"/>
                        </a:lnTo>
                        <a:lnTo>
                          <a:pt x="0" y="4"/>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80" name="Freeform 44"/>
                  <p:cNvSpPr>
                    <a:spLocks/>
                  </p:cNvSpPr>
                  <p:nvPr/>
                </p:nvSpPr>
                <p:spPr bwMode="auto">
                  <a:xfrm>
                    <a:off x="4431" y="2017"/>
                    <a:ext cx="9" cy="17"/>
                  </a:xfrm>
                  <a:custGeom>
                    <a:avLst/>
                    <a:gdLst/>
                    <a:ahLst/>
                    <a:cxnLst>
                      <a:cxn ang="0">
                        <a:pos x="8" y="4"/>
                      </a:cxn>
                      <a:cxn ang="0">
                        <a:pos x="0" y="4"/>
                      </a:cxn>
                      <a:cxn ang="0">
                        <a:pos x="0" y="16"/>
                      </a:cxn>
                      <a:cxn ang="0">
                        <a:pos x="8" y="16"/>
                      </a:cxn>
                      <a:cxn ang="0">
                        <a:pos x="8" y="4"/>
                      </a:cxn>
                      <a:cxn ang="0">
                        <a:pos x="0" y="4"/>
                      </a:cxn>
                      <a:cxn ang="0">
                        <a:pos x="8" y="4"/>
                      </a:cxn>
                      <a:cxn ang="0">
                        <a:pos x="7" y="1"/>
                      </a:cxn>
                      <a:cxn ang="0">
                        <a:pos x="5" y="0"/>
                      </a:cxn>
                      <a:cxn ang="0">
                        <a:pos x="3" y="1"/>
                      </a:cxn>
                      <a:cxn ang="0">
                        <a:pos x="0" y="4"/>
                      </a:cxn>
                      <a:cxn ang="0">
                        <a:pos x="8" y="4"/>
                      </a:cxn>
                      <a:cxn ang="0">
                        <a:pos x="8" y="4"/>
                      </a:cxn>
                    </a:cxnLst>
                    <a:rect l="0" t="0" r="r" b="b"/>
                    <a:pathLst>
                      <a:path w="9" h="17">
                        <a:moveTo>
                          <a:pt x="8" y="4"/>
                        </a:moveTo>
                        <a:lnTo>
                          <a:pt x="0" y="4"/>
                        </a:lnTo>
                        <a:lnTo>
                          <a:pt x="0" y="16"/>
                        </a:lnTo>
                        <a:lnTo>
                          <a:pt x="8" y="16"/>
                        </a:lnTo>
                        <a:lnTo>
                          <a:pt x="8" y="4"/>
                        </a:lnTo>
                        <a:lnTo>
                          <a:pt x="0" y="4"/>
                        </a:lnTo>
                        <a:lnTo>
                          <a:pt x="8" y="4"/>
                        </a:lnTo>
                        <a:lnTo>
                          <a:pt x="7" y="1"/>
                        </a:lnTo>
                        <a:lnTo>
                          <a:pt x="5" y="0"/>
                        </a:lnTo>
                        <a:lnTo>
                          <a:pt x="3" y="1"/>
                        </a:lnTo>
                        <a:lnTo>
                          <a:pt x="0" y="4"/>
                        </a:lnTo>
                        <a:lnTo>
                          <a:pt x="8" y="4"/>
                        </a:lnTo>
                        <a:lnTo>
                          <a:pt x="8" y="4"/>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81" name="Freeform 45"/>
                  <p:cNvSpPr>
                    <a:spLocks/>
                  </p:cNvSpPr>
                  <p:nvPr/>
                </p:nvSpPr>
                <p:spPr bwMode="auto">
                  <a:xfrm>
                    <a:off x="4431" y="2021"/>
                    <a:ext cx="70" cy="27"/>
                  </a:xfrm>
                  <a:custGeom>
                    <a:avLst/>
                    <a:gdLst/>
                    <a:ahLst/>
                    <a:cxnLst>
                      <a:cxn ang="0">
                        <a:pos x="65" y="19"/>
                      </a:cxn>
                      <a:cxn ang="0">
                        <a:pos x="65" y="19"/>
                      </a:cxn>
                      <a:cxn ang="0">
                        <a:pos x="45" y="18"/>
                      </a:cxn>
                      <a:cxn ang="0">
                        <a:pos x="32" y="15"/>
                      </a:cxn>
                      <a:cxn ang="0">
                        <a:pos x="22" y="12"/>
                      </a:cxn>
                      <a:cxn ang="0">
                        <a:pos x="14" y="8"/>
                      </a:cxn>
                      <a:cxn ang="0">
                        <a:pos x="12" y="5"/>
                      </a:cxn>
                      <a:cxn ang="0">
                        <a:pos x="10" y="2"/>
                      </a:cxn>
                      <a:cxn ang="0">
                        <a:pos x="8" y="0"/>
                      </a:cxn>
                      <a:cxn ang="0">
                        <a:pos x="8" y="0"/>
                      </a:cxn>
                      <a:cxn ang="0">
                        <a:pos x="0" y="0"/>
                      </a:cxn>
                      <a:cxn ang="0">
                        <a:pos x="0" y="2"/>
                      </a:cxn>
                      <a:cxn ang="0">
                        <a:pos x="3" y="5"/>
                      </a:cxn>
                      <a:cxn ang="0">
                        <a:pos x="5" y="10"/>
                      </a:cxn>
                      <a:cxn ang="0">
                        <a:pos x="10" y="14"/>
                      </a:cxn>
                      <a:cxn ang="0">
                        <a:pos x="18" y="18"/>
                      </a:cxn>
                      <a:cxn ang="0">
                        <a:pos x="31" y="22"/>
                      </a:cxn>
                      <a:cxn ang="0">
                        <a:pos x="44" y="25"/>
                      </a:cxn>
                      <a:cxn ang="0">
                        <a:pos x="65" y="26"/>
                      </a:cxn>
                      <a:cxn ang="0">
                        <a:pos x="65" y="26"/>
                      </a:cxn>
                      <a:cxn ang="0">
                        <a:pos x="65" y="26"/>
                      </a:cxn>
                      <a:cxn ang="0">
                        <a:pos x="67" y="25"/>
                      </a:cxn>
                      <a:cxn ang="0">
                        <a:pos x="69" y="22"/>
                      </a:cxn>
                      <a:cxn ang="0">
                        <a:pos x="67" y="20"/>
                      </a:cxn>
                      <a:cxn ang="0">
                        <a:pos x="65" y="19"/>
                      </a:cxn>
                      <a:cxn ang="0">
                        <a:pos x="65" y="19"/>
                      </a:cxn>
                    </a:cxnLst>
                    <a:rect l="0" t="0" r="r" b="b"/>
                    <a:pathLst>
                      <a:path w="70" h="27">
                        <a:moveTo>
                          <a:pt x="65" y="19"/>
                        </a:moveTo>
                        <a:lnTo>
                          <a:pt x="65" y="19"/>
                        </a:lnTo>
                        <a:lnTo>
                          <a:pt x="45" y="18"/>
                        </a:lnTo>
                        <a:lnTo>
                          <a:pt x="32" y="15"/>
                        </a:lnTo>
                        <a:lnTo>
                          <a:pt x="22" y="12"/>
                        </a:lnTo>
                        <a:lnTo>
                          <a:pt x="14" y="8"/>
                        </a:lnTo>
                        <a:lnTo>
                          <a:pt x="12" y="5"/>
                        </a:lnTo>
                        <a:lnTo>
                          <a:pt x="10" y="2"/>
                        </a:lnTo>
                        <a:lnTo>
                          <a:pt x="8" y="0"/>
                        </a:lnTo>
                        <a:lnTo>
                          <a:pt x="8" y="0"/>
                        </a:lnTo>
                        <a:lnTo>
                          <a:pt x="0" y="0"/>
                        </a:lnTo>
                        <a:lnTo>
                          <a:pt x="0" y="2"/>
                        </a:lnTo>
                        <a:lnTo>
                          <a:pt x="3" y="5"/>
                        </a:lnTo>
                        <a:lnTo>
                          <a:pt x="5" y="10"/>
                        </a:lnTo>
                        <a:lnTo>
                          <a:pt x="10" y="14"/>
                        </a:lnTo>
                        <a:lnTo>
                          <a:pt x="18" y="18"/>
                        </a:lnTo>
                        <a:lnTo>
                          <a:pt x="31" y="22"/>
                        </a:lnTo>
                        <a:lnTo>
                          <a:pt x="44" y="25"/>
                        </a:lnTo>
                        <a:lnTo>
                          <a:pt x="65" y="26"/>
                        </a:lnTo>
                        <a:lnTo>
                          <a:pt x="65" y="26"/>
                        </a:lnTo>
                        <a:lnTo>
                          <a:pt x="65" y="26"/>
                        </a:lnTo>
                        <a:lnTo>
                          <a:pt x="67" y="25"/>
                        </a:lnTo>
                        <a:lnTo>
                          <a:pt x="69" y="22"/>
                        </a:lnTo>
                        <a:lnTo>
                          <a:pt x="67" y="20"/>
                        </a:lnTo>
                        <a:lnTo>
                          <a:pt x="65" y="19"/>
                        </a:lnTo>
                        <a:lnTo>
                          <a:pt x="65" y="19"/>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82" name="Freeform 46"/>
                  <p:cNvSpPr>
                    <a:spLocks/>
                  </p:cNvSpPr>
                  <p:nvPr/>
                </p:nvSpPr>
                <p:spPr bwMode="auto">
                  <a:xfrm>
                    <a:off x="4496" y="2017"/>
                    <a:ext cx="65" cy="31"/>
                  </a:xfrm>
                  <a:custGeom>
                    <a:avLst/>
                    <a:gdLst/>
                    <a:ahLst/>
                    <a:cxnLst>
                      <a:cxn ang="0">
                        <a:pos x="64" y="4"/>
                      </a:cxn>
                      <a:cxn ang="0">
                        <a:pos x="56" y="3"/>
                      </a:cxn>
                      <a:cxn ang="0">
                        <a:pos x="57" y="3"/>
                      </a:cxn>
                      <a:cxn ang="0">
                        <a:pos x="56" y="6"/>
                      </a:cxn>
                      <a:cxn ang="0">
                        <a:pos x="54" y="9"/>
                      </a:cxn>
                      <a:cxn ang="0">
                        <a:pos x="49" y="12"/>
                      </a:cxn>
                      <a:cxn ang="0">
                        <a:pos x="42" y="16"/>
                      </a:cxn>
                      <a:cxn ang="0">
                        <a:pos x="34" y="19"/>
                      </a:cxn>
                      <a:cxn ang="0">
                        <a:pos x="19" y="22"/>
                      </a:cxn>
                      <a:cxn ang="0">
                        <a:pos x="0" y="23"/>
                      </a:cxn>
                      <a:cxn ang="0">
                        <a:pos x="0" y="30"/>
                      </a:cxn>
                      <a:cxn ang="0">
                        <a:pos x="19" y="29"/>
                      </a:cxn>
                      <a:cxn ang="0">
                        <a:pos x="35" y="26"/>
                      </a:cxn>
                      <a:cxn ang="0">
                        <a:pos x="46" y="22"/>
                      </a:cxn>
                      <a:cxn ang="0">
                        <a:pos x="54" y="18"/>
                      </a:cxn>
                      <a:cxn ang="0">
                        <a:pos x="58" y="14"/>
                      </a:cxn>
                      <a:cxn ang="0">
                        <a:pos x="61" y="9"/>
                      </a:cxn>
                      <a:cxn ang="0">
                        <a:pos x="64" y="6"/>
                      </a:cxn>
                      <a:cxn ang="0">
                        <a:pos x="64" y="4"/>
                      </a:cxn>
                      <a:cxn ang="0">
                        <a:pos x="56" y="4"/>
                      </a:cxn>
                      <a:cxn ang="0">
                        <a:pos x="64" y="4"/>
                      </a:cxn>
                      <a:cxn ang="0">
                        <a:pos x="63" y="2"/>
                      </a:cxn>
                      <a:cxn ang="0">
                        <a:pos x="60" y="0"/>
                      </a:cxn>
                      <a:cxn ang="0">
                        <a:pos x="57" y="0"/>
                      </a:cxn>
                      <a:cxn ang="0">
                        <a:pos x="56" y="3"/>
                      </a:cxn>
                      <a:cxn ang="0">
                        <a:pos x="64" y="4"/>
                      </a:cxn>
                      <a:cxn ang="0">
                        <a:pos x="64" y="4"/>
                      </a:cxn>
                    </a:cxnLst>
                    <a:rect l="0" t="0" r="r" b="b"/>
                    <a:pathLst>
                      <a:path w="65" h="31">
                        <a:moveTo>
                          <a:pt x="64" y="4"/>
                        </a:moveTo>
                        <a:lnTo>
                          <a:pt x="56" y="3"/>
                        </a:lnTo>
                        <a:lnTo>
                          <a:pt x="57" y="3"/>
                        </a:lnTo>
                        <a:lnTo>
                          <a:pt x="56" y="6"/>
                        </a:lnTo>
                        <a:lnTo>
                          <a:pt x="54" y="9"/>
                        </a:lnTo>
                        <a:lnTo>
                          <a:pt x="49" y="12"/>
                        </a:lnTo>
                        <a:lnTo>
                          <a:pt x="42" y="16"/>
                        </a:lnTo>
                        <a:lnTo>
                          <a:pt x="34" y="19"/>
                        </a:lnTo>
                        <a:lnTo>
                          <a:pt x="19" y="22"/>
                        </a:lnTo>
                        <a:lnTo>
                          <a:pt x="0" y="23"/>
                        </a:lnTo>
                        <a:lnTo>
                          <a:pt x="0" y="30"/>
                        </a:lnTo>
                        <a:lnTo>
                          <a:pt x="19" y="29"/>
                        </a:lnTo>
                        <a:lnTo>
                          <a:pt x="35" y="26"/>
                        </a:lnTo>
                        <a:lnTo>
                          <a:pt x="46" y="22"/>
                        </a:lnTo>
                        <a:lnTo>
                          <a:pt x="54" y="18"/>
                        </a:lnTo>
                        <a:lnTo>
                          <a:pt x="58" y="14"/>
                        </a:lnTo>
                        <a:lnTo>
                          <a:pt x="61" y="9"/>
                        </a:lnTo>
                        <a:lnTo>
                          <a:pt x="64" y="6"/>
                        </a:lnTo>
                        <a:lnTo>
                          <a:pt x="64" y="4"/>
                        </a:lnTo>
                        <a:lnTo>
                          <a:pt x="56" y="4"/>
                        </a:lnTo>
                        <a:lnTo>
                          <a:pt x="64" y="4"/>
                        </a:lnTo>
                        <a:lnTo>
                          <a:pt x="63" y="2"/>
                        </a:lnTo>
                        <a:lnTo>
                          <a:pt x="60" y="0"/>
                        </a:lnTo>
                        <a:lnTo>
                          <a:pt x="57" y="0"/>
                        </a:lnTo>
                        <a:lnTo>
                          <a:pt x="56" y="3"/>
                        </a:lnTo>
                        <a:lnTo>
                          <a:pt x="64" y="4"/>
                        </a:lnTo>
                        <a:lnTo>
                          <a:pt x="64" y="4"/>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83" name="Freeform 47"/>
                  <p:cNvSpPr>
                    <a:spLocks/>
                  </p:cNvSpPr>
                  <p:nvPr/>
                </p:nvSpPr>
                <p:spPr bwMode="auto">
                  <a:xfrm>
                    <a:off x="4552" y="2021"/>
                    <a:ext cx="9" cy="16"/>
                  </a:xfrm>
                  <a:custGeom>
                    <a:avLst/>
                    <a:gdLst/>
                    <a:ahLst/>
                    <a:cxnLst>
                      <a:cxn ang="0">
                        <a:pos x="8" y="12"/>
                      </a:cxn>
                      <a:cxn ang="0">
                        <a:pos x="8" y="12"/>
                      </a:cxn>
                      <a:cxn ang="0">
                        <a:pos x="8" y="0"/>
                      </a:cxn>
                      <a:cxn ang="0">
                        <a:pos x="0" y="0"/>
                      </a:cxn>
                      <a:cxn ang="0">
                        <a:pos x="0" y="12"/>
                      </a:cxn>
                      <a:cxn ang="0">
                        <a:pos x="0" y="11"/>
                      </a:cxn>
                      <a:cxn ang="0">
                        <a:pos x="0" y="12"/>
                      </a:cxn>
                      <a:cxn ang="0">
                        <a:pos x="1" y="14"/>
                      </a:cxn>
                      <a:cxn ang="0">
                        <a:pos x="4" y="15"/>
                      </a:cxn>
                      <a:cxn ang="0">
                        <a:pos x="7" y="14"/>
                      </a:cxn>
                      <a:cxn ang="0">
                        <a:pos x="8" y="12"/>
                      </a:cxn>
                      <a:cxn ang="0">
                        <a:pos x="8" y="12"/>
                      </a:cxn>
                      <a:cxn ang="0">
                        <a:pos x="8" y="12"/>
                      </a:cxn>
                    </a:cxnLst>
                    <a:rect l="0" t="0" r="r" b="b"/>
                    <a:pathLst>
                      <a:path w="9" h="16">
                        <a:moveTo>
                          <a:pt x="8" y="12"/>
                        </a:moveTo>
                        <a:lnTo>
                          <a:pt x="8" y="12"/>
                        </a:lnTo>
                        <a:lnTo>
                          <a:pt x="8" y="0"/>
                        </a:lnTo>
                        <a:lnTo>
                          <a:pt x="0" y="0"/>
                        </a:lnTo>
                        <a:lnTo>
                          <a:pt x="0" y="12"/>
                        </a:lnTo>
                        <a:lnTo>
                          <a:pt x="0" y="11"/>
                        </a:lnTo>
                        <a:lnTo>
                          <a:pt x="0" y="12"/>
                        </a:lnTo>
                        <a:lnTo>
                          <a:pt x="1" y="14"/>
                        </a:lnTo>
                        <a:lnTo>
                          <a:pt x="4" y="15"/>
                        </a:lnTo>
                        <a:lnTo>
                          <a:pt x="7" y="14"/>
                        </a:lnTo>
                        <a:lnTo>
                          <a:pt x="8" y="12"/>
                        </a:lnTo>
                        <a:lnTo>
                          <a:pt x="8" y="12"/>
                        </a:lnTo>
                        <a:lnTo>
                          <a:pt x="8" y="12"/>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84" name="Freeform 48"/>
                  <p:cNvSpPr>
                    <a:spLocks/>
                  </p:cNvSpPr>
                  <p:nvPr/>
                </p:nvSpPr>
                <p:spPr bwMode="auto">
                  <a:xfrm>
                    <a:off x="4436" y="2033"/>
                    <a:ext cx="121" cy="36"/>
                  </a:xfrm>
                  <a:custGeom>
                    <a:avLst/>
                    <a:gdLst/>
                    <a:ahLst/>
                    <a:cxnLst>
                      <a:cxn ang="0">
                        <a:pos x="0" y="12"/>
                      </a:cxn>
                      <a:cxn ang="0">
                        <a:pos x="0" y="13"/>
                      </a:cxn>
                      <a:cxn ang="0">
                        <a:pos x="1" y="16"/>
                      </a:cxn>
                      <a:cxn ang="0">
                        <a:pos x="2" y="20"/>
                      </a:cxn>
                      <a:cxn ang="0">
                        <a:pos x="7" y="23"/>
                      </a:cxn>
                      <a:cxn ang="0">
                        <a:pos x="13" y="28"/>
                      </a:cxn>
                      <a:cxn ang="0">
                        <a:pos x="26" y="32"/>
                      </a:cxn>
                      <a:cxn ang="0">
                        <a:pos x="39" y="34"/>
                      </a:cxn>
                      <a:cxn ang="0">
                        <a:pos x="59" y="35"/>
                      </a:cxn>
                      <a:cxn ang="0">
                        <a:pos x="78" y="34"/>
                      </a:cxn>
                      <a:cxn ang="0">
                        <a:pos x="94" y="32"/>
                      </a:cxn>
                      <a:cxn ang="0">
                        <a:pos x="102" y="28"/>
                      </a:cxn>
                      <a:cxn ang="0">
                        <a:pos x="110" y="23"/>
                      </a:cxn>
                      <a:cxn ang="0">
                        <a:pos x="116" y="20"/>
                      </a:cxn>
                      <a:cxn ang="0">
                        <a:pos x="118" y="16"/>
                      </a:cxn>
                      <a:cxn ang="0">
                        <a:pos x="119" y="13"/>
                      </a:cxn>
                      <a:cxn ang="0">
                        <a:pos x="120" y="12"/>
                      </a:cxn>
                      <a:cxn ang="0">
                        <a:pos x="120" y="0"/>
                      </a:cxn>
                      <a:cxn ang="0">
                        <a:pos x="120" y="1"/>
                      </a:cxn>
                      <a:cxn ang="0">
                        <a:pos x="118" y="3"/>
                      </a:cxn>
                      <a:cxn ang="0">
                        <a:pos x="116" y="8"/>
                      </a:cxn>
                      <a:cxn ang="0">
                        <a:pos x="110" y="11"/>
                      </a:cxn>
                      <a:cxn ang="0">
                        <a:pos x="104" y="16"/>
                      </a:cxn>
                      <a:cxn ang="0">
                        <a:pos x="94" y="20"/>
                      </a:cxn>
                      <a:cxn ang="0">
                        <a:pos x="79" y="21"/>
                      </a:cxn>
                      <a:cxn ang="0">
                        <a:pos x="60" y="23"/>
                      </a:cxn>
                      <a:cxn ang="0">
                        <a:pos x="40" y="21"/>
                      </a:cxn>
                      <a:cxn ang="0">
                        <a:pos x="27" y="20"/>
                      </a:cxn>
                      <a:cxn ang="0">
                        <a:pos x="15" y="16"/>
                      </a:cxn>
                      <a:cxn ang="0">
                        <a:pos x="7" y="11"/>
                      </a:cxn>
                      <a:cxn ang="0">
                        <a:pos x="2" y="8"/>
                      </a:cxn>
                      <a:cxn ang="0">
                        <a:pos x="1" y="3"/>
                      </a:cxn>
                      <a:cxn ang="0">
                        <a:pos x="0" y="1"/>
                      </a:cxn>
                      <a:cxn ang="0">
                        <a:pos x="0" y="0"/>
                      </a:cxn>
                      <a:cxn ang="0">
                        <a:pos x="0" y="12"/>
                      </a:cxn>
                      <a:cxn ang="0">
                        <a:pos x="0" y="12"/>
                      </a:cxn>
                    </a:cxnLst>
                    <a:rect l="0" t="0" r="r" b="b"/>
                    <a:pathLst>
                      <a:path w="121" h="36">
                        <a:moveTo>
                          <a:pt x="0" y="12"/>
                        </a:moveTo>
                        <a:lnTo>
                          <a:pt x="0" y="13"/>
                        </a:lnTo>
                        <a:lnTo>
                          <a:pt x="1" y="16"/>
                        </a:lnTo>
                        <a:lnTo>
                          <a:pt x="2" y="20"/>
                        </a:lnTo>
                        <a:lnTo>
                          <a:pt x="7" y="23"/>
                        </a:lnTo>
                        <a:lnTo>
                          <a:pt x="13" y="28"/>
                        </a:lnTo>
                        <a:lnTo>
                          <a:pt x="26" y="32"/>
                        </a:lnTo>
                        <a:lnTo>
                          <a:pt x="39" y="34"/>
                        </a:lnTo>
                        <a:lnTo>
                          <a:pt x="59" y="35"/>
                        </a:lnTo>
                        <a:lnTo>
                          <a:pt x="78" y="34"/>
                        </a:lnTo>
                        <a:lnTo>
                          <a:pt x="94" y="32"/>
                        </a:lnTo>
                        <a:lnTo>
                          <a:pt x="102" y="28"/>
                        </a:lnTo>
                        <a:lnTo>
                          <a:pt x="110" y="23"/>
                        </a:lnTo>
                        <a:lnTo>
                          <a:pt x="116" y="20"/>
                        </a:lnTo>
                        <a:lnTo>
                          <a:pt x="118" y="16"/>
                        </a:lnTo>
                        <a:lnTo>
                          <a:pt x="119" y="13"/>
                        </a:lnTo>
                        <a:lnTo>
                          <a:pt x="120" y="12"/>
                        </a:lnTo>
                        <a:lnTo>
                          <a:pt x="120" y="0"/>
                        </a:lnTo>
                        <a:lnTo>
                          <a:pt x="120" y="1"/>
                        </a:lnTo>
                        <a:lnTo>
                          <a:pt x="118" y="3"/>
                        </a:lnTo>
                        <a:lnTo>
                          <a:pt x="116" y="8"/>
                        </a:lnTo>
                        <a:lnTo>
                          <a:pt x="110" y="11"/>
                        </a:lnTo>
                        <a:lnTo>
                          <a:pt x="104" y="16"/>
                        </a:lnTo>
                        <a:lnTo>
                          <a:pt x="94" y="20"/>
                        </a:lnTo>
                        <a:lnTo>
                          <a:pt x="79" y="21"/>
                        </a:lnTo>
                        <a:lnTo>
                          <a:pt x="60" y="23"/>
                        </a:lnTo>
                        <a:lnTo>
                          <a:pt x="40" y="21"/>
                        </a:lnTo>
                        <a:lnTo>
                          <a:pt x="27" y="20"/>
                        </a:lnTo>
                        <a:lnTo>
                          <a:pt x="15" y="16"/>
                        </a:lnTo>
                        <a:lnTo>
                          <a:pt x="7" y="11"/>
                        </a:lnTo>
                        <a:lnTo>
                          <a:pt x="2" y="8"/>
                        </a:lnTo>
                        <a:lnTo>
                          <a:pt x="1" y="3"/>
                        </a:lnTo>
                        <a:lnTo>
                          <a:pt x="0" y="1"/>
                        </a:lnTo>
                        <a:lnTo>
                          <a:pt x="0" y="0"/>
                        </a:lnTo>
                        <a:lnTo>
                          <a:pt x="0" y="12"/>
                        </a:lnTo>
                        <a:lnTo>
                          <a:pt x="0" y="12"/>
                        </a:lnTo>
                      </a:path>
                    </a:pathLst>
                  </a:custGeom>
                  <a:solidFill>
                    <a:srgbClr val="D2D2D2"/>
                  </a:solidFill>
                  <a:ln w="9525">
                    <a:noFill/>
                    <a:round/>
                    <a:headEnd type="none" w="med" len="med"/>
                    <a:tailEnd type="none" w="med" len="med"/>
                  </a:ln>
                  <a:effectLst/>
                </p:spPr>
                <p:txBody>
                  <a:bodyPr/>
                  <a:lstStyle/>
                  <a:p>
                    <a:endParaRPr lang="zh-CN" altLang="en-US"/>
                  </a:p>
                </p:txBody>
              </p:sp>
              <p:sp>
                <p:nvSpPr>
                  <p:cNvPr id="449585" name="Freeform 49"/>
                  <p:cNvSpPr>
                    <a:spLocks/>
                  </p:cNvSpPr>
                  <p:nvPr/>
                </p:nvSpPr>
                <p:spPr bwMode="auto">
                  <a:xfrm>
                    <a:off x="4431" y="2045"/>
                    <a:ext cx="68" cy="27"/>
                  </a:xfrm>
                  <a:custGeom>
                    <a:avLst/>
                    <a:gdLst/>
                    <a:ahLst/>
                    <a:cxnLst>
                      <a:cxn ang="0">
                        <a:pos x="64" y="20"/>
                      </a:cxn>
                      <a:cxn ang="0">
                        <a:pos x="64" y="20"/>
                      </a:cxn>
                      <a:cxn ang="0">
                        <a:pos x="44" y="19"/>
                      </a:cxn>
                      <a:cxn ang="0">
                        <a:pos x="32" y="16"/>
                      </a:cxn>
                      <a:cxn ang="0">
                        <a:pos x="21" y="13"/>
                      </a:cxn>
                      <a:cxn ang="0">
                        <a:pos x="14" y="9"/>
                      </a:cxn>
                      <a:cxn ang="0">
                        <a:pos x="12" y="5"/>
                      </a:cxn>
                      <a:cxn ang="0">
                        <a:pos x="10" y="2"/>
                      </a:cxn>
                      <a:cxn ang="0">
                        <a:pos x="8" y="0"/>
                      </a:cxn>
                      <a:cxn ang="0">
                        <a:pos x="8" y="0"/>
                      </a:cxn>
                      <a:cxn ang="0">
                        <a:pos x="0" y="0"/>
                      </a:cxn>
                      <a:cxn ang="0">
                        <a:pos x="0" y="2"/>
                      </a:cxn>
                      <a:cxn ang="0">
                        <a:pos x="3" y="5"/>
                      </a:cxn>
                      <a:cxn ang="0">
                        <a:pos x="5" y="9"/>
                      </a:cxn>
                      <a:cxn ang="0">
                        <a:pos x="10" y="14"/>
                      </a:cxn>
                      <a:cxn ang="0">
                        <a:pos x="17" y="19"/>
                      </a:cxn>
                      <a:cxn ang="0">
                        <a:pos x="28" y="23"/>
                      </a:cxn>
                      <a:cxn ang="0">
                        <a:pos x="43" y="26"/>
                      </a:cxn>
                      <a:cxn ang="0">
                        <a:pos x="64" y="26"/>
                      </a:cxn>
                      <a:cxn ang="0">
                        <a:pos x="64" y="26"/>
                      </a:cxn>
                      <a:cxn ang="0">
                        <a:pos x="64" y="26"/>
                      </a:cxn>
                      <a:cxn ang="0">
                        <a:pos x="66" y="26"/>
                      </a:cxn>
                      <a:cxn ang="0">
                        <a:pos x="67" y="23"/>
                      </a:cxn>
                      <a:cxn ang="0">
                        <a:pos x="66" y="20"/>
                      </a:cxn>
                      <a:cxn ang="0">
                        <a:pos x="64" y="20"/>
                      </a:cxn>
                      <a:cxn ang="0">
                        <a:pos x="64" y="20"/>
                      </a:cxn>
                    </a:cxnLst>
                    <a:rect l="0" t="0" r="r" b="b"/>
                    <a:pathLst>
                      <a:path w="68" h="27">
                        <a:moveTo>
                          <a:pt x="64" y="20"/>
                        </a:moveTo>
                        <a:lnTo>
                          <a:pt x="64" y="20"/>
                        </a:lnTo>
                        <a:lnTo>
                          <a:pt x="44" y="19"/>
                        </a:lnTo>
                        <a:lnTo>
                          <a:pt x="32" y="16"/>
                        </a:lnTo>
                        <a:lnTo>
                          <a:pt x="21" y="13"/>
                        </a:lnTo>
                        <a:lnTo>
                          <a:pt x="14" y="9"/>
                        </a:lnTo>
                        <a:lnTo>
                          <a:pt x="12" y="5"/>
                        </a:lnTo>
                        <a:lnTo>
                          <a:pt x="10" y="2"/>
                        </a:lnTo>
                        <a:lnTo>
                          <a:pt x="8" y="0"/>
                        </a:lnTo>
                        <a:lnTo>
                          <a:pt x="8" y="0"/>
                        </a:lnTo>
                        <a:lnTo>
                          <a:pt x="0" y="0"/>
                        </a:lnTo>
                        <a:lnTo>
                          <a:pt x="0" y="2"/>
                        </a:lnTo>
                        <a:lnTo>
                          <a:pt x="3" y="5"/>
                        </a:lnTo>
                        <a:lnTo>
                          <a:pt x="5" y="9"/>
                        </a:lnTo>
                        <a:lnTo>
                          <a:pt x="10" y="14"/>
                        </a:lnTo>
                        <a:lnTo>
                          <a:pt x="17" y="19"/>
                        </a:lnTo>
                        <a:lnTo>
                          <a:pt x="28" y="23"/>
                        </a:lnTo>
                        <a:lnTo>
                          <a:pt x="43" y="26"/>
                        </a:lnTo>
                        <a:lnTo>
                          <a:pt x="64" y="26"/>
                        </a:lnTo>
                        <a:lnTo>
                          <a:pt x="64" y="26"/>
                        </a:lnTo>
                        <a:lnTo>
                          <a:pt x="64" y="26"/>
                        </a:lnTo>
                        <a:lnTo>
                          <a:pt x="66" y="26"/>
                        </a:lnTo>
                        <a:lnTo>
                          <a:pt x="67" y="23"/>
                        </a:lnTo>
                        <a:lnTo>
                          <a:pt x="66" y="20"/>
                        </a:lnTo>
                        <a:lnTo>
                          <a:pt x="64" y="20"/>
                        </a:lnTo>
                        <a:lnTo>
                          <a:pt x="64" y="20"/>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86" name="Freeform 50"/>
                  <p:cNvSpPr>
                    <a:spLocks/>
                  </p:cNvSpPr>
                  <p:nvPr/>
                </p:nvSpPr>
                <p:spPr bwMode="auto">
                  <a:xfrm>
                    <a:off x="4495" y="2042"/>
                    <a:ext cx="66" cy="30"/>
                  </a:xfrm>
                  <a:custGeom>
                    <a:avLst/>
                    <a:gdLst/>
                    <a:ahLst/>
                    <a:cxnLst>
                      <a:cxn ang="0">
                        <a:pos x="57" y="3"/>
                      </a:cxn>
                      <a:cxn ang="0">
                        <a:pos x="57" y="3"/>
                      </a:cxn>
                      <a:cxn ang="0">
                        <a:pos x="57" y="3"/>
                      </a:cxn>
                      <a:cxn ang="0">
                        <a:pos x="57" y="5"/>
                      </a:cxn>
                      <a:cxn ang="0">
                        <a:pos x="54" y="8"/>
                      </a:cxn>
                      <a:cxn ang="0">
                        <a:pos x="49" y="11"/>
                      </a:cxn>
                      <a:cxn ang="0">
                        <a:pos x="42" y="16"/>
                      </a:cxn>
                      <a:cxn ang="0">
                        <a:pos x="32" y="19"/>
                      </a:cxn>
                      <a:cxn ang="0">
                        <a:pos x="18" y="22"/>
                      </a:cxn>
                      <a:cxn ang="0">
                        <a:pos x="0" y="23"/>
                      </a:cxn>
                      <a:cxn ang="0">
                        <a:pos x="0" y="29"/>
                      </a:cxn>
                      <a:cxn ang="0">
                        <a:pos x="20" y="29"/>
                      </a:cxn>
                      <a:cxn ang="0">
                        <a:pos x="35" y="26"/>
                      </a:cxn>
                      <a:cxn ang="0">
                        <a:pos x="46" y="22"/>
                      </a:cxn>
                      <a:cxn ang="0">
                        <a:pos x="54" y="17"/>
                      </a:cxn>
                      <a:cxn ang="0">
                        <a:pos x="59" y="12"/>
                      </a:cxn>
                      <a:cxn ang="0">
                        <a:pos x="62" y="9"/>
                      </a:cxn>
                      <a:cxn ang="0">
                        <a:pos x="64" y="5"/>
                      </a:cxn>
                      <a:cxn ang="0">
                        <a:pos x="65" y="4"/>
                      </a:cxn>
                      <a:cxn ang="0">
                        <a:pos x="65" y="3"/>
                      </a:cxn>
                      <a:cxn ang="0">
                        <a:pos x="65" y="4"/>
                      </a:cxn>
                      <a:cxn ang="0">
                        <a:pos x="64" y="1"/>
                      </a:cxn>
                      <a:cxn ang="0">
                        <a:pos x="61" y="0"/>
                      </a:cxn>
                      <a:cxn ang="0">
                        <a:pos x="58" y="1"/>
                      </a:cxn>
                      <a:cxn ang="0">
                        <a:pos x="57" y="3"/>
                      </a:cxn>
                      <a:cxn ang="0">
                        <a:pos x="57" y="3"/>
                      </a:cxn>
                      <a:cxn ang="0">
                        <a:pos x="57" y="3"/>
                      </a:cxn>
                    </a:cxnLst>
                    <a:rect l="0" t="0" r="r" b="b"/>
                    <a:pathLst>
                      <a:path w="66" h="30">
                        <a:moveTo>
                          <a:pt x="57" y="3"/>
                        </a:moveTo>
                        <a:lnTo>
                          <a:pt x="57" y="3"/>
                        </a:lnTo>
                        <a:lnTo>
                          <a:pt x="57" y="3"/>
                        </a:lnTo>
                        <a:lnTo>
                          <a:pt x="57" y="5"/>
                        </a:lnTo>
                        <a:lnTo>
                          <a:pt x="54" y="8"/>
                        </a:lnTo>
                        <a:lnTo>
                          <a:pt x="49" y="11"/>
                        </a:lnTo>
                        <a:lnTo>
                          <a:pt x="42" y="16"/>
                        </a:lnTo>
                        <a:lnTo>
                          <a:pt x="32" y="19"/>
                        </a:lnTo>
                        <a:lnTo>
                          <a:pt x="18" y="22"/>
                        </a:lnTo>
                        <a:lnTo>
                          <a:pt x="0" y="23"/>
                        </a:lnTo>
                        <a:lnTo>
                          <a:pt x="0" y="29"/>
                        </a:lnTo>
                        <a:lnTo>
                          <a:pt x="20" y="29"/>
                        </a:lnTo>
                        <a:lnTo>
                          <a:pt x="35" y="26"/>
                        </a:lnTo>
                        <a:lnTo>
                          <a:pt x="46" y="22"/>
                        </a:lnTo>
                        <a:lnTo>
                          <a:pt x="54" y="17"/>
                        </a:lnTo>
                        <a:lnTo>
                          <a:pt x="59" y="12"/>
                        </a:lnTo>
                        <a:lnTo>
                          <a:pt x="62" y="9"/>
                        </a:lnTo>
                        <a:lnTo>
                          <a:pt x="64" y="5"/>
                        </a:lnTo>
                        <a:lnTo>
                          <a:pt x="65" y="4"/>
                        </a:lnTo>
                        <a:lnTo>
                          <a:pt x="65" y="3"/>
                        </a:lnTo>
                        <a:lnTo>
                          <a:pt x="65" y="4"/>
                        </a:lnTo>
                        <a:lnTo>
                          <a:pt x="64" y="1"/>
                        </a:lnTo>
                        <a:lnTo>
                          <a:pt x="61" y="0"/>
                        </a:lnTo>
                        <a:lnTo>
                          <a:pt x="58" y="1"/>
                        </a:lnTo>
                        <a:lnTo>
                          <a:pt x="57" y="3"/>
                        </a:lnTo>
                        <a:lnTo>
                          <a:pt x="57" y="3"/>
                        </a:lnTo>
                        <a:lnTo>
                          <a:pt x="57" y="3"/>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87" name="Freeform 51"/>
                  <p:cNvSpPr>
                    <a:spLocks/>
                  </p:cNvSpPr>
                  <p:nvPr/>
                </p:nvSpPr>
                <p:spPr bwMode="auto">
                  <a:xfrm>
                    <a:off x="4552" y="2029"/>
                    <a:ext cx="9" cy="17"/>
                  </a:xfrm>
                  <a:custGeom>
                    <a:avLst/>
                    <a:gdLst/>
                    <a:ahLst/>
                    <a:cxnLst>
                      <a:cxn ang="0">
                        <a:pos x="8" y="4"/>
                      </a:cxn>
                      <a:cxn ang="0">
                        <a:pos x="0" y="4"/>
                      </a:cxn>
                      <a:cxn ang="0">
                        <a:pos x="0" y="16"/>
                      </a:cxn>
                      <a:cxn ang="0">
                        <a:pos x="8" y="16"/>
                      </a:cxn>
                      <a:cxn ang="0">
                        <a:pos x="8" y="4"/>
                      </a:cxn>
                      <a:cxn ang="0">
                        <a:pos x="0" y="3"/>
                      </a:cxn>
                      <a:cxn ang="0">
                        <a:pos x="8" y="4"/>
                      </a:cxn>
                      <a:cxn ang="0">
                        <a:pos x="7" y="2"/>
                      </a:cxn>
                      <a:cxn ang="0">
                        <a:pos x="4" y="0"/>
                      </a:cxn>
                      <a:cxn ang="0">
                        <a:pos x="1" y="2"/>
                      </a:cxn>
                      <a:cxn ang="0">
                        <a:pos x="0" y="4"/>
                      </a:cxn>
                      <a:cxn ang="0">
                        <a:pos x="8" y="4"/>
                      </a:cxn>
                      <a:cxn ang="0">
                        <a:pos x="8" y="4"/>
                      </a:cxn>
                    </a:cxnLst>
                    <a:rect l="0" t="0" r="r" b="b"/>
                    <a:pathLst>
                      <a:path w="9" h="17">
                        <a:moveTo>
                          <a:pt x="8" y="4"/>
                        </a:moveTo>
                        <a:lnTo>
                          <a:pt x="0" y="4"/>
                        </a:lnTo>
                        <a:lnTo>
                          <a:pt x="0" y="16"/>
                        </a:lnTo>
                        <a:lnTo>
                          <a:pt x="8" y="16"/>
                        </a:lnTo>
                        <a:lnTo>
                          <a:pt x="8" y="4"/>
                        </a:lnTo>
                        <a:lnTo>
                          <a:pt x="0" y="3"/>
                        </a:lnTo>
                        <a:lnTo>
                          <a:pt x="8" y="4"/>
                        </a:lnTo>
                        <a:lnTo>
                          <a:pt x="7" y="2"/>
                        </a:lnTo>
                        <a:lnTo>
                          <a:pt x="4" y="0"/>
                        </a:lnTo>
                        <a:lnTo>
                          <a:pt x="1" y="2"/>
                        </a:lnTo>
                        <a:lnTo>
                          <a:pt x="0" y="4"/>
                        </a:lnTo>
                        <a:lnTo>
                          <a:pt x="8" y="4"/>
                        </a:lnTo>
                        <a:lnTo>
                          <a:pt x="8" y="4"/>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88" name="Freeform 52"/>
                  <p:cNvSpPr>
                    <a:spLocks/>
                  </p:cNvSpPr>
                  <p:nvPr/>
                </p:nvSpPr>
                <p:spPr bwMode="auto">
                  <a:xfrm>
                    <a:off x="4493" y="2032"/>
                    <a:ext cx="68" cy="28"/>
                  </a:xfrm>
                  <a:custGeom>
                    <a:avLst/>
                    <a:gdLst/>
                    <a:ahLst/>
                    <a:cxnLst>
                      <a:cxn ang="0">
                        <a:pos x="3" y="27"/>
                      </a:cxn>
                      <a:cxn ang="0">
                        <a:pos x="3" y="27"/>
                      </a:cxn>
                      <a:cxn ang="0">
                        <a:pos x="22" y="26"/>
                      </a:cxn>
                      <a:cxn ang="0">
                        <a:pos x="38" y="24"/>
                      </a:cxn>
                      <a:cxn ang="0">
                        <a:pos x="49" y="19"/>
                      </a:cxn>
                      <a:cxn ang="0">
                        <a:pos x="57" y="15"/>
                      </a:cxn>
                      <a:cxn ang="0">
                        <a:pos x="61" y="11"/>
                      </a:cxn>
                      <a:cxn ang="0">
                        <a:pos x="64" y="5"/>
                      </a:cxn>
                      <a:cxn ang="0">
                        <a:pos x="67" y="3"/>
                      </a:cxn>
                      <a:cxn ang="0">
                        <a:pos x="67" y="1"/>
                      </a:cxn>
                      <a:cxn ang="0">
                        <a:pos x="59" y="0"/>
                      </a:cxn>
                      <a:cxn ang="0">
                        <a:pos x="60" y="0"/>
                      </a:cxn>
                      <a:cxn ang="0">
                        <a:pos x="59" y="3"/>
                      </a:cxn>
                      <a:cxn ang="0">
                        <a:pos x="57" y="6"/>
                      </a:cxn>
                      <a:cxn ang="0">
                        <a:pos x="52" y="10"/>
                      </a:cxn>
                      <a:cxn ang="0">
                        <a:pos x="45" y="13"/>
                      </a:cxn>
                      <a:cxn ang="0">
                        <a:pos x="37" y="17"/>
                      </a:cxn>
                      <a:cxn ang="0">
                        <a:pos x="22" y="19"/>
                      </a:cxn>
                      <a:cxn ang="0">
                        <a:pos x="3" y="21"/>
                      </a:cxn>
                      <a:cxn ang="0">
                        <a:pos x="3" y="21"/>
                      </a:cxn>
                      <a:cxn ang="0">
                        <a:pos x="3" y="21"/>
                      </a:cxn>
                      <a:cxn ang="0">
                        <a:pos x="0" y="21"/>
                      </a:cxn>
                      <a:cxn ang="0">
                        <a:pos x="0" y="24"/>
                      </a:cxn>
                      <a:cxn ang="0">
                        <a:pos x="0" y="26"/>
                      </a:cxn>
                      <a:cxn ang="0">
                        <a:pos x="3" y="27"/>
                      </a:cxn>
                      <a:cxn ang="0">
                        <a:pos x="3" y="27"/>
                      </a:cxn>
                    </a:cxnLst>
                    <a:rect l="0" t="0" r="r" b="b"/>
                    <a:pathLst>
                      <a:path w="68" h="28">
                        <a:moveTo>
                          <a:pt x="3" y="27"/>
                        </a:moveTo>
                        <a:lnTo>
                          <a:pt x="3" y="27"/>
                        </a:lnTo>
                        <a:lnTo>
                          <a:pt x="22" y="26"/>
                        </a:lnTo>
                        <a:lnTo>
                          <a:pt x="38" y="24"/>
                        </a:lnTo>
                        <a:lnTo>
                          <a:pt x="49" y="19"/>
                        </a:lnTo>
                        <a:lnTo>
                          <a:pt x="57" y="15"/>
                        </a:lnTo>
                        <a:lnTo>
                          <a:pt x="61" y="11"/>
                        </a:lnTo>
                        <a:lnTo>
                          <a:pt x="64" y="5"/>
                        </a:lnTo>
                        <a:lnTo>
                          <a:pt x="67" y="3"/>
                        </a:lnTo>
                        <a:lnTo>
                          <a:pt x="67" y="1"/>
                        </a:lnTo>
                        <a:lnTo>
                          <a:pt x="59" y="0"/>
                        </a:lnTo>
                        <a:lnTo>
                          <a:pt x="60" y="0"/>
                        </a:lnTo>
                        <a:lnTo>
                          <a:pt x="59" y="3"/>
                        </a:lnTo>
                        <a:lnTo>
                          <a:pt x="57" y="6"/>
                        </a:lnTo>
                        <a:lnTo>
                          <a:pt x="52" y="10"/>
                        </a:lnTo>
                        <a:lnTo>
                          <a:pt x="45" y="13"/>
                        </a:lnTo>
                        <a:lnTo>
                          <a:pt x="37" y="17"/>
                        </a:lnTo>
                        <a:lnTo>
                          <a:pt x="22" y="19"/>
                        </a:lnTo>
                        <a:lnTo>
                          <a:pt x="3" y="21"/>
                        </a:lnTo>
                        <a:lnTo>
                          <a:pt x="3" y="21"/>
                        </a:lnTo>
                        <a:lnTo>
                          <a:pt x="3" y="21"/>
                        </a:lnTo>
                        <a:lnTo>
                          <a:pt x="0" y="21"/>
                        </a:lnTo>
                        <a:lnTo>
                          <a:pt x="0" y="24"/>
                        </a:lnTo>
                        <a:lnTo>
                          <a:pt x="0" y="26"/>
                        </a:lnTo>
                        <a:lnTo>
                          <a:pt x="3" y="27"/>
                        </a:lnTo>
                        <a:lnTo>
                          <a:pt x="3" y="27"/>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89" name="Freeform 53"/>
                  <p:cNvSpPr>
                    <a:spLocks/>
                  </p:cNvSpPr>
                  <p:nvPr/>
                </p:nvSpPr>
                <p:spPr bwMode="auto">
                  <a:xfrm>
                    <a:off x="4431" y="2029"/>
                    <a:ext cx="66" cy="31"/>
                  </a:xfrm>
                  <a:custGeom>
                    <a:avLst/>
                    <a:gdLst/>
                    <a:ahLst/>
                    <a:cxnLst>
                      <a:cxn ang="0">
                        <a:pos x="8" y="4"/>
                      </a:cxn>
                      <a:cxn ang="0">
                        <a:pos x="0" y="4"/>
                      </a:cxn>
                      <a:cxn ang="0">
                        <a:pos x="0" y="6"/>
                      </a:cxn>
                      <a:cxn ang="0">
                        <a:pos x="3" y="8"/>
                      </a:cxn>
                      <a:cxn ang="0">
                        <a:pos x="5" y="14"/>
                      </a:cxn>
                      <a:cxn ang="0">
                        <a:pos x="10" y="18"/>
                      </a:cxn>
                      <a:cxn ang="0">
                        <a:pos x="18" y="22"/>
                      </a:cxn>
                      <a:cxn ang="0">
                        <a:pos x="31" y="27"/>
                      </a:cxn>
                      <a:cxn ang="0">
                        <a:pos x="44" y="29"/>
                      </a:cxn>
                      <a:cxn ang="0">
                        <a:pos x="65" y="30"/>
                      </a:cxn>
                      <a:cxn ang="0">
                        <a:pos x="65" y="24"/>
                      </a:cxn>
                      <a:cxn ang="0">
                        <a:pos x="45" y="22"/>
                      </a:cxn>
                      <a:cxn ang="0">
                        <a:pos x="32" y="20"/>
                      </a:cxn>
                      <a:cxn ang="0">
                        <a:pos x="22" y="16"/>
                      </a:cxn>
                      <a:cxn ang="0">
                        <a:pos x="14" y="13"/>
                      </a:cxn>
                      <a:cxn ang="0">
                        <a:pos x="12" y="9"/>
                      </a:cxn>
                      <a:cxn ang="0">
                        <a:pos x="10" y="6"/>
                      </a:cxn>
                      <a:cxn ang="0">
                        <a:pos x="8" y="4"/>
                      </a:cxn>
                      <a:cxn ang="0">
                        <a:pos x="8" y="4"/>
                      </a:cxn>
                      <a:cxn ang="0">
                        <a:pos x="0" y="4"/>
                      </a:cxn>
                      <a:cxn ang="0">
                        <a:pos x="8" y="4"/>
                      </a:cxn>
                      <a:cxn ang="0">
                        <a:pos x="7" y="2"/>
                      </a:cxn>
                      <a:cxn ang="0">
                        <a:pos x="5" y="0"/>
                      </a:cxn>
                      <a:cxn ang="0">
                        <a:pos x="3" y="2"/>
                      </a:cxn>
                      <a:cxn ang="0">
                        <a:pos x="0" y="4"/>
                      </a:cxn>
                      <a:cxn ang="0">
                        <a:pos x="8" y="4"/>
                      </a:cxn>
                      <a:cxn ang="0">
                        <a:pos x="8" y="4"/>
                      </a:cxn>
                    </a:cxnLst>
                    <a:rect l="0" t="0" r="r" b="b"/>
                    <a:pathLst>
                      <a:path w="66" h="31">
                        <a:moveTo>
                          <a:pt x="8" y="4"/>
                        </a:moveTo>
                        <a:lnTo>
                          <a:pt x="0" y="4"/>
                        </a:lnTo>
                        <a:lnTo>
                          <a:pt x="0" y="6"/>
                        </a:lnTo>
                        <a:lnTo>
                          <a:pt x="3" y="8"/>
                        </a:lnTo>
                        <a:lnTo>
                          <a:pt x="5" y="14"/>
                        </a:lnTo>
                        <a:lnTo>
                          <a:pt x="10" y="18"/>
                        </a:lnTo>
                        <a:lnTo>
                          <a:pt x="18" y="22"/>
                        </a:lnTo>
                        <a:lnTo>
                          <a:pt x="31" y="27"/>
                        </a:lnTo>
                        <a:lnTo>
                          <a:pt x="44" y="29"/>
                        </a:lnTo>
                        <a:lnTo>
                          <a:pt x="65" y="30"/>
                        </a:lnTo>
                        <a:lnTo>
                          <a:pt x="65" y="24"/>
                        </a:lnTo>
                        <a:lnTo>
                          <a:pt x="45" y="22"/>
                        </a:lnTo>
                        <a:lnTo>
                          <a:pt x="32" y="20"/>
                        </a:lnTo>
                        <a:lnTo>
                          <a:pt x="22" y="16"/>
                        </a:lnTo>
                        <a:lnTo>
                          <a:pt x="14" y="13"/>
                        </a:lnTo>
                        <a:lnTo>
                          <a:pt x="12" y="9"/>
                        </a:lnTo>
                        <a:lnTo>
                          <a:pt x="10" y="6"/>
                        </a:lnTo>
                        <a:lnTo>
                          <a:pt x="8" y="4"/>
                        </a:lnTo>
                        <a:lnTo>
                          <a:pt x="8" y="4"/>
                        </a:lnTo>
                        <a:lnTo>
                          <a:pt x="0" y="4"/>
                        </a:lnTo>
                        <a:lnTo>
                          <a:pt x="8" y="4"/>
                        </a:lnTo>
                        <a:lnTo>
                          <a:pt x="7" y="2"/>
                        </a:lnTo>
                        <a:lnTo>
                          <a:pt x="5" y="0"/>
                        </a:lnTo>
                        <a:lnTo>
                          <a:pt x="3" y="2"/>
                        </a:lnTo>
                        <a:lnTo>
                          <a:pt x="0" y="4"/>
                        </a:lnTo>
                        <a:lnTo>
                          <a:pt x="8" y="4"/>
                        </a:lnTo>
                        <a:lnTo>
                          <a:pt x="8" y="4"/>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90" name="Freeform 54"/>
                  <p:cNvSpPr>
                    <a:spLocks/>
                  </p:cNvSpPr>
                  <p:nvPr/>
                </p:nvSpPr>
                <p:spPr bwMode="auto">
                  <a:xfrm>
                    <a:off x="4431" y="2033"/>
                    <a:ext cx="9" cy="17"/>
                  </a:xfrm>
                  <a:custGeom>
                    <a:avLst/>
                    <a:gdLst/>
                    <a:ahLst/>
                    <a:cxnLst>
                      <a:cxn ang="0">
                        <a:pos x="8" y="12"/>
                      </a:cxn>
                      <a:cxn ang="0">
                        <a:pos x="8" y="12"/>
                      </a:cxn>
                      <a:cxn ang="0">
                        <a:pos x="8" y="0"/>
                      </a:cxn>
                      <a:cxn ang="0">
                        <a:pos x="0" y="0"/>
                      </a:cxn>
                      <a:cxn ang="0">
                        <a:pos x="0" y="12"/>
                      </a:cxn>
                      <a:cxn ang="0">
                        <a:pos x="0" y="12"/>
                      </a:cxn>
                      <a:cxn ang="0">
                        <a:pos x="0" y="12"/>
                      </a:cxn>
                      <a:cxn ang="0">
                        <a:pos x="3" y="14"/>
                      </a:cxn>
                      <a:cxn ang="0">
                        <a:pos x="5" y="16"/>
                      </a:cxn>
                      <a:cxn ang="0">
                        <a:pos x="7" y="14"/>
                      </a:cxn>
                      <a:cxn ang="0">
                        <a:pos x="8" y="12"/>
                      </a:cxn>
                      <a:cxn ang="0">
                        <a:pos x="8" y="12"/>
                      </a:cxn>
                    </a:cxnLst>
                    <a:rect l="0" t="0" r="r" b="b"/>
                    <a:pathLst>
                      <a:path w="9" h="17">
                        <a:moveTo>
                          <a:pt x="8" y="12"/>
                        </a:moveTo>
                        <a:lnTo>
                          <a:pt x="8" y="12"/>
                        </a:lnTo>
                        <a:lnTo>
                          <a:pt x="8" y="0"/>
                        </a:lnTo>
                        <a:lnTo>
                          <a:pt x="0" y="0"/>
                        </a:lnTo>
                        <a:lnTo>
                          <a:pt x="0" y="12"/>
                        </a:lnTo>
                        <a:lnTo>
                          <a:pt x="0" y="12"/>
                        </a:lnTo>
                        <a:lnTo>
                          <a:pt x="0" y="12"/>
                        </a:lnTo>
                        <a:lnTo>
                          <a:pt x="3" y="14"/>
                        </a:lnTo>
                        <a:lnTo>
                          <a:pt x="5" y="16"/>
                        </a:lnTo>
                        <a:lnTo>
                          <a:pt x="7" y="14"/>
                        </a:lnTo>
                        <a:lnTo>
                          <a:pt x="8" y="12"/>
                        </a:lnTo>
                        <a:lnTo>
                          <a:pt x="8" y="12"/>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91" name="Freeform 55"/>
                  <p:cNvSpPr>
                    <a:spLocks/>
                  </p:cNvSpPr>
                  <p:nvPr/>
                </p:nvSpPr>
                <p:spPr bwMode="auto">
                  <a:xfrm>
                    <a:off x="4436" y="2045"/>
                    <a:ext cx="121" cy="37"/>
                  </a:xfrm>
                  <a:custGeom>
                    <a:avLst/>
                    <a:gdLst/>
                    <a:ahLst/>
                    <a:cxnLst>
                      <a:cxn ang="0">
                        <a:pos x="0" y="13"/>
                      </a:cxn>
                      <a:cxn ang="0">
                        <a:pos x="0" y="13"/>
                      </a:cxn>
                      <a:cxn ang="0">
                        <a:pos x="1" y="16"/>
                      </a:cxn>
                      <a:cxn ang="0">
                        <a:pos x="2" y="20"/>
                      </a:cxn>
                      <a:cxn ang="0">
                        <a:pos x="7" y="24"/>
                      </a:cxn>
                      <a:cxn ang="0">
                        <a:pos x="15" y="28"/>
                      </a:cxn>
                      <a:cxn ang="0">
                        <a:pos x="27" y="31"/>
                      </a:cxn>
                      <a:cxn ang="0">
                        <a:pos x="40" y="34"/>
                      </a:cxn>
                      <a:cxn ang="0">
                        <a:pos x="60" y="36"/>
                      </a:cxn>
                      <a:cxn ang="0">
                        <a:pos x="79" y="34"/>
                      </a:cxn>
                      <a:cxn ang="0">
                        <a:pos x="94" y="31"/>
                      </a:cxn>
                      <a:cxn ang="0">
                        <a:pos x="104" y="28"/>
                      </a:cxn>
                      <a:cxn ang="0">
                        <a:pos x="110" y="24"/>
                      </a:cxn>
                      <a:cxn ang="0">
                        <a:pos x="116" y="20"/>
                      </a:cxn>
                      <a:cxn ang="0">
                        <a:pos x="118" y="16"/>
                      </a:cxn>
                      <a:cxn ang="0">
                        <a:pos x="120" y="13"/>
                      </a:cxn>
                      <a:cxn ang="0">
                        <a:pos x="120" y="13"/>
                      </a:cxn>
                      <a:cxn ang="0">
                        <a:pos x="120" y="0"/>
                      </a:cxn>
                      <a:cxn ang="0">
                        <a:pos x="119" y="1"/>
                      </a:cxn>
                      <a:cxn ang="0">
                        <a:pos x="118" y="4"/>
                      </a:cxn>
                      <a:cxn ang="0">
                        <a:pos x="116" y="8"/>
                      </a:cxn>
                      <a:cxn ang="0">
                        <a:pos x="110" y="11"/>
                      </a:cxn>
                      <a:cxn ang="0">
                        <a:pos x="102" y="16"/>
                      </a:cxn>
                      <a:cxn ang="0">
                        <a:pos x="94" y="20"/>
                      </a:cxn>
                      <a:cxn ang="0">
                        <a:pos x="78" y="22"/>
                      </a:cxn>
                      <a:cxn ang="0">
                        <a:pos x="59" y="23"/>
                      </a:cxn>
                      <a:cxn ang="0">
                        <a:pos x="39" y="22"/>
                      </a:cxn>
                      <a:cxn ang="0">
                        <a:pos x="26" y="20"/>
                      </a:cxn>
                      <a:cxn ang="0">
                        <a:pos x="13" y="16"/>
                      </a:cxn>
                      <a:cxn ang="0">
                        <a:pos x="7" y="11"/>
                      </a:cxn>
                      <a:cxn ang="0">
                        <a:pos x="2" y="8"/>
                      </a:cxn>
                      <a:cxn ang="0">
                        <a:pos x="1" y="4"/>
                      </a:cxn>
                      <a:cxn ang="0">
                        <a:pos x="0" y="1"/>
                      </a:cxn>
                      <a:cxn ang="0">
                        <a:pos x="0" y="0"/>
                      </a:cxn>
                      <a:cxn ang="0">
                        <a:pos x="0" y="13"/>
                      </a:cxn>
                      <a:cxn ang="0">
                        <a:pos x="0" y="13"/>
                      </a:cxn>
                    </a:cxnLst>
                    <a:rect l="0" t="0" r="r" b="b"/>
                    <a:pathLst>
                      <a:path w="121" h="37">
                        <a:moveTo>
                          <a:pt x="0" y="13"/>
                        </a:moveTo>
                        <a:lnTo>
                          <a:pt x="0" y="13"/>
                        </a:lnTo>
                        <a:lnTo>
                          <a:pt x="1" y="16"/>
                        </a:lnTo>
                        <a:lnTo>
                          <a:pt x="2" y="20"/>
                        </a:lnTo>
                        <a:lnTo>
                          <a:pt x="7" y="24"/>
                        </a:lnTo>
                        <a:lnTo>
                          <a:pt x="15" y="28"/>
                        </a:lnTo>
                        <a:lnTo>
                          <a:pt x="27" y="31"/>
                        </a:lnTo>
                        <a:lnTo>
                          <a:pt x="40" y="34"/>
                        </a:lnTo>
                        <a:lnTo>
                          <a:pt x="60" y="36"/>
                        </a:lnTo>
                        <a:lnTo>
                          <a:pt x="79" y="34"/>
                        </a:lnTo>
                        <a:lnTo>
                          <a:pt x="94" y="31"/>
                        </a:lnTo>
                        <a:lnTo>
                          <a:pt x="104" y="28"/>
                        </a:lnTo>
                        <a:lnTo>
                          <a:pt x="110" y="24"/>
                        </a:lnTo>
                        <a:lnTo>
                          <a:pt x="116" y="20"/>
                        </a:lnTo>
                        <a:lnTo>
                          <a:pt x="118" y="16"/>
                        </a:lnTo>
                        <a:lnTo>
                          <a:pt x="120" y="13"/>
                        </a:lnTo>
                        <a:lnTo>
                          <a:pt x="120" y="13"/>
                        </a:lnTo>
                        <a:lnTo>
                          <a:pt x="120" y="0"/>
                        </a:lnTo>
                        <a:lnTo>
                          <a:pt x="119" y="1"/>
                        </a:lnTo>
                        <a:lnTo>
                          <a:pt x="118" y="4"/>
                        </a:lnTo>
                        <a:lnTo>
                          <a:pt x="116" y="8"/>
                        </a:lnTo>
                        <a:lnTo>
                          <a:pt x="110" y="11"/>
                        </a:lnTo>
                        <a:lnTo>
                          <a:pt x="102" y="16"/>
                        </a:lnTo>
                        <a:lnTo>
                          <a:pt x="94" y="20"/>
                        </a:lnTo>
                        <a:lnTo>
                          <a:pt x="78" y="22"/>
                        </a:lnTo>
                        <a:lnTo>
                          <a:pt x="59" y="23"/>
                        </a:lnTo>
                        <a:lnTo>
                          <a:pt x="39" y="22"/>
                        </a:lnTo>
                        <a:lnTo>
                          <a:pt x="26" y="20"/>
                        </a:lnTo>
                        <a:lnTo>
                          <a:pt x="13" y="16"/>
                        </a:lnTo>
                        <a:lnTo>
                          <a:pt x="7" y="11"/>
                        </a:lnTo>
                        <a:lnTo>
                          <a:pt x="2" y="8"/>
                        </a:lnTo>
                        <a:lnTo>
                          <a:pt x="1" y="4"/>
                        </a:lnTo>
                        <a:lnTo>
                          <a:pt x="0" y="1"/>
                        </a:lnTo>
                        <a:lnTo>
                          <a:pt x="0" y="0"/>
                        </a:lnTo>
                        <a:lnTo>
                          <a:pt x="0" y="13"/>
                        </a:lnTo>
                        <a:lnTo>
                          <a:pt x="0" y="13"/>
                        </a:lnTo>
                      </a:path>
                    </a:pathLst>
                  </a:custGeom>
                  <a:solidFill>
                    <a:srgbClr val="D2D2D2"/>
                  </a:solidFill>
                  <a:ln w="9525">
                    <a:noFill/>
                    <a:round/>
                    <a:headEnd type="none" w="med" len="med"/>
                    <a:tailEnd type="none" w="med" len="med"/>
                  </a:ln>
                  <a:effectLst/>
                </p:spPr>
                <p:txBody>
                  <a:bodyPr/>
                  <a:lstStyle/>
                  <a:p>
                    <a:endParaRPr lang="zh-CN" altLang="en-US"/>
                  </a:p>
                </p:txBody>
              </p:sp>
              <p:sp>
                <p:nvSpPr>
                  <p:cNvPr id="449592" name="Freeform 56"/>
                  <p:cNvSpPr>
                    <a:spLocks/>
                  </p:cNvSpPr>
                  <p:nvPr/>
                </p:nvSpPr>
                <p:spPr bwMode="auto">
                  <a:xfrm>
                    <a:off x="4431" y="2058"/>
                    <a:ext cx="70" cy="27"/>
                  </a:xfrm>
                  <a:custGeom>
                    <a:avLst/>
                    <a:gdLst/>
                    <a:ahLst/>
                    <a:cxnLst>
                      <a:cxn ang="0">
                        <a:pos x="65" y="18"/>
                      </a:cxn>
                      <a:cxn ang="0">
                        <a:pos x="65" y="18"/>
                      </a:cxn>
                      <a:cxn ang="0">
                        <a:pos x="45" y="17"/>
                      </a:cxn>
                      <a:cxn ang="0">
                        <a:pos x="32" y="15"/>
                      </a:cxn>
                      <a:cxn ang="0">
                        <a:pos x="22" y="13"/>
                      </a:cxn>
                      <a:cxn ang="0">
                        <a:pos x="14" y="7"/>
                      </a:cxn>
                      <a:cxn ang="0">
                        <a:pos x="12" y="5"/>
                      </a:cxn>
                      <a:cxn ang="0">
                        <a:pos x="10" y="1"/>
                      </a:cxn>
                      <a:cxn ang="0">
                        <a:pos x="8" y="0"/>
                      </a:cxn>
                      <a:cxn ang="0">
                        <a:pos x="8" y="0"/>
                      </a:cxn>
                      <a:cxn ang="0">
                        <a:pos x="0" y="0"/>
                      </a:cxn>
                      <a:cxn ang="0">
                        <a:pos x="0" y="1"/>
                      </a:cxn>
                      <a:cxn ang="0">
                        <a:pos x="3" y="5"/>
                      </a:cxn>
                      <a:cxn ang="0">
                        <a:pos x="5" y="9"/>
                      </a:cxn>
                      <a:cxn ang="0">
                        <a:pos x="10" y="13"/>
                      </a:cxn>
                      <a:cxn ang="0">
                        <a:pos x="18" y="17"/>
                      </a:cxn>
                      <a:cxn ang="0">
                        <a:pos x="31" y="23"/>
                      </a:cxn>
                      <a:cxn ang="0">
                        <a:pos x="44" y="24"/>
                      </a:cxn>
                      <a:cxn ang="0">
                        <a:pos x="65" y="26"/>
                      </a:cxn>
                      <a:cxn ang="0">
                        <a:pos x="65" y="26"/>
                      </a:cxn>
                      <a:cxn ang="0">
                        <a:pos x="65" y="26"/>
                      </a:cxn>
                      <a:cxn ang="0">
                        <a:pos x="67" y="24"/>
                      </a:cxn>
                      <a:cxn ang="0">
                        <a:pos x="69" y="23"/>
                      </a:cxn>
                      <a:cxn ang="0">
                        <a:pos x="67" y="19"/>
                      </a:cxn>
                      <a:cxn ang="0">
                        <a:pos x="65" y="18"/>
                      </a:cxn>
                      <a:cxn ang="0">
                        <a:pos x="65" y="18"/>
                      </a:cxn>
                    </a:cxnLst>
                    <a:rect l="0" t="0" r="r" b="b"/>
                    <a:pathLst>
                      <a:path w="70" h="27">
                        <a:moveTo>
                          <a:pt x="65" y="18"/>
                        </a:moveTo>
                        <a:lnTo>
                          <a:pt x="65" y="18"/>
                        </a:lnTo>
                        <a:lnTo>
                          <a:pt x="45" y="17"/>
                        </a:lnTo>
                        <a:lnTo>
                          <a:pt x="32" y="15"/>
                        </a:lnTo>
                        <a:lnTo>
                          <a:pt x="22" y="13"/>
                        </a:lnTo>
                        <a:lnTo>
                          <a:pt x="14" y="7"/>
                        </a:lnTo>
                        <a:lnTo>
                          <a:pt x="12" y="5"/>
                        </a:lnTo>
                        <a:lnTo>
                          <a:pt x="10" y="1"/>
                        </a:lnTo>
                        <a:lnTo>
                          <a:pt x="8" y="0"/>
                        </a:lnTo>
                        <a:lnTo>
                          <a:pt x="8" y="0"/>
                        </a:lnTo>
                        <a:lnTo>
                          <a:pt x="0" y="0"/>
                        </a:lnTo>
                        <a:lnTo>
                          <a:pt x="0" y="1"/>
                        </a:lnTo>
                        <a:lnTo>
                          <a:pt x="3" y="5"/>
                        </a:lnTo>
                        <a:lnTo>
                          <a:pt x="5" y="9"/>
                        </a:lnTo>
                        <a:lnTo>
                          <a:pt x="10" y="13"/>
                        </a:lnTo>
                        <a:lnTo>
                          <a:pt x="18" y="17"/>
                        </a:lnTo>
                        <a:lnTo>
                          <a:pt x="31" y="23"/>
                        </a:lnTo>
                        <a:lnTo>
                          <a:pt x="44" y="24"/>
                        </a:lnTo>
                        <a:lnTo>
                          <a:pt x="65" y="26"/>
                        </a:lnTo>
                        <a:lnTo>
                          <a:pt x="65" y="26"/>
                        </a:lnTo>
                        <a:lnTo>
                          <a:pt x="65" y="26"/>
                        </a:lnTo>
                        <a:lnTo>
                          <a:pt x="67" y="24"/>
                        </a:lnTo>
                        <a:lnTo>
                          <a:pt x="69" y="23"/>
                        </a:lnTo>
                        <a:lnTo>
                          <a:pt x="67" y="19"/>
                        </a:lnTo>
                        <a:lnTo>
                          <a:pt x="65" y="18"/>
                        </a:lnTo>
                        <a:lnTo>
                          <a:pt x="65" y="18"/>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93" name="Freeform 57"/>
                  <p:cNvSpPr>
                    <a:spLocks/>
                  </p:cNvSpPr>
                  <p:nvPr/>
                </p:nvSpPr>
                <p:spPr bwMode="auto">
                  <a:xfrm>
                    <a:off x="4496" y="2054"/>
                    <a:ext cx="65" cy="31"/>
                  </a:xfrm>
                  <a:custGeom>
                    <a:avLst/>
                    <a:gdLst/>
                    <a:ahLst/>
                    <a:cxnLst>
                      <a:cxn ang="0">
                        <a:pos x="56" y="4"/>
                      </a:cxn>
                      <a:cxn ang="0">
                        <a:pos x="56" y="3"/>
                      </a:cxn>
                      <a:cxn ang="0">
                        <a:pos x="57" y="3"/>
                      </a:cxn>
                      <a:cxn ang="0">
                        <a:pos x="56" y="5"/>
                      </a:cxn>
                      <a:cxn ang="0">
                        <a:pos x="54" y="9"/>
                      </a:cxn>
                      <a:cxn ang="0">
                        <a:pos x="49" y="11"/>
                      </a:cxn>
                      <a:cxn ang="0">
                        <a:pos x="42" y="17"/>
                      </a:cxn>
                      <a:cxn ang="0">
                        <a:pos x="34" y="19"/>
                      </a:cxn>
                      <a:cxn ang="0">
                        <a:pos x="19" y="21"/>
                      </a:cxn>
                      <a:cxn ang="0">
                        <a:pos x="0" y="22"/>
                      </a:cxn>
                      <a:cxn ang="0">
                        <a:pos x="0" y="30"/>
                      </a:cxn>
                      <a:cxn ang="0">
                        <a:pos x="19" y="28"/>
                      </a:cxn>
                      <a:cxn ang="0">
                        <a:pos x="35" y="27"/>
                      </a:cxn>
                      <a:cxn ang="0">
                        <a:pos x="46" y="21"/>
                      </a:cxn>
                      <a:cxn ang="0">
                        <a:pos x="54" y="17"/>
                      </a:cxn>
                      <a:cxn ang="0">
                        <a:pos x="58" y="13"/>
                      </a:cxn>
                      <a:cxn ang="0">
                        <a:pos x="61" y="9"/>
                      </a:cxn>
                      <a:cxn ang="0">
                        <a:pos x="64" y="5"/>
                      </a:cxn>
                      <a:cxn ang="0">
                        <a:pos x="64" y="4"/>
                      </a:cxn>
                      <a:cxn ang="0">
                        <a:pos x="64" y="4"/>
                      </a:cxn>
                      <a:cxn ang="0">
                        <a:pos x="64" y="4"/>
                      </a:cxn>
                      <a:cxn ang="0">
                        <a:pos x="63" y="1"/>
                      </a:cxn>
                      <a:cxn ang="0">
                        <a:pos x="60" y="0"/>
                      </a:cxn>
                      <a:cxn ang="0">
                        <a:pos x="57" y="0"/>
                      </a:cxn>
                      <a:cxn ang="0">
                        <a:pos x="56" y="3"/>
                      </a:cxn>
                      <a:cxn ang="0">
                        <a:pos x="56" y="4"/>
                      </a:cxn>
                      <a:cxn ang="0">
                        <a:pos x="56" y="4"/>
                      </a:cxn>
                    </a:cxnLst>
                    <a:rect l="0" t="0" r="r" b="b"/>
                    <a:pathLst>
                      <a:path w="65" h="31">
                        <a:moveTo>
                          <a:pt x="56" y="4"/>
                        </a:moveTo>
                        <a:lnTo>
                          <a:pt x="56" y="3"/>
                        </a:lnTo>
                        <a:lnTo>
                          <a:pt x="57" y="3"/>
                        </a:lnTo>
                        <a:lnTo>
                          <a:pt x="56" y="5"/>
                        </a:lnTo>
                        <a:lnTo>
                          <a:pt x="54" y="9"/>
                        </a:lnTo>
                        <a:lnTo>
                          <a:pt x="49" y="11"/>
                        </a:lnTo>
                        <a:lnTo>
                          <a:pt x="42" y="17"/>
                        </a:lnTo>
                        <a:lnTo>
                          <a:pt x="34" y="19"/>
                        </a:lnTo>
                        <a:lnTo>
                          <a:pt x="19" y="21"/>
                        </a:lnTo>
                        <a:lnTo>
                          <a:pt x="0" y="22"/>
                        </a:lnTo>
                        <a:lnTo>
                          <a:pt x="0" y="30"/>
                        </a:lnTo>
                        <a:lnTo>
                          <a:pt x="19" y="28"/>
                        </a:lnTo>
                        <a:lnTo>
                          <a:pt x="35" y="27"/>
                        </a:lnTo>
                        <a:lnTo>
                          <a:pt x="46" y="21"/>
                        </a:lnTo>
                        <a:lnTo>
                          <a:pt x="54" y="17"/>
                        </a:lnTo>
                        <a:lnTo>
                          <a:pt x="58" y="13"/>
                        </a:lnTo>
                        <a:lnTo>
                          <a:pt x="61" y="9"/>
                        </a:lnTo>
                        <a:lnTo>
                          <a:pt x="64" y="5"/>
                        </a:lnTo>
                        <a:lnTo>
                          <a:pt x="64" y="4"/>
                        </a:lnTo>
                        <a:lnTo>
                          <a:pt x="64" y="4"/>
                        </a:lnTo>
                        <a:lnTo>
                          <a:pt x="64" y="4"/>
                        </a:lnTo>
                        <a:lnTo>
                          <a:pt x="63" y="1"/>
                        </a:lnTo>
                        <a:lnTo>
                          <a:pt x="60" y="0"/>
                        </a:lnTo>
                        <a:lnTo>
                          <a:pt x="57" y="0"/>
                        </a:lnTo>
                        <a:lnTo>
                          <a:pt x="56" y="3"/>
                        </a:lnTo>
                        <a:lnTo>
                          <a:pt x="56" y="4"/>
                        </a:lnTo>
                        <a:lnTo>
                          <a:pt x="56" y="4"/>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94" name="Freeform 58"/>
                  <p:cNvSpPr>
                    <a:spLocks/>
                  </p:cNvSpPr>
                  <p:nvPr/>
                </p:nvSpPr>
                <p:spPr bwMode="auto">
                  <a:xfrm>
                    <a:off x="4552" y="2042"/>
                    <a:ext cx="9" cy="17"/>
                  </a:xfrm>
                  <a:custGeom>
                    <a:avLst/>
                    <a:gdLst/>
                    <a:ahLst/>
                    <a:cxnLst>
                      <a:cxn ang="0">
                        <a:pos x="8" y="4"/>
                      </a:cxn>
                      <a:cxn ang="0">
                        <a:pos x="0" y="3"/>
                      </a:cxn>
                      <a:cxn ang="0">
                        <a:pos x="0" y="16"/>
                      </a:cxn>
                      <a:cxn ang="0">
                        <a:pos x="8" y="16"/>
                      </a:cxn>
                      <a:cxn ang="0">
                        <a:pos x="8" y="3"/>
                      </a:cxn>
                      <a:cxn ang="0">
                        <a:pos x="0" y="3"/>
                      </a:cxn>
                      <a:cxn ang="0">
                        <a:pos x="8" y="3"/>
                      </a:cxn>
                      <a:cxn ang="0">
                        <a:pos x="7" y="1"/>
                      </a:cxn>
                      <a:cxn ang="0">
                        <a:pos x="4" y="0"/>
                      </a:cxn>
                      <a:cxn ang="0">
                        <a:pos x="1" y="1"/>
                      </a:cxn>
                      <a:cxn ang="0">
                        <a:pos x="0" y="3"/>
                      </a:cxn>
                      <a:cxn ang="0">
                        <a:pos x="8" y="4"/>
                      </a:cxn>
                      <a:cxn ang="0">
                        <a:pos x="8" y="4"/>
                      </a:cxn>
                    </a:cxnLst>
                    <a:rect l="0" t="0" r="r" b="b"/>
                    <a:pathLst>
                      <a:path w="9" h="17">
                        <a:moveTo>
                          <a:pt x="8" y="4"/>
                        </a:moveTo>
                        <a:lnTo>
                          <a:pt x="0" y="3"/>
                        </a:lnTo>
                        <a:lnTo>
                          <a:pt x="0" y="16"/>
                        </a:lnTo>
                        <a:lnTo>
                          <a:pt x="8" y="16"/>
                        </a:lnTo>
                        <a:lnTo>
                          <a:pt x="8" y="3"/>
                        </a:lnTo>
                        <a:lnTo>
                          <a:pt x="0" y="3"/>
                        </a:lnTo>
                        <a:lnTo>
                          <a:pt x="8" y="3"/>
                        </a:lnTo>
                        <a:lnTo>
                          <a:pt x="7" y="1"/>
                        </a:lnTo>
                        <a:lnTo>
                          <a:pt x="4" y="0"/>
                        </a:lnTo>
                        <a:lnTo>
                          <a:pt x="1" y="1"/>
                        </a:lnTo>
                        <a:lnTo>
                          <a:pt x="0" y="3"/>
                        </a:lnTo>
                        <a:lnTo>
                          <a:pt x="8" y="4"/>
                        </a:lnTo>
                        <a:lnTo>
                          <a:pt x="8" y="4"/>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95" name="Freeform 59"/>
                  <p:cNvSpPr>
                    <a:spLocks/>
                  </p:cNvSpPr>
                  <p:nvPr/>
                </p:nvSpPr>
                <p:spPr bwMode="auto">
                  <a:xfrm>
                    <a:off x="4492" y="2045"/>
                    <a:ext cx="69" cy="27"/>
                  </a:xfrm>
                  <a:custGeom>
                    <a:avLst/>
                    <a:gdLst/>
                    <a:ahLst/>
                    <a:cxnLst>
                      <a:cxn ang="0">
                        <a:pos x="3" y="26"/>
                      </a:cxn>
                      <a:cxn ang="0">
                        <a:pos x="3" y="26"/>
                      </a:cxn>
                      <a:cxn ang="0">
                        <a:pos x="23" y="26"/>
                      </a:cxn>
                      <a:cxn ang="0">
                        <a:pos x="38" y="23"/>
                      </a:cxn>
                      <a:cxn ang="0">
                        <a:pos x="49" y="19"/>
                      </a:cxn>
                      <a:cxn ang="0">
                        <a:pos x="57" y="14"/>
                      </a:cxn>
                      <a:cxn ang="0">
                        <a:pos x="62" y="9"/>
                      </a:cxn>
                      <a:cxn ang="0">
                        <a:pos x="65" y="6"/>
                      </a:cxn>
                      <a:cxn ang="0">
                        <a:pos x="67" y="2"/>
                      </a:cxn>
                      <a:cxn ang="0">
                        <a:pos x="68" y="1"/>
                      </a:cxn>
                      <a:cxn ang="0">
                        <a:pos x="60" y="0"/>
                      </a:cxn>
                      <a:cxn ang="0">
                        <a:pos x="60" y="0"/>
                      </a:cxn>
                      <a:cxn ang="0">
                        <a:pos x="60" y="2"/>
                      </a:cxn>
                      <a:cxn ang="0">
                        <a:pos x="57" y="5"/>
                      </a:cxn>
                      <a:cxn ang="0">
                        <a:pos x="52" y="8"/>
                      </a:cxn>
                      <a:cxn ang="0">
                        <a:pos x="45" y="13"/>
                      </a:cxn>
                      <a:cxn ang="0">
                        <a:pos x="35" y="16"/>
                      </a:cxn>
                      <a:cxn ang="0">
                        <a:pos x="21" y="19"/>
                      </a:cxn>
                      <a:cxn ang="0">
                        <a:pos x="3" y="20"/>
                      </a:cxn>
                      <a:cxn ang="0">
                        <a:pos x="3" y="20"/>
                      </a:cxn>
                      <a:cxn ang="0">
                        <a:pos x="3" y="20"/>
                      </a:cxn>
                      <a:cxn ang="0">
                        <a:pos x="1" y="20"/>
                      </a:cxn>
                      <a:cxn ang="0">
                        <a:pos x="0" y="23"/>
                      </a:cxn>
                      <a:cxn ang="0">
                        <a:pos x="1" y="26"/>
                      </a:cxn>
                      <a:cxn ang="0">
                        <a:pos x="3" y="26"/>
                      </a:cxn>
                      <a:cxn ang="0">
                        <a:pos x="3" y="26"/>
                      </a:cxn>
                    </a:cxnLst>
                    <a:rect l="0" t="0" r="r" b="b"/>
                    <a:pathLst>
                      <a:path w="69" h="27">
                        <a:moveTo>
                          <a:pt x="3" y="26"/>
                        </a:moveTo>
                        <a:lnTo>
                          <a:pt x="3" y="26"/>
                        </a:lnTo>
                        <a:lnTo>
                          <a:pt x="23" y="26"/>
                        </a:lnTo>
                        <a:lnTo>
                          <a:pt x="38" y="23"/>
                        </a:lnTo>
                        <a:lnTo>
                          <a:pt x="49" y="19"/>
                        </a:lnTo>
                        <a:lnTo>
                          <a:pt x="57" y="14"/>
                        </a:lnTo>
                        <a:lnTo>
                          <a:pt x="62" y="9"/>
                        </a:lnTo>
                        <a:lnTo>
                          <a:pt x="65" y="6"/>
                        </a:lnTo>
                        <a:lnTo>
                          <a:pt x="67" y="2"/>
                        </a:lnTo>
                        <a:lnTo>
                          <a:pt x="68" y="1"/>
                        </a:lnTo>
                        <a:lnTo>
                          <a:pt x="60" y="0"/>
                        </a:lnTo>
                        <a:lnTo>
                          <a:pt x="60" y="0"/>
                        </a:lnTo>
                        <a:lnTo>
                          <a:pt x="60" y="2"/>
                        </a:lnTo>
                        <a:lnTo>
                          <a:pt x="57" y="5"/>
                        </a:lnTo>
                        <a:lnTo>
                          <a:pt x="52" y="8"/>
                        </a:lnTo>
                        <a:lnTo>
                          <a:pt x="45" y="13"/>
                        </a:lnTo>
                        <a:lnTo>
                          <a:pt x="35" y="16"/>
                        </a:lnTo>
                        <a:lnTo>
                          <a:pt x="21" y="19"/>
                        </a:lnTo>
                        <a:lnTo>
                          <a:pt x="3" y="20"/>
                        </a:lnTo>
                        <a:lnTo>
                          <a:pt x="3" y="20"/>
                        </a:lnTo>
                        <a:lnTo>
                          <a:pt x="3" y="20"/>
                        </a:lnTo>
                        <a:lnTo>
                          <a:pt x="1" y="20"/>
                        </a:lnTo>
                        <a:lnTo>
                          <a:pt x="0" y="23"/>
                        </a:lnTo>
                        <a:lnTo>
                          <a:pt x="1" y="26"/>
                        </a:lnTo>
                        <a:lnTo>
                          <a:pt x="3" y="26"/>
                        </a:lnTo>
                        <a:lnTo>
                          <a:pt x="3" y="26"/>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96" name="Freeform 60"/>
                  <p:cNvSpPr>
                    <a:spLocks/>
                  </p:cNvSpPr>
                  <p:nvPr/>
                </p:nvSpPr>
                <p:spPr bwMode="auto">
                  <a:xfrm>
                    <a:off x="4431" y="2042"/>
                    <a:ext cx="65" cy="30"/>
                  </a:xfrm>
                  <a:custGeom>
                    <a:avLst/>
                    <a:gdLst/>
                    <a:ahLst/>
                    <a:cxnLst>
                      <a:cxn ang="0">
                        <a:pos x="8" y="3"/>
                      </a:cxn>
                      <a:cxn ang="0">
                        <a:pos x="0" y="3"/>
                      </a:cxn>
                      <a:cxn ang="0">
                        <a:pos x="0" y="5"/>
                      </a:cxn>
                      <a:cxn ang="0">
                        <a:pos x="3" y="8"/>
                      </a:cxn>
                      <a:cxn ang="0">
                        <a:pos x="5" y="12"/>
                      </a:cxn>
                      <a:cxn ang="0">
                        <a:pos x="10" y="17"/>
                      </a:cxn>
                      <a:cxn ang="0">
                        <a:pos x="17" y="22"/>
                      </a:cxn>
                      <a:cxn ang="0">
                        <a:pos x="28" y="26"/>
                      </a:cxn>
                      <a:cxn ang="0">
                        <a:pos x="43" y="29"/>
                      </a:cxn>
                      <a:cxn ang="0">
                        <a:pos x="64" y="29"/>
                      </a:cxn>
                      <a:cxn ang="0">
                        <a:pos x="64" y="23"/>
                      </a:cxn>
                      <a:cxn ang="0">
                        <a:pos x="44" y="22"/>
                      </a:cxn>
                      <a:cxn ang="0">
                        <a:pos x="32" y="19"/>
                      </a:cxn>
                      <a:cxn ang="0">
                        <a:pos x="21" y="16"/>
                      </a:cxn>
                      <a:cxn ang="0">
                        <a:pos x="14" y="12"/>
                      </a:cxn>
                      <a:cxn ang="0">
                        <a:pos x="12" y="8"/>
                      </a:cxn>
                      <a:cxn ang="0">
                        <a:pos x="10" y="5"/>
                      </a:cxn>
                      <a:cxn ang="0">
                        <a:pos x="8" y="3"/>
                      </a:cxn>
                      <a:cxn ang="0">
                        <a:pos x="8" y="3"/>
                      </a:cxn>
                      <a:cxn ang="0">
                        <a:pos x="0" y="3"/>
                      </a:cxn>
                      <a:cxn ang="0">
                        <a:pos x="8" y="3"/>
                      </a:cxn>
                      <a:cxn ang="0">
                        <a:pos x="7" y="1"/>
                      </a:cxn>
                      <a:cxn ang="0">
                        <a:pos x="5" y="0"/>
                      </a:cxn>
                      <a:cxn ang="0">
                        <a:pos x="3" y="1"/>
                      </a:cxn>
                      <a:cxn ang="0">
                        <a:pos x="0" y="3"/>
                      </a:cxn>
                      <a:cxn ang="0">
                        <a:pos x="8" y="3"/>
                      </a:cxn>
                      <a:cxn ang="0">
                        <a:pos x="8" y="3"/>
                      </a:cxn>
                    </a:cxnLst>
                    <a:rect l="0" t="0" r="r" b="b"/>
                    <a:pathLst>
                      <a:path w="65" h="30">
                        <a:moveTo>
                          <a:pt x="8" y="3"/>
                        </a:moveTo>
                        <a:lnTo>
                          <a:pt x="0" y="3"/>
                        </a:lnTo>
                        <a:lnTo>
                          <a:pt x="0" y="5"/>
                        </a:lnTo>
                        <a:lnTo>
                          <a:pt x="3" y="8"/>
                        </a:lnTo>
                        <a:lnTo>
                          <a:pt x="5" y="12"/>
                        </a:lnTo>
                        <a:lnTo>
                          <a:pt x="10" y="17"/>
                        </a:lnTo>
                        <a:lnTo>
                          <a:pt x="17" y="22"/>
                        </a:lnTo>
                        <a:lnTo>
                          <a:pt x="28" y="26"/>
                        </a:lnTo>
                        <a:lnTo>
                          <a:pt x="43" y="29"/>
                        </a:lnTo>
                        <a:lnTo>
                          <a:pt x="64" y="29"/>
                        </a:lnTo>
                        <a:lnTo>
                          <a:pt x="64" y="23"/>
                        </a:lnTo>
                        <a:lnTo>
                          <a:pt x="44" y="22"/>
                        </a:lnTo>
                        <a:lnTo>
                          <a:pt x="32" y="19"/>
                        </a:lnTo>
                        <a:lnTo>
                          <a:pt x="21" y="16"/>
                        </a:lnTo>
                        <a:lnTo>
                          <a:pt x="14" y="12"/>
                        </a:lnTo>
                        <a:lnTo>
                          <a:pt x="12" y="8"/>
                        </a:lnTo>
                        <a:lnTo>
                          <a:pt x="10" y="5"/>
                        </a:lnTo>
                        <a:lnTo>
                          <a:pt x="8" y="3"/>
                        </a:lnTo>
                        <a:lnTo>
                          <a:pt x="8" y="3"/>
                        </a:lnTo>
                        <a:lnTo>
                          <a:pt x="0" y="3"/>
                        </a:lnTo>
                        <a:lnTo>
                          <a:pt x="8" y="3"/>
                        </a:lnTo>
                        <a:lnTo>
                          <a:pt x="7" y="1"/>
                        </a:lnTo>
                        <a:lnTo>
                          <a:pt x="5" y="0"/>
                        </a:lnTo>
                        <a:lnTo>
                          <a:pt x="3" y="1"/>
                        </a:lnTo>
                        <a:lnTo>
                          <a:pt x="0" y="3"/>
                        </a:lnTo>
                        <a:lnTo>
                          <a:pt x="8" y="3"/>
                        </a:lnTo>
                        <a:lnTo>
                          <a:pt x="8" y="3"/>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97" name="Freeform 61"/>
                  <p:cNvSpPr>
                    <a:spLocks/>
                  </p:cNvSpPr>
                  <p:nvPr/>
                </p:nvSpPr>
                <p:spPr bwMode="auto">
                  <a:xfrm>
                    <a:off x="4431" y="2045"/>
                    <a:ext cx="9" cy="17"/>
                  </a:xfrm>
                  <a:custGeom>
                    <a:avLst/>
                    <a:gdLst/>
                    <a:ahLst/>
                    <a:cxnLst>
                      <a:cxn ang="0">
                        <a:pos x="8" y="13"/>
                      </a:cxn>
                      <a:cxn ang="0">
                        <a:pos x="8" y="13"/>
                      </a:cxn>
                      <a:cxn ang="0">
                        <a:pos x="8" y="0"/>
                      </a:cxn>
                      <a:cxn ang="0">
                        <a:pos x="0" y="0"/>
                      </a:cxn>
                      <a:cxn ang="0">
                        <a:pos x="0" y="13"/>
                      </a:cxn>
                      <a:cxn ang="0">
                        <a:pos x="0" y="13"/>
                      </a:cxn>
                      <a:cxn ang="0">
                        <a:pos x="0" y="13"/>
                      </a:cxn>
                      <a:cxn ang="0">
                        <a:pos x="3" y="14"/>
                      </a:cxn>
                      <a:cxn ang="0">
                        <a:pos x="5" y="16"/>
                      </a:cxn>
                      <a:cxn ang="0">
                        <a:pos x="7" y="14"/>
                      </a:cxn>
                      <a:cxn ang="0">
                        <a:pos x="8" y="13"/>
                      </a:cxn>
                      <a:cxn ang="0">
                        <a:pos x="8" y="13"/>
                      </a:cxn>
                    </a:cxnLst>
                    <a:rect l="0" t="0" r="r" b="b"/>
                    <a:pathLst>
                      <a:path w="9" h="17">
                        <a:moveTo>
                          <a:pt x="8" y="13"/>
                        </a:moveTo>
                        <a:lnTo>
                          <a:pt x="8" y="13"/>
                        </a:lnTo>
                        <a:lnTo>
                          <a:pt x="8" y="0"/>
                        </a:lnTo>
                        <a:lnTo>
                          <a:pt x="0" y="0"/>
                        </a:lnTo>
                        <a:lnTo>
                          <a:pt x="0" y="13"/>
                        </a:lnTo>
                        <a:lnTo>
                          <a:pt x="0" y="13"/>
                        </a:lnTo>
                        <a:lnTo>
                          <a:pt x="0" y="13"/>
                        </a:lnTo>
                        <a:lnTo>
                          <a:pt x="3" y="14"/>
                        </a:lnTo>
                        <a:lnTo>
                          <a:pt x="5" y="16"/>
                        </a:lnTo>
                        <a:lnTo>
                          <a:pt x="7" y="14"/>
                        </a:lnTo>
                        <a:lnTo>
                          <a:pt x="8" y="13"/>
                        </a:lnTo>
                        <a:lnTo>
                          <a:pt x="8" y="13"/>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598" name="Freeform 62"/>
                  <p:cNvSpPr>
                    <a:spLocks/>
                  </p:cNvSpPr>
                  <p:nvPr/>
                </p:nvSpPr>
                <p:spPr bwMode="auto">
                  <a:xfrm>
                    <a:off x="4436" y="2058"/>
                    <a:ext cx="121" cy="35"/>
                  </a:xfrm>
                  <a:custGeom>
                    <a:avLst/>
                    <a:gdLst/>
                    <a:ahLst/>
                    <a:cxnLst>
                      <a:cxn ang="0">
                        <a:pos x="3" y="13"/>
                      </a:cxn>
                      <a:cxn ang="0">
                        <a:pos x="5" y="15"/>
                      </a:cxn>
                      <a:cxn ang="0">
                        <a:pos x="5" y="16"/>
                      </a:cxn>
                      <a:cxn ang="0">
                        <a:pos x="7" y="19"/>
                      </a:cxn>
                      <a:cxn ang="0">
                        <a:pos x="11" y="24"/>
                      </a:cxn>
                      <a:cxn ang="0">
                        <a:pos x="13" y="26"/>
                      </a:cxn>
                      <a:cxn ang="0">
                        <a:pos x="18" y="28"/>
                      </a:cxn>
                      <a:cxn ang="0">
                        <a:pos x="21" y="29"/>
                      </a:cxn>
                      <a:cxn ang="0">
                        <a:pos x="27" y="31"/>
                      </a:cxn>
                      <a:cxn ang="0">
                        <a:pos x="32" y="33"/>
                      </a:cxn>
                      <a:cxn ang="0">
                        <a:pos x="41" y="34"/>
                      </a:cxn>
                      <a:cxn ang="0">
                        <a:pos x="50" y="34"/>
                      </a:cxn>
                      <a:cxn ang="0">
                        <a:pos x="60" y="34"/>
                      </a:cxn>
                      <a:cxn ang="0">
                        <a:pos x="70" y="34"/>
                      </a:cxn>
                      <a:cxn ang="0">
                        <a:pos x="78" y="34"/>
                      </a:cxn>
                      <a:cxn ang="0">
                        <a:pos x="85" y="33"/>
                      </a:cxn>
                      <a:cxn ang="0">
                        <a:pos x="91" y="31"/>
                      </a:cxn>
                      <a:cxn ang="0">
                        <a:pos x="96" y="29"/>
                      </a:cxn>
                      <a:cxn ang="0">
                        <a:pos x="100" y="27"/>
                      </a:cxn>
                      <a:cxn ang="0">
                        <a:pos x="105" y="25"/>
                      </a:cxn>
                      <a:cxn ang="0">
                        <a:pos x="108" y="23"/>
                      </a:cxn>
                      <a:cxn ang="0">
                        <a:pos x="110" y="19"/>
                      </a:cxn>
                      <a:cxn ang="0">
                        <a:pos x="114" y="16"/>
                      </a:cxn>
                      <a:cxn ang="0">
                        <a:pos x="116" y="15"/>
                      </a:cxn>
                      <a:cxn ang="0">
                        <a:pos x="116" y="13"/>
                      </a:cxn>
                      <a:cxn ang="0">
                        <a:pos x="120" y="0"/>
                      </a:cxn>
                      <a:cxn ang="0">
                        <a:pos x="120" y="0"/>
                      </a:cxn>
                      <a:cxn ang="0">
                        <a:pos x="118" y="3"/>
                      </a:cxn>
                      <a:cxn ang="0">
                        <a:pos x="116" y="7"/>
                      </a:cxn>
                      <a:cxn ang="0">
                        <a:pos x="110" y="11"/>
                      </a:cxn>
                      <a:cxn ang="0">
                        <a:pos x="104" y="15"/>
                      </a:cxn>
                      <a:cxn ang="0">
                        <a:pos x="94" y="18"/>
                      </a:cxn>
                      <a:cxn ang="0">
                        <a:pos x="79" y="21"/>
                      </a:cxn>
                      <a:cxn ang="0">
                        <a:pos x="60" y="23"/>
                      </a:cxn>
                      <a:cxn ang="0">
                        <a:pos x="40" y="21"/>
                      </a:cxn>
                      <a:cxn ang="0">
                        <a:pos x="27" y="18"/>
                      </a:cxn>
                      <a:cxn ang="0">
                        <a:pos x="15" y="15"/>
                      </a:cxn>
                      <a:cxn ang="0">
                        <a:pos x="7" y="11"/>
                      </a:cxn>
                      <a:cxn ang="0">
                        <a:pos x="2" y="7"/>
                      </a:cxn>
                      <a:cxn ang="0">
                        <a:pos x="1" y="3"/>
                      </a:cxn>
                      <a:cxn ang="0">
                        <a:pos x="0" y="0"/>
                      </a:cxn>
                      <a:cxn ang="0">
                        <a:pos x="0" y="0"/>
                      </a:cxn>
                      <a:cxn ang="0">
                        <a:pos x="3" y="13"/>
                      </a:cxn>
                      <a:cxn ang="0">
                        <a:pos x="3" y="13"/>
                      </a:cxn>
                    </a:cxnLst>
                    <a:rect l="0" t="0" r="r" b="b"/>
                    <a:pathLst>
                      <a:path w="121" h="35">
                        <a:moveTo>
                          <a:pt x="3" y="13"/>
                        </a:moveTo>
                        <a:lnTo>
                          <a:pt x="5" y="15"/>
                        </a:lnTo>
                        <a:lnTo>
                          <a:pt x="5" y="16"/>
                        </a:lnTo>
                        <a:lnTo>
                          <a:pt x="7" y="19"/>
                        </a:lnTo>
                        <a:lnTo>
                          <a:pt x="11" y="24"/>
                        </a:lnTo>
                        <a:lnTo>
                          <a:pt x="13" y="26"/>
                        </a:lnTo>
                        <a:lnTo>
                          <a:pt x="18" y="28"/>
                        </a:lnTo>
                        <a:lnTo>
                          <a:pt x="21" y="29"/>
                        </a:lnTo>
                        <a:lnTo>
                          <a:pt x="27" y="31"/>
                        </a:lnTo>
                        <a:lnTo>
                          <a:pt x="32" y="33"/>
                        </a:lnTo>
                        <a:lnTo>
                          <a:pt x="41" y="34"/>
                        </a:lnTo>
                        <a:lnTo>
                          <a:pt x="50" y="34"/>
                        </a:lnTo>
                        <a:lnTo>
                          <a:pt x="60" y="34"/>
                        </a:lnTo>
                        <a:lnTo>
                          <a:pt x="70" y="34"/>
                        </a:lnTo>
                        <a:lnTo>
                          <a:pt x="78" y="34"/>
                        </a:lnTo>
                        <a:lnTo>
                          <a:pt x="85" y="33"/>
                        </a:lnTo>
                        <a:lnTo>
                          <a:pt x="91" y="31"/>
                        </a:lnTo>
                        <a:lnTo>
                          <a:pt x="96" y="29"/>
                        </a:lnTo>
                        <a:lnTo>
                          <a:pt x="100" y="27"/>
                        </a:lnTo>
                        <a:lnTo>
                          <a:pt x="105" y="25"/>
                        </a:lnTo>
                        <a:lnTo>
                          <a:pt x="108" y="23"/>
                        </a:lnTo>
                        <a:lnTo>
                          <a:pt x="110" y="19"/>
                        </a:lnTo>
                        <a:lnTo>
                          <a:pt x="114" y="16"/>
                        </a:lnTo>
                        <a:lnTo>
                          <a:pt x="116" y="15"/>
                        </a:lnTo>
                        <a:lnTo>
                          <a:pt x="116" y="13"/>
                        </a:lnTo>
                        <a:lnTo>
                          <a:pt x="120" y="0"/>
                        </a:lnTo>
                        <a:lnTo>
                          <a:pt x="120" y="0"/>
                        </a:lnTo>
                        <a:lnTo>
                          <a:pt x="118" y="3"/>
                        </a:lnTo>
                        <a:lnTo>
                          <a:pt x="116" y="7"/>
                        </a:lnTo>
                        <a:lnTo>
                          <a:pt x="110" y="11"/>
                        </a:lnTo>
                        <a:lnTo>
                          <a:pt x="104" y="15"/>
                        </a:lnTo>
                        <a:lnTo>
                          <a:pt x="94" y="18"/>
                        </a:lnTo>
                        <a:lnTo>
                          <a:pt x="79" y="21"/>
                        </a:lnTo>
                        <a:lnTo>
                          <a:pt x="60" y="23"/>
                        </a:lnTo>
                        <a:lnTo>
                          <a:pt x="40" y="21"/>
                        </a:lnTo>
                        <a:lnTo>
                          <a:pt x="27" y="18"/>
                        </a:lnTo>
                        <a:lnTo>
                          <a:pt x="15" y="15"/>
                        </a:lnTo>
                        <a:lnTo>
                          <a:pt x="7" y="11"/>
                        </a:lnTo>
                        <a:lnTo>
                          <a:pt x="2" y="7"/>
                        </a:lnTo>
                        <a:lnTo>
                          <a:pt x="1" y="3"/>
                        </a:lnTo>
                        <a:lnTo>
                          <a:pt x="0" y="0"/>
                        </a:lnTo>
                        <a:lnTo>
                          <a:pt x="0" y="0"/>
                        </a:lnTo>
                        <a:lnTo>
                          <a:pt x="3" y="13"/>
                        </a:lnTo>
                        <a:lnTo>
                          <a:pt x="3" y="13"/>
                        </a:lnTo>
                      </a:path>
                    </a:pathLst>
                  </a:custGeom>
                  <a:solidFill>
                    <a:srgbClr val="D2D2D2"/>
                  </a:solidFill>
                  <a:ln w="9525">
                    <a:noFill/>
                    <a:round/>
                    <a:headEnd type="none" w="med" len="med"/>
                    <a:tailEnd type="none" w="med" len="med"/>
                  </a:ln>
                  <a:effectLst/>
                </p:spPr>
                <p:txBody>
                  <a:bodyPr/>
                  <a:lstStyle/>
                  <a:p>
                    <a:endParaRPr lang="zh-CN" altLang="en-US"/>
                  </a:p>
                </p:txBody>
              </p:sp>
              <p:sp>
                <p:nvSpPr>
                  <p:cNvPr id="449599" name="Freeform 63"/>
                  <p:cNvSpPr>
                    <a:spLocks/>
                  </p:cNvSpPr>
                  <p:nvPr/>
                </p:nvSpPr>
                <p:spPr bwMode="auto">
                  <a:xfrm>
                    <a:off x="4436" y="2071"/>
                    <a:ext cx="16" cy="15"/>
                  </a:xfrm>
                  <a:custGeom>
                    <a:avLst/>
                    <a:gdLst/>
                    <a:ahLst/>
                    <a:cxnLst>
                      <a:cxn ang="0">
                        <a:pos x="13" y="8"/>
                      </a:cxn>
                      <a:cxn ang="0">
                        <a:pos x="13" y="8"/>
                      </a:cxn>
                      <a:cxn ang="0">
                        <a:pos x="9" y="4"/>
                      </a:cxn>
                      <a:cxn ang="0">
                        <a:pos x="8" y="2"/>
                      </a:cxn>
                      <a:cxn ang="0">
                        <a:pos x="7" y="0"/>
                      </a:cxn>
                      <a:cxn ang="0">
                        <a:pos x="7" y="0"/>
                      </a:cxn>
                      <a:cxn ang="0">
                        <a:pos x="0" y="2"/>
                      </a:cxn>
                      <a:cxn ang="0">
                        <a:pos x="1" y="3"/>
                      </a:cxn>
                      <a:cxn ang="0">
                        <a:pos x="1" y="5"/>
                      </a:cxn>
                      <a:cxn ang="0">
                        <a:pos x="5" y="9"/>
                      </a:cxn>
                      <a:cxn ang="0">
                        <a:pos x="8" y="13"/>
                      </a:cxn>
                      <a:cxn ang="0">
                        <a:pos x="9" y="13"/>
                      </a:cxn>
                      <a:cxn ang="0">
                        <a:pos x="8" y="13"/>
                      </a:cxn>
                      <a:cxn ang="0">
                        <a:pos x="11" y="14"/>
                      </a:cxn>
                      <a:cxn ang="0">
                        <a:pos x="13" y="13"/>
                      </a:cxn>
                      <a:cxn ang="0">
                        <a:pos x="15" y="11"/>
                      </a:cxn>
                      <a:cxn ang="0">
                        <a:pos x="13" y="8"/>
                      </a:cxn>
                      <a:cxn ang="0">
                        <a:pos x="13" y="8"/>
                      </a:cxn>
                      <a:cxn ang="0">
                        <a:pos x="13" y="8"/>
                      </a:cxn>
                    </a:cxnLst>
                    <a:rect l="0" t="0" r="r" b="b"/>
                    <a:pathLst>
                      <a:path w="16" h="15">
                        <a:moveTo>
                          <a:pt x="13" y="8"/>
                        </a:moveTo>
                        <a:lnTo>
                          <a:pt x="13" y="8"/>
                        </a:lnTo>
                        <a:lnTo>
                          <a:pt x="9" y="4"/>
                        </a:lnTo>
                        <a:lnTo>
                          <a:pt x="8" y="2"/>
                        </a:lnTo>
                        <a:lnTo>
                          <a:pt x="7" y="0"/>
                        </a:lnTo>
                        <a:lnTo>
                          <a:pt x="7" y="0"/>
                        </a:lnTo>
                        <a:lnTo>
                          <a:pt x="0" y="2"/>
                        </a:lnTo>
                        <a:lnTo>
                          <a:pt x="1" y="3"/>
                        </a:lnTo>
                        <a:lnTo>
                          <a:pt x="1" y="5"/>
                        </a:lnTo>
                        <a:lnTo>
                          <a:pt x="5" y="9"/>
                        </a:lnTo>
                        <a:lnTo>
                          <a:pt x="8" y="13"/>
                        </a:lnTo>
                        <a:lnTo>
                          <a:pt x="9" y="13"/>
                        </a:lnTo>
                        <a:lnTo>
                          <a:pt x="8" y="13"/>
                        </a:lnTo>
                        <a:lnTo>
                          <a:pt x="11" y="14"/>
                        </a:lnTo>
                        <a:lnTo>
                          <a:pt x="13" y="13"/>
                        </a:lnTo>
                        <a:lnTo>
                          <a:pt x="15" y="11"/>
                        </a:lnTo>
                        <a:lnTo>
                          <a:pt x="13" y="8"/>
                        </a:lnTo>
                        <a:lnTo>
                          <a:pt x="13" y="8"/>
                        </a:lnTo>
                        <a:lnTo>
                          <a:pt x="13" y="8"/>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00" name="Freeform 64"/>
                  <p:cNvSpPr>
                    <a:spLocks/>
                  </p:cNvSpPr>
                  <p:nvPr/>
                </p:nvSpPr>
                <p:spPr bwMode="auto">
                  <a:xfrm>
                    <a:off x="4445" y="2079"/>
                    <a:ext cx="56" cy="17"/>
                  </a:xfrm>
                  <a:custGeom>
                    <a:avLst/>
                    <a:gdLst/>
                    <a:ahLst/>
                    <a:cxnLst>
                      <a:cxn ang="0">
                        <a:pos x="51" y="10"/>
                      </a:cxn>
                      <a:cxn ang="0">
                        <a:pos x="51" y="10"/>
                      </a:cxn>
                      <a:cxn ang="0">
                        <a:pos x="41" y="10"/>
                      </a:cxn>
                      <a:cxn ang="0">
                        <a:pos x="33" y="9"/>
                      </a:cxn>
                      <a:cxn ang="0">
                        <a:pos x="26" y="8"/>
                      </a:cxn>
                      <a:cxn ang="0">
                        <a:pos x="19" y="7"/>
                      </a:cxn>
                      <a:cxn ang="0">
                        <a:pos x="14" y="5"/>
                      </a:cxn>
                      <a:cxn ang="0">
                        <a:pos x="10" y="3"/>
                      </a:cxn>
                      <a:cxn ang="0">
                        <a:pos x="7" y="2"/>
                      </a:cxn>
                      <a:cxn ang="0">
                        <a:pos x="4" y="0"/>
                      </a:cxn>
                      <a:cxn ang="0">
                        <a:pos x="0" y="5"/>
                      </a:cxn>
                      <a:cxn ang="0">
                        <a:pos x="2" y="8"/>
                      </a:cxn>
                      <a:cxn ang="0">
                        <a:pos x="7" y="10"/>
                      </a:cxn>
                      <a:cxn ang="0">
                        <a:pos x="10" y="12"/>
                      </a:cxn>
                      <a:cxn ang="0">
                        <a:pos x="18" y="13"/>
                      </a:cxn>
                      <a:cxn ang="0">
                        <a:pos x="23" y="15"/>
                      </a:cxn>
                      <a:cxn ang="0">
                        <a:pos x="31" y="16"/>
                      </a:cxn>
                      <a:cxn ang="0">
                        <a:pos x="41" y="16"/>
                      </a:cxn>
                      <a:cxn ang="0">
                        <a:pos x="51" y="16"/>
                      </a:cxn>
                      <a:cxn ang="0">
                        <a:pos x="51" y="16"/>
                      </a:cxn>
                      <a:cxn ang="0">
                        <a:pos x="51" y="16"/>
                      </a:cxn>
                      <a:cxn ang="0">
                        <a:pos x="53" y="16"/>
                      </a:cxn>
                      <a:cxn ang="0">
                        <a:pos x="55" y="13"/>
                      </a:cxn>
                      <a:cxn ang="0">
                        <a:pos x="53" y="12"/>
                      </a:cxn>
                      <a:cxn ang="0">
                        <a:pos x="51" y="10"/>
                      </a:cxn>
                      <a:cxn ang="0">
                        <a:pos x="51" y="10"/>
                      </a:cxn>
                    </a:cxnLst>
                    <a:rect l="0" t="0" r="r" b="b"/>
                    <a:pathLst>
                      <a:path w="56" h="17">
                        <a:moveTo>
                          <a:pt x="51" y="10"/>
                        </a:moveTo>
                        <a:lnTo>
                          <a:pt x="51" y="10"/>
                        </a:lnTo>
                        <a:lnTo>
                          <a:pt x="41" y="10"/>
                        </a:lnTo>
                        <a:lnTo>
                          <a:pt x="33" y="9"/>
                        </a:lnTo>
                        <a:lnTo>
                          <a:pt x="26" y="8"/>
                        </a:lnTo>
                        <a:lnTo>
                          <a:pt x="19" y="7"/>
                        </a:lnTo>
                        <a:lnTo>
                          <a:pt x="14" y="5"/>
                        </a:lnTo>
                        <a:lnTo>
                          <a:pt x="10" y="3"/>
                        </a:lnTo>
                        <a:lnTo>
                          <a:pt x="7" y="2"/>
                        </a:lnTo>
                        <a:lnTo>
                          <a:pt x="4" y="0"/>
                        </a:lnTo>
                        <a:lnTo>
                          <a:pt x="0" y="5"/>
                        </a:lnTo>
                        <a:lnTo>
                          <a:pt x="2" y="8"/>
                        </a:lnTo>
                        <a:lnTo>
                          <a:pt x="7" y="10"/>
                        </a:lnTo>
                        <a:lnTo>
                          <a:pt x="10" y="12"/>
                        </a:lnTo>
                        <a:lnTo>
                          <a:pt x="18" y="13"/>
                        </a:lnTo>
                        <a:lnTo>
                          <a:pt x="23" y="15"/>
                        </a:lnTo>
                        <a:lnTo>
                          <a:pt x="31" y="16"/>
                        </a:lnTo>
                        <a:lnTo>
                          <a:pt x="41" y="16"/>
                        </a:lnTo>
                        <a:lnTo>
                          <a:pt x="51" y="16"/>
                        </a:lnTo>
                        <a:lnTo>
                          <a:pt x="51" y="16"/>
                        </a:lnTo>
                        <a:lnTo>
                          <a:pt x="51" y="16"/>
                        </a:lnTo>
                        <a:lnTo>
                          <a:pt x="53" y="16"/>
                        </a:lnTo>
                        <a:lnTo>
                          <a:pt x="55" y="13"/>
                        </a:lnTo>
                        <a:lnTo>
                          <a:pt x="53" y="12"/>
                        </a:lnTo>
                        <a:lnTo>
                          <a:pt x="51" y="10"/>
                        </a:lnTo>
                        <a:lnTo>
                          <a:pt x="51" y="10"/>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01" name="Freeform 65"/>
                  <p:cNvSpPr>
                    <a:spLocks/>
                  </p:cNvSpPr>
                  <p:nvPr/>
                </p:nvSpPr>
                <p:spPr bwMode="auto">
                  <a:xfrm>
                    <a:off x="4496" y="2077"/>
                    <a:ext cx="51" cy="19"/>
                  </a:xfrm>
                  <a:custGeom>
                    <a:avLst/>
                    <a:gdLst/>
                    <a:ahLst/>
                    <a:cxnLst>
                      <a:cxn ang="0">
                        <a:pos x="45" y="2"/>
                      </a:cxn>
                      <a:cxn ang="0">
                        <a:pos x="45" y="2"/>
                      </a:cxn>
                      <a:cxn ang="0">
                        <a:pos x="42" y="4"/>
                      </a:cxn>
                      <a:cxn ang="0">
                        <a:pos x="40" y="5"/>
                      </a:cxn>
                      <a:cxn ang="0">
                        <a:pos x="35" y="7"/>
                      </a:cxn>
                      <a:cxn ang="0">
                        <a:pos x="30" y="9"/>
                      </a:cxn>
                      <a:cxn ang="0">
                        <a:pos x="24" y="10"/>
                      </a:cxn>
                      <a:cxn ang="0">
                        <a:pos x="17" y="11"/>
                      </a:cxn>
                      <a:cxn ang="0">
                        <a:pos x="10" y="12"/>
                      </a:cxn>
                      <a:cxn ang="0">
                        <a:pos x="0" y="12"/>
                      </a:cxn>
                      <a:cxn ang="0">
                        <a:pos x="0" y="18"/>
                      </a:cxn>
                      <a:cxn ang="0">
                        <a:pos x="10" y="18"/>
                      </a:cxn>
                      <a:cxn ang="0">
                        <a:pos x="19" y="18"/>
                      </a:cxn>
                      <a:cxn ang="0">
                        <a:pos x="26" y="17"/>
                      </a:cxn>
                      <a:cxn ang="0">
                        <a:pos x="34" y="15"/>
                      </a:cxn>
                      <a:cxn ang="0">
                        <a:pos x="38" y="14"/>
                      </a:cxn>
                      <a:cxn ang="0">
                        <a:pos x="42" y="11"/>
                      </a:cxn>
                      <a:cxn ang="0">
                        <a:pos x="47" y="10"/>
                      </a:cxn>
                      <a:cxn ang="0">
                        <a:pos x="49" y="7"/>
                      </a:cxn>
                      <a:cxn ang="0">
                        <a:pos x="49" y="7"/>
                      </a:cxn>
                      <a:cxn ang="0">
                        <a:pos x="49" y="7"/>
                      </a:cxn>
                      <a:cxn ang="0">
                        <a:pos x="50" y="4"/>
                      </a:cxn>
                      <a:cxn ang="0">
                        <a:pos x="49" y="2"/>
                      </a:cxn>
                      <a:cxn ang="0">
                        <a:pos x="48" y="0"/>
                      </a:cxn>
                      <a:cxn ang="0">
                        <a:pos x="45" y="2"/>
                      </a:cxn>
                      <a:cxn ang="0">
                        <a:pos x="45" y="2"/>
                      </a:cxn>
                      <a:cxn ang="0">
                        <a:pos x="45" y="2"/>
                      </a:cxn>
                    </a:cxnLst>
                    <a:rect l="0" t="0" r="r" b="b"/>
                    <a:pathLst>
                      <a:path w="51" h="19">
                        <a:moveTo>
                          <a:pt x="45" y="2"/>
                        </a:moveTo>
                        <a:lnTo>
                          <a:pt x="45" y="2"/>
                        </a:lnTo>
                        <a:lnTo>
                          <a:pt x="42" y="4"/>
                        </a:lnTo>
                        <a:lnTo>
                          <a:pt x="40" y="5"/>
                        </a:lnTo>
                        <a:lnTo>
                          <a:pt x="35" y="7"/>
                        </a:lnTo>
                        <a:lnTo>
                          <a:pt x="30" y="9"/>
                        </a:lnTo>
                        <a:lnTo>
                          <a:pt x="24" y="10"/>
                        </a:lnTo>
                        <a:lnTo>
                          <a:pt x="17" y="11"/>
                        </a:lnTo>
                        <a:lnTo>
                          <a:pt x="10" y="12"/>
                        </a:lnTo>
                        <a:lnTo>
                          <a:pt x="0" y="12"/>
                        </a:lnTo>
                        <a:lnTo>
                          <a:pt x="0" y="18"/>
                        </a:lnTo>
                        <a:lnTo>
                          <a:pt x="10" y="18"/>
                        </a:lnTo>
                        <a:lnTo>
                          <a:pt x="19" y="18"/>
                        </a:lnTo>
                        <a:lnTo>
                          <a:pt x="26" y="17"/>
                        </a:lnTo>
                        <a:lnTo>
                          <a:pt x="34" y="15"/>
                        </a:lnTo>
                        <a:lnTo>
                          <a:pt x="38" y="14"/>
                        </a:lnTo>
                        <a:lnTo>
                          <a:pt x="42" y="11"/>
                        </a:lnTo>
                        <a:lnTo>
                          <a:pt x="47" y="10"/>
                        </a:lnTo>
                        <a:lnTo>
                          <a:pt x="49" y="7"/>
                        </a:lnTo>
                        <a:lnTo>
                          <a:pt x="49" y="7"/>
                        </a:lnTo>
                        <a:lnTo>
                          <a:pt x="49" y="7"/>
                        </a:lnTo>
                        <a:lnTo>
                          <a:pt x="50" y="4"/>
                        </a:lnTo>
                        <a:lnTo>
                          <a:pt x="49" y="2"/>
                        </a:lnTo>
                        <a:lnTo>
                          <a:pt x="48" y="0"/>
                        </a:lnTo>
                        <a:lnTo>
                          <a:pt x="45" y="2"/>
                        </a:lnTo>
                        <a:lnTo>
                          <a:pt x="45" y="2"/>
                        </a:lnTo>
                        <a:lnTo>
                          <a:pt x="45" y="2"/>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02" name="Freeform 66"/>
                  <p:cNvSpPr>
                    <a:spLocks/>
                  </p:cNvSpPr>
                  <p:nvPr/>
                </p:nvSpPr>
                <p:spPr bwMode="auto">
                  <a:xfrm>
                    <a:off x="4541" y="2068"/>
                    <a:ext cx="15" cy="17"/>
                  </a:xfrm>
                  <a:custGeom>
                    <a:avLst/>
                    <a:gdLst/>
                    <a:ahLst/>
                    <a:cxnLst>
                      <a:cxn ang="0">
                        <a:pos x="7" y="3"/>
                      </a:cxn>
                      <a:cxn ang="0">
                        <a:pos x="7" y="3"/>
                      </a:cxn>
                      <a:cxn ang="0">
                        <a:pos x="7" y="3"/>
                      </a:cxn>
                      <a:cxn ang="0">
                        <a:pos x="5" y="5"/>
                      </a:cxn>
                      <a:cxn ang="0">
                        <a:pos x="3" y="7"/>
                      </a:cxn>
                      <a:cxn ang="0">
                        <a:pos x="0" y="11"/>
                      </a:cxn>
                      <a:cxn ang="0">
                        <a:pos x="4" y="16"/>
                      </a:cxn>
                      <a:cxn ang="0">
                        <a:pos x="9" y="13"/>
                      </a:cxn>
                      <a:cxn ang="0">
                        <a:pos x="12" y="8"/>
                      </a:cxn>
                      <a:cxn ang="0">
                        <a:pos x="13" y="6"/>
                      </a:cxn>
                      <a:cxn ang="0">
                        <a:pos x="14" y="5"/>
                      </a:cxn>
                      <a:cxn ang="0">
                        <a:pos x="14" y="5"/>
                      </a:cxn>
                      <a:cxn ang="0">
                        <a:pos x="14" y="5"/>
                      </a:cxn>
                      <a:cxn ang="0">
                        <a:pos x="13" y="3"/>
                      </a:cxn>
                      <a:cxn ang="0">
                        <a:pos x="12" y="0"/>
                      </a:cxn>
                      <a:cxn ang="0">
                        <a:pos x="9" y="1"/>
                      </a:cxn>
                      <a:cxn ang="0">
                        <a:pos x="7" y="3"/>
                      </a:cxn>
                      <a:cxn ang="0">
                        <a:pos x="7" y="3"/>
                      </a:cxn>
                    </a:cxnLst>
                    <a:rect l="0" t="0" r="r" b="b"/>
                    <a:pathLst>
                      <a:path w="15" h="17">
                        <a:moveTo>
                          <a:pt x="7" y="3"/>
                        </a:moveTo>
                        <a:lnTo>
                          <a:pt x="7" y="3"/>
                        </a:lnTo>
                        <a:lnTo>
                          <a:pt x="7" y="3"/>
                        </a:lnTo>
                        <a:lnTo>
                          <a:pt x="5" y="5"/>
                        </a:lnTo>
                        <a:lnTo>
                          <a:pt x="3" y="7"/>
                        </a:lnTo>
                        <a:lnTo>
                          <a:pt x="0" y="11"/>
                        </a:lnTo>
                        <a:lnTo>
                          <a:pt x="4" y="16"/>
                        </a:lnTo>
                        <a:lnTo>
                          <a:pt x="9" y="13"/>
                        </a:lnTo>
                        <a:lnTo>
                          <a:pt x="12" y="8"/>
                        </a:lnTo>
                        <a:lnTo>
                          <a:pt x="13" y="6"/>
                        </a:lnTo>
                        <a:lnTo>
                          <a:pt x="14" y="5"/>
                        </a:lnTo>
                        <a:lnTo>
                          <a:pt x="14" y="5"/>
                        </a:lnTo>
                        <a:lnTo>
                          <a:pt x="14" y="5"/>
                        </a:lnTo>
                        <a:lnTo>
                          <a:pt x="13" y="3"/>
                        </a:lnTo>
                        <a:lnTo>
                          <a:pt x="12" y="0"/>
                        </a:lnTo>
                        <a:lnTo>
                          <a:pt x="9" y="1"/>
                        </a:lnTo>
                        <a:lnTo>
                          <a:pt x="7" y="3"/>
                        </a:lnTo>
                        <a:lnTo>
                          <a:pt x="7" y="3"/>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03" name="Freeform 67"/>
                  <p:cNvSpPr>
                    <a:spLocks/>
                  </p:cNvSpPr>
                  <p:nvPr/>
                </p:nvSpPr>
                <p:spPr bwMode="auto">
                  <a:xfrm>
                    <a:off x="4548" y="2054"/>
                    <a:ext cx="13" cy="20"/>
                  </a:xfrm>
                  <a:custGeom>
                    <a:avLst/>
                    <a:gdLst/>
                    <a:ahLst/>
                    <a:cxnLst>
                      <a:cxn ang="0">
                        <a:pos x="12" y="4"/>
                      </a:cxn>
                      <a:cxn ang="0">
                        <a:pos x="4" y="2"/>
                      </a:cxn>
                      <a:cxn ang="0">
                        <a:pos x="0" y="17"/>
                      </a:cxn>
                      <a:cxn ang="0">
                        <a:pos x="7" y="19"/>
                      </a:cxn>
                      <a:cxn ang="0">
                        <a:pos x="12" y="4"/>
                      </a:cxn>
                      <a:cxn ang="0">
                        <a:pos x="4" y="3"/>
                      </a:cxn>
                      <a:cxn ang="0">
                        <a:pos x="12" y="4"/>
                      </a:cxn>
                      <a:cxn ang="0">
                        <a:pos x="12" y="1"/>
                      </a:cxn>
                      <a:cxn ang="0">
                        <a:pos x="8" y="0"/>
                      </a:cxn>
                      <a:cxn ang="0">
                        <a:pos x="5" y="0"/>
                      </a:cxn>
                      <a:cxn ang="0">
                        <a:pos x="4" y="2"/>
                      </a:cxn>
                      <a:cxn ang="0">
                        <a:pos x="12" y="4"/>
                      </a:cxn>
                      <a:cxn ang="0">
                        <a:pos x="12" y="4"/>
                      </a:cxn>
                    </a:cxnLst>
                    <a:rect l="0" t="0" r="r" b="b"/>
                    <a:pathLst>
                      <a:path w="13" h="20">
                        <a:moveTo>
                          <a:pt x="12" y="4"/>
                        </a:moveTo>
                        <a:lnTo>
                          <a:pt x="4" y="2"/>
                        </a:lnTo>
                        <a:lnTo>
                          <a:pt x="0" y="17"/>
                        </a:lnTo>
                        <a:lnTo>
                          <a:pt x="7" y="19"/>
                        </a:lnTo>
                        <a:lnTo>
                          <a:pt x="12" y="4"/>
                        </a:lnTo>
                        <a:lnTo>
                          <a:pt x="4" y="3"/>
                        </a:lnTo>
                        <a:lnTo>
                          <a:pt x="12" y="4"/>
                        </a:lnTo>
                        <a:lnTo>
                          <a:pt x="12" y="1"/>
                        </a:lnTo>
                        <a:lnTo>
                          <a:pt x="8" y="0"/>
                        </a:lnTo>
                        <a:lnTo>
                          <a:pt x="5" y="0"/>
                        </a:lnTo>
                        <a:lnTo>
                          <a:pt x="4" y="2"/>
                        </a:lnTo>
                        <a:lnTo>
                          <a:pt x="12" y="4"/>
                        </a:lnTo>
                        <a:lnTo>
                          <a:pt x="12" y="4"/>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04" name="Freeform 68"/>
                  <p:cNvSpPr>
                    <a:spLocks/>
                  </p:cNvSpPr>
                  <p:nvPr/>
                </p:nvSpPr>
                <p:spPr bwMode="auto">
                  <a:xfrm>
                    <a:off x="4493" y="2057"/>
                    <a:ext cx="68" cy="28"/>
                  </a:xfrm>
                  <a:custGeom>
                    <a:avLst/>
                    <a:gdLst/>
                    <a:ahLst/>
                    <a:cxnLst>
                      <a:cxn ang="0">
                        <a:pos x="3" y="27"/>
                      </a:cxn>
                      <a:cxn ang="0">
                        <a:pos x="3" y="27"/>
                      </a:cxn>
                      <a:cxn ang="0">
                        <a:pos x="22" y="25"/>
                      </a:cxn>
                      <a:cxn ang="0">
                        <a:pos x="38" y="24"/>
                      </a:cxn>
                      <a:cxn ang="0">
                        <a:pos x="49" y="18"/>
                      </a:cxn>
                      <a:cxn ang="0">
                        <a:pos x="57" y="14"/>
                      </a:cxn>
                      <a:cxn ang="0">
                        <a:pos x="61" y="10"/>
                      </a:cxn>
                      <a:cxn ang="0">
                        <a:pos x="64" y="6"/>
                      </a:cxn>
                      <a:cxn ang="0">
                        <a:pos x="67" y="2"/>
                      </a:cxn>
                      <a:cxn ang="0">
                        <a:pos x="67" y="1"/>
                      </a:cxn>
                      <a:cxn ang="0">
                        <a:pos x="59" y="0"/>
                      </a:cxn>
                      <a:cxn ang="0">
                        <a:pos x="60" y="0"/>
                      </a:cxn>
                      <a:cxn ang="0">
                        <a:pos x="59" y="2"/>
                      </a:cxn>
                      <a:cxn ang="0">
                        <a:pos x="57" y="6"/>
                      </a:cxn>
                      <a:cxn ang="0">
                        <a:pos x="52" y="8"/>
                      </a:cxn>
                      <a:cxn ang="0">
                        <a:pos x="45" y="14"/>
                      </a:cxn>
                      <a:cxn ang="0">
                        <a:pos x="37" y="16"/>
                      </a:cxn>
                      <a:cxn ang="0">
                        <a:pos x="22" y="18"/>
                      </a:cxn>
                      <a:cxn ang="0">
                        <a:pos x="3" y="19"/>
                      </a:cxn>
                      <a:cxn ang="0">
                        <a:pos x="3" y="19"/>
                      </a:cxn>
                      <a:cxn ang="0">
                        <a:pos x="3" y="19"/>
                      </a:cxn>
                      <a:cxn ang="0">
                        <a:pos x="0" y="20"/>
                      </a:cxn>
                      <a:cxn ang="0">
                        <a:pos x="0" y="24"/>
                      </a:cxn>
                      <a:cxn ang="0">
                        <a:pos x="0" y="25"/>
                      </a:cxn>
                      <a:cxn ang="0">
                        <a:pos x="3" y="27"/>
                      </a:cxn>
                      <a:cxn ang="0">
                        <a:pos x="3" y="27"/>
                      </a:cxn>
                    </a:cxnLst>
                    <a:rect l="0" t="0" r="r" b="b"/>
                    <a:pathLst>
                      <a:path w="68" h="28">
                        <a:moveTo>
                          <a:pt x="3" y="27"/>
                        </a:moveTo>
                        <a:lnTo>
                          <a:pt x="3" y="27"/>
                        </a:lnTo>
                        <a:lnTo>
                          <a:pt x="22" y="25"/>
                        </a:lnTo>
                        <a:lnTo>
                          <a:pt x="38" y="24"/>
                        </a:lnTo>
                        <a:lnTo>
                          <a:pt x="49" y="18"/>
                        </a:lnTo>
                        <a:lnTo>
                          <a:pt x="57" y="14"/>
                        </a:lnTo>
                        <a:lnTo>
                          <a:pt x="61" y="10"/>
                        </a:lnTo>
                        <a:lnTo>
                          <a:pt x="64" y="6"/>
                        </a:lnTo>
                        <a:lnTo>
                          <a:pt x="67" y="2"/>
                        </a:lnTo>
                        <a:lnTo>
                          <a:pt x="67" y="1"/>
                        </a:lnTo>
                        <a:lnTo>
                          <a:pt x="59" y="0"/>
                        </a:lnTo>
                        <a:lnTo>
                          <a:pt x="60" y="0"/>
                        </a:lnTo>
                        <a:lnTo>
                          <a:pt x="59" y="2"/>
                        </a:lnTo>
                        <a:lnTo>
                          <a:pt x="57" y="6"/>
                        </a:lnTo>
                        <a:lnTo>
                          <a:pt x="52" y="8"/>
                        </a:lnTo>
                        <a:lnTo>
                          <a:pt x="45" y="14"/>
                        </a:lnTo>
                        <a:lnTo>
                          <a:pt x="37" y="16"/>
                        </a:lnTo>
                        <a:lnTo>
                          <a:pt x="22" y="18"/>
                        </a:lnTo>
                        <a:lnTo>
                          <a:pt x="3" y="19"/>
                        </a:lnTo>
                        <a:lnTo>
                          <a:pt x="3" y="19"/>
                        </a:lnTo>
                        <a:lnTo>
                          <a:pt x="3" y="19"/>
                        </a:lnTo>
                        <a:lnTo>
                          <a:pt x="0" y="20"/>
                        </a:lnTo>
                        <a:lnTo>
                          <a:pt x="0" y="24"/>
                        </a:lnTo>
                        <a:lnTo>
                          <a:pt x="0" y="25"/>
                        </a:lnTo>
                        <a:lnTo>
                          <a:pt x="3" y="27"/>
                        </a:lnTo>
                        <a:lnTo>
                          <a:pt x="3" y="27"/>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05" name="Freeform 69"/>
                  <p:cNvSpPr>
                    <a:spLocks/>
                  </p:cNvSpPr>
                  <p:nvPr/>
                </p:nvSpPr>
                <p:spPr bwMode="auto">
                  <a:xfrm>
                    <a:off x="4431" y="2054"/>
                    <a:ext cx="66" cy="31"/>
                  </a:xfrm>
                  <a:custGeom>
                    <a:avLst/>
                    <a:gdLst/>
                    <a:ahLst/>
                    <a:cxnLst>
                      <a:cxn ang="0">
                        <a:pos x="8" y="2"/>
                      </a:cxn>
                      <a:cxn ang="0">
                        <a:pos x="0" y="4"/>
                      </a:cxn>
                      <a:cxn ang="0">
                        <a:pos x="0" y="5"/>
                      </a:cxn>
                      <a:cxn ang="0">
                        <a:pos x="3" y="9"/>
                      </a:cxn>
                      <a:cxn ang="0">
                        <a:pos x="5" y="13"/>
                      </a:cxn>
                      <a:cxn ang="0">
                        <a:pos x="10" y="17"/>
                      </a:cxn>
                      <a:cxn ang="0">
                        <a:pos x="18" y="21"/>
                      </a:cxn>
                      <a:cxn ang="0">
                        <a:pos x="31" y="27"/>
                      </a:cxn>
                      <a:cxn ang="0">
                        <a:pos x="44" y="28"/>
                      </a:cxn>
                      <a:cxn ang="0">
                        <a:pos x="65" y="30"/>
                      </a:cxn>
                      <a:cxn ang="0">
                        <a:pos x="65" y="22"/>
                      </a:cxn>
                      <a:cxn ang="0">
                        <a:pos x="45" y="21"/>
                      </a:cxn>
                      <a:cxn ang="0">
                        <a:pos x="32" y="19"/>
                      </a:cxn>
                      <a:cxn ang="0">
                        <a:pos x="22" y="17"/>
                      </a:cxn>
                      <a:cxn ang="0">
                        <a:pos x="14" y="11"/>
                      </a:cxn>
                      <a:cxn ang="0">
                        <a:pos x="12" y="9"/>
                      </a:cxn>
                      <a:cxn ang="0">
                        <a:pos x="10" y="5"/>
                      </a:cxn>
                      <a:cxn ang="0">
                        <a:pos x="8" y="4"/>
                      </a:cxn>
                      <a:cxn ang="0">
                        <a:pos x="8" y="4"/>
                      </a:cxn>
                      <a:cxn ang="0">
                        <a:pos x="0" y="4"/>
                      </a:cxn>
                      <a:cxn ang="0">
                        <a:pos x="8" y="4"/>
                      </a:cxn>
                      <a:cxn ang="0">
                        <a:pos x="7" y="0"/>
                      </a:cxn>
                      <a:cxn ang="0">
                        <a:pos x="5" y="0"/>
                      </a:cxn>
                      <a:cxn ang="0">
                        <a:pos x="3" y="0"/>
                      </a:cxn>
                      <a:cxn ang="0">
                        <a:pos x="0" y="4"/>
                      </a:cxn>
                      <a:cxn ang="0">
                        <a:pos x="8" y="2"/>
                      </a:cxn>
                      <a:cxn ang="0">
                        <a:pos x="8" y="2"/>
                      </a:cxn>
                    </a:cxnLst>
                    <a:rect l="0" t="0" r="r" b="b"/>
                    <a:pathLst>
                      <a:path w="66" h="31">
                        <a:moveTo>
                          <a:pt x="8" y="2"/>
                        </a:moveTo>
                        <a:lnTo>
                          <a:pt x="0" y="4"/>
                        </a:lnTo>
                        <a:lnTo>
                          <a:pt x="0" y="5"/>
                        </a:lnTo>
                        <a:lnTo>
                          <a:pt x="3" y="9"/>
                        </a:lnTo>
                        <a:lnTo>
                          <a:pt x="5" y="13"/>
                        </a:lnTo>
                        <a:lnTo>
                          <a:pt x="10" y="17"/>
                        </a:lnTo>
                        <a:lnTo>
                          <a:pt x="18" y="21"/>
                        </a:lnTo>
                        <a:lnTo>
                          <a:pt x="31" y="27"/>
                        </a:lnTo>
                        <a:lnTo>
                          <a:pt x="44" y="28"/>
                        </a:lnTo>
                        <a:lnTo>
                          <a:pt x="65" y="30"/>
                        </a:lnTo>
                        <a:lnTo>
                          <a:pt x="65" y="22"/>
                        </a:lnTo>
                        <a:lnTo>
                          <a:pt x="45" y="21"/>
                        </a:lnTo>
                        <a:lnTo>
                          <a:pt x="32" y="19"/>
                        </a:lnTo>
                        <a:lnTo>
                          <a:pt x="22" y="17"/>
                        </a:lnTo>
                        <a:lnTo>
                          <a:pt x="14" y="11"/>
                        </a:lnTo>
                        <a:lnTo>
                          <a:pt x="12" y="9"/>
                        </a:lnTo>
                        <a:lnTo>
                          <a:pt x="10" y="5"/>
                        </a:lnTo>
                        <a:lnTo>
                          <a:pt x="8" y="4"/>
                        </a:lnTo>
                        <a:lnTo>
                          <a:pt x="8" y="4"/>
                        </a:lnTo>
                        <a:lnTo>
                          <a:pt x="0" y="4"/>
                        </a:lnTo>
                        <a:lnTo>
                          <a:pt x="8" y="4"/>
                        </a:lnTo>
                        <a:lnTo>
                          <a:pt x="7" y="0"/>
                        </a:lnTo>
                        <a:lnTo>
                          <a:pt x="5" y="0"/>
                        </a:lnTo>
                        <a:lnTo>
                          <a:pt x="3" y="0"/>
                        </a:lnTo>
                        <a:lnTo>
                          <a:pt x="0" y="4"/>
                        </a:lnTo>
                        <a:lnTo>
                          <a:pt x="8" y="2"/>
                        </a:lnTo>
                        <a:lnTo>
                          <a:pt x="8" y="2"/>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06" name="Freeform 70"/>
                  <p:cNvSpPr>
                    <a:spLocks/>
                  </p:cNvSpPr>
                  <p:nvPr/>
                </p:nvSpPr>
                <p:spPr bwMode="auto">
                  <a:xfrm>
                    <a:off x="4431" y="2056"/>
                    <a:ext cx="13" cy="20"/>
                  </a:xfrm>
                  <a:custGeom>
                    <a:avLst/>
                    <a:gdLst/>
                    <a:ahLst/>
                    <a:cxnLst>
                      <a:cxn ang="0">
                        <a:pos x="12" y="15"/>
                      </a:cxn>
                      <a:cxn ang="0">
                        <a:pos x="12" y="15"/>
                      </a:cxn>
                      <a:cxn ang="0">
                        <a:pos x="8" y="0"/>
                      </a:cxn>
                      <a:cxn ang="0">
                        <a:pos x="0" y="2"/>
                      </a:cxn>
                      <a:cxn ang="0">
                        <a:pos x="5" y="17"/>
                      </a:cxn>
                      <a:cxn ang="0">
                        <a:pos x="5" y="17"/>
                      </a:cxn>
                      <a:cxn ang="0">
                        <a:pos x="5" y="17"/>
                      </a:cxn>
                      <a:cxn ang="0">
                        <a:pos x="6" y="18"/>
                      </a:cxn>
                      <a:cxn ang="0">
                        <a:pos x="10" y="19"/>
                      </a:cxn>
                      <a:cxn ang="0">
                        <a:pos x="12" y="18"/>
                      </a:cxn>
                      <a:cxn ang="0">
                        <a:pos x="12" y="15"/>
                      </a:cxn>
                      <a:cxn ang="0">
                        <a:pos x="12" y="15"/>
                      </a:cxn>
                    </a:cxnLst>
                    <a:rect l="0" t="0" r="r" b="b"/>
                    <a:pathLst>
                      <a:path w="13" h="20">
                        <a:moveTo>
                          <a:pt x="12" y="15"/>
                        </a:moveTo>
                        <a:lnTo>
                          <a:pt x="12" y="15"/>
                        </a:lnTo>
                        <a:lnTo>
                          <a:pt x="8" y="0"/>
                        </a:lnTo>
                        <a:lnTo>
                          <a:pt x="0" y="2"/>
                        </a:lnTo>
                        <a:lnTo>
                          <a:pt x="5" y="17"/>
                        </a:lnTo>
                        <a:lnTo>
                          <a:pt x="5" y="17"/>
                        </a:lnTo>
                        <a:lnTo>
                          <a:pt x="5" y="17"/>
                        </a:lnTo>
                        <a:lnTo>
                          <a:pt x="6" y="18"/>
                        </a:lnTo>
                        <a:lnTo>
                          <a:pt x="10" y="19"/>
                        </a:lnTo>
                        <a:lnTo>
                          <a:pt x="12" y="18"/>
                        </a:lnTo>
                        <a:lnTo>
                          <a:pt x="12" y="15"/>
                        </a:lnTo>
                        <a:lnTo>
                          <a:pt x="12" y="15"/>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07" name="Freeform 71"/>
                  <p:cNvSpPr>
                    <a:spLocks/>
                  </p:cNvSpPr>
                  <p:nvPr/>
                </p:nvSpPr>
                <p:spPr bwMode="auto">
                  <a:xfrm>
                    <a:off x="4447" y="2081"/>
                    <a:ext cx="98" cy="24"/>
                  </a:xfrm>
                  <a:custGeom>
                    <a:avLst/>
                    <a:gdLst/>
                    <a:ahLst/>
                    <a:cxnLst>
                      <a:cxn ang="0">
                        <a:pos x="97" y="5"/>
                      </a:cxn>
                      <a:cxn ang="0">
                        <a:pos x="97" y="6"/>
                      </a:cxn>
                      <a:cxn ang="0">
                        <a:pos x="96" y="8"/>
                      </a:cxn>
                      <a:cxn ang="0">
                        <a:pos x="93" y="11"/>
                      </a:cxn>
                      <a:cxn ang="0">
                        <a:pos x="89" y="13"/>
                      </a:cxn>
                      <a:cxn ang="0">
                        <a:pos x="84" y="18"/>
                      </a:cxn>
                      <a:cxn ang="0">
                        <a:pos x="76" y="20"/>
                      </a:cxn>
                      <a:cxn ang="0">
                        <a:pos x="65" y="23"/>
                      </a:cxn>
                      <a:cxn ang="0">
                        <a:pos x="49" y="23"/>
                      </a:cxn>
                      <a:cxn ang="0">
                        <a:pos x="33" y="23"/>
                      </a:cxn>
                      <a:cxn ang="0">
                        <a:pos x="20" y="20"/>
                      </a:cxn>
                      <a:cxn ang="0">
                        <a:pos x="12" y="18"/>
                      </a:cxn>
                      <a:cxn ang="0">
                        <a:pos x="7" y="13"/>
                      </a:cxn>
                      <a:cxn ang="0">
                        <a:pos x="4" y="11"/>
                      </a:cxn>
                      <a:cxn ang="0">
                        <a:pos x="1" y="8"/>
                      </a:cxn>
                      <a:cxn ang="0">
                        <a:pos x="0" y="6"/>
                      </a:cxn>
                      <a:cxn ang="0">
                        <a:pos x="0" y="5"/>
                      </a:cxn>
                      <a:cxn ang="0">
                        <a:pos x="0" y="1"/>
                      </a:cxn>
                      <a:cxn ang="0">
                        <a:pos x="2" y="3"/>
                      </a:cxn>
                      <a:cxn ang="0">
                        <a:pos x="7" y="5"/>
                      </a:cxn>
                      <a:cxn ang="0">
                        <a:pos x="10" y="6"/>
                      </a:cxn>
                      <a:cxn ang="0">
                        <a:pos x="16" y="8"/>
                      </a:cxn>
                      <a:cxn ang="0">
                        <a:pos x="21" y="10"/>
                      </a:cxn>
                      <a:cxn ang="0">
                        <a:pos x="30" y="11"/>
                      </a:cxn>
                      <a:cxn ang="0">
                        <a:pos x="39" y="11"/>
                      </a:cxn>
                      <a:cxn ang="0">
                        <a:pos x="49" y="11"/>
                      </a:cxn>
                      <a:cxn ang="0">
                        <a:pos x="59" y="11"/>
                      </a:cxn>
                      <a:cxn ang="0">
                        <a:pos x="67" y="11"/>
                      </a:cxn>
                      <a:cxn ang="0">
                        <a:pos x="74" y="10"/>
                      </a:cxn>
                      <a:cxn ang="0">
                        <a:pos x="80" y="8"/>
                      </a:cxn>
                      <a:cxn ang="0">
                        <a:pos x="85" y="6"/>
                      </a:cxn>
                      <a:cxn ang="0">
                        <a:pos x="89" y="4"/>
                      </a:cxn>
                      <a:cxn ang="0">
                        <a:pos x="94" y="2"/>
                      </a:cxn>
                      <a:cxn ang="0">
                        <a:pos x="97" y="0"/>
                      </a:cxn>
                      <a:cxn ang="0">
                        <a:pos x="97" y="5"/>
                      </a:cxn>
                      <a:cxn ang="0">
                        <a:pos x="97" y="5"/>
                      </a:cxn>
                    </a:cxnLst>
                    <a:rect l="0" t="0" r="r" b="b"/>
                    <a:pathLst>
                      <a:path w="98" h="24">
                        <a:moveTo>
                          <a:pt x="97" y="5"/>
                        </a:moveTo>
                        <a:lnTo>
                          <a:pt x="97" y="6"/>
                        </a:lnTo>
                        <a:lnTo>
                          <a:pt x="96" y="8"/>
                        </a:lnTo>
                        <a:lnTo>
                          <a:pt x="93" y="11"/>
                        </a:lnTo>
                        <a:lnTo>
                          <a:pt x="89" y="13"/>
                        </a:lnTo>
                        <a:lnTo>
                          <a:pt x="84" y="18"/>
                        </a:lnTo>
                        <a:lnTo>
                          <a:pt x="76" y="20"/>
                        </a:lnTo>
                        <a:lnTo>
                          <a:pt x="65" y="23"/>
                        </a:lnTo>
                        <a:lnTo>
                          <a:pt x="49" y="23"/>
                        </a:lnTo>
                        <a:lnTo>
                          <a:pt x="33" y="23"/>
                        </a:lnTo>
                        <a:lnTo>
                          <a:pt x="20" y="20"/>
                        </a:lnTo>
                        <a:lnTo>
                          <a:pt x="12" y="18"/>
                        </a:lnTo>
                        <a:lnTo>
                          <a:pt x="7" y="13"/>
                        </a:lnTo>
                        <a:lnTo>
                          <a:pt x="4" y="11"/>
                        </a:lnTo>
                        <a:lnTo>
                          <a:pt x="1" y="8"/>
                        </a:lnTo>
                        <a:lnTo>
                          <a:pt x="0" y="6"/>
                        </a:lnTo>
                        <a:lnTo>
                          <a:pt x="0" y="5"/>
                        </a:lnTo>
                        <a:lnTo>
                          <a:pt x="0" y="1"/>
                        </a:lnTo>
                        <a:lnTo>
                          <a:pt x="2" y="3"/>
                        </a:lnTo>
                        <a:lnTo>
                          <a:pt x="7" y="5"/>
                        </a:lnTo>
                        <a:lnTo>
                          <a:pt x="10" y="6"/>
                        </a:lnTo>
                        <a:lnTo>
                          <a:pt x="16" y="8"/>
                        </a:lnTo>
                        <a:lnTo>
                          <a:pt x="21" y="10"/>
                        </a:lnTo>
                        <a:lnTo>
                          <a:pt x="30" y="11"/>
                        </a:lnTo>
                        <a:lnTo>
                          <a:pt x="39" y="11"/>
                        </a:lnTo>
                        <a:lnTo>
                          <a:pt x="49" y="11"/>
                        </a:lnTo>
                        <a:lnTo>
                          <a:pt x="59" y="11"/>
                        </a:lnTo>
                        <a:lnTo>
                          <a:pt x="67" y="11"/>
                        </a:lnTo>
                        <a:lnTo>
                          <a:pt x="74" y="10"/>
                        </a:lnTo>
                        <a:lnTo>
                          <a:pt x="80" y="8"/>
                        </a:lnTo>
                        <a:lnTo>
                          <a:pt x="85" y="6"/>
                        </a:lnTo>
                        <a:lnTo>
                          <a:pt x="89" y="4"/>
                        </a:lnTo>
                        <a:lnTo>
                          <a:pt x="94" y="2"/>
                        </a:lnTo>
                        <a:lnTo>
                          <a:pt x="97" y="0"/>
                        </a:lnTo>
                        <a:lnTo>
                          <a:pt x="97" y="5"/>
                        </a:lnTo>
                        <a:lnTo>
                          <a:pt x="97" y="5"/>
                        </a:lnTo>
                      </a:path>
                    </a:pathLst>
                  </a:custGeom>
                  <a:solidFill>
                    <a:srgbClr val="D2D2D2"/>
                  </a:solidFill>
                  <a:ln w="9525">
                    <a:noFill/>
                    <a:round/>
                    <a:headEnd type="none" w="med" len="med"/>
                    <a:tailEnd type="none" w="med" len="med"/>
                  </a:ln>
                  <a:effectLst/>
                </p:spPr>
                <p:txBody>
                  <a:bodyPr/>
                  <a:lstStyle/>
                  <a:p>
                    <a:endParaRPr lang="zh-CN" altLang="en-US"/>
                  </a:p>
                </p:txBody>
              </p:sp>
              <p:sp>
                <p:nvSpPr>
                  <p:cNvPr id="449608" name="Freeform 72"/>
                  <p:cNvSpPr>
                    <a:spLocks/>
                  </p:cNvSpPr>
                  <p:nvPr/>
                </p:nvSpPr>
                <p:spPr bwMode="auto">
                  <a:xfrm>
                    <a:off x="4493" y="2085"/>
                    <a:ext cx="54" cy="23"/>
                  </a:xfrm>
                  <a:custGeom>
                    <a:avLst/>
                    <a:gdLst/>
                    <a:ahLst/>
                    <a:cxnLst>
                      <a:cxn ang="0">
                        <a:pos x="3" y="22"/>
                      </a:cxn>
                      <a:cxn ang="0">
                        <a:pos x="3" y="22"/>
                      </a:cxn>
                      <a:cxn ang="0">
                        <a:pos x="19" y="22"/>
                      </a:cxn>
                      <a:cxn ang="0">
                        <a:pos x="31" y="19"/>
                      </a:cxn>
                      <a:cxn ang="0">
                        <a:pos x="39" y="16"/>
                      </a:cxn>
                      <a:cxn ang="0">
                        <a:pos x="45" y="12"/>
                      </a:cxn>
                      <a:cxn ang="0">
                        <a:pos x="50" y="9"/>
                      </a:cxn>
                      <a:cxn ang="0">
                        <a:pos x="52" y="6"/>
                      </a:cxn>
                      <a:cxn ang="0">
                        <a:pos x="53" y="2"/>
                      </a:cxn>
                      <a:cxn ang="0">
                        <a:pos x="53" y="2"/>
                      </a:cxn>
                      <a:cxn ang="0">
                        <a:pos x="45" y="0"/>
                      </a:cxn>
                      <a:cxn ang="0">
                        <a:pos x="45" y="1"/>
                      </a:cxn>
                      <a:cxn ang="0">
                        <a:pos x="45" y="2"/>
                      </a:cxn>
                      <a:cxn ang="0">
                        <a:pos x="44" y="4"/>
                      </a:cxn>
                      <a:cxn ang="0">
                        <a:pos x="41" y="7"/>
                      </a:cxn>
                      <a:cxn ang="0">
                        <a:pos x="37" y="10"/>
                      </a:cxn>
                      <a:cxn ang="0">
                        <a:pos x="29" y="12"/>
                      </a:cxn>
                      <a:cxn ang="0">
                        <a:pos x="19" y="14"/>
                      </a:cxn>
                      <a:cxn ang="0">
                        <a:pos x="3" y="16"/>
                      </a:cxn>
                      <a:cxn ang="0">
                        <a:pos x="3" y="16"/>
                      </a:cxn>
                      <a:cxn ang="0">
                        <a:pos x="3" y="16"/>
                      </a:cxn>
                      <a:cxn ang="0">
                        <a:pos x="0" y="17"/>
                      </a:cxn>
                      <a:cxn ang="0">
                        <a:pos x="0" y="19"/>
                      </a:cxn>
                      <a:cxn ang="0">
                        <a:pos x="0" y="22"/>
                      </a:cxn>
                      <a:cxn ang="0">
                        <a:pos x="3" y="22"/>
                      </a:cxn>
                      <a:cxn ang="0">
                        <a:pos x="3" y="22"/>
                      </a:cxn>
                    </a:cxnLst>
                    <a:rect l="0" t="0" r="r" b="b"/>
                    <a:pathLst>
                      <a:path w="54" h="23">
                        <a:moveTo>
                          <a:pt x="3" y="22"/>
                        </a:moveTo>
                        <a:lnTo>
                          <a:pt x="3" y="22"/>
                        </a:lnTo>
                        <a:lnTo>
                          <a:pt x="19" y="22"/>
                        </a:lnTo>
                        <a:lnTo>
                          <a:pt x="31" y="19"/>
                        </a:lnTo>
                        <a:lnTo>
                          <a:pt x="39" y="16"/>
                        </a:lnTo>
                        <a:lnTo>
                          <a:pt x="45" y="12"/>
                        </a:lnTo>
                        <a:lnTo>
                          <a:pt x="50" y="9"/>
                        </a:lnTo>
                        <a:lnTo>
                          <a:pt x="52" y="6"/>
                        </a:lnTo>
                        <a:lnTo>
                          <a:pt x="53" y="2"/>
                        </a:lnTo>
                        <a:lnTo>
                          <a:pt x="53" y="2"/>
                        </a:lnTo>
                        <a:lnTo>
                          <a:pt x="45" y="0"/>
                        </a:lnTo>
                        <a:lnTo>
                          <a:pt x="45" y="1"/>
                        </a:lnTo>
                        <a:lnTo>
                          <a:pt x="45" y="2"/>
                        </a:lnTo>
                        <a:lnTo>
                          <a:pt x="44" y="4"/>
                        </a:lnTo>
                        <a:lnTo>
                          <a:pt x="41" y="7"/>
                        </a:lnTo>
                        <a:lnTo>
                          <a:pt x="37" y="10"/>
                        </a:lnTo>
                        <a:lnTo>
                          <a:pt x="29" y="12"/>
                        </a:lnTo>
                        <a:lnTo>
                          <a:pt x="19" y="14"/>
                        </a:lnTo>
                        <a:lnTo>
                          <a:pt x="3" y="16"/>
                        </a:lnTo>
                        <a:lnTo>
                          <a:pt x="3" y="16"/>
                        </a:lnTo>
                        <a:lnTo>
                          <a:pt x="3" y="16"/>
                        </a:lnTo>
                        <a:lnTo>
                          <a:pt x="0" y="17"/>
                        </a:lnTo>
                        <a:lnTo>
                          <a:pt x="0" y="19"/>
                        </a:lnTo>
                        <a:lnTo>
                          <a:pt x="0" y="22"/>
                        </a:lnTo>
                        <a:lnTo>
                          <a:pt x="3" y="22"/>
                        </a:lnTo>
                        <a:lnTo>
                          <a:pt x="3" y="22"/>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09" name="Freeform 73"/>
                  <p:cNvSpPr>
                    <a:spLocks/>
                  </p:cNvSpPr>
                  <p:nvPr/>
                </p:nvSpPr>
                <p:spPr bwMode="auto">
                  <a:xfrm>
                    <a:off x="4444" y="2082"/>
                    <a:ext cx="53" cy="26"/>
                  </a:xfrm>
                  <a:custGeom>
                    <a:avLst/>
                    <a:gdLst/>
                    <a:ahLst/>
                    <a:cxnLst>
                      <a:cxn ang="0">
                        <a:pos x="0" y="5"/>
                      </a:cxn>
                      <a:cxn ang="0">
                        <a:pos x="0" y="4"/>
                      </a:cxn>
                      <a:cxn ang="0">
                        <a:pos x="0" y="5"/>
                      </a:cxn>
                      <a:cxn ang="0">
                        <a:pos x="1" y="9"/>
                      </a:cxn>
                      <a:cxn ang="0">
                        <a:pos x="3" y="12"/>
                      </a:cxn>
                      <a:cxn ang="0">
                        <a:pos x="8" y="15"/>
                      </a:cxn>
                      <a:cxn ang="0">
                        <a:pos x="13" y="19"/>
                      </a:cxn>
                      <a:cxn ang="0">
                        <a:pos x="23" y="22"/>
                      </a:cxn>
                      <a:cxn ang="0">
                        <a:pos x="35" y="25"/>
                      </a:cxn>
                      <a:cxn ang="0">
                        <a:pos x="52" y="25"/>
                      </a:cxn>
                      <a:cxn ang="0">
                        <a:pos x="52" y="19"/>
                      </a:cxn>
                      <a:cxn ang="0">
                        <a:pos x="37" y="17"/>
                      </a:cxn>
                      <a:cxn ang="0">
                        <a:pos x="24" y="15"/>
                      </a:cxn>
                      <a:cxn ang="0">
                        <a:pos x="18" y="13"/>
                      </a:cxn>
                      <a:cxn ang="0">
                        <a:pos x="11" y="10"/>
                      </a:cxn>
                      <a:cxn ang="0">
                        <a:pos x="9" y="7"/>
                      </a:cxn>
                      <a:cxn ang="0">
                        <a:pos x="8" y="5"/>
                      </a:cxn>
                      <a:cxn ang="0">
                        <a:pos x="8" y="5"/>
                      </a:cxn>
                      <a:cxn ang="0">
                        <a:pos x="8" y="4"/>
                      </a:cxn>
                      <a:cxn ang="0">
                        <a:pos x="8" y="3"/>
                      </a:cxn>
                      <a:cxn ang="0">
                        <a:pos x="8" y="4"/>
                      </a:cxn>
                      <a:cxn ang="0">
                        <a:pos x="7" y="1"/>
                      </a:cxn>
                      <a:cxn ang="0">
                        <a:pos x="3" y="0"/>
                      </a:cxn>
                      <a:cxn ang="0">
                        <a:pos x="1" y="1"/>
                      </a:cxn>
                      <a:cxn ang="0">
                        <a:pos x="0" y="4"/>
                      </a:cxn>
                      <a:cxn ang="0">
                        <a:pos x="0" y="5"/>
                      </a:cxn>
                      <a:cxn ang="0">
                        <a:pos x="0" y="5"/>
                      </a:cxn>
                    </a:cxnLst>
                    <a:rect l="0" t="0" r="r" b="b"/>
                    <a:pathLst>
                      <a:path w="53" h="26">
                        <a:moveTo>
                          <a:pt x="0" y="5"/>
                        </a:moveTo>
                        <a:lnTo>
                          <a:pt x="0" y="4"/>
                        </a:lnTo>
                        <a:lnTo>
                          <a:pt x="0" y="5"/>
                        </a:lnTo>
                        <a:lnTo>
                          <a:pt x="1" y="9"/>
                        </a:lnTo>
                        <a:lnTo>
                          <a:pt x="3" y="12"/>
                        </a:lnTo>
                        <a:lnTo>
                          <a:pt x="8" y="15"/>
                        </a:lnTo>
                        <a:lnTo>
                          <a:pt x="13" y="19"/>
                        </a:lnTo>
                        <a:lnTo>
                          <a:pt x="23" y="22"/>
                        </a:lnTo>
                        <a:lnTo>
                          <a:pt x="35" y="25"/>
                        </a:lnTo>
                        <a:lnTo>
                          <a:pt x="52" y="25"/>
                        </a:lnTo>
                        <a:lnTo>
                          <a:pt x="52" y="19"/>
                        </a:lnTo>
                        <a:lnTo>
                          <a:pt x="37" y="17"/>
                        </a:lnTo>
                        <a:lnTo>
                          <a:pt x="24" y="15"/>
                        </a:lnTo>
                        <a:lnTo>
                          <a:pt x="18" y="13"/>
                        </a:lnTo>
                        <a:lnTo>
                          <a:pt x="11" y="10"/>
                        </a:lnTo>
                        <a:lnTo>
                          <a:pt x="9" y="7"/>
                        </a:lnTo>
                        <a:lnTo>
                          <a:pt x="8" y="5"/>
                        </a:lnTo>
                        <a:lnTo>
                          <a:pt x="8" y="5"/>
                        </a:lnTo>
                        <a:lnTo>
                          <a:pt x="8" y="4"/>
                        </a:lnTo>
                        <a:lnTo>
                          <a:pt x="8" y="3"/>
                        </a:lnTo>
                        <a:lnTo>
                          <a:pt x="8" y="4"/>
                        </a:lnTo>
                        <a:lnTo>
                          <a:pt x="7" y="1"/>
                        </a:lnTo>
                        <a:lnTo>
                          <a:pt x="3" y="0"/>
                        </a:lnTo>
                        <a:lnTo>
                          <a:pt x="1" y="1"/>
                        </a:lnTo>
                        <a:lnTo>
                          <a:pt x="0" y="4"/>
                        </a:lnTo>
                        <a:lnTo>
                          <a:pt x="0" y="5"/>
                        </a:lnTo>
                        <a:lnTo>
                          <a:pt x="0" y="5"/>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10" name="Freeform 74"/>
                  <p:cNvSpPr>
                    <a:spLocks/>
                  </p:cNvSpPr>
                  <p:nvPr/>
                </p:nvSpPr>
                <p:spPr bwMode="auto">
                  <a:xfrm>
                    <a:off x="4443" y="2078"/>
                    <a:ext cx="10" cy="10"/>
                  </a:xfrm>
                  <a:custGeom>
                    <a:avLst/>
                    <a:gdLst/>
                    <a:ahLst/>
                    <a:cxnLst>
                      <a:cxn ang="0">
                        <a:pos x="6" y="1"/>
                      </a:cxn>
                      <a:cxn ang="0">
                        <a:pos x="0" y="4"/>
                      </a:cxn>
                      <a:cxn ang="0">
                        <a:pos x="1" y="9"/>
                      </a:cxn>
                      <a:cxn ang="0">
                        <a:pos x="9" y="7"/>
                      </a:cxn>
                      <a:cxn ang="0">
                        <a:pos x="8" y="3"/>
                      </a:cxn>
                      <a:cxn ang="0">
                        <a:pos x="2" y="6"/>
                      </a:cxn>
                      <a:cxn ang="0">
                        <a:pos x="8" y="3"/>
                      </a:cxn>
                      <a:cxn ang="0">
                        <a:pos x="6" y="1"/>
                      </a:cxn>
                      <a:cxn ang="0">
                        <a:pos x="4" y="0"/>
                      </a:cxn>
                      <a:cxn ang="0">
                        <a:pos x="1" y="2"/>
                      </a:cxn>
                      <a:cxn ang="0">
                        <a:pos x="0" y="4"/>
                      </a:cxn>
                      <a:cxn ang="0">
                        <a:pos x="6" y="1"/>
                      </a:cxn>
                      <a:cxn ang="0">
                        <a:pos x="6" y="1"/>
                      </a:cxn>
                    </a:cxnLst>
                    <a:rect l="0" t="0" r="r" b="b"/>
                    <a:pathLst>
                      <a:path w="10" h="10">
                        <a:moveTo>
                          <a:pt x="6" y="1"/>
                        </a:moveTo>
                        <a:lnTo>
                          <a:pt x="0" y="4"/>
                        </a:lnTo>
                        <a:lnTo>
                          <a:pt x="1" y="9"/>
                        </a:lnTo>
                        <a:lnTo>
                          <a:pt x="9" y="7"/>
                        </a:lnTo>
                        <a:lnTo>
                          <a:pt x="8" y="3"/>
                        </a:lnTo>
                        <a:lnTo>
                          <a:pt x="2" y="6"/>
                        </a:lnTo>
                        <a:lnTo>
                          <a:pt x="8" y="3"/>
                        </a:lnTo>
                        <a:lnTo>
                          <a:pt x="6" y="1"/>
                        </a:lnTo>
                        <a:lnTo>
                          <a:pt x="4" y="0"/>
                        </a:lnTo>
                        <a:lnTo>
                          <a:pt x="1" y="2"/>
                        </a:lnTo>
                        <a:lnTo>
                          <a:pt x="0" y="4"/>
                        </a:lnTo>
                        <a:lnTo>
                          <a:pt x="6" y="1"/>
                        </a:lnTo>
                        <a:lnTo>
                          <a:pt x="6" y="1"/>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11" name="Freeform 75"/>
                  <p:cNvSpPr>
                    <a:spLocks/>
                  </p:cNvSpPr>
                  <p:nvPr/>
                </p:nvSpPr>
                <p:spPr bwMode="auto">
                  <a:xfrm>
                    <a:off x="4445" y="2079"/>
                    <a:ext cx="56" cy="17"/>
                  </a:xfrm>
                  <a:custGeom>
                    <a:avLst/>
                    <a:gdLst/>
                    <a:ahLst/>
                    <a:cxnLst>
                      <a:cxn ang="0">
                        <a:pos x="51" y="10"/>
                      </a:cxn>
                      <a:cxn ang="0">
                        <a:pos x="51" y="10"/>
                      </a:cxn>
                      <a:cxn ang="0">
                        <a:pos x="41" y="10"/>
                      </a:cxn>
                      <a:cxn ang="0">
                        <a:pos x="33" y="9"/>
                      </a:cxn>
                      <a:cxn ang="0">
                        <a:pos x="26" y="8"/>
                      </a:cxn>
                      <a:cxn ang="0">
                        <a:pos x="19" y="7"/>
                      </a:cxn>
                      <a:cxn ang="0">
                        <a:pos x="14" y="5"/>
                      </a:cxn>
                      <a:cxn ang="0">
                        <a:pos x="10" y="3"/>
                      </a:cxn>
                      <a:cxn ang="0">
                        <a:pos x="7" y="2"/>
                      </a:cxn>
                      <a:cxn ang="0">
                        <a:pos x="4" y="0"/>
                      </a:cxn>
                      <a:cxn ang="0">
                        <a:pos x="0" y="5"/>
                      </a:cxn>
                      <a:cxn ang="0">
                        <a:pos x="2" y="8"/>
                      </a:cxn>
                      <a:cxn ang="0">
                        <a:pos x="7" y="10"/>
                      </a:cxn>
                      <a:cxn ang="0">
                        <a:pos x="10" y="12"/>
                      </a:cxn>
                      <a:cxn ang="0">
                        <a:pos x="18" y="13"/>
                      </a:cxn>
                      <a:cxn ang="0">
                        <a:pos x="23" y="15"/>
                      </a:cxn>
                      <a:cxn ang="0">
                        <a:pos x="31" y="16"/>
                      </a:cxn>
                      <a:cxn ang="0">
                        <a:pos x="41" y="16"/>
                      </a:cxn>
                      <a:cxn ang="0">
                        <a:pos x="51" y="16"/>
                      </a:cxn>
                      <a:cxn ang="0">
                        <a:pos x="51" y="16"/>
                      </a:cxn>
                      <a:cxn ang="0">
                        <a:pos x="51" y="16"/>
                      </a:cxn>
                      <a:cxn ang="0">
                        <a:pos x="53" y="16"/>
                      </a:cxn>
                      <a:cxn ang="0">
                        <a:pos x="55" y="13"/>
                      </a:cxn>
                      <a:cxn ang="0">
                        <a:pos x="53" y="12"/>
                      </a:cxn>
                      <a:cxn ang="0">
                        <a:pos x="51" y="10"/>
                      </a:cxn>
                      <a:cxn ang="0">
                        <a:pos x="51" y="10"/>
                      </a:cxn>
                    </a:cxnLst>
                    <a:rect l="0" t="0" r="r" b="b"/>
                    <a:pathLst>
                      <a:path w="56" h="17">
                        <a:moveTo>
                          <a:pt x="51" y="10"/>
                        </a:moveTo>
                        <a:lnTo>
                          <a:pt x="51" y="10"/>
                        </a:lnTo>
                        <a:lnTo>
                          <a:pt x="41" y="10"/>
                        </a:lnTo>
                        <a:lnTo>
                          <a:pt x="33" y="9"/>
                        </a:lnTo>
                        <a:lnTo>
                          <a:pt x="26" y="8"/>
                        </a:lnTo>
                        <a:lnTo>
                          <a:pt x="19" y="7"/>
                        </a:lnTo>
                        <a:lnTo>
                          <a:pt x="14" y="5"/>
                        </a:lnTo>
                        <a:lnTo>
                          <a:pt x="10" y="3"/>
                        </a:lnTo>
                        <a:lnTo>
                          <a:pt x="7" y="2"/>
                        </a:lnTo>
                        <a:lnTo>
                          <a:pt x="4" y="0"/>
                        </a:lnTo>
                        <a:lnTo>
                          <a:pt x="0" y="5"/>
                        </a:lnTo>
                        <a:lnTo>
                          <a:pt x="2" y="8"/>
                        </a:lnTo>
                        <a:lnTo>
                          <a:pt x="7" y="10"/>
                        </a:lnTo>
                        <a:lnTo>
                          <a:pt x="10" y="12"/>
                        </a:lnTo>
                        <a:lnTo>
                          <a:pt x="18" y="13"/>
                        </a:lnTo>
                        <a:lnTo>
                          <a:pt x="23" y="15"/>
                        </a:lnTo>
                        <a:lnTo>
                          <a:pt x="31" y="16"/>
                        </a:lnTo>
                        <a:lnTo>
                          <a:pt x="41" y="16"/>
                        </a:lnTo>
                        <a:lnTo>
                          <a:pt x="51" y="16"/>
                        </a:lnTo>
                        <a:lnTo>
                          <a:pt x="51" y="16"/>
                        </a:lnTo>
                        <a:lnTo>
                          <a:pt x="51" y="16"/>
                        </a:lnTo>
                        <a:lnTo>
                          <a:pt x="53" y="16"/>
                        </a:lnTo>
                        <a:lnTo>
                          <a:pt x="55" y="13"/>
                        </a:lnTo>
                        <a:lnTo>
                          <a:pt x="53" y="12"/>
                        </a:lnTo>
                        <a:lnTo>
                          <a:pt x="51" y="10"/>
                        </a:lnTo>
                        <a:lnTo>
                          <a:pt x="51" y="10"/>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12" name="Freeform 76"/>
                  <p:cNvSpPr>
                    <a:spLocks/>
                  </p:cNvSpPr>
                  <p:nvPr/>
                </p:nvSpPr>
                <p:spPr bwMode="auto">
                  <a:xfrm>
                    <a:off x="4496" y="2077"/>
                    <a:ext cx="51" cy="19"/>
                  </a:xfrm>
                  <a:custGeom>
                    <a:avLst/>
                    <a:gdLst/>
                    <a:ahLst/>
                    <a:cxnLst>
                      <a:cxn ang="0">
                        <a:pos x="50" y="4"/>
                      </a:cxn>
                      <a:cxn ang="0">
                        <a:pos x="45" y="2"/>
                      </a:cxn>
                      <a:cxn ang="0">
                        <a:pos x="42" y="4"/>
                      </a:cxn>
                      <a:cxn ang="0">
                        <a:pos x="40" y="5"/>
                      </a:cxn>
                      <a:cxn ang="0">
                        <a:pos x="35" y="7"/>
                      </a:cxn>
                      <a:cxn ang="0">
                        <a:pos x="30" y="9"/>
                      </a:cxn>
                      <a:cxn ang="0">
                        <a:pos x="24" y="10"/>
                      </a:cxn>
                      <a:cxn ang="0">
                        <a:pos x="17" y="11"/>
                      </a:cxn>
                      <a:cxn ang="0">
                        <a:pos x="10" y="12"/>
                      </a:cxn>
                      <a:cxn ang="0">
                        <a:pos x="0" y="12"/>
                      </a:cxn>
                      <a:cxn ang="0">
                        <a:pos x="0" y="18"/>
                      </a:cxn>
                      <a:cxn ang="0">
                        <a:pos x="10" y="18"/>
                      </a:cxn>
                      <a:cxn ang="0">
                        <a:pos x="19" y="18"/>
                      </a:cxn>
                      <a:cxn ang="0">
                        <a:pos x="26" y="17"/>
                      </a:cxn>
                      <a:cxn ang="0">
                        <a:pos x="34" y="15"/>
                      </a:cxn>
                      <a:cxn ang="0">
                        <a:pos x="38" y="14"/>
                      </a:cxn>
                      <a:cxn ang="0">
                        <a:pos x="42" y="11"/>
                      </a:cxn>
                      <a:cxn ang="0">
                        <a:pos x="47" y="10"/>
                      </a:cxn>
                      <a:cxn ang="0">
                        <a:pos x="49" y="7"/>
                      </a:cxn>
                      <a:cxn ang="0">
                        <a:pos x="42" y="4"/>
                      </a:cxn>
                      <a:cxn ang="0">
                        <a:pos x="49" y="7"/>
                      </a:cxn>
                      <a:cxn ang="0">
                        <a:pos x="50" y="4"/>
                      </a:cxn>
                      <a:cxn ang="0">
                        <a:pos x="49" y="2"/>
                      </a:cxn>
                      <a:cxn ang="0">
                        <a:pos x="48" y="0"/>
                      </a:cxn>
                      <a:cxn ang="0">
                        <a:pos x="45" y="2"/>
                      </a:cxn>
                      <a:cxn ang="0">
                        <a:pos x="50" y="4"/>
                      </a:cxn>
                      <a:cxn ang="0">
                        <a:pos x="50" y="4"/>
                      </a:cxn>
                    </a:cxnLst>
                    <a:rect l="0" t="0" r="r" b="b"/>
                    <a:pathLst>
                      <a:path w="51" h="19">
                        <a:moveTo>
                          <a:pt x="50" y="4"/>
                        </a:moveTo>
                        <a:lnTo>
                          <a:pt x="45" y="2"/>
                        </a:lnTo>
                        <a:lnTo>
                          <a:pt x="42" y="4"/>
                        </a:lnTo>
                        <a:lnTo>
                          <a:pt x="40" y="5"/>
                        </a:lnTo>
                        <a:lnTo>
                          <a:pt x="35" y="7"/>
                        </a:lnTo>
                        <a:lnTo>
                          <a:pt x="30" y="9"/>
                        </a:lnTo>
                        <a:lnTo>
                          <a:pt x="24" y="10"/>
                        </a:lnTo>
                        <a:lnTo>
                          <a:pt x="17" y="11"/>
                        </a:lnTo>
                        <a:lnTo>
                          <a:pt x="10" y="12"/>
                        </a:lnTo>
                        <a:lnTo>
                          <a:pt x="0" y="12"/>
                        </a:lnTo>
                        <a:lnTo>
                          <a:pt x="0" y="18"/>
                        </a:lnTo>
                        <a:lnTo>
                          <a:pt x="10" y="18"/>
                        </a:lnTo>
                        <a:lnTo>
                          <a:pt x="19" y="18"/>
                        </a:lnTo>
                        <a:lnTo>
                          <a:pt x="26" y="17"/>
                        </a:lnTo>
                        <a:lnTo>
                          <a:pt x="34" y="15"/>
                        </a:lnTo>
                        <a:lnTo>
                          <a:pt x="38" y="14"/>
                        </a:lnTo>
                        <a:lnTo>
                          <a:pt x="42" y="11"/>
                        </a:lnTo>
                        <a:lnTo>
                          <a:pt x="47" y="10"/>
                        </a:lnTo>
                        <a:lnTo>
                          <a:pt x="49" y="7"/>
                        </a:lnTo>
                        <a:lnTo>
                          <a:pt x="42" y="4"/>
                        </a:lnTo>
                        <a:lnTo>
                          <a:pt x="49" y="7"/>
                        </a:lnTo>
                        <a:lnTo>
                          <a:pt x="50" y="4"/>
                        </a:lnTo>
                        <a:lnTo>
                          <a:pt x="49" y="2"/>
                        </a:lnTo>
                        <a:lnTo>
                          <a:pt x="48" y="0"/>
                        </a:lnTo>
                        <a:lnTo>
                          <a:pt x="45" y="2"/>
                        </a:lnTo>
                        <a:lnTo>
                          <a:pt x="50" y="4"/>
                        </a:lnTo>
                        <a:lnTo>
                          <a:pt x="50" y="4"/>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13" name="Freeform 77"/>
                  <p:cNvSpPr>
                    <a:spLocks/>
                  </p:cNvSpPr>
                  <p:nvPr/>
                </p:nvSpPr>
                <p:spPr bwMode="auto">
                  <a:xfrm>
                    <a:off x="4538" y="2081"/>
                    <a:ext cx="9" cy="9"/>
                  </a:xfrm>
                  <a:custGeom>
                    <a:avLst/>
                    <a:gdLst/>
                    <a:ahLst/>
                    <a:cxnLst>
                      <a:cxn ang="0">
                        <a:pos x="8" y="6"/>
                      </a:cxn>
                      <a:cxn ang="0">
                        <a:pos x="8" y="5"/>
                      </a:cxn>
                      <a:cxn ang="0">
                        <a:pos x="8" y="0"/>
                      </a:cxn>
                      <a:cxn ang="0">
                        <a:pos x="0" y="0"/>
                      </a:cxn>
                      <a:cxn ang="0">
                        <a:pos x="0" y="5"/>
                      </a:cxn>
                      <a:cxn ang="0">
                        <a:pos x="0" y="4"/>
                      </a:cxn>
                      <a:cxn ang="0">
                        <a:pos x="0" y="5"/>
                      </a:cxn>
                      <a:cxn ang="0">
                        <a:pos x="3" y="7"/>
                      </a:cxn>
                      <a:cxn ang="0">
                        <a:pos x="6" y="8"/>
                      </a:cxn>
                      <a:cxn ang="0">
                        <a:pos x="7" y="7"/>
                      </a:cxn>
                      <a:cxn ang="0">
                        <a:pos x="8" y="5"/>
                      </a:cxn>
                      <a:cxn ang="0">
                        <a:pos x="8" y="6"/>
                      </a:cxn>
                      <a:cxn ang="0">
                        <a:pos x="8" y="6"/>
                      </a:cxn>
                    </a:cxnLst>
                    <a:rect l="0" t="0" r="r" b="b"/>
                    <a:pathLst>
                      <a:path w="9" h="9">
                        <a:moveTo>
                          <a:pt x="8" y="6"/>
                        </a:moveTo>
                        <a:lnTo>
                          <a:pt x="8" y="5"/>
                        </a:lnTo>
                        <a:lnTo>
                          <a:pt x="8" y="0"/>
                        </a:lnTo>
                        <a:lnTo>
                          <a:pt x="0" y="0"/>
                        </a:lnTo>
                        <a:lnTo>
                          <a:pt x="0" y="5"/>
                        </a:lnTo>
                        <a:lnTo>
                          <a:pt x="0" y="4"/>
                        </a:lnTo>
                        <a:lnTo>
                          <a:pt x="0" y="5"/>
                        </a:lnTo>
                        <a:lnTo>
                          <a:pt x="3" y="7"/>
                        </a:lnTo>
                        <a:lnTo>
                          <a:pt x="6" y="8"/>
                        </a:lnTo>
                        <a:lnTo>
                          <a:pt x="7" y="7"/>
                        </a:lnTo>
                        <a:lnTo>
                          <a:pt x="8" y="5"/>
                        </a:lnTo>
                        <a:lnTo>
                          <a:pt x="8" y="6"/>
                        </a:lnTo>
                        <a:lnTo>
                          <a:pt x="8" y="6"/>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14" name="Freeform 78"/>
                  <p:cNvSpPr>
                    <a:spLocks/>
                  </p:cNvSpPr>
                  <p:nvPr/>
                </p:nvSpPr>
                <p:spPr bwMode="auto">
                  <a:xfrm>
                    <a:off x="4463" y="2099"/>
                    <a:ext cx="65" cy="15"/>
                  </a:xfrm>
                  <a:custGeom>
                    <a:avLst/>
                    <a:gdLst/>
                    <a:ahLst/>
                    <a:cxnLst>
                      <a:cxn ang="0">
                        <a:pos x="1" y="3"/>
                      </a:cxn>
                      <a:cxn ang="0">
                        <a:pos x="1" y="3"/>
                      </a:cxn>
                      <a:cxn ang="0">
                        <a:pos x="1" y="5"/>
                      </a:cxn>
                      <a:cxn ang="0">
                        <a:pos x="2" y="6"/>
                      </a:cxn>
                      <a:cxn ang="0">
                        <a:pos x="4" y="8"/>
                      </a:cxn>
                      <a:cxn ang="0">
                        <a:pos x="8" y="11"/>
                      </a:cxn>
                      <a:cxn ang="0">
                        <a:pos x="14" y="12"/>
                      </a:cxn>
                      <a:cxn ang="0">
                        <a:pos x="22" y="14"/>
                      </a:cxn>
                      <a:cxn ang="0">
                        <a:pos x="32" y="14"/>
                      </a:cxn>
                      <a:cxn ang="0">
                        <a:pos x="42" y="14"/>
                      </a:cxn>
                      <a:cxn ang="0">
                        <a:pos x="50" y="12"/>
                      </a:cxn>
                      <a:cxn ang="0">
                        <a:pos x="55" y="11"/>
                      </a:cxn>
                      <a:cxn ang="0">
                        <a:pos x="59" y="8"/>
                      </a:cxn>
                      <a:cxn ang="0">
                        <a:pos x="62" y="6"/>
                      </a:cxn>
                      <a:cxn ang="0">
                        <a:pos x="63" y="5"/>
                      </a:cxn>
                      <a:cxn ang="0">
                        <a:pos x="63" y="3"/>
                      </a:cxn>
                      <a:cxn ang="0">
                        <a:pos x="63" y="3"/>
                      </a:cxn>
                      <a:cxn ang="0">
                        <a:pos x="64" y="0"/>
                      </a:cxn>
                      <a:cxn ang="0">
                        <a:pos x="62" y="2"/>
                      </a:cxn>
                      <a:cxn ang="0">
                        <a:pos x="58" y="3"/>
                      </a:cxn>
                      <a:cxn ang="0">
                        <a:pos x="55" y="3"/>
                      </a:cxn>
                      <a:cxn ang="0">
                        <a:pos x="51" y="3"/>
                      </a:cxn>
                      <a:cxn ang="0">
                        <a:pos x="47" y="5"/>
                      </a:cxn>
                      <a:cxn ang="0">
                        <a:pos x="43" y="5"/>
                      </a:cxn>
                      <a:cxn ang="0">
                        <a:pos x="39" y="5"/>
                      </a:cxn>
                      <a:cxn ang="0">
                        <a:pos x="33" y="5"/>
                      </a:cxn>
                      <a:cxn ang="0">
                        <a:pos x="28" y="5"/>
                      </a:cxn>
                      <a:cxn ang="0">
                        <a:pos x="22" y="5"/>
                      </a:cxn>
                      <a:cxn ang="0">
                        <a:pos x="18" y="5"/>
                      </a:cxn>
                      <a:cxn ang="0">
                        <a:pos x="13" y="3"/>
                      </a:cxn>
                      <a:cxn ang="0">
                        <a:pos x="9" y="3"/>
                      </a:cxn>
                      <a:cxn ang="0">
                        <a:pos x="5" y="3"/>
                      </a:cxn>
                      <a:cxn ang="0">
                        <a:pos x="3" y="2"/>
                      </a:cxn>
                      <a:cxn ang="0">
                        <a:pos x="0" y="2"/>
                      </a:cxn>
                      <a:cxn ang="0">
                        <a:pos x="1" y="3"/>
                      </a:cxn>
                      <a:cxn ang="0">
                        <a:pos x="1" y="3"/>
                      </a:cxn>
                    </a:cxnLst>
                    <a:rect l="0" t="0" r="r" b="b"/>
                    <a:pathLst>
                      <a:path w="65" h="15">
                        <a:moveTo>
                          <a:pt x="1" y="3"/>
                        </a:moveTo>
                        <a:lnTo>
                          <a:pt x="1" y="3"/>
                        </a:lnTo>
                        <a:lnTo>
                          <a:pt x="1" y="5"/>
                        </a:lnTo>
                        <a:lnTo>
                          <a:pt x="2" y="6"/>
                        </a:lnTo>
                        <a:lnTo>
                          <a:pt x="4" y="8"/>
                        </a:lnTo>
                        <a:lnTo>
                          <a:pt x="8" y="11"/>
                        </a:lnTo>
                        <a:lnTo>
                          <a:pt x="14" y="12"/>
                        </a:lnTo>
                        <a:lnTo>
                          <a:pt x="22" y="14"/>
                        </a:lnTo>
                        <a:lnTo>
                          <a:pt x="32" y="14"/>
                        </a:lnTo>
                        <a:lnTo>
                          <a:pt x="42" y="14"/>
                        </a:lnTo>
                        <a:lnTo>
                          <a:pt x="50" y="12"/>
                        </a:lnTo>
                        <a:lnTo>
                          <a:pt x="55" y="11"/>
                        </a:lnTo>
                        <a:lnTo>
                          <a:pt x="59" y="8"/>
                        </a:lnTo>
                        <a:lnTo>
                          <a:pt x="62" y="6"/>
                        </a:lnTo>
                        <a:lnTo>
                          <a:pt x="63" y="5"/>
                        </a:lnTo>
                        <a:lnTo>
                          <a:pt x="63" y="3"/>
                        </a:lnTo>
                        <a:lnTo>
                          <a:pt x="63" y="3"/>
                        </a:lnTo>
                        <a:lnTo>
                          <a:pt x="64" y="0"/>
                        </a:lnTo>
                        <a:lnTo>
                          <a:pt x="62" y="2"/>
                        </a:lnTo>
                        <a:lnTo>
                          <a:pt x="58" y="3"/>
                        </a:lnTo>
                        <a:lnTo>
                          <a:pt x="55" y="3"/>
                        </a:lnTo>
                        <a:lnTo>
                          <a:pt x="51" y="3"/>
                        </a:lnTo>
                        <a:lnTo>
                          <a:pt x="47" y="5"/>
                        </a:lnTo>
                        <a:lnTo>
                          <a:pt x="43" y="5"/>
                        </a:lnTo>
                        <a:lnTo>
                          <a:pt x="39" y="5"/>
                        </a:lnTo>
                        <a:lnTo>
                          <a:pt x="33" y="5"/>
                        </a:lnTo>
                        <a:lnTo>
                          <a:pt x="28" y="5"/>
                        </a:lnTo>
                        <a:lnTo>
                          <a:pt x="22" y="5"/>
                        </a:lnTo>
                        <a:lnTo>
                          <a:pt x="18" y="5"/>
                        </a:lnTo>
                        <a:lnTo>
                          <a:pt x="13" y="3"/>
                        </a:lnTo>
                        <a:lnTo>
                          <a:pt x="9" y="3"/>
                        </a:lnTo>
                        <a:lnTo>
                          <a:pt x="5" y="3"/>
                        </a:lnTo>
                        <a:lnTo>
                          <a:pt x="3" y="2"/>
                        </a:lnTo>
                        <a:lnTo>
                          <a:pt x="0" y="2"/>
                        </a:lnTo>
                        <a:lnTo>
                          <a:pt x="1" y="3"/>
                        </a:lnTo>
                        <a:lnTo>
                          <a:pt x="1" y="3"/>
                        </a:lnTo>
                      </a:path>
                    </a:pathLst>
                  </a:custGeom>
                  <a:solidFill>
                    <a:srgbClr val="D2D2D2"/>
                  </a:solidFill>
                  <a:ln w="9525">
                    <a:noFill/>
                    <a:round/>
                    <a:headEnd type="none" w="med" len="med"/>
                    <a:tailEnd type="none" w="med" len="med"/>
                  </a:ln>
                  <a:effectLst/>
                </p:spPr>
                <p:txBody>
                  <a:bodyPr/>
                  <a:lstStyle/>
                  <a:p>
                    <a:endParaRPr lang="zh-CN" altLang="en-US"/>
                  </a:p>
                </p:txBody>
              </p:sp>
              <p:sp>
                <p:nvSpPr>
                  <p:cNvPr id="449615" name="Freeform 79"/>
                  <p:cNvSpPr>
                    <a:spLocks/>
                  </p:cNvSpPr>
                  <p:nvPr/>
                </p:nvSpPr>
                <p:spPr bwMode="auto">
                  <a:xfrm>
                    <a:off x="4461" y="2101"/>
                    <a:ext cx="40" cy="17"/>
                  </a:xfrm>
                  <a:custGeom>
                    <a:avLst/>
                    <a:gdLst/>
                    <a:ahLst/>
                    <a:cxnLst>
                      <a:cxn ang="0">
                        <a:pos x="34" y="9"/>
                      </a:cxn>
                      <a:cxn ang="0">
                        <a:pos x="34" y="9"/>
                      </a:cxn>
                      <a:cxn ang="0">
                        <a:pos x="25" y="9"/>
                      </a:cxn>
                      <a:cxn ang="0">
                        <a:pos x="17" y="8"/>
                      </a:cxn>
                      <a:cxn ang="0">
                        <a:pos x="13" y="6"/>
                      </a:cxn>
                      <a:cxn ang="0">
                        <a:pos x="10" y="3"/>
                      </a:cxn>
                      <a:cxn ang="0">
                        <a:pos x="6" y="3"/>
                      </a:cxn>
                      <a:cxn ang="0">
                        <a:pos x="6" y="1"/>
                      </a:cxn>
                      <a:cxn ang="0">
                        <a:pos x="6" y="0"/>
                      </a:cxn>
                      <a:cxn ang="0">
                        <a:pos x="6" y="1"/>
                      </a:cxn>
                      <a:cxn ang="0">
                        <a:pos x="0" y="1"/>
                      </a:cxn>
                      <a:cxn ang="0">
                        <a:pos x="0" y="3"/>
                      </a:cxn>
                      <a:cxn ang="0">
                        <a:pos x="1" y="4"/>
                      </a:cxn>
                      <a:cxn ang="0">
                        <a:pos x="2" y="8"/>
                      </a:cxn>
                      <a:cxn ang="0">
                        <a:pos x="5" y="9"/>
                      </a:cxn>
                      <a:cxn ang="0">
                        <a:pos x="10" y="11"/>
                      </a:cxn>
                      <a:cxn ang="0">
                        <a:pos x="15" y="15"/>
                      </a:cxn>
                      <a:cxn ang="0">
                        <a:pos x="24" y="15"/>
                      </a:cxn>
                      <a:cxn ang="0">
                        <a:pos x="34" y="16"/>
                      </a:cxn>
                      <a:cxn ang="0">
                        <a:pos x="34" y="16"/>
                      </a:cxn>
                      <a:cxn ang="0">
                        <a:pos x="34" y="16"/>
                      </a:cxn>
                      <a:cxn ang="0">
                        <a:pos x="37" y="15"/>
                      </a:cxn>
                      <a:cxn ang="0">
                        <a:pos x="39" y="12"/>
                      </a:cxn>
                      <a:cxn ang="0">
                        <a:pos x="37" y="10"/>
                      </a:cxn>
                      <a:cxn ang="0">
                        <a:pos x="34" y="9"/>
                      </a:cxn>
                      <a:cxn ang="0">
                        <a:pos x="34" y="9"/>
                      </a:cxn>
                    </a:cxnLst>
                    <a:rect l="0" t="0" r="r" b="b"/>
                    <a:pathLst>
                      <a:path w="40" h="17">
                        <a:moveTo>
                          <a:pt x="34" y="9"/>
                        </a:moveTo>
                        <a:lnTo>
                          <a:pt x="34" y="9"/>
                        </a:lnTo>
                        <a:lnTo>
                          <a:pt x="25" y="9"/>
                        </a:lnTo>
                        <a:lnTo>
                          <a:pt x="17" y="8"/>
                        </a:lnTo>
                        <a:lnTo>
                          <a:pt x="13" y="6"/>
                        </a:lnTo>
                        <a:lnTo>
                          <a:pt x="10" y="3"/>
                        </a:lnTo>
                        <a:lnTo>
                          <a:pt x="6" y="3"/>
                        </a:lnTo>
                        <a:lnTo>
                          <a:pt x="6" y="1"/>
                        </a:lnTo>
                        <a:lnTo>
                          <a:pt x="6" y="0"/>
                        </a:lnTo>
                        <a:lnTo>
                          <a:pt x="6" y="1"/>
                        </a:lnTo>
                        <a:lnTo>
                          <a:pt x="0" y="1"/>
                        </a:lnTo>
                        <a:lnTo>
                          <a:pt x="0" y="3"/>
                        </a:lnTo>
                        <a:lnTo>
                          <a:pt x="1" y="4"/>
                        </a:lnTo>
                        <a:lnTo>
                          <a:pt x="2" y="8"/>
                        </a:lnTo>
                        <a:lnTo>
                          <a:pt x="5" y="9"/>
                        </a:lnTo>
                        <a:lnTo>
                          <a:pt x="10" y="11"/>
                        </a:lnTo>
                        <a:lnTo>
                          <a:pt x="15" y="15"/>
                        </a:lnTo>
                        <a:lnTo>
                          <a:pt x="24" y="15"/>
                        </a:lnTo>
                        <a:lnTo>
                          <a:pt x="34" y="16"/>
                        </a:lnTo>
                        <a:lnTo>
                          <a:pt x="34" y="16"/>
                        </a:lnTo>
                        <a:lnTo>
                          <a:pt x="34" y="16"/>
                        </a:lnTo>
                        <a:lnTo>
                          <a:pt x="37" y="15"/>
                        </a:lnTo>
                        <a:lnTo>
                          <a:pt x="39" y="12"/>
                        </a:lnTo>
                        <a:lnTo>
                          <a:pt x="37" y="10"/>
                        </a:lnTo>
                        <a:lnTo>
                          <a:pt x="34" y="9"/>
                        </a:lnTo>
                        <a:lnTo>
                          <a:pt x="34" y="9"/>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16" name="Freeform 80"/>
                  <p:cNvSpPr>
                    <a:spLocks/>
                  </p:cNvSpPr>
                  <p:nvPr/>
                </p:nvSpPr>
                <p:spPr bwMode="auto">
                  <a:xfrm>
                    <a:off x="4495" y="2099"/>
                    <a:ext cx="37" cy="19"/>
                  </a:xfrm>
                  <a:custGeom>
                    <a:avLst/>
                    <a:gdLst/>
                    <a:ahLst/>
                    <a:cxnLst>
                      <a:cxn ang="0">
                        <a:pos x="28" y="2"/>
                      </a:cxn>
                      <a:cxn ang="0">
                        <a:pos x="28" y="2"/>
                      </a:cxn>
                      <a:cxn ang="0">
                        <a:pos x="28" y="2"/>
                      </a:cxn>
                      <a:cxn ang="0">
                        <a:pos x="28" y="3"/>
                      </a:cxn>
                      <a:cxn ang="0">
                        <a:pos x="27" y="5"/>
                      </a:cxn>
                      <a:cxn ang="0">
                        <a:pos x="25" y="5"/>
                      </a:cxn>
                      <a:cxn ang="0">
                        <a:pos x="22" y="8"/>
                      </a:cxn>
                      <a:cxn ang="0">
                        <a:pos x="17" y="10"/>
                      </a:cxn>
                      <a:cxn ang="0">
                        <a:pos x="10" y="11"/>
                      </a:cxn>
                      <a:cxn ang="0">
                        <a:pos x="0" y="11"/>
                      </a:cxn>
                      <a:cxn ang="0">
                        <a:pos x="0" y="18"/>
                      </a:cxn>
                      <a:cxn ang="0">
                        <a:pos x="11" y="17"/>
                      </a:cxn>
                      <a:cxn ang="0">
                        <a:pos x="19" y="17"/>
                      </a:cxn>
                      <a:cxn ang="0">
                        <a:pos x="25" y="13"/>
                      </a:cxn>
                      <a:cxn ang="0">
                        <a:pos x="30" y="11"/>
                      </a:cxn>
                      <a:cxn ang="0">
                        <a:pos x="32" y="10"/>
                      </a:cxn>
                      <a:cxn ang="0">
                        <a:pos x="35" y="6"/>
                      </a:cxn>
                      <a:cxn ang="0">
                        <a:pos x="36" y="5"/>
                      </a:cxn>
                      <a:cxn ang="0">
                        <a:pos x="36" y="3"/>
                      </a:cxn>
                      <a:cxn ang="0">
                        <a:pos x="36" y="3"/>
                      </a:cxn>
                      <a:cxn ang="0">
                        <a:pos x="36" y="3"/>
                      </a:cxn>
                      <a:cxn ang="0">
                        <a:pos x="35" y="0"/>
                      </a:cxn>
                      <a:cxn ang="0">
                        <a:pos x="32" y="0"/>
                      </a:cxn>
                      <a:cxn ang="0">
                        <a:pos x="30" y="0"/>
                      </a:cxn>
                      <a:cxn ang="0">
                        <a:pos x="28" y="2"/>
                      </a:cxn>
                      <a:cxn ang="0">
                        <a:pos x="28" y="2"/>
                      </a:cxn>
                      <a:cxn ang="0">
                        <a:pos x="28" y="2"/>
                      </a:cxn>
                    </a:cxnLst>
                    <a:rect l="0" t="0" r="r" b="b"/>
                    <a:pathLst>
                      <a:path w="37" h="19">
                        <a:moveTo>
                          <a:pt x="28" y="2"/>
                        </a:moveTo>
                        <a:lnTo>
                          <a:pt x="28" y="2"/>
                        </a:lnTo>
                        <a:lnTo>
                          <a:pt x="28" y="2"/>
                        </a:lnTo>
                        <a:lnTo>
                          <a:pt x="28" y="3"/>
                        </a:lnTo>
                        <a:lnTo>
                          <a:pt x="27" y="5"/>
                        </a:lnTo>
                        <a:lnTo>
                          <a:pt x="25" y="5"/>
                        </a:lnTo>
                        <a:lnTo>
                          <a:pt x="22" y="8"/>
                        </a:lnTo>
                        <a:lnTo>
                          <a:pt x="17" y="10"/>
                        </a:lnTo>
                        <a:lnTo>
                          <a:pt x="10" y="11"/>
                        </a:lnTo>
                        <a:lnTo>
                          <a:pt x="0" y="11"/>
                        </a:lnTo>
                        <a:lnTo>
                          <a:pt x="0" y="18"/>
                        </a:lnTo>
                        <a:lnTo>
                          <a:pt x="11" y="17"/>
                        </a:lnTo>
                        <a:lnTo>
                          <a:pt x="19" y="17"/>
                        </a:lnTo>
                        <a:lnTo>
                          <a:pt x="25" y="13"/>
                        </a:lnTo>
                        <a:lnTo>
                          <a:pt x="30" y="11"/>
                        </a:lnTo>
                        <a:lnTo>
                          <a:pt x="32" y="10"/>
                        </a:lnTo>
                        <a:lnTo>
                          <a:pt x="35" y="6"/>
                        </a:lnTo>
                        <a:lnTo>
                          <a:pt x="36" y="5"/>
                        </a:lnTo>
                        <a:lnTo>
                          <a:pt x="36" y="3"/>
                        </a:lnTo>
                        <a:lnTo>
                          <a:pt x="36" y="3"/>
                        </a:lnTo>
                        <a:lnTo>
                          <a:pt x="36" y="3"/>
                        </a:lnTo>
                        <a:lnTo>
                          <a:pt x="35" y="0"/>
                        </a:lnTo>
                        <a:lnTo>
                          <a:pt x="32" y="0"/>
                        </a:lnTo>
                        <a:lnTo>
                          <a:pt x="30" y="0"/>
                        </a:lnTo>
                        <a:lnTo>
                          <a:pt x="28" y="2"/>
                        </a:lnTo>
                        <a:lnTo>
                          <a:pt x="28" y="2"/>
                        </a:lnTo>
                        <a:lnTo>
                          <a:pt x="28" y="2"/>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17" name="Freeform 81"/>
                  <p:cNvSpPr>
                    <a:spLocks/>
                  </p:cNvSpPr>
                  <p:nvPr/>
                </p:nvSpPr>
                <p:spPr bwMode="auto">
                  <a:xfrm>
                    <a:off x="4523" y="2095"/>
                    <a:ext cx="9" cy="10"/>
                  </a:xfrm>
                  <a:custGeom>
                    <a:avLst/>
                    <a:gdLst/>
                    <a:ahLst/>
                    <a:cxnLst>
                      <a:cxn ang="0">
                        <a:pos x="7" y="9"/>
                      </a:cxn>
                      <a:cxn ang="0">
                        <a:pos x="0" y="4"/>
                      </a:cxn>
                      <a:cxn ang="0">
                        <a:pos x="0" y="6"/>
                      </a:cxn>
                      <a:cxn ang="0">
                        <a:pos x="8" y="7"/>
                      </a:cxn>
                      <a:cxn ang="0">
                        <a:pos x="8" y="6"/>
                      </a:cxn>
                      <a:cxn ang="0">
                        <a:pos x="3" y="0"/>
                      </a:cxn>
                      <a:cxn ang="0">
                        <a:pos x="8" y="6"/>
                      </a:cxn>
                      <a:cxn ang="0">
                        <a:pos x="8" y="2"/>
                      </a:cxn>
                      <a:cxn ang="0">
                        <a:pos x="7" y="0"/>
                      </a:cxn>
                      <a:cxn ang="0">
                        <a:pos x="2" y="2"/>
                      </a:cxn>
                      <a:cxn ang="0">
                        <a:pos x="0" y="4"/>
                      </a:cxn>
                      <a:cxn ang="0">
                        <a:pos x="7" y="9"/>
                      </a:cxn>
                      <a:cxn ang="0">
                        <a:pos x="7" y="9"/>
                      </a:cxn>
                    </a:cxnLst>
                    <a:rect l="0" t="0" r="r" b="b"/>
                    <a:pathLst>
                      <a:path w="9" h="10">
                        <a:moveTo>
                          <a:pt x="7" y="9"/>
                        </a:moveTo>
                        <a:lnTo>
                          <a:pt x="0" y="4"/>
                        </a:lnTo>
                        <a:lnTo>
                          <a:pt x="0" y="6"/>
                        </a:lnTo>
                        <a:lnTo>
                          <a:pt x="8" y="7"/>
                        </a:lnTo>
                        <a:lnTo>
                          <a:pt x="8" y="6"/>
                        </a:lnTo>
                        <a:lnTo>
                          <a:pt x="3" y="0"/>
                        </a:lnTo>
                        <a:lnTo>
                          <a:pt x="8" y="6"/>
                        </a:lnTo>
                        <a:lnTo>
                          <a:pt x="8" y="2"/>
                        </a:lnTo>
                        <a:lnTo>
                          <a:pt x="7" y="0"/>
                        </a:lnTo>
                        <a:lnTo>
                          <a:pt x="2" y="2"/>
                        </a:lnTo>
                        <a:lnTo>
                          <a:pt x="0" y="4"/>
                        </a:lnTo>
                        <a:lnTo>
                          <a:pt x="7" y="9"/>
                        </a:lnTo>
                        <a:lnTo>
                          <a:pt x="7" y="9"/>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18" name="Freeform 82"/>
                  <p:cNvSpPr>
                    <a:spLocks/>
                  </p:cNvSpPr>
                  <p:nvPr/>
                </p:nvSpPr>
                <p:spPr bwMode="auto">
                  <a:xfrm>
                    <a:off x="4493" y="2095"/>
                    <a:ext cx="38" cy="13"/>
                  </a:xfrm>
                  <a:custGeom>
                    <a:avLst/>
                    <a:gdLst/>
                    <a:ahLst/>
                    <a:cxnLst>
                      <a:cxn ang="0">
                        <a:pos x="3" y="12"/>
                      </a:cxn>
                      <a:cxn ang="0">
                        <a:pos x="3" y="12"/>
                      </a:cxn>
                      <a:cxn ang="0">
                        <a:pos x="9" y="12"/>
                      </a:cxn>
                      <a:cxn ang="0">
                        <a:pos x="13" y="12"/>
                      </a:cxn>
                      <a:cxn ang="0">
                        <a:pos x="19" y="12"/>
                      </a:cxn>
                      <a:cxn ang="0">
                        <a:pos x="22" y="11"/>
                      </a:cxn>
                      <a:cxn ang="0">
                        <a:pos x="25" y="10"/>
                      </a:cxn>
                      <a:cxn ang="0">
                        <a:pos x="29" y="10"/>
                      </a:cxn>
                      <a:cxn ang="0">
                        <a:pos x="32" y="9"/>
                      </a:cxn>
                      <a:cxn ang="0">
                        <a:pos x="37" y="9"/>
                      </a:cxn>
                      <a:cxn ang="0">
                        <a:pos x="33" y="0"/>
                      </a:cxn>
                      <a:cxn ang="0">
                        <a:pos x="30" y="2"/>
                      </a:cxn>
                      <a:cxn ang="0">
                        <a:pos x="27" y="4"/>
                      </a:cxn>
                      <a:cxn ang="0">
                        <a:pos x="24" y="4"/>
                      </a:cxn>
                      <a:cxn ang="0">
                        <a:pos x="20" y="4"/>
                      </a:cxn>
                      <a:cxn ang="0">
                        <a:pos x="17" y="4"/>
                      </a:cxn>
                      <a:cxn ang="0">
                        <a:pos x="12" y="6"/>
                      </a:cxn>
                      <a:cxn ang="0">
                        <a:pos x="9" y="6"/>
                      </a:cxn>
                      <a:cxn ang="0">
                        <a:pos x="3" y="6"/>
                      </a:cxn>
                      <a:cxn ang="0">
                        <a:pos x="3" y="6"/>
                      </a:cxn>
                      <a:cxn ang="0">
                        <a:pos x="3" y="6"/>
                      </a:cxn>
                      <a:cxn ang="0">
                        <a:pos x="0" y="7"/>
                      </a:cxn>
                      <a:cxn ang="0">
                        <a:pos x="0" y="9"/>
                      </a:cxn>
                      <a:cxn ang="0">
                        <a:pos x="0" y="12"/>
                      </a:cxn>
                      <a:cxn ang="0">
                        <a:pos x="3" y="12"/>
                      </a:cxn>
                      <a:cxn ang="0">
                        <a:pos x="3" y="12"/>
                      </a:cxn>
                    </a:cxnLst>
                    <a:rect l="0" t="0" r="r" b="b"/>
                    <a:pathLst>
                      <a:path w="38" h="13">
                        <a:moveTo>
                          <a:pt x="3" y="12"/>
                        </a:moveTo>
                        <a:lnTo>
                          <a:pt x="3" y="12"/>
                        </a:lnTo>
                        <a:lnTo>
                          <a:pt x="9" y="12"/>
                        </a:lnTo>
                        <a:lnTo>
                          <a:pt x="13" y="12"/>
                        </a:lnTo>
                        <a:lnTo>
                          <a:pt x="19" y="12"/>
                        </a:lnTo>
                        <a:lnTo>
                          <a:pt x="22" y="11"/>
                        </a:lnTo>
                        <a:lnTo>
                          <a:pt x="25" y="10"/>
                        </a:lnTo>
                        <a:lnTo>
                          <a:pt x="29" y="10"/>
                        </a:lnTo>
                        <a:lnTo>
                          <a:pt x="32" y="9"/>
                        </a:lnTo>
                        <a:lnTo>
                          <a:pt x="37" y="9"/>
                        </a:lnTo>
                        <a:lnTo>
                          <a:pt x="33" y="0"/>
                        </a:lnTo>
                        <a:lnTo>
                          <a:pt x="30" y="2"/>
                        </a:lnTo>
                        <a:lnTo>
                          <a:pt x="27" y="4"/>
                        </a:lnTo>
                        <a:lnTo>
                          <a:pt x="24" y="4"/>
                        </a:lnTo>
                        <a:lnTo>
                          <a:pt x="20" y="4"/>
                        </a:lnTo>
                        <a:lnTo>
                          <a:pt x="17" y="4"/>
                        </a:lnTo>
                        <a:lnTo>
                          <a:pt x="12" y="6"/>
                        </a:lnTo>
                        <a:lnTo>
                          <a:pt x="9" y="6"/>
                        </a:lnTo>
                        <a:lnTo>
                          <a:pt x="3" y="6"/>
                        </a:lnTo>
                        <a:lnTo>
                          <a:pt x="3" y="6"/>
                        </a:lnTo>
                        <a:lnTo>
                          <a:pt x="3" y="6"/>
                        </a:lnTo>
                        <a:lnTo>
                          <a:pt x="0" y="7"/>
                        </a:lnTo>
                        <a:lnTo>
                          <a:pt x="0" y="9"/>
                        </a:lnTo>
                        <a:lnTo>
                          <a:pt x="0" y="12"/>
                        </a:lnTo>
                        <a:lnTo>
                          <a:pt x="3" y="12"/>
                        </a:lnTo>
                        <a:lnTo>
                          <a:pt x="3" y="12"/>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19" name="Freeform 83"/>
                  <p:cNvSpPr>
                    <a:spLocks/>
                  </p:cNvSpPr>
                  <p:nvPr/>
                </p:nvSpPr>
                <p:spPr bwMode="auto">
                  <a:xfrm>
                    <a:off x="4459" y="2097"/>
                    <a:ext cx="38" cy="11"/>
                  </a:xfrm>
                  <a:custGeom>
                    <a:avLst/>
                    <a:gdLst/>
                    <a:ahLst/>
                    <a:cxnLst>
                      <a:cxn ang="0">
                        <a:pos x="8" y="2"/>
                      </a:cxn>
                      <a:cxn ang="0">
                        <a:pos x="4" y="7"/>
                      </a:cxn>
                      <a:cxn ang="0">
                        <a:pos x="6" y="7"/>
                      </a:cxn>
                      <a:cxn ang="0">
                        <a:pos x="8" y="8"/>
                      </a:cxn>
                      <a:cxn ang="0">
                        <a:pos x="13" y="8"/>
                      </a:cxn>
                      <a:cxn ang="0">
                        <a:pos x="17" y="9"/>
                      </a:cxn>
                      <a:cxn ang="0">
                        <a:pos x="22" y="10"/>
                      </a:cxn>
                      <a:cxn ang="0">
                        <a:pos x="26" y="10"/>
                      </a:cxn>
                      <a:cxn ang="0">
                        <a:pos x="32" y="10"/>
                      </a:cxn>
                      <a:cxn ang="0">
                        <a:pos x="37" y="10"/>
                      </a:cxn>
                      <a:cxn ang="0">
                        <a:pos x="37" y="4"/>
                      </a:cxn>
                      <a:cxn ang="0">
                        <a:pos x="32" y="4"/>
                      </a:cxn>
                      <a:cxn ang="0">
                        <a:pos x="26" y="4"/>
                      </a:cxn>
                      <a:cxn ang="0">
                        <a:pos x="22" y="4"/>
                      </a:cxn>
                      <a:cxn ang="0">
                        <a:pos x="18" y="2"/>
                      </a:cxn>
                      <a:cxn ang="0">
                        <a:pos x="15" y="2"/>
                      </a:cxn>
                      <a:cxn ang="0">
                        <a:pos x="12" y="2"/>
                      </a:cxn>
                      <a:cxn ang="0">
                        <a:pos x="8" y="0"/>
                      </a:cxn>
                      <a:cxn ang="0">
                        <a:pos x="5" y="0"/>
                      </a:cxn>
                      <a:cxn ang="0">
                        <a:pos x="0" y="4"/>
                      </a:cxn>
                      <a:cxn ang="0">
                        <a:pos x="5" y="0"/>
                      </a:cxn>
                      <a:cxn ang="0">
                        <a:pos x="3" y="0"/>
                      </a:cxn>
                      <a:cxn ang="0">
                        <a:pos x="0" y="2"/>
                      </a:cxn>
                      <a:cxn ang="0">
                        <a:pos x="2" y="5"/>
                      </a:cxn>
                      <a:cxn ang="0">
                        <a:pos x="4" y="7"/>
                      </a:cxn>
                      <a:cxn ang="0">
                        <a:pos x="8" y="2"/>
                      </a:cxn>
                      <a:cxn ang="0">
                        <a:pos x="8" y="2"/>
                      </a:cxn>
                    </a:cxnLst>
                    <a:rect l="0" t="0" r="r" b="b"/>
                    <a:pathLst>
                      <a:path w="38" h="11">
                        <a:moveTo>
                          <a:pt x="8" y="2"/>
                        </a:moveTo>
                        <a:lnTo>
                          <a:pt x="4" y="7"/>
                        </a:lnTo>
                        <a:lnTo>
                          <a:pt x="6" y="7"/>
                        </a:lnTo>
                        <a:lnTo>
                          <a:pt x="8" y="8"/>
                        </a:lnTo>
                        <a:lnTo>
                          <a:pt x="13" y="8"/>
                        </a:lnTo>
                        <a:lnTo>
                          <a:pt x="17" y="9"/>
                        </a:lnTo>
                        <a:lnTo>
                          <a:pt x="22" y="10"/>
                        </a:lnTo>
                        <a:lnTo>
                          <a:pt x="26" y="10"/>
                        </a:lnTo>
                        <a:lnTo>
                          <a:pt x="32" y="10"/>
                        </a:lnTo>
                        <a:lnTo>
                          <a:pt x="37" y="10"/>
                        </a:lnTo>
                        <a:lnTo>
                          <a:pt x="37" y="4"/>
                        </a:lnTo>
                        <a:lnTo>
                          <a:pt x="32" y="4"/>
                        </a:lnTo>
                        <a:lnTo>
                          <a:pt x="26" y="4"/>
                        </a:lnTo>
                        <a:lnTo>
                          <a:pt x="22" y="4"/>
                        </a:lnTo>
                        <a:lnTo>
                          <a:pt x="18" y="2"/>
                        </a:lnTo>
                        <a:lnTo>
                          <a:pt x="15" y="2"/>
                        </a:lnTo>
                        <a:lnTo>
                          <a:pt x="12" y="2"/>
                        </a:lnTo>
                        <a:lnTo>
                          <a:pt x="8" y="0"/>
                        </a:lnTo>
                        <a:lnTo>
                          <a:pt x="5" y="0"/>
                        </a:lnTo>
                        <a:lnTo>
                          <a:pt x="0" y="4"/>
                        </a:lnTo>
                        <a:lnTo>
                          <a:pt x="5" y="0"/>
                        </a:lnTo>
                        <a:lnTo>
                          <a:pt x="3" y="0"/>
                        </a:lnTo>
                        <a:lnTo>
                          <a:pt x="0" y="2"/>
                        </a:lnTo>
                        <a:lnTo>
                          <a:pt x="2" y="5"/>
                        </a:lnTo>
                        <a:lnTo>
                          <a:pt x="4" y="7"/>
                        </a:lnTo>
                        <a:lnTo>
                          <a:pt x="8" y="2"/>
                        </a:lnTo>
                        <a:lnTo>
                          <a:pt x="8" y="2"/>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20" name="Freeform 84"/>
                  <p:cNvSpPr>
                    <a:spLocks/>
                  </p:cNvSpPr>
                  <p:nvPr/>
                </p:nvSpPr>
                <p:spPr bwMode="auto">
                  <a:xfrm>
                    <a:off x="4459" y="2099"/>
                    <a:ext cx="9" cy="7"/>
                  </a:xfrm>
                  <a:custGeom>
                    <a:avLst/>
                    <a:gdLst/>
                    <a:ahLst/>
                    <a:cxnLst>
                      <a:cxn ang="0">
                        <a:pos x="8" y="3"/>
                      </a:cxn>
                      <a:cxn ang="0">
                        <a:pos x="8" y="2"/>
                      </a:cxn>
                      <a:cxn ang="0">
                        <a:pos x="8" y="0"/>
                      </a:cxn>
                      <a:cxn ang="0">
                        <a:pos x="0" y="2"/>
                      </a:cxn>
                      <a:cxn ang="0">
                        <a:pos x="2" y="3"/>
                      </a:cxn>
                      <a:cxn ang="0">
                        <a:pos x="2" y="3"/>
                      </a:cxn>
                      <a:cxn ang="0">
                        <a:pos x="2" y="3"/>
                      </a:cxn>
                      <a:cxn ang="0">
                        <a:pos x="4" y="5"/>
                      </a:cxn>
                      <a:cxn ang="0">
                        <a:pos x="6" y="6"/>
                      </a:cxn>
                      <a:cxn ang="0">
                        <a:pos x="8" y="5"/>
                      </a:cxn>
                      <a:cxn ang="0">
                        <a:pos x="8" y="2"/>
                      </a:cxn>
                      <a:cxn ang="0">
                        <a:pos x="8" y="3"/>
                      </a:cxn>
                      <a:cxn ang="0">
                        <a:pos x="8" y="3"/>
                      </a:cxn>
                    </a:cxnLst>
                    <a:rect l="0" t="0" r="r" b="b"/>
                    <a:pathLst>
                      <a:path w="9" h="7">
                        <a:moveTo>
                          <a:pt x="8" y="3"/>
                        </a:moveTo>
                        <a:lnTo>
                          <a:pt x="8" y="2"/>
                        </a:lnTo>
                        <a:lnTo>
                          <a:pt x="8" y="0"/>
                        </a:lnTo>
                        <a:lnTo>
                          <a:pt x="0" y="2"/>
                        </a:lnTo>
                        <a:lnTo>
                          <a:pt x="2" y="3"/>
                        </a:lnTo>
                        <a:lnTo>
                          <a:pt x="2" y="3"/>
                        </a:lnTo>
                        <a:lnTo>
                          <a:pt x="2" y="3"/>
                        </a:lnTo>
                        <a:lnTo>
                          <a:pt x="4" y="5"/>
                        </a:lnTo>
                        <a:lnTo>
                          <a:pt x="6" y="6"/>
                        </a:lnTo>
                        <a:lnTo>
                          <a:pt x="8" y="5"/>
                        </a:lnTo>
                        <a:lnTo>
                          <a:pt x="8" y="2"/>
                        </a:lnTo>
                        <a:lnTo>
                          <a:pt x="8" y="3"/>
                        </a:lnTo>
                        <a:lnTo>
                          <a:pt x="8" y="3"/>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21" name="Freeform 85"/>
                  <p:cNvSpPr>
                    <a:spLocks/>
                  </p:cNvSpPr>
                  <p:nvPr/>
                </p:nvSpPr>
                <p:spPr bwMode="auto">
                  <a:xfrm>
                    <a:off x="4436" y="1971"/>
                    <a:ext cx="121" cy="61"/>
                  </a:xfrm>
                  <a:custGeom>
                    <a:avLst/>
                    <a:gdLst/>
                    <a:ahLst/>
                    <a:cxnLst>
                      <a:cxn ang="0">
                        <a:pos x="119" y="26"/>
                      </a:cxn>
                      <a:cxn ang="0">
                        <a:pos x="120" y="0"/>
                      </a:cxn>
                      <a:cxn ang="0">
                        <a:pos x="120" y="2"/>
                      </a:cxn>
                      <a:cxn ang="0">
                        <a:pos x="118" y="4"/>
                      </a:cxn>
                      <a:cxn ang="0">
                        <a:pos x="116" y="8"/>
                      </a:cxn>
                      <a:cxn ang="0">
                        <a:pos x="110" y="12"/>
                      </a:cxn>
                      <a:cxn ang="0">
                        <a:pos x="104" y="16"/>
                      </a:cxn>
                      <a:cxn ang="0">
                        <a:pos x="94" y="20"/>
                      </a:cxn>
                      <a:cxn ang="0">
                        <a:pos x="79" y="22"/>
                      </a:cxn>
                      <a:cxn ang="0">
                        <a:pos x="60" y="23"/>
                      </a:cxn>
                      <a:cxn ang="0">
                        <a:pos x="40" y="22"/>
                      </a:cxn>
                      <a:cxn ang="0">
                        <a:pos x="27" y="20"/>
                      </a:cxn>
                      <a:cxn ang="0">
                        <a:pos x="15" y="16"/>
                      </a:cxn>
                      <a:cxn ang="0">
                        <a:pos x="7" y="12"/>
                      </a:cxn>
                      <a:cxn ang="0">
                        <a:pos x="2" y="8"/>
                      </a:cxn>
                      <a:cxn ang="0">
                        <a:pos x="1" y="4"/>
                      </a:cxn>
                      <a:cxn ang="0">
                        <a:pos x="0" y="2"/>
                      </a:cxn>
                      <a:cxn ang="0">
                        <a:pos x="0" y="0"/>
                      </a:cxn>
                      <a:cxn ang="0">
                        <a:pos x="0" y="26"/>
                      </a:cxn>
                      <a:cxn ang="0">
                        <a:pos x="0" y="36"/>
                      </a:cxn>
                      <a:cxn ang="0">
                        <a:pos x="0" y="38"/>
                      </a:cxn>
                      <a:cxn ang="0">
                        <a:pos x="1" y="42"/>
                      </a:cxn>
                      <a:cxn ang="0">
                        <a:pos x="2" y="44"/>
                      </a:cxn>
                      <a:cxn ang="0">
                        <a:pos x="7" y="48"/>
                      </a:cxn>
                      <a:cxn ang="0">
                        <a:pos x="15" y="53"/>
                      </a:cxn>
                      <a:cxn ang="0">
                        <a:pos x="27" y="56"/>
                      </a:cxn>
                      <a:cxn ang="0">
                        <a:pos x="40" y="60"/>
                      </a:cxn>
                      <a:cxn ang="0">
                        <a:pos x="60" y="60"/>
                      </a:cxn>
                      <a:cxn ang="0">
                        <a:pos x="79" y="60"/>
                      </a:cxn>
                      <a:cxn ang="0">
                        <a:pos x="94" y="56"/>
                      </a:cxn>
                      <a:cxn ang="0">
                        <a:pos x="104" y="53"/>
                      </a:cxn>
                      <a:cxn ang="0">
                        <a:pos x="110" y="48"/>
                      </a:cxn>
                      <a:cxn ang="0">
                        <a:pos x="116" y="44"/>
                      </a:cxn>
                      <a:cxn ang="0">
                        <a:pos x="118" y="42"/>
                      </a:cxn>
                      <a:cxn ang="0">
                        <a:pos x="120" y="38"/>
                      </a:cxn>
                      <a:cxn ang="0">
                        <a:pos x="120" y="36"/>
                      </a:cxn>
                      <a:cxn ang="0">
                        <a:pos x="119" y="26"/>
                      </a:cxn>
                      <a:cxn ang="0">
                        <a:pos x="119" y="26"/>
                      </a:cxn>
                    </a:cxnLst>
                    <a:rect l="0" t="0" r="r" b="b"/>
                    <a:pathLst>
                      <a:path w="121" h="61">
                        <a:moveTo>
                          <a:pt x="119" y="26"/>
                        </a:moveTo>
                        <a:lnTo>
                          <a:pt x="120" y="0"/>
                        </a:lnTo>
                        <a:lnTo>
                          <a:pt x="120" y="2"/>
                        </a:lnTo>
                        <a:lnTo>
                          <a:pt x="118" y="4"/>
                        </a:lnTo>
                        <a:lnTo>
                          <a:pt x="116" y="8"/>
                        </a:lnTo>
                        <a:lnTo>
                          <a:pt x="110" y="12"/>
                        </a:lnTo>
                        <a:lnTo>
                          <a:pt x="104" y="16"/>
                        </a:lnTo>
                        <a:lnTo>
                          <a:pt x="94" y="20"/>
                        </a:lnTo>
                        <a:lnTo>
                          <a:pt x="79" y="22"/>
                        </a:lnTo>
                        <a:lnTo>
                          <a:pt x="60" y="23"/>
                        </a:lnTo>
                        <a:lnTo>
                          <a:pt x="40" y="22"/>
                        </a:lnTo>
                        <a:lnTo>
                          <a:pt x="27" y="20"/>
                        </a:lnTo>
                        <a:lnTo>
                          <a:pt x="15" y="16"/>
                        </a:lnTo>
                        <a:lnTo>
                          <a:pt x="7" y="12"/>
                        </a:lnTo>
                        <a:lnTo>
                          <a:pt x="2" y="8"/>
                        </a:lnTo>
                        <a:lnTo>
                          <a:pt x="1" y="4"/>
                        </a:lnTo>
                        <a:lnTo>
                          <a:pt x="0" y="2"/>
                        </a:lnTo>
                        <a:lnTo>
                          <a:pt x="0" y="0"/>
                        </a:lnTo>
                        <a:lnTo>
                          <a:pt x="0" y="26"/>
                        </a:lnTo>
                        <a:lnTo>
                          <a:pt x="0" y="36"/>
                        </a:lnTo>
                        <a:lnTo>
                          <a:pt x="0" y="38"/>
                        </a:lnTo>
                        <a:lnTo>
                          <a:pt x="1" y="42"/>
                        </a:lnTo>
                        <a:lnTo>
                          <a:pt x="2" y="44"/>
                        </a:lnTo>
                        <a:lnTo>
                          <a:pt x="7" y="48"/>
                        </a:lnTo>
                        <a:lnTo>
                          <a:pt x="15" y="53"/>
                        </a:lnTo>
                        <a:lnTo>
                          <a:pt x="27" y="56"/>
                        </a:lnTo>
                        <a:lnTo>
                          <a:pt x="40" y="60"/>
                        </a:lnTo>
                        <a:lnTo>
                          <a:pt x="60" y="60"/>
                        </a:lnTo>
                        <a:lnTo>
                          <a:pt x="79" y="60"/>
                        </a:lnTo>
                        <a:lnTo>
                          <a:pt x="94" y="56"/>
                        </a:lnTo>
                        <a:lnTo>
                          <a:pt x="104" y="53"/>
                        </a:lnTo>
                        <a:lnTo>
                          <a:pt x="110" y="48"/>
                        </a:lnTo>
                        <a:lnTo>
                          <a:pt x="116" y="44"/>
                        </a:lnTo>
                        <a:lnTo>
                          <a:pt x="118" y="42"/>
                        </a:lnTo>
                        <a:lnTo>
                          <a:pt x="120" y="38"/>
                        </a:lnTo>
                        <a:lnTo>
                          <a:pt x="120" y="36"/>
                        </a:lnTo>
                        <a:lnTo>
                          <a:pt x="119" y="26"/>
                        </a:lnTo>
                        <a:lnTo>
                          <a:pt x="119" y="26"/>
                        </a:lnTo>
                      </a:path>
                    </a:pathLst>
                  </a:custGeom>
                  <a:solidFill>
                    <a:srgbClr val="D2D2D2"/>
                  </a:solidFill>
                  <a:ln w="9525">
                    <a:noFill/>
                    <a:round/>
                    <a:headEnd type="none" w="med" len="med"/>
                    <a:tailEnd type="none" w="med" len="med"/>
                  </a:ln>
                  <a:effectLst/>
                </p:spPr>
                <p:txBody>
                  <a:bodyPr/>
                  <a:lstStyle/>
                  <a:p>
                    <a:endParaRPr lang="zh-CN" altLang="en-US"/>
                  </a:p>
                </p:txBody>
              </p:sp>
              <p:sp>
                <p:nvSpPr>
                  <p:cNvPr id="449622" name="Freeform 86"/>
                  <p:cNvSpPr>
                    <a:spLocks/>
                  </p:cNvSpPr>
                  <p:nvPr/>
                </p:nvSpPr>
                <p:spPr bwMode="auto">
                  <a:xfrm>
                    <a:off x="4552" y="1969"/>
                    <a:ext cx="9" cy="29"/>
                  </a:xfrm>
                  <a:custGeom>
                    <a:avLst/>
                    <a:gdLst/>
                    <a:ahLst/>
                    <a:cxnLst>
                      <a:cxn ang="0">
                        <a:pos x="8" y="2"/>
                      </a:cxn>
                      <a:cxn ang="0">
                        <a:pos x="0" y="2"/>
                      </a:cxn>
                      <a:cxn ang="0">
                        <a:pos x="0" y="28"/>
                      </a:cxn>
                      <a:cxn ang="0">
                        <a:pos x="8" y="28"/>
                      </a:cxn>
                      <a:cxn ang="0">
                        <a:pos x="8" y="2"/>
                      </a:cxn>
                      <a:cxn ang="0">
                        <a:pos x="0" y="2"/>
                      </a:cxn>
                      <a:cxn ang="0">
                        <a:pos x="8" y="2"/>
                      </a:cxn>
                      <a:cxn ang="0">
                        <a:pos x="7" y="0"/>
                      </a:cxn>
                      <a:cxn ang="0">
                        <a:pos x="4" y="0"/>
                      </a:cxn>
                      <a:cxn ang="0">
                        <a:pos x="1" y="0"/>
                      </a:cxn>
                      <a:cxn ang="0">
                        <a:pos x="0" y="2"/>
                      </a:cxn>
                      <a:cxn ang="0">
                        <a:pos x="8" y="2"/>
                      </a:cxn>
                      <a:cxn ang="0">
                        <a:pos x="8" y="2"/>
                      </a:cxn>
                    </a:cxnLst>
                    <a:rect l="0" t="0" r="r" b="b"/>
                    <a:pathLst>
                      <a:path w="9" h="29">
                        <a:moveTo>
                          <a:pt x="8" y="2"/>
                        </a:moveTo>
                        <a:lnTo>
                          <a:pt x="0" y="2"/>
                        </a:lnTo>
                        <a:lnTo>
                          <a:pt x="0" y="28"/>
                        </a:lnTo>
                        <a:lnTo>
                          <a:pt x="8" y="28"/>
                        </a:lnTo>
                        <a:lnTo>
                          <a:pt x="8" y="2"/>
                        </a:lnTo>
                        <a:lnTo>
                          <a:pt x="0" y="2"/>
                        </a:lnTo>
                        <a:lnTo>
                          <a:pt x="8" y="2"/>
                        </a:lnTo>
                        <a:lnTo>
                          <a:pt x="7" y="0"/>
                        </a:lnTo>
                        <a:lnTo>
                          <a:pt x="4" y="0"/>
                        </a:lnTo>
                        <a:lnTo>
                          <a:pt x="1" y="0"/>
                        </a:lnTo>
                        <a:lnTo>
                          <a:pt x="0" y="2"/>
                        </a:lnTo>
                        <a:lnTo>
                          <a:pt x="8" y="2"/>
                        </a:lnTo>
                        <a:lnTo>
                          <a:pt x="8" y="2"/>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23" name="Freeform 87"/>
                  <p:cNvSpPr>
                    <a:spLocks/>
                  </p:cNvSpPr>
                  <p:nvPr/>
                </p:nvSpPr>
                <p:spPr bwMode="auto">
                  <a:xfrm>
                    <a:off x="4493" y="1971"/>
                    <a:ext cx="68" cy="27"/>
                  </a:xfrm>
                  <a:custGeom>
                    <a:avLst/>
                    <a:gdLst/>
                    <a:ahLst/>
                    <a:cxnLst>
                      <a:cxn ang="0">
                        <a:pos x="3" y="26"/>
                      </a:cxn>
                      <a:cxn ang="0">
                        <a:pos x="3" y="26"/>
                      </a:cxn>
                      <a:cxn ang="0">
                        <a:pos x="22" y="26"/>
                      </a:cxn>
                      <a:cxn ang="0">
                        <a:pos x="38" y="23"/>
                      </a:cxn>
                      <a:cxn ang="0">
                        <a:pos x="49" y="18"/>
                      </a:cxn>
                      <a:cxn ang="0">
                        <a:pos x="57" y="15"/>
                      </a:cxn>
                      <a:cxn ang="0">
                        <a:pos x="61" y="10"/>
                      </a:cxn>
                      <a:cxn ang="0">
                        <a:pos x="64" y="5"/>
                      </a:cxn>
                      <a:cxn ang="0">
                        <a:pos x="67" y="3"/>
                      </a:cxn>
                      <a:cxn ang="0">
                        <a:pos x="67" y="0"/>
                      </a:cxn>
                      <a:cxn ang="0">
                        <a:pos x="59" y="0"/>
                      </a:cxn>
                      <a:cxn ang="0">
                        <a:pos x="60" y="0"/>
                      </a:cxn>
                      <a:cxn ang="0">
                        <a:pos x="59" y="2"/>
                      </a:cxn>
                      <a:cxn ang="0">
                        <a:pos x="57" y="6"/>
                      </a:cxn>
                      <a:cxn ang="0">
                        <a:pos x="52" y="9"/>
                      </a:cxn>
                      <a:cxn ang="0">
                        <a:pos x="45" y="14"/>
                      </a:cxn>
                      <a:cxn ang="0">
                        <a:pos x="37" y="16"/>
                      </a:cxn>
                      <a:cxn ang="0">
                        <a:pos x="22" y="18"/>
                      </a:cxn>
                      <a:cxn ang="0">
                        <a:pos x="3" y="20"/>
                      </a:cxn>
                      <a:cxn ang="0">
                        <a:pos x="3" y="20"/>
                      </a:cxn>
                      <a:cxn ang="0">
                        <a:pos x="3" y="20"/>
                      </a:cxn>
                      <a:cxn ang="0">
                        <a:pos x="0" y="21"/>
                      </a:cxn>
                      <a:cxn ang="0">
                        <a:pos x="0" y="23"/>
                      </a:cxn>
                      <a:cxn ang="0">
                        <a:pos x="0" y="26"/>
                      </a:cxn>
                      <a:cxn ang="0">
                        <a:pos x="3" y="26"/>
                      </a:cxn>
                      <a:cxn ang="0">
                        <a:pos x="3" y="26"/>
                      </a:cxn>
                    </a:cxnLst>
                    <a:rect l="0" t="0" r="r" b="b"/>
                    <a:pathLst>
                      <a:path w="68" h="27">
                        <a:moveTo>
                          <a:pt x="3" y="26"/>
                        </a:moveTo>
                        <a:lnTo>
                          <a:pt x="3" y="26"/>
                        </a:lnTo>
                        <a:lnTo>
                          <a:pt x="22" y="26"/>
                        </a:lnTo>
                        <a:lnTo>
                          <a:pt x="38" y="23"/>
                        </a:lnTo>
                        <a:lnTo>
                          <a:pt x="49" y="18"/>
                        </a:lnTo>
                        <a:lnTo>
                          <a:pt x="57" y="15"/>
                        </a:lnTo>
                        <a:lnTo>
                          <a:pt x="61" y="10"/>
                        </a:lnTo>
                        <a:lnTo>
                          <a:pt x="64" y="5"/>
                        </a:lnTo>
                        <a:lnTo>
                          <a:pt x="67" y="3"/>
                        </a:lnTo>
                        <a:lnTo>
                          <a:pt x="67" y="0"/>
                        </a:lnTo>
                        <a:lnTo>
                          <a:pt x="59" y="0"/>
                        </a:lnTo>
                        <a:lnTo>
                          <a:pt x="60" y="0"/>
                        </a:lnTo>
                        <a:lnTo>
                          <a:pt x="59" y="2"/>
                        </a:lnTo>
                        <a:lnTo>
                          <a:pt x="57" y="6"/>
                        </a:lnTo>
                        <a:lnTo>
                          <a:pt x="52" y="9"/>
                        </a:lnTo>
                        <a:lnTo>
                          <a:pt x="45" y="14"/>
                        </a:lnTo>
                        <a:lnTo>
                          <a:pt x="37" y="16"/>
                        </a:lnTo>
                        <a:lnTo>
                          <a:pt x="22" y="18"/>
                        </a:lnTo>
                        <a:lnTo>
                          <a:pt x="3" y="20"/>
                        </a:lnTo>
                        <a:lnTo>
                          <a:pt x="3" y="20"/>
                        </a:lnTo>
                        <a:lnTo>
                          <a:pt x="3" y="20"/>
                        </a:lnTo>
                        <a:lnTo>
                          <a:pt x="0" y="21"/>
                        </a:lnTo>
                        <a:lnTo>
                          <a:pt x="0" y="23"/>
                        </a:lnTo>
                        <a:lnTo>
                          <a:pt x="0" y="26"/>
                        </a:lnTo>
                        <a:lnTo>
                          <a:pt x="3" y="26"/>
                        </a:lnTo>
                        <a:lnTo>
                          <a:pt x="3" y="26"/>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24" name="Freeform 88"/>
                  <p:cNvSpPr>
                    <a:spLocks/>
                  </p:cNvSpPr>
                  <p:nvPr/>
                </p:nvSpPr>
                <p:spPr bwMode="auto">
                  <a:xfrm>
                    <a:off x="4431" y="1969"/>
                    <a:ext cx="66" cy="29"/>
                  </a:xfrm>
                  <a:custGeom>
                    <a:avLst/>
                    <a:gdLst/>
                    <a:ahLst/>
                    <a:cxnLst>
                      <a:cxn ang="0">
                        <a:pos x="8" y="2"/>
                      </a:cxn>
                      <a:cxn ang="0">
                        <a:pos x="0" y="2"/>
                      </a:cxn>
                      <a:cxn ang="0">
                        <a:pos x="0" y="4"/>
                      </a:cxn>
                      <a:cxn ang="0">
                        <a:pos x="3" y="7"/>
                      </a:cxn>
                      <a:cxn ang="0">
                        <a:pos x="5" y="12"/>
                      </a:cxn>
                      <a:cxn ang="0">
                        <a:pos x="10" y="17"/>
                      </a:cxn>
                      <a:cxn ang="0">
                        <a:pos x="18" y="20"/>
                      </a:cxn>
                      <a:cxn ang="0">
                        <a:pos x="31" y="25"/>
                      </a:cxn>
                      <a:cxn ang="0">
                        <a:pos x="44" y="28"/>
                      </a:cxn>
                      <a:cxn ang="0">
                        <a:pos x="65" y="28"/>
                      </a:cxn>
                      <a:cxn ang="0">
                        <a:pos x="65" y="22"/>
                      </a:cxn>
                      <a:cxn ang="0">
                        <a:pos x="45" y="20"/>
                      </a:cxn>
                      <a:cxn ang="0">
                        <a:pos x="32" y="18"/>
                      </a:cxn>
                      <a:cxn ang="0">
                        <a:pos x="22" y="16"/>
                      </a:cxn>
                      <a:cxn ang="0">
                        <a:pos x="14" y="11"/>
                      </a:cxn>
                      <a:cxn ang="0">
                        <a:pos x="12" y="8"/>
                      </a:cxn>
                      <a:cxn ang="0">
                        <a:pos x="10" y="4"/>
                      </a:cxn>
                      <a:cxn ang="0">
                        <a:pos x="8" y="2"/>
                      </a:cxn>
                      <a:cxn ang="0">
                        <a:pos x="8" y="2"/>
                      </a:cxn>
                      <a:cxn ang="0">
                        <a:pos x="0" y="2"/>
                      </a:cxn>
                      <a:cxn ang="0">
                        <a:pos x="8" y="2"/>
                      </a:cxn>
                      <a:cxn ang="0">
                        <a:pos x="7" y="0"/>
                      </a:cxn>
                      <a:cxn ang="0">
                        <a:pos x="5" y="0"/>
                      </a:cxn>
                      <a:cxn ang="0">
                        <a:pos x="3" y="0"/>
                      </a:cxn>
                      <a:cxn ang="0">
                        <a:pos x="0" y="2"/>
                      </a:cxn>
                      <a:cxn ang="0">
                        <a:pos x="8" y="2"/>
                      </a:cxn>
                      <a:cxn ang="0">
                        <a:pos x="8" y="2"/>
                      </a:cxn>
                    </a:cxnLst>
                    <a:rect l="0" t="0" r="r" b="b"/>
                    <a:pathLst>
                      <a:path w="66" h="29">
                        <a:moveTo>
                          <a:pt x="8" y="2"/>
                        </a:moveTo>
                        <a:lnTo>
                          <a:pt x="0" y="2"/>
                        </a:lnTo>
                        <a:lnTo>
                          <a:pt x="0" y="4"/>
                        </a:lnTo>
                        <a:lnTo>
                          <a:pt x="3" y="7"/>
                        </a:lnTo>
                        <a:lnTo>
                          <a:pt x="5" y="12"/>
                        </a:lnTo>
                        <a:lnTo>
                          <a:pt x="10" y="17"/>
                        </a:lnTo>
                        <a:lnTo>
                          <a:pt x="18" y="20"/>
                        </a:lnTo>
                        <a:lnTo>
                          <a:pt x="31" y="25"/>
                        </a:lnTo>
                        <a:lnTo>
                          <a:pt x="44" y="28"/>
                        </a:lnTo>
                        <a:lnTo>
                          <a:pt x="65" y="28"/>
                        </a:lnTo>
                        <a:lnTo>
                          <a:pt x="65" y="22"/>
                        </a:lnTo>
                        <a:lnTo>
                          <a:pt x="45" y="20"/>
                        </a:lnTo>
                        <a:lnTo>
                          <a:pt x="32" y="18"/>
                        </a:lnTo>
                        <a:lnTo>
                          <a:pt x="22" y="16"/>
                        </a:lnTo>
                        <a:lnTo>
                          <a:pt x="14" y="11"/>
                        </a:lnTo>
                        <a:lnTo>
                          <a:pt x="12" y="8"/>
                        </a:lnTo>
                        <a:lnTo>
                          <a:pt x="10" y="4"/>
                        </a:lnTo>
                        <a:lnTo>
                          <a:pt x="8" y="2"/>
                        </a:lnTo>
                        <a:lnTo>
                          <a:pt x="8" y="2"/>
                        </a:lnTo>
                        <a:lnTo>
                          <a:pt x="0" y="2"/>
                        </a:lnTo>
                        <a:lnTo>
                          <a:pt x="8" y="2"/>
                        </a:lnTo>
                        <a:lnTo>
                          <a:pt x="7" y="0"/>
                        </a:lnTo>
                        <a:lnTo>
                          <a:pt x="5" y="0"/>
                        </a:lnTo>
                        <a:lnTo>
                          <a:pt x="3" y="0"/>
                        </a:lnTo>
                        <a:lnTo>
                          <a:pt x="0" y="2"/>
                        </a:lnTo>
                        <a:lnTo>
                          <a:pt x="8" y="2"/>
                        </a:lnTo>
                        <a:lnTo>
                          <a:pt x="8" y="2"/>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25" name="Freeform 89"/>
                  <p:cNvSpPr>
                    <a:spLocks/>
                  </p:cNvSpPr>
                  <p:nvPr/>
                </p:nvSpPr>
                <p:spPr bwMode="auto">
                  <a:xfrm>
                    <a:off x="4431" y="1971"/>
                    <a:ext cx="9" cy="31"/>
                  </a:xfrm>
                  <a:custGeom>
                    <a:avLst/>
                    <a:gdLst/>
                    <a:ahLst/>
                    <a:cxnLst>
                      <a:cxn ang="0">
                        <a:pos x="8" y="26"/>
                      </a:cxn>
                      <a:cxn ang="0">
                        <a:pos x="8" y="26"/>
                      </a:cxn>
                      <a:cxn ang="0">
                        <a:pos x="8" y="0"/>
                      </a:cxn>
                      <a:cxn ang="0">
                        <a:pos x="0" y="0"/>
                      </a:cxn>
                      <a:cxn ang="0">
                        <a:pos x="0" y="26"/>
                      </a:cxn>
                      <a:cxn ang="0">
                        <a:pos x="0" y="26"/>
                      </a:cxn>
                      <a:cxn ang="0">
                        <a:pos x="0" y="26"/>
                      </a:cxn>
                      <a:cxn ang="0">
                        <a:pos x="3" y="29"/>
                      </a:cxn>
                      <a:cxn ang="0">
                        <a:pos x="5" y="30"/>
                      </a:cxn>
                      <a:cxn ang="0">
                        <a:pos x="7" y="29"/>
                      </a:cxn>
                      <a:cxn ang="0">
                        <a:pos x="8" y="26"/>
                      </a:cxn>
                      <a:cxn ang="0">
                        <a:pos x="8" y="26"/>
                      </a:cxn>
                    </a:cxnLst>
                    <a:rect l="0" t="0" r="r" b="b"/>
                    <a:pathLst>
                      <a:path w="9" h="31">
                        <a:moveTo>
                          <a:pt x="8" y="26"/>
                        </a:moveTo>
                        <a:lnTo>
                          <a:pt x="8" y="26"/>
                        </a:lnTo>
                        <a:lnTo>
                          <a:pt x="8" y="0"/>
                        </a:lnTo>
                        <a:lnTo>
                          <a:pt x="0" y="0"/>
                        </a:lnTo>
                        <a:lnTo>
                          <a:pt x="0" y="26"/>
                        </a:lnTo>
                        <a:lnTo>
                          <a:pt x="0" y="26"/>
                        </a:lnTo>
                        <a:lnTo>
                          <a:pt x="0" y="26"/>
                        </a:lnTo>
                        <a:lnTo>
                          <a:pt x="3" y="29"/>
                        </a:lnTo>
                        <a:lnTo>
                          <a:pt x="5" y="30"/>
                        </a:lnTo>
                        <a:lnTo>
                          <a:pt x="7" y="29"/>
                        </a:lnTo>
                        <a:lnTo>
                          <a:pt x="8" y="26"/>
                        </a:lnTo>
                        <a:lnTo>
                          <a:pt x="8" y="26"/>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26" name="Freeform 90"/>
                  <p:cNvSpPr>
                    <a:spLocks/>
                  </p:cNvSpPr>
                  <p:nvPr/>
                </p:nvSpPr>
                <p:spPr bwMode="auto">
                  <a:xfrm>
                    <a:off x="4431" y="1997"/>
                    <a:ext cx="9" cy="17"/>
                  </a:xfrm>
                  <a:custGeom>
                    <a:avLst/>
                    <a:gdLst/>
                    <a:ahLst/>
                    <a:cxnLst>
                      <a:cxn ang="0">
                        <a:pos x="8" y="10"/>
                      </a:cxn>
                      <a:cxn ang="0">
                        <a:pos x="8" y="10"/>
                      </a:cxn>
                      <a:cxn ang="0">
                        <a:pos x="8" y="0"/>
                      </a:cxn>
                      <a:cxn ang="0">
                        <a:pos x="0" y="0"/>
                      </a:cxn>
                      <a:cxn ang="0">
                        <a:pos x="0" y="10"/>
                      </a:cxn>
                      <a:cxn ang="0">
                        <a:pos x="0" y="10"/>
                      </a:cxn>
                      <a:cxn ang="0">
                        <a:pos x="0" y="10"/>
                      </a:cxn>
                      <a:cxn ang="0">
                        <a:pos x="3" y="13"/>
                      </a:cxn>
                      <a:cxn ang="0">
                        <a:pos x="5" y="16"/>
                      </a:cxn>
                      <a:cxn ang="0">
                        <a:pos x="7" y="13"/>
                      </a:cxn>
                      <a:cxn ang="0">
                        <a:pos x="8" y="10"/>
                      </a:cxn>
                      <a:cxn ang="0">
                        <a:pos x="8" y="10"/>
                      </a:cxn>
                    </a:cxnLst>
                    <a:rect l="0" t="0" r="r" b="b"/>
                    <a:pathLst>
                      <a:path w="9" h="17">
                        <a:moveTo>
                          <a:pt x="8" y="10"/>
                        </a:moveTo>
                        <a:lnTo>
                          <a:pt x="8" y="10"/>
                        </a:lnTo>
                        <a:lnTo>
                          <a:pt x="8" y="0"/>
                        </a:lnTo>
                        <a:lnTo>
                          <a:pt x="0" y="0"/>
                        </a:lnTo>
                        <a:lnTo>
                          <a:pt x="0" y="10"/>
                        </a:lnTo>
                        <a:lnTo>
                          <a:pt x="0" y="10"/>
                        </a:lnTo>
                        <a:lnTo>
                          <a:pt x="0" y="10"/>
                        </a:lnTo>
                        <a:lnTo>
                          <a:pt x="3" y="13"/>
                        </a:lnTo>
                        <a:lnTo>
                          <a:pt x="5" y="16"/>
                        </a:lnTo>
                        <a:lnTo>
                          <a:pt x="7" y="13"/>
                        </a:lnTo>
                        <a:lnTo>
                          <a:pt x="8" y="10"/>
                        </a:lnTo>
                        <a:lnTo>
                          <a:pt x="8" y="10"/>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27" name="Freeform 91"/>
                  <p:cNvSpPr>
                    <a:spLocks/>
                  </p:cNvSpPr>
                  <p:nvPr/>
                </p:nvSpPr>
                <p:spPr bwMode="auto">
                  <a:xfrm>
                    <a:off x="4431" y="2007"/>
                    <a:ext cx="70" cy="29"/>
                  </a:xfrm>
                  <a:custGeom>
                    <a:avLst/>
                    <a:gdLst/>
                    <a:ahLst/>
                    <a:cxnLst>
                      <a:cxn ang="0">
                        <a:pos x="65" y="20"/>
                      </a:cxn>
                      <a:cxn ang="0">
                        <a:pos x="65" y="20"/>
                      </a:cxn>
                      <a:cxn ang="0">
                        <a:pos x="45" y="20"/>
                      </a:cxn>
                      <a:cxn ang="0">
                        <a:pos x="32" y="17"/>
                      </a:cxn>
                      <a:cxn ang="0">
                        <a:pos x="22" y="14"/>
                      </a:cxn>
                      <a:cxn ang="0">
                        <a:pos x="14" y="9"/>
                      </a:cxn>
                      <a:cxn ang="0">
                        <a:pos x="12" y="7"/>
                      </a:cxn>
                      <a:cxn ang="0">
                        <a:pos x="10" y="3"/>
                      </a:cxn>
                      <a:cxn ang="0">
                        <a:pos x="8" y="0"/>
                      </a:cxn>
                      <a:cxn ang="0">
                        <a:pos x="8" y="0"/>
                      </a:cxn>
                      <a:cxn ang="0">
                        <a:pos x="0" y="0"/>
                      </a:cxn>
                      <a:cxn ang="0">
                        <a:pos x="0" y="3"/>
                      </a:cxn>
                      <a:cxn ang="0">
                        <a:pos x="3" y="7"/>
                      </a:cxn>
                      <a:cxn ang="0">
                        <a:pos x="5" y="10"/>
                      </a:cxn>
                      <a:cxn ang="0">
                        <a:pos x="10" y="16"/>
                      </a:cxn>
                      <a:cxn ang="0">
                        <a:pos x="18" y="20"/>
                      </a:cxn>
                      <a:cxn ang="0">
                        <a:pos x="31" y="24"/>
                      </a:cxn>
                      <a:cxn ang="0">
                        <a:pos x="44" y="26"/>
                      </a:cxn>
                      <a:cxn ang="0">
                        <a:pos x="65" y="28"/>
                      </a:cxn>
                      <a:cxn ang="0">
                        <a:pos x="65" y="28"/>
                      </a:cxn>
                      <a:cxn ang="0">
                        <a:pos x="65" y="28"/>
                      </a:cxn>
                      <a:cxn ang="0">
                        <a:pos x="67" y="26"/>
                      </a:cxn>
                      <a:cxn ang="0">
                        <a:pos x="69" y="24"/>
                      </a:cxn>
                      <a:cxn ang="0">
                        <a:pos x="67" y="22"/>
                      </a:cxn>
                      <a:cxn ang="0">
                        <a:pos x="65" y="20"/>
                      </a:cxn>
                      <a:cxn ang="0">
                        <a:pos x="65" y="20"/>
                      </a:cxn>
                    </a:cxnLst>
                    <a:rect l="0" t="0" r="r" b="b"/>
                    <a:pathLst>
                      <a:path w="70" h="29">
                        <a:moveTo>
                          <a:pt x="65" y="20"/>
                        </a:moveTo>
                        <a:lnTo>
                          <a:pt x="65" y="20"/>
                        </a:lnTo>
                        <a:lnTo>
                          <a:pt x="45" y="20"/>
                        </a:lnTo>
                        <a:lnTo>
                          <a:pt x="32" y="17"/>
                        </a:lnTo>
                        <a:lnTo>
                          <a:pt x="22" y="14"/>
                        </a:lnTo>
                        <a:lnTo>
                          <a:pt x="14" y="9"/>
                        </a:lnTo>
                        <a:lnTo>
                          <a:pt x="12" y="7"/>
                        </a:lnTo>
                        <a:lnTo>
                          <a:pt x="10" y="3"/>
                        </a:lnTo>
                        <a:lnTo>
                          <a:pt x="8" y="0"/>
                        </a:lnTo>
                        <a:lnTo>
                          <a:pt x="8" y="0"/>
                        </a:lnTo>
                        <a:lnTo>
                          <a:pt x="0" y="0"/>
                        </a:lnTo>
                        <a:lnTo>
                          <a:pt x="0" y="3"/>
                        </a:lnTo>
                        <a:lnTo>
                          <a:pt x="3" y="7"/>
                        </a:lnTo>
                        <a:lnTo>
                          <a:pt x="5" y="10"/>
                        </a:lnTo>
                        <a:lnTo>
                          <a:pt x="10" y="16"/>
                        </a:lnTo>
                        <a:lnTo>
                          <a:pt x="18" y="20"/>
                        </a:lnTo>
                        <a:lnTo>
                          <a:pt x="31" y="24"/>
                        </a:lnTo>
                        <a:lnTo>
                          <a:pt x="44" y="26"/>
                        </a:lnTo>
                        <a:lnTo>
                          <a:pt x="65" y="28"/>
                        </a:lnTo>
                        <a:lnTo>
                          <a:pt x="65" y="28"/>
                        </a:lnTo>
                        <a:lnTo>
                          <a:pt x="65" y="28"/>
                        </a:lnTo>
                        <a:lnTo>
                          <a:pt x="67" y="26"/>
                        </a:lnTo>
                        <a:lnTo>
                          <a:pt x="69" y="24"/>
                        </a:lnTo>
                        <a:lnTo>
                          <a:pt x="67" y="22"/>
                        </a:lnTo>
                        <a:lnTo>
                          <a:pt x="65" y="20"/>
                        </a:lnTo>
                        <a:lnTo>
                          <a:pt x="65" y="20"/>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28" name="Freeform 92"/>
                  <p:cNvSpPr>
                    <a:spLocks/>
                  </p:cNvSpPr>
                  <p:nvPr/>
                </p:nvSpPr>
                <p:spPr bwMode="auto">
                  <a:xfrm>
                    <a:off x="4496" y="2005"/>
                    <a:ext cx="65" cy="31"/>
                  </a:xfrm>
                  <a:custGeom>
                    <a:avLst/>
                    <a:gdLst/>
                    <a:ahLst/>
                    <a:cxnLst>
                      <a:cxn ang="0">
                        <a:pos x="56" y="2"/>
                      </a:cxn>
                      <a:cxn ang="0">
                        <a:pos x="56" y="2"/>
                      </a:cxn>
                      <a:cxn ang="0">
                        <a:pos x="57" y="2"/>
                      </a:cxn>
                      <a:cxn ang="0">
                        <a:pos x="56" y="5"/>
                      </a:cxn>
                      <a:cxn ang="0">
                        <a:pos x="54" y="9"/>
                      </a:cxn>
                      <a:cxn ang="0">
                        <a:pos x="49" y="11"/>
                      </a:cxn>
                      <a:cxn ang="0">
                        <a:pos x="42" y="16"/>
                      </a:cxn>
                      <a:cxn ang="0">
                        <a:pos x="34" y="19"/>
                      </a:cxn>
                      <a:cxn ang="0">
                        <a:pos x="19" y="22"/>
                      </a:cxn>
                      <a:cxn ang="0">
                        <a:pos x="0" y="22"/>
                      </a:cxn>
                      <a:cxn ang="0">
                        <a:pos x="0" y="30"/>
                      </a:cxn>
                      <a:cxn ang="0">
                        <a:pos x="19" y="28"/>
                      </a:cxn>
                      <a:cxn ang="0">
                        <a:pos x="35" y="26"/>
                      </a:cxn>
                      <a:cxn ang="0">
                        <a:pos x="46" y="22"/>
                      </a:cxn>
                      <a:cxn ang="0">
                        <a:pos x="54" y="18"/>
                      </a:cxn>
                      <a:cxn ang="0">
                        <a:pos x="58" y="12"/>
                      </a:cxn>
                      <a:cxn ang="0">
                        <a:pos x="61" y="9"/>
                      </a:cxn>
                      <a:cxn ang="0">
                        <a:pos x="64" y="5"/>
                      </a:cxn>
                      <a:cxn ang="0">
                        <a:pos x="64" y="4"/>
                      </a:cxn>
                      <a:cxn ang="0">
                        <a:pos x="64" y="2"/>
                      </a:cxn>
                      <a:cxn ang="0">
                        <a:pos x="64" y="4"/>
                      </a:cxn>
                      <a:cxn ang="0">
                        <a:pos x="63" y="2"/>
                      </a:cxn>
                      <a:cxn ang="0">
                        <a:pos x="60" y="0"/>
                      </a:cxn>
                      <a:cxn ang="0">
                        <a:pos x="57" y="1"/>
                      </a:cxn>
                      <a:cxn ang="0">
                        <a:pos x="56" y="2"/>
                      </a:cxn>
                      <a:cxn ang="0">
                        <a:pos x="56" y="2"/>
                      </a:cxn>
                      <a:cxn ang="0">
                        <a:pos x="56" y="2"/>
                      </a:cxn>
                    </a:cxnLst>
                    <a:rect l="0" t="0" r="r" b="b"/>
                    <a:pathLst>
                      <a:path w="65" h="31">
                        <a:moveTo>
                          <a:pt x="56" y="2"/>
                        </a:moveTo>
                        <a:lnTo>
                          <a:pt x="56" y="2"/>
                        </a:lnTo>
                        <a:lnTo>
                          <a:pt x="57" y="2"/>
                        </a:lnTo>
                        <a:lnTo>
                          <a:pt x="56" y="5"/>
                        </a:lnTo>
                        <a:lnTo>
                          <a:pt x="54" y="9"/>
                        </a:lnTo>
                        <a:lnTo>
                          <a:pt x="49" y="11"/>
                        </a:lnTo>
                        <a:lnTo>
                          <a:pt x="42" y="16"/>
                        </a:lnTo>
                        <a:lnTo>
                          <a:pt x="34" y="19"/>
                        </a:lnTo>
                        <a:lnTo>
                          <a:pt x="19" y="22"/>
                        </a:lnTo>
                        <a:lnTo>
                          <a:pt x="0" y="22"/>
                        </a:lnTo>
                        <a:lnTo>
                          <a:pt x="0" y="30"/>
                        </a:lnTo>
                        <a:lnTo>
                          <a:pt x="19" y="28"/>
                        </a:lnTo>
                        <a:lnTo>
                          <a:pt x="35" y="26"/>
                        </a:lnTo>
                        <a:lnTo>
                          <a:pt x="46" y="22"/>
                        </a:lnTo>
                        <a:lnTo>
                          <a:pt x="54" y="18"/>
                        </a:lnTo>
                        <a:lnTo>
                          <a:pt x="58" y="12"/>
                        </a:lnTo>
                        <a:lnTo>
                          <a:pt x="61" y="9"/>
                        </a:lnTo>
                        <a:lnTo>
                          <a:pt x="64" y="5"/>
                        </a:lnTo>
                        <a:lnTo>
                          <a:pt x="64" y="4"/>
                        </a:lnTo>
                        <a:lnTo>
                          <a:pt x="64" y="2"/>
                        </a:lnTo>
                        <a:lnTo>
                          <a:pt x="64" y="4"/>
                        </a:lnTo>
                        <a:lnTo>
                          <a:pt x="63" y="2"/>
                        </a:lnTo>
                        <a:lnTo>
                          <a:pt x="60" y="0"/>
                        </a:lnTo>
                        <a:lnTo>
                          <a:pt x="57" y="1"/>
                        </a:lnTo>
                        <a:lnTo>
                          <a:pt x="56" y="2"/>
                        </a:lnTo>
                        <a:lnTo>
                          <a:pt x="56" y="2"/>
                        </a:lnTo>
                        <a:lnTo>
                          <a:pt x="56" y="2"/>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29" name="Freeform 93"/>
                  <p:cNvSpPr>
                    <a:spLocks/>
                  </p:cNvSpPr>
                  <p:nvPr/>
                </p:nvSpPr>
                <p:spPr bwMode="auto">
                  <a:xfrm>
                    <a:off x="4552" y="1994"/>
                    <a:ext cx="9" cy="14"/>
                  </a:xfrm>
                  <a:custGeom>
                    <a:avLst/>
                    <a:gdLst/>
                    <a:ahLst/>
                    <a:cxnLst>
                      <a:cxn ang="0">
                        <a:pos x="0" y="3"/>
                      </a:cxn>
                      <a:cxn ang="0">
                        <a:pos x="0" y="3"/>
                      </a:cxn>
                      <a:cxn ang="0">
                        <a:pos x="0" y="13"/>
                      </a:cxn>
                      <a:cxn ang="0">
                        <a:pos x="8" y="13"/>
                      </a:cxn>
                      <a:cxn ang="0">
                        <a:pos x="8" y="3"/>
                      </a:cxn>
                      <a:cxn ang="0">
                        <a:pos x="8" y="3"/>
                      </a:cxn>
                      <a:cxn ang="0">
                        <a:pos x="8" y="3"/>
                      </a:cxn>
                      <a:cxn ang="0">
                        <a:pos x="6" y="2"/>
                      </a:cxn>
                      <a:cxn ang="0">
                        <a:pos x="3" y="0"/>
                      </a:cxn>
                      <a:cxn ang="0">
                        <a:pos x="1" y="2"/>
                      </a:cxn>
                      <a:cxn ang="0">
                        <a:pos x="0" y="3"/>
                      </a:cxn>
                      <a:cxn ang="0">
                        <a:pos x="0" y="3"/>
                      </a:cxn>
                    </a:cxnLst>
                    <a:rect l="0" t="0" r="r" b="b"/>
                    <a:pathLst>
                      <a:path w="9" h="14">
                        <a:moveTo>
                          <a:pt x="0" y="3"/>
                        </a:moveTo>
                        <a:lnTo>
                          <a:pt x="0" y="3"/>
                        </a:lnTo>
                        <a:lnTo>
                          <a:pt x="0" y="13"/>
                        </a:lnTo>
                        <a:lnTo>
                          <a:pt x="8" y="13"/>
                        </a:lnTo>
                        <a:lnTo>
                          <a:pt x="8" y="3"/>
                        </a:lnTo>
                        <a:lnTo>
                          <a:pt x="8" y="3"/>
                        </a:lnTo>
                        <a:lnTo>
                          <a:pt x="8" y="3"/>
                        </a:lnTo>
                        <a:lnTo>
                          <a:pt x="6" y="2"/>
                        </a:lnTo>
                        <a:lnTo>
                          <a:pt x="3" y="0"/>
                        </a:lnTo>
                        <a:lnTo>
                          <a:pt x="1" y="2"/>
                        </a:lnTo>
                        <a:lnTo>
                          <a:pt x="0" y="3"/>
                        </a:lnTo>
                        <a:lnTo>
                          <a:pt x="0" y="3"/>
                        </a:lnTo>
                      </a:path>
                    </a:pathLst>
                  </a:custGeom>
                  <a:solidFill>
                    <a:srgbClr val="000000"/>
                  </a:solidFill>
                  <a:ln w="9525">
                    <a:noFill/>
                    <a:round/>
                    <a:headEnd type="none" w="med" len="med"/>
                    <a:tailEnd type="none" w="med" len="med"/>
                  </a:ln>
                  <a:effectLst/>
                </p:spPr>
                <p:txBody>
                  <a:bodyPr/>
                  <a:lstStyle/>
                  <a:p>
                    <a:endParaRPr lang="zh-CN" altLang="en-US"/>
                  </a:p>
                </p:txBody>
              </p:sp>
              <p:sp>
                <p:nvSpPr>
                  <p:cNvPr id="449630" name="Freeform 94"/>
                  <p:cNvSpPr>
                    <a:spLocks/>
                  </p:cNvSpPr>
                  <p:nvPr/>
                </p:nvSpPr>
                <p:spPr bwMode="auto">
                  <a:xfrm>
                    <a:off x="4489" y="1997"/>
                    <a:ext cx="17" cy="31"/>
                  </a:xfrm>
                  <a:custGeom>
                    <a:avLst/>
                    <a:gdLst/>
                    <a:ahLst/>
                    <a:cxnLst>
                      <a:cxn ang="0">
                        <a:pos x="7" y="0"/>
                      </a:cxn>
                      <a:cxn ang="0">
                        <a:pos x="4" y="2"/>
                      </a:cxn>
                      <a:cxn ang="0">
                        <a:pos x="2" y="6"/>
                      </a:cxn>
                      <a:cxn ang="0">
                        <a:pos x="0" y="10"/>
                      </a:cxn>
                      <a:cxn ang="0">
                        <a:pos x="0" y="16"/>
                      </a:cxn>
                      <a:cxn ang="0">
                        <a:pos x="0" y="20"/>
                      </a:cxn>
                      <a:cxn ang="0">
                        <a:pos x="2" y="26"/>
                      </a:cxn>
                      <a:cxn ang="0">
                        <a:pos x="4" y="29"/>
                      </a:cxn>
                      <a:cxn ang="0">
                        <a:pos x="7" y="30"/>
                      </a:cxn>
                      <a:cxn ang="0">
                        <a:pos x="11" y="30"/>
                      </a:cxn>
                      <a:cxn ang="0">
                        <a:pos x="14" y="26"/>
                      </a:cxn>
                      <a:cxn ang="0">
                        <a:pos x="15" y="21"/>
                      </a:cxn>
                      <a:cxn ang="0">
                        <a:pos x="16" y="16"/>
                      </a:cxn>
                      <a:cxn ang="0">
                        <a:pos x="15" y="10"/>
                      </a:cxn>
                      <a:cxn ang="0">
                        <a:pos x="14" y="6"/>
                      </a:cxn>
                      <a:cxn ang="0">
                        <a:pos x="12" y="2"/>
                      </a:cxn>
                      <a:cxn ang="0">
                        <a:pos x="7" y="0"/>
                      </a:cxn>
                      <a:cxn ang="0">
                        <a:pos x="7" y="0"/>
                      </a:cxn>
                    </a:cxnLst>
                    <a:rect l="0" t="0" r="r" b="b"/>
                    <a:pathLst>
                      <a:path w="17" h="31">
                        <a:moveTo>
                          <a:pt x="7" y="0"/>
                        </a:moveTo>
                        <a:lnTo>
                          <a:pt x="4" y="2"/>
                        </a:lnTo>
                        <a:lnTo>
                          <a:pt x="2" y="6"/>
                        </a:lnTo>
                        <a:lnTo>
                          <a:pt x="0" y="10"/>
                        </a:lnTo>
                        <a:lnTo>
                          <a:pt x="0" y="16"/>
                        </a:lnTo>
                        <a:lnTo>
                          <a:pt x="0" y="20"/>
                        </a:lnTo>
                        <a:lnTo>
                          <a:pt x="2" y="26"/>
                        </a:lnTo>
                        <a:lnTo>
                          <a:pt x="4" y="29"/>
                        </a:lnTo>
                        <a:lnTo>
                          <a:pt x="7" y="30"/>
                        </a:lnTo>
                        <a:lnTo>
                          <a:pt x="11" y="30"/>
                        </a:lnTo>
                        <a:lnTo>
                          <a:pt x="14" y="26"/>
                        </a:lnTo>
                        <a:lnTo>
                          <a:pt x="15" y="21"/>
                        </a:lnTo>
                        <a:lnTo>
                          <a:pt x="16" y="16"/>
                        </a:lnTo>
                        <a:lnTo>
                          <a:pt x="15" y="10"/>
                        </a:lnTo>
                        <a:lnTo>
                          <a:pt x="14" y="6"/>
                        </a:lnTo>
                        <a:lnTo>
                          <a:pt x="12" y="2"/>
                        </a:lnTo>
                        <a:lnTo>
                          <a:pt x="7" y="0"/>
                        </a:lnTo>
                        <a:lnTo>
                          <a:pt x="7" y="0"/>
                        </a:lnTo>
                      </a:path>
                    </a:pathLst>
                  </a:custGeom>
                  <a:solidFill>
                    <a:srgbClr val="FFFFFF"/>
                  </a:solidFill>
                  <a:ln w="9525">
                    <a:noFill/>
                    <a:round/>
                    <a:headEnd type="none" w="med" len="med"/>
                    <a:tailEnd type="none" w="med" len="med"/>
                  </a:ln>
                  <a:effectLst/>
                </p:spPr>
                <p:txBody>
                  <a:bodyPr/>
                  <a:lstStyle/>
                  <a:p>
                    <a:endParaRPr lang="zh-CN" altLang="en-US"/>
                  </a:p>
                </p:txBody>
              </p:sp>
              <p:sp>
                <p:nvSpPr>
                  <p:cNvPr id="449631" name="Freeform 95"/>
                  <p:cNvSpPr>
                    <a:spLocks/>
                  </p:cNvSpPr>
                  <p:nvPr/>
                </p:nvSpPr>
                <p:spPr bwMode="auto">
                  <a:xfrm>
                    <a:off x="4494" y="2034"/>
                    <a:ext cx="7" cy="9"/>
                  </a:xfrm>
                  <a:custGeom>
                    <a:avLst/>
                    <a:gdLst/>
                    <a:ahLst/>
                    <a:cxnLst>
                      <a:cxn ang="0">
                        <a:pos x="2" y="0"/>
                      </a:cxn>
                      <a:cxn ang="0">
                        <a:pos x="1" y="1"/>
                      </a:cxn>
                      <a:cxn ang="0">
                        <a:pos x="0" y="3"/>
                      </a:cxn>
                      <a:cxn ang="0">
                        <a:pos x="1" y="6"/>
                      </a:cxn>
                      <a:cxn ang="0">
                        <a:pos x="2" y="8"/>
                      </a:cxn>
                      <a:cxn ang="0">
                        <a:pos x="4" y="7"/>
                      </a:cxn>
                      <a:cxn ang="0">
                        <a:pos x="6" y="3"/>
                      </a:cxn>
                      <a:cxn ang="0">
                        <a:pos x="4" y="1"/>
                      </a:cxn>
                      <a:cxn ang="0">
                        <a:pos x="2" y="0"/>
                      </a:cxn>
                      <a:cxn ang="0">
                        <a:pos x="2" y="0"/>
                      </a:cxn>
                    </a:cxnLst>
                    <a:rect l="0" t="0" r="r" b="b"/>
                    <a:pathLst>
                      <a:path w="7" h="9">
                        <a:moveTo>
                          <a:pt x="2" y="0"/>
                        </a:moveTo>
                        <a:lnTo>
                          <a:pt x="1" y="1"/>
                        </a:lnTo>
                        <a:lnTo>
                          <a:pt x="0" y="3"/>
                        </a:lnTo>
                        <a:lnTo>
                          <a:pt x="1" y="6"/>
                        </a:lnTo>
                        <a:lnTo>
                          <a:pt x="2" y="8"/>
                        </a:lnTo>
                        <a:lnTo>
                          <a:pt x="4" y="7"/>
                        </a:lnTo>
                        <a:lnTo>
                          <a:pt x="6" y="3"/>
                        </a:lnTo>
                        <a:lnTo>
                          <a:pt x="4" y="1"/>
                        </a:lnTo>
                        <a:lnTo>
                          <a:pt x="2" y="0"/>
                        </a:lnTo>
                        <a:lnTo>
                          <a:pt x="2" y="0"/>
                        </a:lnTo>
                      </a:path>
                    </a:pathLst>
                  </a:custGeom>
                  <a:solidFill>
                    <a:srgbClr val="FFFFFF"/>
                  </a:solidFill>
                  <a:ln w="9525">
                    <a:noFill/>
                    <a:round/>
                    <a:headEnd type="none" w="med" len="med"/>
                    <a:tailEnd type="none" w="med" len="med"/>
                  </a:ln>
                  <a:effectLst/>
                </p:spPr>
                <p:txBody>
                  <a:bodyPr/>
                  <a:lstStyle/>
                  <a:p>
                    <a:endParaRPr lang="zh-CN" altLang="en-US"/>
                  </a:p>
                </p:txBody>
              </p:sp>
              <p:sp>
                <p:nvSpPr>
                  <p:cNvPr id="449632" name="Freeform 96"/>
                  <p:cNvSpPr>
                    <a:spLocks/>
                  </p:cNvSpPr>
                  <p:nvPr/>
                </p:nvSpPr>
                <p:spPr bwMode="auto">
                  <a:xfrm>
                    <a:off x="4494" y="2046"/>
                    <a:ext cx="7" cy="8"/>
                  </a:xfrm>
                  <a:custGeom>
                    <a:avLst/>
                    <a:gdLst/>
                    <a:ahLst/>
                    <a:cxnLst>
                      <a:cxn ang="0">
                        <a:pos x="2" y="0"/>
                      </a:cxn>
                      <a:cxn ang="0">
                        <a:pos x="1" y="1"/>
                      </a:cxn>
                      <a:cxn ang="0">
                        <a:pos x="0" y="4"/>
                      </a:cxn>
                      <a:cxn ang="0">
                        <a:pos x="1" y="5"/>
                      </a:cxn>
                      <a:cxn ang="0">
                        <a:pos x="2" y="7"/>
                      </a:cxn>
                      <a:cxn ang="0">
                        <a:pos x="4" y="5"/>
                      </a:cxn>
                      <a:cxn ang="0">
                        <a:pos x="6" y="4"/>
                      </a:cxn>
                      <a:cxn ang="0">
                        <a:pos x="4" y="1"/>
                      </a:cxn>
                      <a:cxn ang="0">
                        <a:pos x="2" y="0"/>
                      </a:cxn>
                      <a:cxn ang="0">
                        <a:pos x="2" y="0"/>
                      </a:cxn>
                    </a:cxnLst>
                    <a:rect l="0" t="0" r="r" b="b"/>
                    <a:pathLst>
                      <a:path w="7" h="8">
                        <a:moveTo>
                          <a:pt x="2" y="0"/>
                        </a:moveTo>
                        <a:lnTo>
                          <a:pt x="1" y="1"/>
                        </a:lnTo>
                        <a:lnTo>
                          <a:pt x="0" y="4"/>
                        </a:lnTo>
                        <a:lnTo>
                          <a:pt x="1" y="5"/>
                        </a:lnTo>
                        <a:lnTo>
                          <a:pt x="2" y="7"/>
                        </a:lnTo>
                        <a:lnTo>
                          <a:pt x="4" y="5"/>
                        </a:lnTo>
                        <a:lnTo>
                          <a:pt x="6" y="4"/>
                        </a:lnTo>
                        <a:lnTo>
                          <a:pt x="4" y="1"/>
                        </a:lnTo>
                        <a:lnTo>
                          <a:pt x="2" y="0"/>
                        </a:lnTo>
                        <a:lnTo>
                          <a:pt x="2" y="0"/>
                        </a:lnTo>
                      </a:path>
                    </a:pathLst>
                  </a:custGeom>
                  <a:solidFill>
                    <a:srgbClr val="FFFFFF"/>
                  </a:solidFill>
                  <a:ln w="9525">
                    <a:noFill/>
                    <a:round/>
                    <a:headEnd type="none" w="med" len="med"/>
                    <a:tailEnd type="none" w="med" len="med"/>
                  </a:ln>
                  <a:effectLst/>
                </p:spPr>
                <p:txBody>
                  <a:bodyPr/>
                  <a:lstStyle/>
                  <a:p>
                    <a:endParaRPr lang="zh-CN" altLang="en-US"/>
                  </a:p>
                </p:txBody>
              </p:sp>
              <p:sp>
                <p:nvSpPr>
                  <p:cNvPr id="449633" name="Freeform 97"/>
                  <p:cNvSpPr>
                    <a:spLocks/>
                  </p:cNvSpPr>
                  <p:nvPr/>
                </p:nvSpPr>
                <p:spPr bwMode="auto">
                  <a:xfrm>
                    <a:off x="4494" y="2059"/>
                    <a:ext cx="7" cy="7"/>
                  </a:xfrm>
                  <a:custGeom>
                    <a:avLst/>
                    <a:gdLst/>
                    <a:ahLst/>
                    <a:cxnLst>
                      <a:cxn ang="0">
                        <a:pos x="2" y="0"/>
                      </a:cxn>
                      <a:cxn ang="0">
                        <a:pos x="1" y="0"/>
                      </a:cxn>
                      <a:cxn ang="0">
                        <a:pos x="0" y="4"/>
                      </a:cxn>
                      <a:cxn ang="0">
                        <a:pos x="1" y="6"/>
                      </a:cxn>
                      <a:cxn ang="0">
                        <a:pos x="2" y="6"/>
                      </a:cxn>
                      <a:cxn ang="0">
                        <a:pos x="4" y="6"/>
                      </a:cxn>
                      <a:cxn ang="0">
                        <a:pos x="6" y="4"/>
                      </a:cxn>
                      <a:cxn ang="0">
                        <a:pos x="4" y="0"/>
                      </a:cxn>
                      <a:cxn ang="0">
                        <a:pos x="2" y="0"/>
                      </a:cxn>
                      <a:cxn ang="0">
                        <a:pos x="2" y="0"/>
                      </a:cxn>
                    </a:cxnLst>
                    <a:rect l="0" t="0" r="r" b="b"/>
                    <a:pathLst>
                      <a:path w="7" h="7">
                        <a:moveTo>
                          <a:pt x="2" y="0"/>
                        </a:moveTo>
                        <a:lnTo>
                          <a:pt x="1" y="0"/>
                        </a:lnTo>
                        <a:lnTo>
                          <a:pt x="0" y="4"/>
                        </a:lnTo>
                        <a:lnTo>
                          <a:pt x="1" y="6"/>
                        </a:lnTo>
                        <a:lnTo>
                          <a:pt x="2" y="6"/>
                        </a:lnTo>
                        <a:lnTo>
                          <a:pt x="4" y="6"/>
                        </a:lnTo>
                        <a:lnTo>
                          <a:pt x="6" y="4"/>
                        </a:lnTo>
                        <a:lnTo>
                          <a:pt x="4" y="0"/>
                        </a:lnTo>
                        <a:lnTo>
                          <a:pt x="2" y="0"/>
                        </a:lnTo>
                        <a:lnTo>
                          <a:pt x="2" y="0"/>
                        </a:lnTo>
                      </a:path>
                    </a:pathLst>
                  </a:custGeom>
                  <a:solidFill>
                    <a:srgbClr val="FFFFFF"/>
                  </a:solidFill>
                  <a:ln w="9525">
                    <a:noFill/>
                    <a:round/>
                    <a:headEnd type="none" w="med" len="med"/>
                    <a:tailEnd type="none" w="med" len="med"/>
                  </a:ln>
                  <a:effectLst/>
                </p:spPr>
                <p:txBody>
                  <a:bodyPr/>
                  <a:lstStyle/>
                  <a:p>
                    <a:endParaRPr lang="zh-CN" altLang="en-US"/>
                  </a:p>
                </p:txBody>
              </p:sp>
              <p:sp>
                <p:nvSpPr>
                  <p:cNvPr id="449634" name="Freeform 98"/>
                  <p:cNvSpPr>
                    <a:spLocks/>
                  </p:cNvSpPr>
                  <p:nvPr/>
                </p:nvSpPr>
                <p:spPr bwMode="auto">
                  <a:xfrm>
                    <a:off x="4494" y="2071"/>
                    <a:ext cx="7" cy="7"/>
                  </a:xfrm>
                  <a:custGeom>
                    <a:avLst/>
                    <a:gdLst/>
                    <a:ahLst/>
                    <a:cxnLst>
                      <a:cxn ang="0">
                        <a:pos x="2" y="0"/>
                      </a:cxn>
                      <a:cxn ang="0">
                        <a:pos x="1" y="0"/>
                      </a:cxn>
                      <a:cxn ang="0">
                        <a:pos x="0" y="3"/>
                      </a:cxn>
                      <a:cxn ang="0">
                        <a:pos x="1" y="4"/>
                      </a:cxn>
                      <a:cxn ang="0">
                        <a:pos x="2" y="6"/>
                      </a:cxn>
                      <a:cxn ang="0">
                        <a:pos x="4" y="4"/>
                      </a:cxn>
                      <a:cxn ang="0">
                        <a:pos x="6" y="3"/>
                      </a:cxn>
                      <a:cxn ang="0">
                        <a:pos x="4" y="0"/>
                      </a:cxn>
                      <a:cxn ang="0">
                        <a:pos x="2" y="0"/>
                      </a:cxn>
                      <a:cxn ang="0">
                        <a:pos x="2" y="0"/>
                      </a:cxn>
                    </a:cxnLst>
                    <a:rect l="0" t="0" r="r" b="b"/>
                    <a:pathLst>
                      <a:path w="7" h="7">
                        <a:moveTo>
                          <a:pt x="2" y="0"/>
                        </a:moveTo>
                        <a:lnTo>
                          <a:pt x="1" y="0"/>
                        </a:lnTo>
                        <a:lnTo>
                          <a:pt x="0" y="3"/>
                        </a:lnTo>
                        <a:lnTo>
                          <a:pt x="1" y="4"/>
                        </a:lnTo>
                        <a:lnTo>
                          <a:pt x="2" y="6"/>
                        </a:lnTo>
                        <a:lnTo>
                          <a:pt x="4" y="4"/>
                        </a:lnTo>
                        <a:lnTo>
                          <a:pt x="6" y="3"/>
                        </a:lnTo>
                        <a:lnTo>
                          <a:pt x="4" y="0"/>
                        </a:lnTo>
                        <a:lnTo>
                          <a:pt x="2" y="0"/>
                        </a:lnTo>
                        <a:lnTo>
                          <a:pt x="2" y="0"/>
                        </a:lnTo>
                      </a:path>
                    </a:pathLst>
                  </a:custGeom>
                  <a:solidFill>
                    <a:srgbClr val="FFFFFF"/>
                  </a:solidFill>
                  <a:ln w="9525">
                    <a:noFill/>
                    <a:round/>
                    <a:headEnd type="none" w="med" len="med"/>
                    <a:tailEnd type="none" w="med" len="med"/>
                  </a:ln>
                  <a:effectLst/>
                </p:spPr>
                <p:txBody>
                  <a:bodyPr/>
                  <a:lstStyle/>
                  <a:p>
                    <a:endParaRPr lang="zh-CN" altLang="en-US"/>
                  </a:p>
                </p:txBody>
              </p:sp>
              <p:sp>
                <p:nvSpPr>
                  <p:cNvPr id="449635" name="Freeform 99"/>
                  <p:cNvSpPr>
                    <a:spLocks/>
                  </p:cNvSpPr>
                  <p:nvPr/>
                </p:nvSpPr>
                <p:spPr bwMode="auto">
                  <a:xfrm>
                    <a:off x="4494" y="2082"/>
                    <a:ext cx="7" cy="8"/>
                  </a:xfrm>
                  <a:custGeom>
                    <a:avLst/>
                    <a:gdLst/>
                    <a:ahLst/>
                    <a:cxnLst>
                      <a:cxn ang="0">
                        <a:pos x="2" y="0"/>
                      </a:cxn>
                      <a:cxn ang="0">
                        <a:pos x="1" y="2"/>
                      </a:cxn>
                      <a:cxn ang="0">
                        <a:pos x="0" y="5"/>
                      </a:cxn>
                      <a:cxn ang="0">
                        <a:pos x="1" y="7"/>
                      </a:cxn>
                      <a:cxn ang="0">
                        <a:pos x="2" y="7"/>
                      </a:cxn>
                      <a:cxn ang="0">
                        <a:pos x="4" y="7"/>
                      </a:cxn>
                      <a:cxn ang="0">
                        <a:pos x="6" y="5"/>
                      </a:cxn>
                      <a:cxn ang="0">
                        <a:pos x="4" y="2"/>
                      </a:cxn>
                      <a:cxn ang="0">
                        <a:pos x="2" y="0"/>
                      </a:cxn>
                      <a:cxn ang="0">
                        <a:pos x="2" y="0"/>
                      </a:cxn>
                    </a:cxnLst>
                    <a:rect l="0" t="0" r="r" b="b"/>
                    <a:pathLst>
                      <a:path w="7" h="8">
                        <a:moveTo>
                          <a:pt x="2" y="0"/>
                        </a:moveTo>
                        <a:lnTo>
                          <a:pt x="1" y="2"/>
                        </a:lnTo>
                        <a:lnTo>
                          <a:pt x="0" y="5"/>
                        </a:lnTo>
                        <a:lnTo>
                          <a:pt x="1" y="7"/>
                        </a:lnTo>
                        <a:lnTo>
                          <a:pt x="2" y="7"/>
                        </a:lnTo>
                        <a:lnTo>
                          <a:pt x="4" y="7"/>
                        </a:lnTo>
                        <a:lnTo>
                          <a:pt x="6" y="5"/>
                        </a:lnTo>
                        <a:lnTo>
                          <a:pt x="4" y="2"/>
                        </a:lnTo>
                        <a:lnTo>
                          <a:pt x="2" y="0"/>
                        </a:lnTo>
                        <a:lnTo>
                          <a:pt x="2" y="0"/>
                        </a:lnTo>
                      </a:path>
                    </a:pathLst>
                  </a:custGeom>
                  <a:solidFill>
                    <a:srgbClr val="FFFFFF"/>
                  </a:solidFill>
                  <a:ln w="9525">
                    <a:noFill/>
                    <a:round/>
                    <a:headEnd type="none" w="med" len="med"/>
                    <a:tailEnd type="none" w="med" len="med"/>
                  </a:ln>
                  <a:effectLst/>
                </p:spPr>
                <p:txBody>
                  <a:bodyPr/>
                  <a:lstStyle/>
                  <a:p>
                    <a:endParaRPr lang="zh-CN" altLang="en-US"/>
                  </a:p>
                </p:txBody>
              </p:sp>
              <p:sp>
                <p:nvSpPr>
                  <p:cNvPr id="449636" name="Freeform 100"/>
                  <p:cNvSpPr>
                    <a:spLocks/>
                  </p:cNvSpPr>
                  <p:nvPr/>
                </p:nvSpPr>
                <p:spPr bwMode="auto">
                  <a:xfrm>
                    <a:off x="4494" y="2094"/>
                    <a:ext cx="7" cy="8"/>
                  </a:xfrm>
                  <a:custGeom>
                    <a:avLst/>
                    <a:gdLst/>
                    <a:ahLst/>
                    <a:cxnLst>
                      <a:cxn ang="0">
                        <a:pos x="2" y="0"/>
                      </a:cxn>
                      <a:cxn ang="0">
                        <a:pos x="1" y="1"/>
                      </a:cxn>
                      <a:cxn ang="0">
                        <a:pos x="0" y="3"/>
                      </a:cxn>
                      <a:cxn ang="0">
                        <a:pos x="1" y="7"/>
                      </a:cxn>
                      <a:cxn ang="0">
                        <a:pos x="2" y="7"/>
                      </a:cxn>
                      <a:cxn ang="0">
                        <a:pos x="4" y="7"/>
                      </a:cxn>
                      <a:cxn ang="0">
                        <a:pos x="6" y="3"/>
                      </a:cxn>
                      <a:cxn ang="0">
                        <a:pos x="4" y="1"/>
                      </a:cxn>
                      <a:cxn ang="0">
                        <a:pos x="2" y="0"/>
                      </a:cxn>
                      <a:cxn ang="0">
                        <a:pos x="2" y="0"/>
                      </a:cxn>
                    </a:cxnLst>
                    <a:rect l="0" t="0" r="r" b="b"/>
                    <a:pathLst>
                      <a:path w="7" h="8">
                        <a:moveTo>
                          <a:pt x="2" y="0"/>
                        </a:moveTo>
                        <a:lnTo>
                          <a:pt x="1" y="1"/>
                        </a:lnTo>
                        <a:lnTo>
                          <a:pt x="0" y="3"/>
                        </a:lnTo>
                        <a:lnTo>
                          <a:pt x="1" y="7"/>
                        </a:lnTo>
                        <a:lnTo>
                          <a:pt x="2" y="7"/>
                        </a:lnTo>
                        <a:lnTo>
                          <a:pt x="4" y="7"/>
                        </a:lnTo>
                        <a:lnTo>
                          <a:pt x="6" y="3"/>
                        </a:lnTo>
                        <a:lnTo>
                          <a:pt x="4" y="1"/>
                        </a:lnTo>
                        <a:lnTo>
                          <a:pt x="2" y="0"/>
                        </a:lnTo>
                        <a:lnTo>
                          <a:pt x="2" y="0"/>
                        </a:lnTo>
                      </a:path>
                    </a:pathLst>
                  </a:custGeom>
                  <a:solidFill>
                    <a:srgbClr val="FFFFFF"/>
                  </a:solidFill>
                  <a:ln w="9525">
                    <a:noFill/>
                    <a:round/>
                    <a:headEnd type="none" w="med" len="med"/>
                    <a:tailEnd type="none" w="med" len="med"/>
                  </a:ln>
                  <a:effectLst/>
                </p:spPr>
                <p:txBody>
                  <a:bodyPr/>
                  <a:lstStyle/>
                  <a:p>
                    <a:endParaRPr lang="zh-CN" altLang="en-US"/>
                  </a:p>
                </p:txBody>
              </p:sp>
              <p:sp>
                <p:nvSpPr>
                  <p:cNvPr id="449637" name="Freeform 101"/>
                  <p:cNvSpPr>
                    <a:spLocks/>
                  </p:cNvSpPr>
                  <p:nvPr/>
                </p:nvSpPr>
                <p:spPr bwMode="auto">
                  <a:xfrm>
                    <a:off x="4431" y="1834"/>
                    <a:ext cx="195" cy="116"/>
                  </a:xfrm>
                  <a:custGeom>
                    <a:avLst/>
                    <a:gdLst/>
                    <a:ahLst/>
                    <a:cxnLst>
                      <a:cxn ang="0">
                        <a:pos x="175" y="0"/>
                      </a:cxn>
                      <a:cxn ang="0">
                        <a:pos x="166" y="2"/>
                      </a:cxn>
                      <a:cxn ang="0">
                        <a:pos x="158" y="8"/>
                      </a:cxn>
                      <a:cxn ang="0">
                        <a:pos x="147" y="18"/>
                      </a:cxn>
                      <a:cxn ang="0">
                        <a:pos x="139" y="29"/>
                      </a:cxn>
                      <a:cxn ang="0">
                        <a:pos x="125" y="39"/>
                      </a:cxn>
                      <a:cxn ang="0">
                        <a:pos x="113" y="49"/>
                      </a:cxn>
                      <a:cxn ang="0">
                        <a:pos x="100" y="54"/>
                      </a:cxn>
                      <a:cxn ang="0">
                        <a:pos x="84" y="55"/>
                      </a:cxn>
                      <a:cxn ang="0">
                        <a:pos x="70" y="57"/>
                      </a:cxn>
                      <a:cxn ang="0">
                        <a:pos x="55" y="57"/>
                      </a:cxn>
                      <a:cxn ang="0">
                        <a:pos x="40" y="58"/>
                      </a:cxn>
                      <a:cxn ang="0">
                        <a:pos x="28" y="61"/>
                      </a:cxn>
                      <a:cxn ang="0">
                        <a:pos x="18" y="64"/>
                      </a:cxn>
                      <a:cxn ang="0">
                        <a:pos x="10" y="69"/>
                      </a:cxn>
                      <a:cxn ang="0">
                        <a:pos x="4" y="75"/>
                      </a:cxn>
                      <a:cxn ang="0">
                        <a:pos x="0" y="84"/>
                      </a:cxn>
                      <a:cxn ang="0">
                        <a:pos x="6" y="93"/>
                      </a:cxn>
                      <a:cxn ang="0">
                        <a:pos x="16" y="101"/>
                      </a:cxn>
                      <a:cxn ang="0">
                        <a:pos x="32" y="107"/>
                      </a:cxn>
                      <a:cxn ang="0">
                        <a:pos x="48" y="112"/>
                      </a:cxn>
                      <a:cxn ang="0">
                        <a:pos x="67" y="115"/>
                      </a:cxn>
                      <a:cxn ang="0">
                        <a:pos x="87" y="115"/>
                      </a:cxn>
                      <a:cxn ang="0">
                        <a:pos x="105" y="111"/>
                      </a:cxn>
                      <a:cxn ang="0">
                        <a:pos x="122" y="104"/>
                      </a:cxn>
                      <a:cxn ang="0">
                        <a:pos x="139" y="92"/>
                      </a:cxn>
                      <a:cxn ang="0">
                        <a:pos x="156" y="76"/>
                      </a:cxn>
                      <a:cxn ang="0">
                        <a:pos x="172" y="59"/>
                      </a:cxn>
                      <a:cxn ang="0">
                        <a:pos x="184" y="42"/>
                      </a:cxn>
                      <a:cxn ang="0">
                        <a:pos x="191" y="26"/>
                      </a:cxn>
                      <a:cxn ang="0">
                        <a:pos x="194" y="12"/>
                      </a:cxn>
                      <a:cxn ang="0">
                        <a:pos x="187" y="2"/>
                      </a:cxn>
                      <a:cxn ang="0">
                        <a:pos x="180" y="0"/>
                      </a:cxn>
                    </a:cxnLst>
                    <a:rect l="0" t="0" r="r" b="b"/>
                    <a:pathLst>
                      <a:path w="195" h="116">
                        <a:moveTo>
                          <a:pt x="180" y="0"/>
                        </a:moveTo>
                        <a:lnTo>
                          <a:pt x="175" y="0"/>
                        </a:lnTo>
                        <a:lnTo>
                          <a:pt x="171" y="0"/>
                        </a:lnTo>
                        <a:lnTo>
                          <a:pt x="166" y="2"/>
                        </a:lnTo>
                        <a:lnTo>
                          <a:pt x="162" y="5"/>
                        </a:lnTo>
                        <a:lnTo>
                          <a:pt x="158" y="8"/>
                        </a:lnTo>
                        <a:lnTo>
                          <a:pt x="153" y="13"/>
                        </a:lnTo>
                        <a:lnTo>
                          <a:pt x="147" y="18"/>
                        </a:lnTo>
                        <a:lnTo>
                          <a:pt x="142" y="23"/>
                        </a:lnTo>
                        <a:lnTo>
                          <a:pt x="139" y="29"/>
                        </a:lnTo>
                        <a:lnTo>
                          <a:pt x="132" y="34"/>
                        </a:lnTo>
                        <a:lnTo>
                          <a:pt x="125" y="39"/>
                        </a:lnTo>
                        <a:lnTo>
                          <a:pt x="121" y="44"/>
                        </a:lnTo>
                        <a:lnTo>
                          <a:pt x="113" y="49"/>
                        </a:lnTo>
                        <a:lnTo>
                          <a:pt x="106" y="52"/>
                        </a:lnTo>
                        <a:lnTo>
                          <a:pt x="100" y="54"/>
                        </a:lnTo>
                        <a:lnTo>
                          <a:pt x="92" y="55"/>
                        </a:lnTo>
                        <a:lnTo>
                          <a:pt x="84" y="55"/>
                        </a:lnTo>
                        <a:lnTo>
                          <a:pt x="77" y="55"/>
                        </a:lnTo>
                        <a:lnTo>
                          <a:pt x="70" y="57"/>
                        </a:lnTo>
                        <a:lnTo>
                          <a:pt x="62" y="57"/>
                        </a:lnTo>
                        <a:lnTo>
                          <a:pt x="55" y="57"/>
                        </a:lnTo>
                        <a:lnTo>
                          <a:pt x="48" y="58"/>
                        </a:lnTo>
                        <a:lnTo>
                          <a:pt x="40" y="58"/>
                        </a:lnTo>
                        <a:lnTo>
                          <a:pt x="34" y="59"/>
                        </a:lnTo>
                        <a:lnTo>
                          <a:pt x="28" y="61"/>
                        </a:lnTo>
                        <a:lnTo>
                          <a:pt x="23" y="62"/>
                        </a:lnTo>
                        <a:lnTo>
                          <a:pt x="18" y="64"/>
                        </a:lnTo>
                        <a:lnTo>
                          <a:pt x="13" y="65"/>
                        </a:lnTo>
                        <a:lnTo>
                          <a:pt x="10" y="69"/>
                        </a:lnTo>
                        <a:lnTo>
                          <a:pt x="6" y="72"/>
                        </a:lnTo>
                        <a:lnTo>
                          <a:pt x="4" y="75"/>
                        </a:lnTo>
                        <a:lnTo>
                          <a:pt x="0" y="80"/>
                        </a:lnTo>
                        <a:lnTo>
                          <a:pt x="0" y="84"/>
                        </a:lnTo>
                        <a:lnTo>
                          <a:pt x="3" y="89"/>
                        </a:lnTo>
                        <a:lnTo>
                          <a:pt x="6" y="93"/>
                        </a:lnTo>
                        <a:lnTo>
                          <a:pt x="10" y="98"/>
                        </a:lnTo>
                        <a:lnTo>
                          <a:pt x="16" y="101"/>
                        </a:lnTo>
                        <a:lnTo>
                          <a:pt x="23" y="105"/>
                        </a:lnTo>
                        <a:lnTo>
                          <a:pt x="32" y="107"/>
                        </a:lnTo>
                        <a:lnTo>
                          <a:pt x="40" y="110"/>
                        </a:lnTo>
                        <a:lnTo>
                          <a:pt x="48" y="112"/>
                        </a:lnTo>
                        <a:lnTo>
                          <a:pt x="58" y="114"/>
                        </a:lnTo>
                        <a:lnTo>
                          <a:pt x="67" y="115"/>
                        </a:lnTo>
                        <a:lnTo>
                          <a:pt x="77" y="115"/>
                        </a:lnTo>
                        <a:lnTo>
                          <a:pt x="87" y="115"/>
                        </a:lnTo>
                        <a:lnTo>
                          <a:pt x="99" y="112"/>
                        </a:lnTo>
                        <a:lnTo>
                          <a:pt x="105" y="111"/>
                        </a:lnTo>
                        <a:lnTo>
                          <a:pt x="114" y="107"/>
                        </a:lnTo>
                        <a:lnTo>
                          <a:pt x="122" y="104"/>
                        </a:lnTo>
                        <a:lnTo>
                          <a:pt x="131" y="98"/>
                        </a:lnTo>
                        <a:lnTo>
                          <a:pt x="139" y="92"/>
                        </a:lnTo>
                        <a:lnTo>
                          <a:pt x="147" y="84"/>
                        </a:lnTo>
                        <a:lnTo>
                          <a:pt x="156" y="76"/>
                        </a:lnTo>
                        <a:lnTo>
                          <a:pt x="163" y="69"/>
                        </a:lnTo>
                        <a:lnTo>
                          <a:pt x="172" y="59"/>
                        </a:lnTo>
                        <a:lnTo>
                          <a:pt x="178" y="51"/>
                        </a:lnTo>
                        <a:lnTo>
                          <a:pt x="184" y="42"/>
                        </a:lnTo>
                        <a:lnTo>
                          <a:pt x="189" y="34"/>
                        </a:lnTo>
                        <a:lnTo>
                          <a:pt x="191" y="26"/>
                        </a:lnTo>
                        <a:lnTo>
                          <a:pt x="194" y="18"/>
                        </a:lnTo>
                        <a:lnTo>
                          <a:pt x="194" y="12"/>
                        </a:lnTo>
                        <a:lnTo>
                          <a:pt x="191" y="6"/>
                        </a:lnTo>
                        <a:lnTo>
                          <a:pt x="187" y="2"/>
                        </a:lnTo>
                        <a:lnTo>
                          <a:pt x="180" y="0"/>
                        </a:lnTo>
                        <a:lnTo>
                          <a:pt x="180" y="0"/>
                        </a:lnTo>
                      </a:path>
                    </a:pathLst>
                  </a:custGeom>
                  <a:solidFill>
                    <a:srgbClr val="FFFFFF"/>
                  </a:solidFill>
                  <a:ln w="9525">
                    <a:noFill/>
                    <a:round/>
                    <a:headEnd type="none" w="med" len="med"/>
                    <a:tailEnd type="none" w="med" len="med"/>
                  </a:ln>
                  <a:effectLst/>
                </p:spPr>
                <p:txBody>
                  <a:bodyPr/>
                  <a:lstStyle/>
                  <a:p>
                    <a:endParaRPr lang="zh-CN" altLang="en-US"/>
                  </a:p>
                </p:txBody>
              </p:sp>
              <p:sp>
                <p:nvSpPr>
                  <p:cNvPr id="449638" name="Freeform 102"/>
                  <p:cNvSpPr>
                    <a:spLocks/>
                  </p:cNvSpPr>
                  <p:nvPr/>
                </p:nvSpPr>
                <p:spPr bwMode="auto">
                  <a:xfrm>
                    <a:off x="4435" y="1836"/>
                    <a:ext cx="187" cy="113"/>
                  </a:xfrm>
                  <a:custGeom>
                    <a:avLst/>
                    <a:gdLst/>
                    <a:ahLst/>
                    <a:cxnLst>
                      <a:cxn ang="0">
                        <a:pos x="89" y="53"/>
                      </a:cxn>
                      <a:cxn ang="0">
                        <a:pos x="102" y="51"/>
                      </a:cxn>
                      <a:cxn ang="0">
                        <a:pos x="115" y="43"/>
                      </a:cxn>
                      <a:cxn ang="0">
                        <a:pos x="127" y="34"/>
                      </a:cxn>
                      <a:cxn ang="0">
                        <a:pos x="138" y="24"/>
                      </a:cxn>
                      <a:cxn ang="0">
                        <a:pos x="146" y="13"/>
                      </a:cxn>
                      <a:cxn ang="0">
                        <a:pos x="156" y="4"/>
                      </a:cxn>
                      <a:cxn ang="0">
                        <a:pos x="165" y="0"/>
                      </a:cxn>
                      <a:cxn ang="0">
                        <a:pos x="174" y="0"/>
                      </a:cxn>
                      <a:cxn ang="0">
                        <a:pos x="180" y="3"/>
                      </a:cxn>
                      <a:cxn ang="0">
                        <a:pos x="185" y="8"/>
                      </a:cxn>
                      <a:cxn ang="0">
                        <a:pos x="186" y="12"/>
                      </a:cxn>
                      <a:cxn ang="0">
                        <a:pos x="186" y="19"/>
                      </a:cxn>
                      <a:cxn ang="0">
                        <a:pos x="185" y="26"/>
                      </a:cxn>
                      <a:cxn ang="0">
                        <a:pos x="183" y="34"/>
                      </a:cxn>
                      <a:cxn ang="0">
                        <a:pos x="177" y="42"/>
                      </a:cxn>
                      <a:cxn ang="0">
                        <a:pos x="171" y="51"/>
                      </a:cxn>
                      <a:cxn ang="0">
                        <a:pos x="166" y="59"/>
                      </a:cxn>
                      <a:cxn ang="0">
                        <a:pos x="158" y="67"/>
                      </a:cxn>
                      <a:cxn ang="0">
                        <a:pos x="151" y="75"/>
                      </a:cxn>
                      <a:cxn ang="0">
                        <a:pos x="141" y="82"/>
                      </a:cxn>
                      <a:cxn ang="0">
                        <a:pos x="135" y="90"/>
                      </a:cxn>
                      <a:cxn ang="0">
                        <a:pos x="126" y="96"/>
                      </a:cxn>
                      <a:cxn ang="0">
                        <a:pos x="117" y="100"/>
                      </a:cxn>
                      <a:cxn ang="0">
                        <a:pos x="109" y="105"/>
                      </a:cxn>
                      <a:cxn ang="0">
                        <a:pos x="101" y="108"/>
                      </a:cxn>
                      <a:cxn ang="0">
                        <a:pos x="95" y="110"/>
                      </a:cxn>
                      <a:cxn ang="0">
                        <a:pos x="83" y="110"/>
                      </a:cxn>
                      <a:cxn ang="0">
                        <a:pos x="75" y="112"/>
                      </a:cxn>
                      <a:cxn ang="0">
                        <a:pos x="65" y="112"/>
                      </a:cxn>
                      <a:cxn ang="0">
                        <a:pos x="56" y="110"/>
                      </a:cxn>
                      <a:cxn ang="0">
                        <a:pos x="46" y="109"/>
                      </a:cxn>
                      <a:cxn ang="0">
                        <a:pos x="36" y="107"/>
                      </a:cxn>
                      <a:cxn ang="0">
                        <a:pos x="29" y="105"/>
                      </a:cxn>
                      <a:cxn ang="0">
                        <a:pos x="20" y="102"/>
                      </a:cxn>
                      <a:cxn ang="0">
                        <a:pos x="14" y="99"/>
                      </a:cxn>
                      <a:cxn ang="0">
                        <a:pos x="8" y="95"/>
                      </a:cxn>
                      <a:cxn ang="0">
                        <a:pos x="3" y="91"/>
                      </a:cxn>
                      <a:cxn ang="0">
                        <a:pos x="2" y="87"/>
                      </a:cxn>
                      <a:cxn ang="0">
                        <a:pos x="0" y="82"/>
                      </a:cxn>
                      <a:cxn ang="0">
                        <a:pos x="1" y="78"/>
                      </a:cxn>
                      <a:cxn ang="0">
                        <a:pos x="2" y="74"/>
                      </a:cxn>
                      <a:cxn ang="0">
                        <a:pos x="4" y="70"/>
                      </a:cxn>
                      <a:cxn ang="0">
                        <a:pos x="8" y="67"/>
                      </a:cxn>
                      <a:cxn ang="0">
                        <a:pos x="12" y="65"/>
                      </a:cxn>
                      <a:cxn ang="0">
                        <a:pos x="17" y="62"/>
                      </a:cxn>
                      <a:cxn ang="0">
                        <a:pos x="20" y="61"/>
                      </a:cxn>
                      <a:cxn ang="0">
                        <a:pos x="28" y="59"/>
                      </a:cxn>
                      <a:cxn ang="0">
                        <a:pos x="32" y="59"/>
                      </a:cxn>
                      <a:cxn ang="0">
                        <a:pos x="39" y="57"/>
                      </a:cxn>
                      <a:cxn ang="0">
                        <a:pos x="46" y="57"/>
                      </a:cxn>
                      <a:cxn ang="0">
                        <a:pos x="52" y="56"/>
                      </a:cxn>
                      <a:cxn ang="0">
                        <a:pos x="60" y="56"/>
                      </a:cxn>
                      <a:cxn ang="0">
                        <a:pos x="67" y="55"/>
                      </a:cxn>
                      <a:cxn ang="0">
                        <a:pos x="74" y="55"/>
                      </a:cxn>
                      <a:cxn ang="0">
                        <a:pos x="81" y="55"/>
                      </a:cxn>
                      <a:cxn ang="0">
                        <a:pos x="89" y="53"/>
                      </a:cxn>
                      <a:cxn ang="0">
                        <a:pos x="89" y="53"/>
                      </a:cxn>
                    </a:cxnLst>
                    <a:rect l="0" t="0" r="r" b="b"/>
                    <a:pathLst>
                      <a:path w="187" h="113">
                        <a:moveTo>
                          <a:pt x="89" y="53"/>
                        </a:moveTo>
                        <a:lnTo>
                          <a:pt x="102" y="51"/>
                        </a:lnTo>
                        <a:lnTo>
                          <a:pt x="115" y="43"/>
                        </a:lnTo>
                        <a:lnTo>
                          <a:pt x="127" y="34"/>
                        </a:lnTo>
                        <a:lnTo>
                          <a:pt x="138" y="24"/>
                        </a:lnTo>
                        <a:lnTo>
                          <a:pt x="146" y="13"/>
                        </a:lnTo>
                        <a:lnTo>
                          <a:pt x="156" y="4"/>
                        </a:lnTo>
                        <a:lnTo>
                          <a:pt x="165" y="0"/>
                        </a:lnTo>
                        <a:lnTo>
                          <a:pt x="174" y="0"/>
                        </a:lnTo>
                        <a:lnTo>
                          <a:pt x="180" y="3"/>
                        </a:lnTo>
                        <a:lnTo>
                          <a:pt x="185" y="8"/>
                        </a:lnTo>
                        <a:lnTo>
                          <a:pt x="186" y="12"/>
                        </a:lnTo>
                        <a:lnTo>
                          <a:pt x="186" y="19"/>
                        </a:lnTo>
                        <a:lnTo>
                          <a:pt x="185" y="26"/>
                        </a:lnTo>
                        <a:lnTo>
                          <a:pt x="183" y="34"/>
                        </a:lnTo>
                        <a:lnTo>
                          <a:pt x="177" y="42"/>
                        </a:lnTo>
                        <a:lnTo>
                          <a:pt x="171" y="51"/>
                        </a:lnTo>
                        <a:lnTo>
                          <a:pt x="166" y="59"/>
                        </a:lnTo>
                        <a:lnTo>
                          <a:pt x="158" y="67"/>
                        </a:lnTo>
                        <a:lnTo>
                          <a:pt x="151" y="75"/>
                        </a:lnTo>
                        <a:lnTo>
                          <a:pt x="141" y="82"/>
                        </a:lnTo>
                        <a:lnTo>
                          <a:pt x="135" y="90"/>
                        </a:lnTo>
                        <a:lnTo>
                          <a:pt x="126" y="96"/>
                        </a:lnTo>
                        <a:lnTo>
                          <a:pt x="117" y="100"/>
                        </a:lnTo>
                        <a:lnTo>
                          <a:pt x="109" y="105"/>
                        </a:lnTo>
                        <a:lnTo>
                          <a:pt x="101" y="108"/>
                        </a:lnTo>
                        <a:lnTo>
                          <a:pt x="95" y="110"/>
                        </a:lnTo>
                        <a:lnTo>
                          <a:pt x="83" y="110"/>
                        </a:lnTo>
                        <a:lnTo>
                          <a:pt x="75" y="112"/>
                        </a:lnTo>
                        <a:lnTo>
                          <a:pt x="65" y="112"/>
                        </a:lnTo>
                        <a:lnTo>
                          <a:pt x="56" y="110"/>
                        </a:lnTo>
                        <a:lnTo>
                          <a:pt x="46" y="109"/>
                        </a:lnTo>
                        <a:lnTo>
                          <a:pt x="36" y="107"/>
                        </a:lnTo>
                        <a:lnTo>
                          <a:pt x="29" y="105"/>
                        </a:lnTo>
                        <a:lnTo>
                          <a:pt x="20" y="102"/>
                        </a:lnTo>
                        <a:lnTo>
                          <a:pt x="14" y="99"/>
                        </a:lnTo>
                        <a:lnTo>
                          <a:pt x="8" y="95"/>
                        </a:lnTo>
                        <a:lnTo>
                          <a:pt x="3" y="91"/>
                        </a:lnTo>
                        <a:lnTo>
                          <a:pt x="2" y="87"/>
                        </a:lnTo>
                        <a:lnTo>
                          <a:pt x="0" y="82"/>
                        </a:lnTo>
                        <a:lnTo>
                          <a:pt x="1" y="78"/>
                        </a:lnTo>
                        <a:lnTo>
                          <a:pt x="2" y="74"/>
                        </a:lnTo>
                        <a:lnTo>
                          <a:pt x="4" y="70"/>
                        </a:lnTo>
                        <a:lnTo>
                          <a:pt x="8" y="67"/>
                        </a:lnTo>
                        <a:lnTo>
                          <a:pt x="12" y="65"/>
                        </a:lnTo>
                        <a:lnTo>
                          <a:pt x="17" y="62"/>
                        </a:lnTo>
                        <a:lnTo>
                          <a:pt x="20" y="61"/>
                        </a:lnTo>
                        <a:lnTo>
                          <a:pt x="28" y="59"/>
                        </a:lnTo>
                        <a:lnTo>
                          <a:pt x="32" y="59"/>
                        </a:lnTo>
                        <a:lnTo>
                          <a:pt x="39" y="57"/>
                        </a:lnTo>
                        <a:lnTo>
                          <a:pt x="46" y="57"/>
                        </a:lnTo>
                        <a:lnTo>
                          <a:pt x="52" y="56"/>
                        </a:lnTo>
                        <a:lnTo>
                          <a:pt x="60" y="56"/>
                        </a:lnTo>
                        <a:lnTo>
                          <a:pt x="67" y="55"/>
                        </a:lnTo>
                        <a:lnTo>
                          <a:pt x="74" y="55"/>
                        </a:lnTo>
                        <a:lnTo>
                          <a:pt x="81" y="55"/>
                        </a:lnTo>
                        <a:lnTo>
                          <a:pt x="89" y="53"/>
                        </a:lnTo>
                        <a:lnTo>
                          <a:pt x="89" y="53"/>
                        </a:lnTo>
                      </a:path>
                    </a:pathLst>
                  </a:custGeom>
                  <a:gradFill rotWithShape="0">
                    <a:gsLst>
                      <a:gs pos="0">
                        <a:srgbClr val="FFFFFF"/>
                      </a:gs>
                      <a:gs pos="100000">
                        <a:srgbClr val="FFFFD0"/>
                      </a:gs>
                    </a:gsLst>
                    <a:path path="rect">
                      <a:fillToRect l="50000" t="50000" r="50000" b="50000"/>
                    </a:path>
                  </a:gradFill>
                  <a:ln w="9525">
                    <a:noFill/>
                    <a:round/>
                    <a:headEnd type="none" w="med" len="med"/>
                    <a:tailEnd type="none" w="med" len="med"/>
                  </a:ln>
                  <a:effectLst/>
                </p:spPr>
                <p:txBody>
                  <a:bodyPr/>
                  <a:lstStyle/>
                  <a:p>
                    <a:endParaRPr lang="zh-CN" altLang="en-US"/>
                  </a:p>
                </p:txBody>
              </p:sp>
            </p:grpSp>
            <p:sp>
              <p:nvSpPr>
                <p:cNvPr id="449639" name="Oval 103"/>
                <p:cNvSpPr>
                  <a:spLocks noChangeArrowheads="1"/>
                </p:cNvSpPr>
                <p:nvPr/>
              </p:nvSpPr>
              <p:spPr bwMode="auto">
                <a:xfrm>
                  <a:off x="796" y="1942"/>
                  <a:ext cx="729" cy="211"/>
                </a:xfrm>
                <a:prstGeom prst="ellipse">
                  <a:avLst/>
                </a:prstGeom>
                <a:solidFill>
                  <a:srgbClr val="8F8F8F"/>
                </a:solidFill>
                <a:ln w="19050">
                  <a:solidFill>
                    <a:srgbClr val="8F8F8F"/>
                  </a:solidFill>
                  <a:round/>
                  <a:headEnd/>
                  <a:tailEnd/>
                </a:ln>
                <a:effectLst/>
              </p:spPr>
              <p:txBody>
                <a:bodyPr wrap="none" anchor="ctr"/>
                <a:lstStyle/>
                <a:p>
                  <a:endParaRPr lang="zh-CN" altLang="en-US"/>
                </a:p>
              </p:txBody>
            </p:sp>
            <p:grpSp>
              <p:nvGrpSpPr>
                <p:cNvPr id="6" name="Group 104"/>
                <p:cNvGrpSpPr>
                  <a:grpSpLocks/>
                </p:cNvGrpSpPr>
                <p:nvPr/>
              </p:nvGrpSpPr>
              <p:grpSpPr bwMode="auto">
                <a:xfrm>
                  <a:off x="1126" y="1670"/>
                  <a:ext cx="532" cy="470"/>
                  <a:chOff x="1126" y="1670"/>
                  <a:chExt cx="532" cy="470"/>
                </a:xfrm>
              </p:grpSpPr>
              <p:sp>
                <p:nvSpPr>
                  <p:cNvPr id="449641" name="Freeform 105"/>
                  <p:cNvSpPr>
                    <a:spLocks/>
                  </p:cNvSpPr>
                  <p:nvPr/>
                </p:nvSpPr>
                <p:spPr bwMode="auto">
                  <a:xfrm>
                    <a:off x="1126" y="1673"/>
                    <a:ext cx="532" cy="467"/>
                  </a:xfrm>
                  <a:custGeom>
                    <a:avLst/>
                    <a:gdLst/>
                    <a:ahLst/>
                    <a:cxnLst>
                      <a:cxn ang="0">
                        <a:pos x="530" y="406"/>
                      </a:cxn>
                      <a:cxn ang="0">
                        <a:pos x="519" y="420"/>
                      </a:cxn>
                      <a:cxn ang="0">
                        <a:pos x="498" y="431"/>
                      </a:cxn>
                      <a:cxn ang="0">
                        <a:pos x="470" y="442"/>
                      </a:cxn>
                      <a:cxn ang="0">
                        <a:pos x="435" y="450"/>
                      </a:cxn>
                      <a:cxn ang="0">
                        <a:pos x="391" y="459"/>
                      </a:cxn>
                      <a:cxn ang="0">
                        <a:pos x="344" y="465"/>
                      </a:cxn>
                      <a:cxn ang="0">
                        <a:pos x="293" y="466"/>
                      </a:cxn>
                      <a:cxn ang="0">
                        <a:pos x="237" y="466"/>
                      </a:cxn>
                      <a:cxn ang="0">
                        <a:pos x="185" y="465"/>
                      </a:cxn>
                      <a:cxn ang="0">
                        <a:pos x="138" y="459"/>
                      </a:cxn>
                      <a:cxn ang="0">
                        <a:pos x="94" y="450"/>
                      </a:cxn>
                      <a:cxn ang="0">
                        <a:pos x="58" y="442"/>
                      </a:cxn>
                      <a:cxn ang="0">
                        <a:pos x="30" y="431"/>
                      </a:cxn>
                      <a:cxn ang="0">
                        <a:pos x="10" y="420"/>
                      </a:cxn>
                      <a:cxn ang="0">
                        <a:pos x="0" y="406"/>
                      </a:cxn>
                      <a:cxn ang="0">
                        <a:pos x="0" y="328"/>
                      </a:cxn>
                      <a:cxn ang="0">
                        <a:pos x="0" y="61"/>
                      </a:cxn>
                      <a:cxn ang="0">
                        <a:pos x="10" y="49"/>
                      </a:cxn>
                      <a:cxn ang="0">
                        <a:pos x="30" y="37"/>
                      </a:cxn>
                      <a:cxn ang="0">
                        <a:pos x="58" y="25"/>
                      </a:cxn>
                      <a:cxn ang="0">
                        <a:pos x="94" y="17"/>
                      </a:cxn>
                      <a:cxn ang="0">
                        <a:pos x="138" y="9"/>
                      </a:cxn>
                      <a:cxn ang="0">
                        <a:pos x="185" y="3"/>
                      </a:cxn>
                      <a:cxn ang="0">
                        <a:pos x="237" y="0"/>
                      </a:cxn>
                      <a:cxn ang="0">
                        <a:pos x="293" y="0"/>
                      </a:cxn>
                      <a:cxn ang="0">
                        <a:pos x="344" y="3"/>
                      </a:cxn>
                      <a:cxn ang="0">
                        <a:pos x="391" y="9"/>
                      </a:cxn>
                      <a:cxn ang="0">
                        <a:pos x="435" y="17"/>
                      </a:cxn>
                      <a:cxn ang="0">
                        <a:pos x="470" y="25"/>
                      </a:cxn>
                      <a:cxn ang="0">
                        <a:pos x="498" y="37"/>
                      </a:cxn>
                      <a:cxn ang="0">
                        <a:pos x="519" y="49"/>
                      </a:cxn>
                      <a:cxn ang="0">
                        <a:pos x="530" y="61"/>
                      </a:cxn>
                      <a:cxn ang="0">
                        <a:pos x="531" y="400"/>
                      </a:cxn>
                    </a:cxnLst>
                    <a:rect l="0" t="0" r="r" b="b"/>
                    <a:pathLst>
                      <a:path w="532" h="467">
                        <a:moveTo>
                          <a:pt x="531" y="400"/>
                        </a:moveTo>
                        <a:lnTo>
                          <a:pt x="530" y="406"/>
                        </a:lnTo>
                        <a:lnTo>
                          <a:pt x="524" y="412"/>
                        </a:lnTo>
                        <a:lnTo>
                          <a:pt x="519" y="420"/>
                        </a:lnTo>
                        <a:lnTo>
                          <a:pt x="510" y="424"/>
                        </a:lnTo>
                        <a:lnTo>
                          <a:pt x="498" y="431"/>
                        </a:lnTo>
                        <a:lnTo>
                          <a:pt x="484" y="436"/>
                        </a:lnTo>
                        <a:lnTo>
                          <a:pt x="470" y="442"/>
                        </a:lnTo>
                        <a:lnTo>
                          <a:pt x="453" y="448"/>
                        </a:lnTo>
                        <a:lnTo>
                          <a:pt x="435" y="450"/>
                        </a:lnTo>
                        <a:lnTo>
                          <a:pt x="413" y="455"/>
                        </a:lnTo>
                        <a:lnTo>
                          <a:pt x="391" y="459"/>
                        </a:lnTo>
                        <a:lnTo>
                          <a:pt x="367" y="462"/>
                        </a:lnTo>
                        <a:lnTo>
                          <a:pt x="344" y="465"/>
                        </a:lnTo>
                        <a:lnTo>
                          <a:pt x="317" y="466"/>
                        </a:lnTo>
                        <a:lnTo>
                          <a:pt x="293" y="466"/>
                        </a:lnTo>
                        <a:lnTo>
                          <a:pt x="263" y="466"/>
                        </a:lnTo>
                        <a:lnTo>
                          <a:pt x="237" y="466"/>
                        </a:lnTo>
                        <a:lnTo>
                          <a:pt x="209" y="466"/>
                        </a:lnTo>
                        <a:lnTo>
                          <a:pt x="185" y="465"/>
                        </a:lnTo>
                        <a:lnTo>
                          <a:pt x="159" y="462"/>
                        </a:lnTo>
                        <a:lnTo>
                          <a:pt x="138" y="459"/>
                        </a:lnTo>
                        <a:lnTo>
                          <a:pt x="116" y="455"/>
                        </a:lnTo>
                        <a:lnTo>
                          <a:pt x="94" y="450"/>
                        </a:lnTo>
                        <a:lnTo>
                          <a:pt x="77" y="448"/>
                        </a:lnTo>
                        <a:lnTo>
                          <a:pt x="58" y="442"/>
                        </a:lnTo>
                        <a:lnTo>
                          <a:pt x="43" y="436"/>
                        </a:lnTo>
                        <a:lnTo>
                          <a:pt x="30" y="431"/>
                        </a:lnTo>
                        <a:lnTo>
                          <a:pt x="19" y="424"/>
                        </a:lnTo>
                        <a:lnTo>
                          <a:pt x="10" y="420"/>
                        </a:lnTo>
                        <a:lnTo>
                          <a:pt x="3" y="412"/>
                        </a:lnTo>
                        <a:lnTo>
                          <a:pt x="0" y="406"/>
                        </a:lnTo>
                        <a:lnTo>
                          <a:pt x="0" y="400"/>
                        </a:lnTo>
                        <a:lnTo>
                          <a:pt x="0" y="328"/>
                        </a:lnTo>
                        <a:lnTo>
                          <a:pt x="0" y="71"/>
                        </a:lnTo>
                        <a:lnTo>
                          <a:pt x="0" y="61"/>
                        </a:lnTo>
                        <a:lnTo>
                          <a:pt x="3" y="55"/>
                        </a:lnTo>
                        <a:lnTo>
                          <a:pt x="10" y="49"/>
                        </a:lnTo>
                        <a:lnTo>
                          <a:pt x="19" y="41"/>
                        </a:lnTo>
                        <a:lnTo>
                          <a:pt x="30" y="37"/>
                        </a:lnTo>
                        <a:lnTo>
                          <a:pt x="43" y="29"/>
                        </a:lnTo>
                        <a:lnTo>
                          <a:pt x="58" y="25"/>
                        </a:lnTo>
                        <a:lnTo>
                          <a:pt x="77" y="21"/>
                        </a:lnTo>
                        <a:lnTo>
                          <a:pt x="94" y="17"/>
                        </a:lnTo>
                        <a:lnTo>
                          <a:pt x="116" y="11"/>
                        </a:lnTo>
                        <a:lnTo>
                          <a:pt x="138" y="9"/>
                        </a:lnTo>
                        <a:lnTo>
                          <a:pt x="159" y="6"/>
                        </a:lnTo>
                        <a:lnTo>
                          <a:pt x="185" y="3"/>
                        </a:lnTo>
                        <a:lnTo>
                          <a:pt x="209" y="1"/>
                        </a:lnTo>
                        <a:lnTo>
                          <a:pt x="237" y="0"/>
                        </a:lnTo>
                        <a:lnTo>
                          <a:pt x="263" y="0"/>
                        </a:lnTo>
                        <a:lnTo>
                          <a:pt x="293" y="0"/>
                        </a:lnTo>
                        <a:lnTo>
                          <a:pt x="317" y="1"/>
                        </a:lnTo>
                        <a:lnTo>
                          <a:pt x="344" y="3"/>
                        </a:lnTo>
                        <a:lnTo>
                          <a:pt x="367" y="6"/>
                        </a:lnTo>
                        <a:lnTo>
                          <a:pt x="391" y="9"/>
                        </a:lnTo>
                        <a:lnTo>
                          <a:pt x="413" y="11"/>
                        </a:lnTo>
                        <a:lnTo>
                          <a:pt x="435" y="17"/>
                        </a:lnTo>
                        <a:lnTo>
                          <a:pt x="453" y="21"/>
                        </a:lnTo>
                        <a:lnTo>
                          <a:pt x="470" y="25"/>
                        </a:lnTo>
                        <a:lnTo>
                          <a:pt x="484" y="29"/>
                        </a:lnTo>
                        <a:lnTo>
                          <a:pt x="498" y="37"/>
                        </a:lnTo>
                        <a:lnTo>
                          <a:pt x="510" y="41"/>
                        </a:lnTo>
                        <a:lnTo>
                          <a:pt x="519" y="49"/>
                        </a:lnTo>
                        <a:lnTo>
                          <a:pt x="524" y="55"/>
                        </a:lnTo>
                        <a:lnTo>
                          <a:pt x="530" y="61"/>
                        </a:lnTo>
                        <a:lnTo>
                          <a:pt x="531" y="71"/>
                        </a:lnTo>
                        <a:lnTo>
                          <a:pt x="531" y="400"/>
                        </a:lnTo>
                        <a:lnTo>
                          <a:pt x="531" y="400"/>
                        </a:lnTo>
                      </a:path>
                    </a:pathLst>
                  </a:custGeom>
                  <a:gradFill rotWithShape="0">
                    <a:gsLst>
                      <a:gs pos="0">
                        <a:srgbClr val="F1F180"/>
                      </a:gs>
                      <a:gs pos="50000">
                        <a:srgbClr val="FFFFFF"/>
                      </a:gs>
                      <a:gs pos="100000">
                        <a:srgbClr val="F1F180"/>
                      </a:gs>
                    </a:gsLst>
                    <a:lin ang="0" scaled="1"/>
                  </a:gradFill>
                  <a:ln w="9525">
                    <a:noFill/>
                    <a:round/>
                    <a:headEnd type="none" w="med" len="med"/>
                    <a:tailEnd type="none" w="med" len="med"/>
                  </a:ln>
                  <a:effectLst/>
                </p:spPr>
                <p:txBody>
                  <a:bodyPr/>
                  <a:lstStyle/>
                  <a:p>
                    <a:endParaRPr lang="zh-CN" altLang="en-US"/>
                  </a:p>
                </p:txBody>
              </p:sp>
              <p:sp>
                <p:nvSpPr>
                  <p:cNvPr id="449642" name="Freeform 106"/>
                  <p:cNvSpPr>
                    <a:spLocks/>
                  </p:cNvSpPr>
                  <p:nvPr/>
                </p:nvSpPr>
                <p:spPr bwMode="auto">
                  <a:xfrm>
                    <a:off x="1126" y="1670"/>
                    <a:ext cx="529" cy="119"/>
                  </a:xfrm>
                  <a:custGeom>
                    <a:avLst/>
                    <a:gdLst/>
                    <a:ahLst/>
                    <a:cxnLst>
                      <a:cxn ang="0">
                        <a:pos x="290" y="118"/>
                      </a:cxn>
                      <a:cxn ang="0">
                        <a:pos x="341" y="114"/>
                      </a:cxn>
                      <a:cxn ang="0">
                        <a:pos x="388" y="111"/>
                      </a:cxn>
                      <a:cxn ang="0">
                        <a:pos x="432" y="106"/>
                      </a:cxn>
                      <a:cxn ang="0">
                        <a:pos x="467" y="98"/>
                      </a:cxn>
                      <a:cxn ang="0">
                        <a:pos x="496" y="89"/>
                      </a:cxn>
                      <a:cxn ang="0">
                        <a:pos x="515" y="79"/>
                      </a:cxn>
                      <a:cxn ang="0">
                        <a:pos x="527" y="67"/>
                      </a:cxn>
                      <a:cxn ang="0">
                        <a:pos x="527" y="56"/>
                      </a:cxn>
                      <a:cxn ang="0">
                        <a:pos x="515" y="44"/>
                      </a:cxn>
                      <a:cxn ang="0">
                        <a:pos x="496" y="32"/>
                      </a:cxn>
                      <a:cxn ang="0">
                        <a:pos x="467" y="24"/>
                      </a:cxn>
                      <a:cxn ang="0">
                        <a:pos x="432" y="14"/>
                      </a:cxn>
                      <a:cxn ang="0">
                        <a:pos x="388" y="9"/>
                      </a:cxn>
                      <a:cxn ang="0">
                        <a:pos x="341" y="3"/>
                      </a:cxn>
                      <a:cxn ang="0">
                        <a:pos x="290" y="0"/>
                      </a:cxn>
                      <a:cxn ang="0">
                        <a:pos x="235" y="0"/>
                      </a:cxn>
                      <a:cxn ang="0">
                        <a:pos x="183" y="3"/>
                      </a:cxn>
                      <a:cxn ang="0">
                        <a:pos x="136" y="9"/>
                      </a:cxn>
                      <a:cxn ang="0">
                        <a:pos x="94" y="14"/>
                      </a:cxn>
                      <a:cxn ang="0">
                        <a:pos x="58" y="24"/>
                      </a:cxn>
                      <a:cxn ang="0">
                        <a:pos x="30" y="32"/>
                      </a:cxn>
                      <a:cxn ang="0">
                        <a:pos x="10" y="44"/>
                      </a:cxn>
                      <a:cxn ang="0">
                        <a:pos x="0" y="56"/>
                      </a:cxn>
                      <a:cxn ang="0">
                        <a:pos x="0" y="67"/>
                      </a:cxn>
                      <a:cxn ang="0">
                        <a:pos x="10" y="79"/>
                      </a:cxn>
                      <a:cxn ang="0">
                        <a:pos x="30" y="89"/>
                      </a:cxn>
                      <a:cxn ang="0">
                        <a:pos x="58" y="98"/>
                      </a:cxn>
                      <a:cxn ang="0">
                        <a:pos x="94" y="106"/>
                      </a:cxn>
                      <a:cxn ang="0">
                        <a:pos x="136" y="111"/>
                      </a:cxn>
                      <a:cxn ang="0">
                        <a:pos x="183" y="114"/>
                      </a:cxn>
                      <a:cxn ang="0">
                        <a:pos x="235" y="118"/>
                      </a:cxn>
                      <a:cxn ang="0">
                        <a:pos x="262" y="118"/>
                      </a:cxn>
                    </a:cxnLst>
                    <a:rect l="0" t="0" r="r" b="b"/>
                    <a:pathLst>
                      <a:path w="529" h="119">
                        <a:moveTo>
                          <a:pt x="262" y="118"/>
                        </a:moveTo>
                        <a:lnTo>
                          <a:pt x="290" y="118"/>
                        </a:lnTo>
                        <a:lnTo>
                          <a:pt x="316" y="116"/>
                        </a:lnTo>
                        <a:lnTo>
                          <a:pt x="341" y="114"/>
                        </a:lnTo>
                        <a:lnTo>
                          <a:pt x="366" y="112"/>
                        </a:lnTo>
                        <a:lnTo>
                          <a:pt x="388" y="111"/>
                        </a:lnTo>
                        <a:lnTo>
                          <a:pt x="411" y="108"/>
                        </a:lnTo>
                        <a:lnTo>
                          <a:pt x="432" y="106"/>
                        </a:lnTo>
                        <a:lnTo>
                          <a:pt x="451" y="100"/>
                        </a:lnTo>
                        <a:lnTo>
                          <a:pt x="467" y="98"/>
                        </a:lnTo>
                        <a:lnTo>
                          <a:pt x="482" y="94"/>
                        </a:lnTo>
                        <a:lnTo>
                          <a:pt x="496" y="89"/>
                        </a:lnTo>
                        <a:lnTo>
                          <a:pt x="507" y="84"/>
                        </a:lnTo>
                        <a:lnTo>
                          <a:pt x="515" y="79"/>
                        </a:lnTo>
                        <a:lnTo>
                          <a:pt x="522" y="74"/>
                        </a:lnTo>
                        <a:lnTo>
                          <a:pt x="527" y="67"/>
                        </a:lnTo>
                        <a:lnTo>
                          <a:pt x="528" y="62"/>
                        </a:lnTo>
                        <a:lnTo>
                          <a:pt x="527" y="56"/>
                        </a:lnTo>
                        <a:lnTo>
                          <a:pt x="522" y="50"/>
                        </a:lnTo>
                        <a:lnTo>
                          <a:pt x="515" y="44"/>
                        </a:lnTo>
                        <a:lnTo>
                          <a:pt x="507" y="40"/>
                        </a:lnTo>
                        <a:lnTo>
                          <a:pt x="496" y="32"/>
                        </a:lnTo>
                        <a:lnTo>
                          <a:pt x="482" y="29"/>
                        </a:lnTo>
                        <a:lnTo>
                          <a:pt x="467" y="24"/>
                        </a:lnTo>
                        <a:lnTo>
                          <a:pt x="451" y="20"/>
                        </a:lnTo>
                        <a:lnTo>
                          <a:pt x="432" y="14"/>
                        </a:lnTo>
                        <a:lnTo>
                          <a:pt x="411" y="12"/>
                        </a:lnTo>
                        <a:lnTo>
                          <a:pt x="388" y="9"/>
                        </a:lnTo>
                        <a:lnTo>
                          <a:pt x="366" y="6"/>
                        </a:lnTo>
                        <a:lnTo>
                          <a:pt x="341" y="3"/>
                        </a:lnTo>
                        <a:lnTo>
                          <a:pt x="316" y="2"/>
                        </a:lnTo>
                        <a:lnTo>
                          <a:pt x="290" y="0"/>
                        </a:lnTo>
                        <a:lnTo>
                          <a:pt x="262" y="0"/>
                        </a:lnTo>
                        <a:lnTo>
                          <a:pt x="235" y="0"/>
                        </a:lnTo>
                        <a:lnTo>
                          <a:pt x="209" y="2"/>
                        </a:lnTo>
                        <a:lnTo>
                          <a:pt x="183" y="3"/>
                        </a:lnTo>
                        <a:lnTo>
                          <a:pt x="159" y="6"/>
                        </a:lnTo>
                        <a:lnTo>
                          <a:pt x="136" y="9"/>
                        </a:lnTo>
                        <a:lnTo>
                          <a:pt x="114" y="12"/>
                        </a:lnTo>
                        <a:lnTo>
                          <a:pt x="94" y="14"/>
                        </a:lnTo>
                        <a:lnTo>
                          <a:pt x="77" y="20"/>
                        </a:lnTo>
                        <a:lnTo>
                          <a:pt x="58" y="24"/>
                        </a:lnTo>
                        <a:lnTo>
                          <a:pt x="43" y="29"/>
                        </a:lnTo>
                        <a:lnTo>
                          <a:pt x="30" y="32"/>
                        </a:lnTo>
                        <a:lnTo>
                          <a:pt x="19" y="40"/>
                        </a:lnTo>
                        <a:lnTo>
                          <a:pt x="10" y="44"/>
                        </a:lnTo>
                        <a:lnTo>
                          <a:pt x="3" y="50"/>
                        </a:lnTo>
                        <a:lnTo>
                          <a:pt x="0" y="56"/>
                        </a:lnTo>
                        <a:lnTo>
                          <a:pt x="0" y="62"/>
                        </a:lnTo>
                        <a:lnTo>
                          <a:pt x="0" y="67"/>
                        </a:lnTo>
                        <a:lnTo>
                          <a:pt x="3" y="74"/>
                        </a:lnTo>
                        <a:lnTo>
                          <a:pt x="10" y="79"/>
                        </a:lnTo>
                        <a:lnTo>
                          <a:pt x="19" y="84"/>
                        </a:lnTo>
                        <a:lnTo>
                          <a:pt x="30" y="89"/>
                        </a:lnTo>
                        <a:lnTo>
                          <a:pt x="43" y="94"/>
                        </a:lnTo>
                        <a:lnTo>
                          <a:pt x="58" y="98"/>
                        </a:lnTo>
                        <a:lnTo>
                          <a:pt x="77" y="100"/>
                        </a:lnTo>
                        <a:lnTo>
                          <a:pt x="94" y="106"/>
                        </a:lnTo>
                        <a:lnTo>
                          <a:pt x="114" y="108"/>
                        </a:lnTo>
                        <a:lnTo>
                          <a:pt x="136" y="111"/>
                        </a:lnTo>
                        <a:lnTo>
                          <a:pt x="159" y="112"/>
                        </a:lnTo>
                        <a:lnTo>
                          <a:pt x="183" y="114"/>
                        </a:lnTo>
                        <a:lnTo>
                          <a:pt x="209" y="116"/>
                        </a:lnTo>
                        <a:lnTo>
                          <a:pt x="235" y="118"/>
                        </a:lnTo>
                        <a:lnTo>
                          <a:pt x="262" y="118"/>
                        </a:lnTo>
                        <a:lnTo>
                          <a:pt x="262" y="118"/>
                        </a:lnTo>
                      </a:path>
                    </a:pathLst>
                  </a:custGeom>
                  <a:gradFill rotWithShape="0">
                    <a:gsLst>
                      <a:gs pos="0">
                        <a:srgbClr val="F1F180"/>
                      </a:gs>
                      <a:gs pos="100000">
                        <a:srgbClr val="FFFFD0"/>
                      </a:gs>
                    </a:gsLst>
                    <a:lin ang="18900000" scaled="1"/>
                  </a:gradFill>
                  <a:ln w="9525">
                    <a:noFill/>
                    <a:round/>
                    <a:headEnd type="none" w="med" len="med"/>
                    <a:tailEnd type="none" w="med" len="med"/>
                  </a:ln>
                  <a:effectLst/>
                </p:spPr>
                <p:txBody>
                  <a:bodyPr/>
                  <a:lstStyle/>
                  <a:p>
                    <a:endParaRPr lang="zh-CN" altLang="en-US"/>
                  </a:p>
                </p:txBody>
              </p:sp>
            </p:grpSp>
            <p:grpSp>
              <p:nvGrpSpPr>
                <p:cNvPr id="7" name="Group 107"/>
                <p:cNvGrpSpPr>
                  <a:grpSpLocks/>
                </p:cNvGrpSpPr>
                <p:nvPr/>
              </p:nvGrpSpPr>
              <p:grpSpPr bwMode="auto">
                <a:xfrm>
                  <a:off x="3198" y="1505"/>
                  <a:ext cx="613" cy="421"/>
                  <a:chOff x="3198" y="1505"/>
                  <a:chExt cx="613" cy="421"/>
                </a:xfrm>
              </p:grpSpPr>
              <p:sp>
                <p:nvSpPr>
                  <p:cNvPr id="449644" name="AutoShape 108"/>
                  <p:cNvSpPr>
                    <a:spLocks noChangeArrowheads="1"/>
                  </p:cNvSpPr>
                  <p:nvPr/>
                </p:nvSpPr>
                <p:spPr bwMode="auto">
                  <a:xfrm flipV="1">
                    <a:off x="3198" y="1505"/>
                    <a:ext cx="613" cy="421"/>
                  </a:xfrm>
                  <a:prstGeom prst="roundRect">
                    <a:avLst>
                      <a:gd name="adj" fmla="val 13148"/>
                    </a:avLst>
                  </a:prstGeom>
                  <a:solidFill>
                    <a:srgbClr val="FFFFD0"/>
                  </a:solidFill>
                  <a:ln w="31710">
                    <a:solidFill>
                      <a:srgbClr val="000000"/>
                    </a:solidFill>
                    <a:round/>
                    <a:headEnd/>
                    <a:tailEnd/>
                  </a:ln>
                  <a:effectLst/>
                </p:spPr>
                <p:txBody>
                  <a:bodyPr wrap="none" anchor="ctr"/>
                  <a:lstStyle/>
                  <a:p>
                    <a:endParaRPr lang="zh-CN" altLang="en-US"/>
                  </a:p>
                </p:txBody>
              </p:sp>
              <p:sp>
                <p:nvSpPr>
                  <p:cNvPr id="449645" name="AutoShape 109"/>
                  <p:cNvSpPr>
                    <a:spLocks noChangeArrowheads="1"/>
                  </p:cNvSpPr>
                  <p:nvPr/>
                </p:nvSpPr>
                <p:spPr bwMode="auto">
                  <a:xfrm flipV="1">
                    <a:off x="3297" y="1633"/>
                    <a:ext cx="71" cy="214"/>
                  </a:xfrm>
                  <a:prstGeom prst="roundRect">
                    <a:avLst>
                      <a:gd name="adj" fmla="val 0"/>
                    </a:avLst>
                  </a:prstGeom>
                  <a:solidFill>
                    <a:srgbClr val="FFFF00"/>
                  </a:solidFill>
                  <a:ln w="19050">
                    <a:solidFill>
                      <a:srgbClr val="FFFF00"/>
                    </a:solidFill>
                    <a:round/>
                    <a:headEnd/>
                    <a:tailEnd/>
                  </a:ln>
                  <a:effectLst/>
                </p:spPr>
                <p:txBody>
                  <a:bodyPr wrap="none" anchor="ctr"/>
                  <a:lstStyle/>
                  <a:p>
                    <a:endParaRPr lang="zh-CN" altLang="en-US"/>
                  </a:p>
                </p:txBody>
              </p:sp>
              <p:sp>
                <p:nvSpPr>
                  <p:cNvPr id="449646" name="AutoShape 110"/>
                  <p:cNvSpPr>
                    <a:spLocks noChangeArrowheads="1"/>
                  </p:cNvSpPr>
                  <p:nvPr/>
                </p:nvSpPr>
                <p:spPr bwMode="auto">
                  <a:xfrm flipV="1">
                    <a:off x="3407" y="1743"/>
                    <a:ext cx="71" cy="105"/>
                  </a:xfrm>
                  <a:prstGeom prst="roundRect">
                    <a:avLst>
                      <a:gd name="adj" fmla="val 0"/>
                    </a:avLst>
                  </a:prstGeom>
                  <a:solidFill>
                    <a:srgbClr val="00C200"/>
                  </a:solidFill>
                  <a:ln w="19050">
                    <a:solidFill>
                      <a:srgbClr val="00C200"/>
                    </a:solidFill>
                    <a:round/>
                    <a:headEnd/>
                    <a:tailEnd/>
                  </a:ln>
                  <a:effectLst/>
                </p:spPr>
                <p:txBody>
                  <a:bodyPr wrap="none" anchor="ctr"/>
                  <a:lstStyle/>
                  <a:p>
                    <a:endParaRPr lang="zh-CN" altLang="en-US"/>
                  </a:p>
                </p:txBody>
              </p:sp>
              <p:sp>
                <p:nvSpPr>
                  <p:cNvPr id="449647" name="AutoShape 111"/>
                  <p:cNvSpPr>
                    <a:spLocks noChangeArrowheads="1"/>
                  </p:cNvSpPr>
                  <p:nvPr/>
                </p:nvSpPr>
                <p:spPr bwMode="auto">
                  <a:xfrm flipV="1">
                    <a:off x="3498" y="1672"/>
                    <a:ext cx="73" cy="176"/>
                  </a:xfrm>
                  <a:prstGeom prst="roundRect">
                    <a:avLst>
                      <a:gd name="adj" fmla="val 0"/>
                    </a:avLst>
                  </a:prstGeom>
                  <a:solidFill>
                    <a:srgbClr val="0000FF"/>
                  </a:solidFill>
                  <a:ln w="19050">
                    <a:solidFill>
                      <a:srgbClr val="0000FF"/>
                    </a:solidFill>
                    <a:round/>
                    <a:headEnd/>
                    <a:tailEnd/>
                  </a:ln>
                  <a:effectLst/>
                </p:spPr>
                <p:txBody>
                  <a:bodyPr wrap="none" anchor="ctr"/>
                  <a:lstStyle/>
                  <a:p>
                    <a:endParaRPr lang="zh-CN" altLang="en-US"/>
                  </a:p>
                </p:txBody>
              </p:sp>
              <p:sp>
                <p:nvSpPr>
                  <p:cNvPr id="449648" name="AutoShape 112"/>
                  <p:cNvSpPr>
                    <a:spLocks noChangeArrowheads="1"/>
                  </p:cNvSpPr>
                  <p:nvPr/>
                </p:nvSpPr>
                <p:spPr bwMode="auto">
                  <a:xfrm flipV="1">
                    <a:off x="3590" y="1569"/>
                    <a:ext cx="71" cy="278"/>
                  </a:xfrm>
                  <a:prstGeom prst="roundRect">
                    <a:avLst>
                      <a:gd name="adj" fmla="val 0"/>
                    </a:avLst>
                  </a:prstGeom>
                  <a:solidFill>
                    <a:srgbClr val="800080"/>
                  </a:solidFill>
                  <a:ln w="19050">
                    <a:solidFill>
                      <a:srgbClr val="800080"/>
                    </a:solidFill>
                    <a:round/>
                    <a:headEnd/>
                    <a:tailEnd/>
                  </a:ln>
                  <a:effectLst/>
                </p:spPr>
                <p:txBody>
                  <a:bodyPr wrap="none" anchor="ctr"/>
                  <a:lstStyle/>
                  <a:p>
                    <a:endParaRPr lang="zh-CN" altLang="en-US"/>
                  </a:p>
                </p:txBody>
              </p:sp>
            </p:grpSp>
            <p:grpSp>
              <p:nvGrpSpPr>
                <p:cNvPr id="8" name="Group 113"/>
                <p:cNvGrpSpPr>
                  <a:grpSpLocks/>
                </p:cNvGrpSpPr>
                <p:nvPr/>
              </p:nvGrpSpPr>
              <p:grpSpPr bwMode="auto">
                <a:xfrm>
                  <a:off x="2080" y="1749"/>
                  <a:ext cx="1544" cy="415"/>
                  <a:chOff x="2080" y="1749"/>
                  <a:chExt cx="1544" cy="415"/>
                </a:xfrm>
              </p:grpSpPr>
              <p:sp>
                <p:nvSpPr>
                  <p:cNvPr id="449650" name="Freeform 114"/>
                  <p:cNvSpPr>
                    <a:spLocks/>
                  </p:cNvSpPr>
                  <p:nvPr/>
                </p:nvSpPr>
                <p:spPr bwMode="auto">
                  <a:xfrm>
                    <a:off x="2080" y="1776"/>
                    <a:ext cx="945" cy="306"/>
                  </a:xfrm>
                  <a:custGeom>
                    <a:avLst/>
                    <a:gdLst/>
                    <a:ahLst/>
                    <a:cxnLst>
                      <a:cxn ang="0">
                        <a:pos x="350" y="0"/>
                      </a:cxn>
                      <a:cxn ang="0">
                        <a:pos x="944" y="0"/>
                      </a:cxn>
                      <a:cxn ang="0">
                        <a:pos x="593" y="305"/>
                      </a:cxn>
                      <a:cxn ang="0">
                        <a:pos x="0" y="305"/>
                      </a:cxn>
                      <a:cxn ang="0">
                        <a:pos x="350" y="0"/>
                      </a:cxn>
                      <a:cxn ang="0">
                        <a:pos x="350" y="0"/>
                      </a:cxn>
                    </a:cxnLst>
                    <a:rect l="0" t="0" r="r" b="b"/>
                    <a:pathLst>
                      <a:path w="945" h="306">
                        <a:moveTo>
                          <a:pt x="350" y="0"/>
                        </a:moveTo>
                        <a:lnTo>
                          <a:pt x="944" y="0"/>
                        </a:lnTo>
                        <a:lnTo>
                          <a:pt x="593" y="305"/>
                        </a:lnTo>
                        <a:lnTo>
                          <a:pt x="0" y="305"/>
                        </a:lnTo>
                        <a:lnTo>
                          <a:pt x="350" y="0"/>
                        </a:lnTo>
                        <a:lnTo>
                          <a:pt x="350" y="0"/>
                        </a:lnTo>
                      </a:path>
                    </a:pathLst>
                  </a:custGeom>
                  <a:solidFill>
                    <a:srgbClr val="FFFFFF"/>
                  </a:solidFill>
                  <a:ln w="9525">
                    <a:noFill/>
                    <a:round/>
                    <a:headEnd type="none" w="med" len="med"/>
                    <a:tailEnd type="none" w="med" len="med"/>
                  </a:ln>
                  <a:effectLst/>
                </p:spPr>
                <p:txBody>
                  <a:bodyPr/>
                  <a:lstStyle/>
                  <a:p>
                    <a:endParaRPr lang="zh-CN" altLang="en-US"/>
                  </a:p>
                </p:txBody>
              </p:sp>
              <p:sp>
                <p:nvSpPr>
                  <p:cNvPr id="449651" name="Line 115"/>
                  <p:cNvSpPr>
                    <a:spLocks noChangeShapeType="1"/>
                  </p:cNvSpPr>
                  <p:nvPr/>
                </p:nvSpPr>
                <p:spPr bwMode="auto">
                  <a:xfrm>
                    <a:off x="2446" y="1814"/>
                    <a:ext cx="154" cy="0"/>
                  </a:xfrm>
                  <a:prstGeom prst="line">
                    <a:avLst/>
                  </a:prstGeom>
                  <a:noFill/>
                  <a:ln w="9525">
                    <a:solidFill>
                      <a:srgbClr val="000000"/>
                    </a:solidFill>
                    <a:round/>
                    <a:headEnd/>
                    <a:tailEnd/>
                  </a:ln>
                  <a:effectLst/>
                </p:spPr>
                <p:txBody>
                  <a:bodyPr wrap="none" anchor="ctr"/>
                  <a:lstStyle/>
                  <a:p>
                    <a:endParaRPr lang="zh-CN" altLang="en-US"/>
                  </a:p>
                </p:txBody>
              </p:sp>
              <p:sp>
                <p:nvSpPr>
                  <p:cNvPr id="449652" name="Line 116"/>
                  <p:cNvSpPr>
                    <a:spLocks noChangeShapeType="1"/>
                  </p:cNvSpPr>
                  <p:nvPr/>
                </p:nvSpPr>
                <p:spPr bwMode="auto">
                  <a:xfrm>
                    <a:off x="2422" y="1842"/>
                    <a:ext cx="153" cy="0"/>
                  </a:xfrm>
                  <a:prstGeom prst="line">
                    <a:avLst/>
                  </a:prstGeom>
                  <a:noFill/>
                  <a:ln w="9525">
                    <a:solidFill>
                      <a:srgbClr val="000000"/>
                    </a:solidFill>
                    <a:round/>
                    <a:headEnd/>
                    <a:tailEnd/>
                  </a:ln>
                  <a:effectLst/>
                </p:spPr>
                <p:txBody>
                  <a:bodyPr wrap="none" anchor="ctr"/>
                  <a:lstStyle/>
                  <a:p>
                    <a:endParaRPr lang="zh-CN" altLang="en-US"/>
                  </a:p>
                </p:txBody>
              </p:sp>
              <p:sp>
                <p:nvSpPr>
                  <p:cNvPr id="449653" name="Line 117"/>
                  <p:cNvSpPr>
                    <a:spLocks noChangeShapeType="1"/>
                  </p:cNvSpPr>
                  <p:nvPr/>
                </p:nvSpPr>
                <p:spPr bwMode="auto">
                  <a:xfrm>
                    <a:off x="2389" y="1870"/>
                    <a:ext cx="155" cy="0"/>
                  </a:xfrm>
                  <a:prstGeom prst="line">
                    <a:avLst/>
                  </a:prstGeom>
                  <a:noFill/>
                  <a:ln w="9525">
                    <a:solidFill>
                      <a:srgbClr val="000000"/>
                    </a:solidFill>
                    <a:round/>
                    <a:headEnd/>
                    <a:tailEnd/>
                  </a:ln>
                  <a:effectLst/>
                </p:spPr>
                <p:txBody>
                  <a:bodyPr wrap="none" anchor="ctr"/>
                  <a:lstStyle/>
                  <a:p>
                    <a:endParaRPr lang="zh-CN" altLang="en-US"/>
                  </a:p>
                </p:txBody>
              </p:sp>
              <p:sp>
                <p:nvSpPr>
                  <p:cNvPr id="449654" name="Line 118"/>
                  <p:cNvSpPr>
                    <a:spLocks noChangeShapeType="1"/>
                  </p:cNvSpPr>
                  <p:nvPr/>
                </p:nvSpPr>
                <p:spPr bwMode="auto">
                  <a:xfrm>
                    <a:off x="2353" y="1899"/>
                    <a:ext cx="154" cy="0"/>
                  </a:xfrm>
                  <a:prstGeom prst="line">
                    <a:avLst/>
                  </a:prstGeom>
                  <a:noFill/>
                  <a:ln w="9525">
                    <a:solidFill>
                      <a:srgbClr val="000000"/>
                    </a:solidFill>
                    <a:round/>
                    <a:headEnd/>
                    <a:tailEnd/>
                  </a:ln>
                  <a:effectLst/>
                </p:spPr>
                <p:txBody>
                  <a:bodyPr wrap="none" anchor="ctr"/>
                  <a:lstStyle/>
                  <a:p>
                    <a:endParaRPr lang="zh-CN" altLang="en-US"/>
                  </a:p>
                </p:txBody>
              </p:sp>
              <p:sp>
                <p:nvSpPr>
                  <p:cNvPr id="449655" name="Line 119"/>
                  <p:cNvSpPr>
                    <a:spLocks noChangeShapeType="1"/>
                  </p:cNvSpPr>
                  <p:nvPr/>
                </p:nvSpPr>
                <p:spPr bwMode="auto">
                  <a:xfrm>
                    <a:off x="2318" y="1929"/>
                    <a:ext cx="154" cy="0"/>
                  </a:xfrm>
                  <a:prstGeom prst="line">
                    <a:avLst/>
                  </a:prstGeom>
                  <a:noFill/>
                  <a:ln w="9525">
                    <a:solidFill>
                      <a:srgbClr val="000000"/>
                    </a:solidFill>
                    <a:round/>
                    <a:headEnd/>
                    <a:tailEnd/>
                  </a:ln>
                  <a:effectLst/>
                </p:spPr>
                <p:txBody>
                  <a:bodyPr wrap="none" anchor="ctr"/>
                  <a:lstStyle/>
                  <a:p>
                    <a:endParaRPr lang="zh-CN" altLang="en-US"/>
                  </a:p>
                </p:txBody>
              </p:sp>
              <p:sp>
                <p:nvSpPr>
                  <p:cNvPr id="449656" name="Line 120"/>
                  <p:cNvSpPr>
                    <a:spLocks noChangeShapeType="1"/>
                  </p:cNvSpPr>
                  <p:nvPr/>
                </p:nvSpPr>
                <p:spPr bwMode="auto">
                  <a:xfrm>
                    <a:off x="2284" y="1965"/>
                    <a:ext cx="153" cy="0"/>
                  </a:xfrm>
                  <a:prstGeom prst="line">
                    <a:avLst/>
                  </a:prstGeom>
                  <a:noFill/>
                  <a:ln w="9525">
                    <a:solidFill>
                      <a:srgbClr val="000000"/>
                    </a:solidFill>
                    <a:round/>
                    <a:headEnd/>
                    <a:tailEnd/>
                  </a:ln>
                  <a:effectLst/>
                </p:spPr>
                <p:txBody>
                  <a:bodyPr wrap="none" anchor="ctr"/>
                  <a:lstStyle/>
                  <a:p>
                    <a:endParaRPr lang="zh-CN" altLang="en-US"/>
                  </a:p>
                </p:txBody>
              </p:sp>
              <p:sp>
                <p:nvSpPr>
                  <p:cNvPr id="449657" name="Line 121"/>
                  <p:cNvSpPr>
                    <a:spLocks noChangeShapeType="1"/>
                  </p:cNvSpPr>
                  <p:nvPr/>
                </p:nvSpPr>
                <p:spPr bwMode="auto">
                  <a:xfrm>
                    <a:off x="2242" y="1997"/>
                    <a:ext cx="154" cy="0"/>
                  </a:xfrm>
                  <a:prstGeom prst="line">
                    <a:avLst/>
                  </a:prstGeom>
                  <a:noFill/>
                  <a:ln w="9525">
                    <a:solidFill>
                      <a:srgbClr val="000000"/>
                    </a:solidFill>
                    <a:round/>
                    <a:headEnd/>
                    <a:tailEnd/>
                  </a:ln>
                  <a:effectLst/>
                </p:spPr>
                <p:txBody>
                  <a:bodyPr wrap="none" anchor="ctr"/>
                  <a:lstStyle/>
                  <a:p>
                    <a:endParaRPr lang="zh-CN" altLang="en-US"/>
                  </a:p>
                </p:txBody>
              </p:sp>
              <p:sp>
                <p:nvSpPr>
                  <p:cNvPr id="449658" name="Line 122"/>
                  <p:cNvSpPr>
                    <a:spLocks noChangeShapeType="1"/>
                  </p:cNvSpPr>
                  <p:nvPr/>
                </p:nvSpPr>
                <p:spPr bwMode="auto">
                  <a:xfrm>
                    <a:off x="2204" y="2027"/>
                    <a:ext cx="155" cy="0"/>
                  </a:xfrm>
                  <a:prstGeom prst="line">
                    <a:avLst/>
                  </a:prstGeom>
                  <a:noFill/>
                  <a:ln w="9525">
                    <a:solidFill>
                      <a:srgbClr val="000000"/>
                    </a:solidFill>
                    <a:round/>
                    <a:headEnd/>
                    <a:tailEnd/>
                  </a:ln>
                  <a:effectLst/>
                </p:spPr>
                <p:txBody>
                  <a:bodyPr wrap="none" anchor="ctr"/>
                  <a:lstStyle/>
                  <a:p>
                    <a:endParaRPr lang="zh-CN" altLang="en-US"/>
                  </a:p>
                </p:txBody>
              </p:sp>
              <p:sp>
                <p:nvSpPr>
                  <p:cNvPr id="449659" name="Freeform 123"/>
                  <p:cNvSpPr>
                    <a:spLocks/>
                  </p:cNvSpPr>
                  <p:nvPr/>
                </p:nvSpPr>
                <p:spPr bwMode="auto">
                  <a:xfrm>
                    <a:off x="2677" y="1749"/>
                    <a:ext cx="947" cy="305"/>
                  </a:xfrm>
                  <a:custGeom>
                    <a:avLst/>
                    <a:gdLst/>
                    <a:ahLst/>
                    <a:cxnLst>
                      <a:cxn ang="0">
                        <a:pos x="352" y="0"/>
                      </a:cxn>
                      <a:cxn ang="0">
                        <a:pos x="946" y="0"/>
                      </a:cxn>
                      <a:cxn ang="0">
                        <a:pos x="594" y="304"/>
                      </a:cxn>
                      <a:cxn ang="0">
                        <a:pos x="0" y="304"/>
                      </a:cxn>
                      <a:cxn ang="0">
                        <a:pos x="352" y="0"/>
                      </a:cxn>
                      <a:cxn ang="0">
                        <a:pos x="352" y="0"/>
                      </a:cxn>
                    </a:cxnLst>
                    <a:rect l="0" t="0" r="r" b="b"/>
                    <a:pathLst>
                      <a:path w="947" h="305">
                        <a:moveTo>
                          <a:pt x="352" y="0"/>
                        </a:moveTo>
                        <a:lnTo>
                          <a:pt x="946" y="0"/>
                        </a:lnTo>
                        <a:lnTo>
                          <a:pt x="594" y="304"/>
                        </a:lnTo>
                        <a:lnTo>
                          <a:pt x="0" y="304"/>
                        </a:lnTo>
                        <a:lnTo>
                          <a:pt x="352" y="0"/>
                        </a:lnTo>
                        <a:lnTo>
                          <a:pt x="352" y="0"/>
                        </a:lnTo>
                      </a:path>
                    </a:pathLst>
                  </a:custGeom>
                  <a:solidFill>
                    <a:srgbClr val="FFFFFF"/>
                  </a:solidFill>
                  <a:ln w="9525">
                    <a:noFill/>
                    <a:round/>
                    <a:headEnd type="none" w="med" len="med"/>
                    <a:tailEnd type="none" w="med" len="med"/>
                  </a:ln>
                  <a:effectLst/>
                </p:spPr>
                <p:txBody>
                  <a:bodyPr/>
                  <a:lstStyle/>
                  <a:p>
                    <a:endParaRPr lang="zh-CN" altLang="en-US"/>
                  </a:p>
                </p:txBody>
              </p:sp>
              <p:sp>
                <p:nvSpPr>
                  <p:cNvPr id="449660" name="Freeform 124"/>
                  <p:cNvSpPr>
                    <a:spLocks/>
                  </p:cNvSpPr>
                  <p:nvPr/>
                </p:nvSpPr>
                <p:spPr bwMode="auto">
                  <a:xfrm>
                    <a:off x="2677" y="1749"/>
                    <a:ext cx="947" cy="305"/>
                  </a:xfrm>
                  <a:custGeom>
                    <a:avLst/>
                    <a:gdLst/>
                    <a:ahLst/>
                    <a:cxnLst>
                      <a:cxn ang="0">
                        <a:pos x="352" y="0"/>
                      </a:cxn>
                      <a:cxn ang="0">
                        <a:pos x="946" y="0"/>
                      </a:cxn>
                      <a:cxn ang="0">
                        <a:pos x="594" y="304"/>
                      </a:cxn>
                      <a:cxn ang="0">
                        <a:pos x="0" y="304"/>
                      </a:cxn>
                      <a:cxn ang="0">
                        <a:pos x="352" y="0"/>
                      </a:cxn>
                    </a:cxnLst>
                    <a:rect l="0" t="0" r="r" b="b"/>
                    <a:pathLst>
                      <a:path w="947" h="305">
                        <a:moveTo>
                          <a:pt x="352" y="0"/>
                        </a:moveTo>
                        <a:lnTo>
                          <a:pt x="946" y="0"/>
                        </a:lnTo>
                        <a:lnTo>
                          <a:pt x="594" y="304"/>
                        </a:lnTo>
                        <a:lnTo>
                          <a:pt x="0" y="304"/>
                        </a:lnTo>
                        <a:lnTo>
                          <a:pt x="352" y="0"/>
                        </a:lnTo>
                      </a:path>
                    </a:pathLst>
                  </a:custGeom>
                  <a:noFill/>
                  <a:ln w="9525">
                    <a:noFill/>
                    <a:round/>
                    <a:headEnd type="none" w="med" len="med"/>
                    <a:tailEnd type="none" w="med" len="med"/>
                  </a:ln>
                  <a:effectLst/>
                </p:spPr>
                <p:txBody>
                  <a:bodyPr/>
                  <a:lstStyle/>
                  <a:p>
                    <a:endParaRPr lang="zh-CN" altLang="en-US"/>
                  </a:p>
                </p:txBody>
              </p:sp>
              <p:sp>
                <p:nvSpPr>
                  <p:cNvPr id="449661" name="Freeform 125"/>
                  <p:cNvSpPr>
                    <a:spLocks/>
                  </p:cNvSpPr>
                  <p:nvPr/>
                </p:nvSpPr>
                <p:spPr bwMode="auto">
                  <a:xfrm>
                    <a:off x="2788" y="1783"/>
                    <a:ext cx="725" cy="238"/>
                  </a:xfrm>
                  <a:custGeom>
                    <a:avLst/>
                    <a:gdLst/>
                    <a:ahLst/>
                    <a:cxnLst>
                      <a:cxn ang="0">
                        <a:pos x="273" y="0"/>
                      </a:cxn>
                      <a:cxn ang="0">
                        <a:pos x="724" y="0"/>
                      </a:cxn>
                      <a:cxn ang="0">
                        <a:pos x="450" y="237"/>
                      </a:cxn>
                      <a:cxn ang="0">
                        <a:pos x="0" y="237"/>
                      </a:cxn>
                      <a:cxn ang="0">
                        <a:pos x="273" y="0"/>
                      </a:cxn>
                      <a:cxn ang="0">
                        <a:pos x="273" y="0"/>
                      </a:cxn>
                    </a:cxnLst>
                    <a:rect l="0" t="0" r="r" b="b"/>
                    <a:pathLst>
                      <a:path w="725" h="238">
                        <a:moveTo>
                          <a:pt x="273" y="0"/>
                        </a:moveTo>
                        <a:lnTo>
                          <a:pt x="724" y="0"/>
                        </a:lnTo>
                        <a:lnTo>
                          <a:pt x="450" y="237"/>
                        </a:lnTo>
                        <a:lnTo>
                          <a:pt x="0" y="237"/>
                        </a:lnTo>
                        <a:lnTo>
                          <a:pt x="273" y="0"/>
                        </a:lnTo>
                        <a:lnTo>
                          <a:pt x="273" y="0"/>
                        </a:lnTo>
                      </a:path>
                    </a:pathLst>
                  </a:custGeom>
                  <a:solidFill>
                    <a:srgbClr val="00FFFF"/>
                  </a:solidFill>
                  <a:ln w="9525">
                    <a:noFill/>
                    <a:round/>
                    <a:headEnd type="none" w="med" len="med"/>
                    <a:tailEnd type="none" w="med" len="med"/>
                  </a:ln>
                  <a:effectLst/>
                </p:spPr>
                <p:txBody>
                  <a:bodyPr/>
                  <a:lstStyle/>
                  <a:p>
                    <a:endParaRPr lang="zh-CN" altLang="en-US"/>
                  </a:p>
                </p:txBody>
              </p:sp>
              <p:sp>
                <p:nvSpPr>
                  <p:cNvPr id="449662" name="Freeform 126"/>
                  <p:cNvSpPr>
                    <a:spLocks/>
                  </p:cNvSpPr>
                  <p:nvPr/>
                </p:nvSpPr>
                <p:spPr bwMode="auto">
                  <a:xfrm>
                    <a:off x="2788" y="1783"/>
                    <a:ext cx="725" cy="238"/>
                  </a:xfrm>
                  <a:custGeom>
                    <a:avLst/>
                    <a:gdLst/>
                    <a:ahLst/>
                    <a:cxnLst>
                      <a:cxn ang="0">
                        <a:pos x="273" y="0"/>
                      </a:cxn>
                      <a:cxn ang="0">
                        <a:pos x="724" y="0"/>
                      </a:cxn>
                      <a:cxn ang="0">
                        <a:pos x="450" y="237"/>
                      </a:cxn>
                      <a:cxn ang="0">
                        <a:pos x="0" y="237"/>
                      </a:cxn>
                      <a:cxn ang="0">
                        <a:pos x="273" y="0"/>
                      </a:cxn>
                    </a:cxnLst>
                    <a:rect l="0" t="0" r="r" b="b"/>
                    <a:pathLst>
                      <a:path w="725" h="238">
                        <a:moveTo>
                          <a:pt x="273" y="0"/>
                        </a:moveTo>
                        <a:lnTo>
                          <a:pt x="724" y="0"/>
                        </a:lnTo>
                        <a:lnTo>
                          <a:pt x="450" y="237"/>
                        </a:lnTo>
                        <a:lnTo>
                          <a:pt x="0" y="237"/>
                        </a:lnTo>
                        <a:lnTo>
                          <a:pt x="273" y="0"/>
                        </a:lnTo>
                      </a:path>
                    </a:pathLst>
                  </a:custGeom>
                  <a:noFill/>
                  <a:ln w="9525" cap="flat" cmpd="sng">
                    <a:solidFill>
                      <a:srgbClr val="000000"/>
                    </a:solidFill>
                    <a:prstDash val="solid"/>
                    <a:round/>
                    <a:headEnd type="none" w="med" len="med"/>
                    <a:tailEnd type="none" w="med" len="med"/>
                  </a:ln>
                  <a:effectLst/>
                </p:spPr>
                <p:txBody>
                  <a:bodyPr/>
                  <a:lstStyle/>
                  <a:p>
                    <a:endParaRPr lang="zh-CN" altLang="en-US"/>
                  </a:p>
                </p:txBody>
              </p:sp>
              <p:sp>
                <p:nvSpPr>
                  <p:cNvPr id="449663" name="Line 127"/>
                  <p:cNvSpPr>
                    <a:spLocks noChangeShapeType="1"/>
                  </p:cNvSpPr>
                  <p:nvPr/>
                </p:nvSpPr>
                <p:spPr bwMode="auto">
                  <a:xfrm>
                    <a:off x="3030" y="1810"/>
                    <a:ext cx="446" cy="0"/>
                  </a:xfrm>
                  <a:prstGeom prst="line">
                    <a:avLst/>
                  </a:prstGeom>
                  <a:noFill/>
                  <a:ln w="9525">
                    <a:solidFill>
                      <a:srgbClr val="000000"/>
                    </a:solidFill>
                    <a:round/>
                    <a:headEnd/>
                    <a:tailEnd/>
                  </a:ln>
                  <a:effectLst/>
                </p:spPr>
                <p:txBody>
                  <a:bodyPr wrap="none" anchor="ctr"/>
                  <a:lstStyle/>
                  <a:p>
                    <a:endParaRPr lang="zh-CN" altLang="en-US"/>
                  </a:p>
                </p:txBody>
              </p:sp>
              <p:sp>
                <p:nvSpPr>
                  <p:cNvPr id="449664" name="Line 128"/>
                  <p:cNvSpPr>
                    <a:spLocks noChangeShapeType="1"/>
                  </p:cNvSpPr>
                  <p:nvPr/>
                </p:nvSpPr>
                <p:spPr bwMode="auto">
                  <a:xfrm>
                    <a:off x="3004" y="1837"/>
                    <a:ext cx="450" cy="0"/>
                  </a:xfrm>
                  <a:prstGeom prst="line">
                    <a:avLst/>
                  </a:prstGeom>
                  <a:noFill/>
                  <a:ln w="9525">
                    <a:solidFill>
                      <a:srgbClr val="000000"/>
                    </a:solidFill>
                    <a:round/>
                    <a:headEnd/>
                    <a:tailEnd/>
                  </a:ln>
                  <a:effectLst/>
                </p:spPr>
                <p:txBody>
                  <a:bodyPr wrap="none" anchor="ctr"/>
                  <a:lstStyle/>
                  <a:p>
                    <a:endParaRPr lang="zh-CN" altLang="en-US"/>
                  </a:p>
                </p:txBody>
              </p:sp>
              <p:sp>
                <p:nvSpPr>
                  <p:cNvPr id="449665" name="Line 129"/>
                  <p:cNvSpPr>
                    <a:spLocks noChangeShapeType="1"/>
                  </p:cNvSpPr>
                  <p:nvPr/>
                </p:nvSpPr>
                <p:spPr bwMode="auto">
                  <a:xfrm>
                    <a:off x="2964" y="1870"/>
                    <a:ext cx="451" cy="0"/>
                  </a:xfrm>
                  <a:prstGeom prst="line">
                    <a:avLst/>
                  </a:prstGeom>
                  <a:noFill/>
                  <a:ln w="9525">
                    <a:solidFill>
                      <a:srgbClr val="000000"/>
                    </a:solidFill>
                    <a:round/>
                    <a:headEnd/>
                    <a:tailEnd/>
                  </a:ln>
                  <a:effectLst/>
                </p:spPr>
                <p:txBody>
                  <a:bodyPr wrap="none" anchor="ctr"/>
                  <a:lstStyle/>
                  <a:p>
                    <a:endParaRPr lang="zh-CN" altLang="en-US"/>
                  </a:p>
                </p:txBody>
              </p:sp>
              <p:sp>
                <p:nvSpPr>
                  <p:cNvPr id="449666" name="Line 130"/>
                  <p:cNvSpPr>
                    <a:spLocks noChangeShapeType="1"/>
                  </p:cNvSpPr>
                  <p:nvPr/>
                </p:nvSpPr>
                <p:spPr bwMode="auto">
                  <a:xfrm>
                    <a:off x="2819" y="2000"/>
                    <a:ext cx="451" cy="0"/>
                  </a:xfrm>
                  <a:prstGeom prst="line">
                    <a:avLst/>
                  </a:prstGeom>
                  <a:noFill/>
                  <a:ln w="9525">
                    <a:solidFill>
                      <a:srgbClr val="000000"/>
                    </a:solidFill>
                    <a:round/>
                    <a:headEnd/>
                    <a:tailEnd/>
                  </a:ln>
                  <a:effectLst/>
                </p:spPr>
                <p:txBody>
                  <a:bodyPr wrap="none" anchor="ctr"/>
                  <a:lstStyle/>
                  <a:p>
                    <a:endParaRPr lang="zh-CN" altLang="en-US"/>
                  </a:p>
                </p:txBody>
              </p:sp>
              <p:sp>
                <p:nvSpPr>
                  <p:cNvPr id="449667" name="Line 131"/>
                  <p:cNvSpPr>
                    <a:spLocks noChangeShapeType="1"/>
                  </p:cNvSpPr>
                  <p:nvPr/>
                </p:nvSpPr>
                <p:spPr bwMode="auto">
                  <a:xfrm>
                    <a:off x="2925" y="1905"/>
                    <a:ext cx="450" cy="0"/>
                  </a:xfrm>
                  <a:prstGeom prst="line">
                    <a:avLst/>
                  </a:prstGeom>
                  <a:noFill/>
                  <a:ln w="9525">
                    <a:solidFill>
                      <a:srgbClr val="000000"/>
                    </a:solidFill>
                    <a:round/>
                    <a:headEnd/>
                    <a:tailEnd/>
                  </a:ln>
                  <a:effectLst/>
                </p:spPr>
                <p:txBody>
                  <a:bodyPr wrap="none" anchor="ctr"/>
                  <a:lstStyle/>
                  <a:p>
                    <a:endParaRPr lang="zh-CN" altLang="en-US"/>
                  </a:p>
                </p:txBody>
              </p:sp>
              <p:sp>
                <p:nvSpPr>
                  <p:cNvPr id="449668" name="Line 132"/>
                  <p:cNvSpPr>
                    <a:spLocks noChangeShapeType="1"/>
                  </p:cNvSpPr>
                  <p:nvPr/>
                </p:nvSpPr>
                <p:spPr bwMode="auto">
                  <a:xfrm>
                    <a:off x="2888" y="1935"/>
                    <a:ext cx="452" cy="0"/>
                  </a:xfrm>
                  <a:prstGeom prst="line">
                    <a:avLst/>
                  </a:prstGeom>
                  <a:noFill/>
                  <a:ln w="9525">
                    <a:solidFill>
                      <a:srgbClr val="000000"/>
                    </a:solidFill>
                    <a:round/>
                    <a:headEnd/>
                    <a:tailEnd/>
                  </a:ln>
                  <a:effectLst/>
                </p:spPr>
                <p:txBody>
                  <a:bodyPr wrap="none" anchor="ctr"/>
                  <a:lstStyle/>
                  <a:p>
                    <a:endParaRPr lang="zh-CN" altLang="en-US"/>
                  </a:p>
                </p:txBody>
              </p:sp>
              <p:sp>
                <p:nvSpPr>
                  <p:cNvPr id="449669" name="Line 133"/>
                  <p:cNvSpPr>
                    <a:spLocks noChangeShapeType="1"/>
                  </p:cNvSpPr>
                  <p:nvPr/>
                </p:nvSpPr>
                <p:spPr bwMode="auto">
                  <a:xfrm flipH="1">
                    <a:off x="2847" y="1784"/>
                    <a:ext cx="272" cy="235"/>
                  </a:xfrm>
                  <a:prstGeom prst="line">
                    <a:avLst/>
                  </a:prstGeom>
                  <a:noFill/>
                  <a:ln w="9525">
                    <a:solidFill>
                      <a:srgbClr val="000000"/>
                    </a:solidFill>
                    <a:round/>
                    <a:headEnd/>
                    <a:tailEnd/>
                  </a:ln>
                  <a:effectLst/>
                </p:spPr>
                <p:txBody>
                  <a:bodyPr wrap="none" anchor="ctr"/>
                  <a:lstStyle/>
                  <a:p>
                    <a:endParaRPr lang="zh-CN" altLang="en-US"/>
                  </a:p>
                </p:txBody>
              </p:sp>
              <p:sp>
                <p:nvSpPr>
                  <p:cNvPr id="449670" name="Line 134"/>
                  <p:cNvSpPr>
                    <a:spLocks noChangeShapeType="1"/>
                  </p:cNvSpPr>
                  <p:nvPr/>
                </p:nvSpPr>
                <p:spPr bwMode="auto">
                  <a:xfrm flipH="1">
                    <a:off x="2904" y="1784"/>
                    <a:ext cx="272" cy="235"/>
                  </a:xfrm>
                  <a:prstGeom prst="line">
                    <a:avLst/>
                  </a:prstGeom>
                  <a:noFill/>
                  <a:ln w="9525">
                    <a:solidFill>
                      <a:srgbClr val="000000"/>
                    </a:solidFill>
                    <a:round/>
                    <a:headEnd/>
                    <a:tailEnd/>
                  </a:ln>
                  <a:effectLst/>
                </p:spPr>
                <p:txBody>
                  <a:bodyPr wrap="none" anchor="ctr"/>
                  <a:lstStyle/>
                  <a:p>
                    <a:endParaRPr lang="zh-CN" altLang="en-US"/>
                  </a:p>
                </p:txBody>
              </p:sp>
              <p:sp>
                <p:nvSpPr>
                  <p:cNvPr id="449671" name="Line 135"/>
                  <p:cNvSpPr>
                    <a:spLocks noChangeShapeType="1"/>
                  </p:cNvSpPr>
                  <p:nvPr/>
                </p:nvSpPr>
                <p:spPr bwMode="auto">
                  <a:xfrm flipH="1">
                    <a:off x="2962" y="1788"/>
                    <a:ext cx="271" cy="235"/>
                  </a:xfrm>
                  <a:prstGeom prst="line">
                    <a:avLst/>
                  </a:prstGeom>
                  <a:noFill/>
                  <a:ln w="9525">
                    <a:solidFill>
                      <a:srgbClr val="000000"/>
                    </a:solidFill>
                    <a:round/>
                    <a:headEnd/>
                    <a:tailEnd/>
                  </a:ln>
                  <a:effectLst/>
                </p:spPr>
                <p:txBody>
                  <a:bodyPr wrap="none" anchor="ctr"/>
                  <a:lstStyle/>
                  <a:p>
                    <a:endParaRPr lang="zh-CN" altLang="en-US"/>
                  </a:p>
                </p:txBody>
              </p:sp>
              <p:sp>
                <p:nvSpPr>
                  <p:cNvPr id="449672" name="Line 136"/>
                  <p:cNvSpPr>
                    <a:spLocks noChangeShapeType="1"/>
                  </p:cNvSpPr>
                  <p:nvPr/>
                </p:nvSpPr>
                <p:spPr bwMode="auto">
                  <a:xfrm flipH="1">
                    <a:off x="3026" y="1784"/>
                    <a:ext cx="271" cy="236"/>
                  </a:xfrm>
                  <a:prstGeom prst="line">
                    <a:avLst/>
                  </a:prstGeom>
                  <a:noFill/>
                  <a:ln w="9525">
                    <a:solidFill>
                      <a:srgbClr val="000000"/>
                    </a:solidFill>
                    <a:round/>
                    <a:headEnd/>
                    <a:tailEnd/>
                  </a:ln>
                  <a:effectLst/>
                </p:spPr>
                <p:txBody>
                  <a:bodyPr wrap="none" anchor="ctr"/>
                  <a:lstStyle/>
                  <a:p>
                    <a:endParaRPr lang="zh-CN" altLang="en-US"/>
                  </a:p>
                </p:txBody>
              </p:sp>
              <p:sp>
                <p:nvSpPr>
                  <p:cNvPr id="449673" name="Line 137"/>
                  <p:cNvSpPr>
                    <a:spLocks noChangeShapeType="1"/>
                  </p:cNvSpPr>
                  <p:nvPr/>
                </p:nvSpPr>
                <p:spPr bwMode="auto">
                  <a:xfrm flipH="1">
                    <a:off x="3099" y="1782"/>
                    <a:ext cx="272" cy="236"/>
                  </a:xfrm>
                  <a:prstGeom prst="line">
                    <a:avLst/>
                  </a:prstGeom>
                  <a:noFill/>
                  <a:ln w="9525">
                    <a:solidFill>
                      <a:srgbClr val="000000"/>
                    </a:solidFill>
                    <a:round/>
                    <a:headEnd/>
                    <a:tailEnd/>
                  </a:ln>
                  <a:effectLst/>
                </p:spPr>
                <p:txBody>
                  <a:bodyPr wrap="none" anchor="ctr"/>
                  <a:lstStyle/>
                  <a:p>
                    <a:endParaRPr lang="zh-CN" altLang="en-US"/>
                  </a:p>
                </p:txBody>
              </p:sp>
              <p:sp>
                <p:nvSpPr>
                  <p:cNvPr id="449674" name="Line 138"/>
                  <p:cNvSpPr>
                    <a:spLocks noChangeShapeType="1"/>
                  </p:cNvSpPr>
                  <p:nvPr/>
                </p:nvSpPr>
                <p:spPr bwMode="auto">
                  <a:xfrm flipH="1">
                    <a:off x="3167" y="1786"/>
                    <a:ext cx="270" cy="235"/>
                  </a:xfrm>
                  <a:prstGeom prst="line">
                    <a:avLst/>
                  </a:prstGeom>
                  <a:noFill/>
                  <a:ln w="9525">
                    <a:solidFill>
                      <a:srgbClr val="000000"/>
                    </a:solidFill>
                    <a:round/>
                    <a:headEnd/>
                    <a:tailEnd/>
                  </a:ln>
                  <a:effectLst/>
                </p:spPr>
                <p:txBody>
                  <a:bodyPr wrap="none" anchor="ctr"/>
                  <a:lstStyle/>
                  <a:p>
                    <a:endParaRPr lang="zh-CN" altLang="en-US"/>
                  </a:p>
                </p:txBody>
              </p:sp>
              <p:sp>
                <p:nvSpPr>
                  <p:cNvPr id="449675" name="Line 139"/>
                  <p:cNvSpPr>
                    <a:spLocks noChangeShapeType="1"/>
                  </p:cNvSpPr>
                  <p:nvPr/>
                </p:nvSpPr>
                <p:spPr bwMode="auto">
                  <a:xfrm>
                    <a:off x="2852" y="1971"/>
                    <a:ext cx="450" cy="0"/>
                  </a:xfrm>
                  <a:prstGeom prst="line">
                    <a:avLst/>
                  </a:prstGeom>
                  <a:noFill/>
                  <a:ln w="9525">
                    <a:solidFill>
                      <a:srgbClr val="000000"/>
                    </a:solidFill>
                    <a:round/>
                    <a:headEnd/>
                    <a:tailEnd/>
                  </a:ln>
                  <a:effectLst/>
                </p:spPr>
                <p:txBody>
                  <a:bodyPr wrap="none" anchor="ctr"/>
                  <a:lstStyle/>
                  <a:p>
                    <a:endParaRPr lang="zh-CN" altLang="en-US"/>
                  </a:p>
                </p:txBody>
              </p:sp>
              <p:sp>
                <p:nvSpPr>
                  <p:cNvPr id="449676" name="Freeform 140"/>
                  <p:cNvSpPr>
                    <a:spLocks/>
                  </p:cNvSpPr>
                  <p:nvPr/>
                </p:nvSpPr>
                <p:spPr bwMode="auto">
                  <a:xfrm>
                    <a:off x="2253" y="1808"/>
                    <a:ext cx="947" cy="305"/>
                  </a:xfrm>
                  <a:custGeom>
                    <a:avLst/>
                    <a:gdLst/>
                    <a:ahLst/>
                    <a:cxnLst>
                      <a:cxn ang="0">
                        <a:pos x="351" y="0"/>
                      </a:cxn>
                      <a:cxn ang="0">
                        <a:pos x="946" y="0"/>
                      </a:cxn>
                      <a:cxn ang="0">
                        <a:pos x="595" y="304"/>
                      </a:cxn>
                      <a:cxn ang="0">
                        <a:pos x="0" y="304"/>
                      </a:cxn>
                      <a:cxn ang="0">
                        <a:pos x="351" y="0"/>
                      </a:cxn>
                      <a:cxn ang="0">
                        <a:pos x="351" y="0"/>
                      </a:cxn>
                    </a:cxnLst>
                    <a:rect l="0" t="0" r="r" b="b"/>
                    <a:pathLst>
                      <a:path w="947" h="305">
                        <a:moveTo>
                          <a:pt x="351" y="0"/>
                        </a:moveTo>
                        <a:lnTo>
                          <a:pt x="946" y="0"/>
                        </a:lnTo>
                        <a:lnTo>
                          <a:pt x="595" y="304"/>
                        </a:lnTo>
                        <a:lnTo>
                          <a:pt x="0" y="304"/>
                        </a:lnTo>
                        <a:lnTo>
                          <a:pt x="351" y="0"/>
                        </a:lnTo>
                        <a:lnTo>
                          <a:pt x="351" y="0"/>
                        </a:lnTo>
                      </a:path>
                    </a:pathLst>
                  </a:custGeom>
                  <a:solidFill>
                    <a:srgbClr val="FFFFFF"/>
                  </a:solidFill>
                  <a:ln w="9525">
                    <a:noFill/>
                    <a:round/>
                    <a:headEnd type="none" w="med" len="med"/>
                    <a:tailEnd type="none" w="med" len="med"/>
                  </a:ln>
                  <a:effectLst/>
                </p:spPr>
                <p:txBody>
                  <a:bodyPr/>
                  <a:lstStyle/>
                  <a:p>
                    <a:endParaRPr lang="zh-CN" altLang="en-US"/>
                  </a:p>
                </p:txBody>
              </p:sp>
              <p:sp>
                <p:nvSpPr>
                  <p:cNvPr id="449677" name="Freeform 141"/>
                  <p:cNvSpPr>
                    <a:spLocks/>
                  </p:cNvSpPr>
                  <p:nvPr/>
                </p:nvSpPr>
                <p:spPr bwMode="auto">
                  <a:xfrm>
                    <a:off x="2253" y="1808"/>
                    <a:ext cx="947" cy="305"/>
                  </a:xfrm>
                  <a:custGeom>
                    <a:avLst/>
                    <a:gdLst/>
                    <a:ahLst/>
                    <a:cxnLst>
                      <a:cxn ang="0">
                        <a:pos x="351" y="0"/>
                      </a:cxn>
                      <a:cxn ang="0">
                        <a:pos x="946" y="0"/>
                      </a:cxn>
                      <a:cxn ang="0">
                        <a:pos x="595" y="304"/>
                      </a:cxn>
                      <a:cxn ang="0">
                        <a:pos x="0" y="304"/>
                      </a:cxn>
                      <a:cxn ang="0">
                        <a:pos x="351" y="0"/>
                      </a:cxn>
                    </a:cxnLst>
                    <a:rect l="0" t="0" r="r" b="b"/>
                    <a:pathLst>
                      <a:path w="947" h="305">
                        <a:moveTo>
                          <a:pt x="351" y="0"/>
                        </a:moveTo>
                        <a:lnTo>
                          <a:pt x="946" y="0"/>
                        </a:lnTo>
                        <a:lnTo>
                          <a:pt x="595" y="304"/>
                        </a:lnTo>
                        <a:lnTo>
                          <a:pt x="0" y="304"/>
                        </a:lnTo>
                        <a:lnTo>
                          <a:pt x="351" y="0"/>
                        </a:lnTo>
                      </a:path>
                    </a:pathLst>
                  </a:custGeom>
                  <a:noFill/>
                  <a:ln w="9525">
                    <a:noFill/>
                    <a:round/>
                    <a:headEnd type="none" w="med" len="med"/>
                    <a:tailEnd type="none" w="med" len="med"/>
                  </a:ln>
                  <a:effectLst/>
                </p:spPr>
                <p:txBody>
                  <a:bodyPr/>
                  <a:lstStyle/>
                  <a:p>
                    <a:endParaRPr lang="zh-CN" altLang="en-US"/>
                  </a:p>
                </p:txBody>
              </p:sp>
              <p:sp>
                <p:nvSpPr>
                  <p:cNvPr id="449678" name="Freeform 142"/>
                  <p:cNvSpPr>
                    <a:spLocks/>
                  </p:cNvSpPr>
                  <p:nvPr/>
                </p:nvSpPr>
                <p:spPr bwMode="auto">
                  <a:xfrm>
                    <a:off x="2365" y="1844"/>
                    <a:ext cx="725" cy="238"/>
                  </a:xfrm>
                  <a:custGeom>
                    <a:avLst/>
                    <a:gdLst/>
                    <a:ahLst/>
                    <a:cxnLst>
                      <a:cxn ang="0">
                        <a:pos x="274" y="0"/>
                      </a:cxn>
                      <a:cxn ang="0">
                        <a:pos x="724" y="0"/>
                      </a:cxn>
                      <a:cxn ang="0">
                        <a:pos x="449" y="237"/>
                      </a:cxn>
                      <a:cxn ang="0">
                        <a:pos x="0" y="237"/>
                      </a:cxn>
                      <a:cxn ang="0">
                        <a:pos x="274" y="0"/>
                      </a:cxn>
                      <a:cxn ang="0">
                        <a:pos x="274" y="0"/>
                      </a:cxn>
                    </a:cxnLst>
                    <a:rect l="0" t="0" r="r" b="b"/>
                    <a:pathLst>
                      <a:path w="725" h="238">
                        <a:moveTo>
                          <a:pt x="274" y="0"/>
                        </a:moveTo>
                        <a:lnTo>
                          <a:pt x="724" y="0"/>
                        </a:lnTo>
                        <a:lnTo>
                          <a:pt x="449" y="237"/>
                        </a:lnTo>
                        <a:lnTo>
                          <a:pt x="0" y="237"/>
                        </a:lnTo>
                        <a:lnTo>
                          <a:pt x="274" y="0"/>
                        </a:lnTo>
                        <a:lnTo>
                          <a:pt x="274" y="0"/>
                        </a:lnTo>
                      </a:path>
                    </a:pathLst>
                  </a:custGeom>
                  <a:solidFill>
                    <a:srgbClr val="FFFFD0"/>
                  </a:solidFill>
                  <a:ln w="9525">
                    <a:noFill/>
                    <a:round/>
                    <a:headEnd type="none" w="med" len="med"/>
                    <a:tailEnd type="none" w="med" len="med"/>
                  </a:ln>
                  <a:effectLst/>
                </p:spPr>
                <p:txBody>
                  <a:bodyPr/>
                  <a:lstStyle/>
                  <a:p>
                    <a:endParaRPr lang="zh-CN" altLang="en-US"/>
                  </a:p>
                </p:txBody>
              </p:sp>
              <p:sp>
                <p:nvSpPr>
                  <p:cNvPr id="449679" name="Freeform 143"/>
                  <p:cNvSpPr>
                    <a:spLocks/>
                  </p:cNvSpPr>
                  <p:nvPr/>
                </p:nvSpPr>
                <p:spPr bwMode="auto">
                  <a:xfrm>
                    <a:off x="2365" y="1844"/>
                    <a:ext cx="725" cy="238"/>
                  </a:xfrm>
                  <a:custGeom>
                    <a:avLst/>
                    <a:gdLst/>
                    <a:ahLst/>
                    <a:cxnLst>
                      <a:cxn ang="0">
                        <a:pos x="274" y="0"/>
                      </a:cxn>
                      <a:cxn ang="0">
                        <a:pos x="724" y="0"/>
                      </a:cxn>
                      <a:cxn ang="0">
                        <a:pos x="449" y="237"/>
                      </a:cxn>
                      <a:cxn ang="0">
                        <a:pos x="0" y="237"/>
                      </a:cxn>
                      <a:cxn ang="0">
                        <a:pos x="274" y="0"/>
                      </a:cxn>
                    </a:cxnLst>
                    <a:rect l="0" t="0" r="r" b="b"/>
                    <a:pathLst>
                      <a:path w="725" h="238">
                        <a:moveTo>
                          <a:pt x="274" y="0"/>
                        </a:moveTo>
                        <a:lnTo>
                          <a:pt x="724" y="0"/>
                        </a:lnTo>
                        <a:lnTo>
                          <a:pt x="449" y="237"/>
                        </a:lnTo>
                        <a:lnTo>
                          <a:pt x="0" y="237"/>
                        </a:lnTo>
                        <a:lnTo>
                          <a:pt x="274" y="0"/>
                        </a:lnTo>
                      </a:path>
                    </a:pathLst>
                  </a:custGeom>
                  <a:noFill/>
                  <a:ln w="9525" cap="flat" cmpd="sng">
                    <a:solidFill>
                      <a:srgbClr val="000000"/>
                    </a:solidFill>
                    <a:prstDash val="solid"/>
                    <a:round/>
                    <a:headEnd type="none" w="med" len="med"/>
                    <a:tailEnd type="none" w="med" len="med"/>
                  </a:ln>
                  <a:effectLst/>
                </p:spPr>
                <p:txBody>
                  <a:bodyPr/>
                  <a:lstStyle/>
                  <a:p>
                    <a:endParaRPr lang="zh-CN" altLang="en-US"/>
                  </a:p>
                </p:txBody>
              </p:sp>
              <p:sp>
                <p:nvSpPr>
                  <p:cNvPr id="449680" name="Line 144"/>
                  <p:cNvSpPr>
                    <a:spLocks noChangeShapeType="1"/>
                  </p:cNvSpPr>
                  <p:nvPr/>
                </p:nvSpPr>
                <p:spPr bwMode="auto">
                  <a:xfrm>
                    <a:off x="2605" y="1871"/>
                    <a:ext cx="446" cy="0"/>
                  </a:xfrm>
                  <a:prstGeom prst="line">
                    <a:avLst/>
                  </a:prstGeom>
                  <a:noFill/>
                  <a:ln w="9525">
                    <a:solidFill>
                      <a:srgbClr val="000000"/>
                    </a:solidFill>
                    <a:round/>
                    <a:headEnd/>
                    <a:tailEnd/>
                  </a:ln>
                  <a:effectLst/>
                </p:spPr>
                <p:txBody>
                  <a:bodyPr wrap="none" anchor="ctr"/>
                  <a:lstStyle/>
                  <a:p>
                    <a:endParaRPr lang="zh-CN" altLang="en-US"/>
                  </a:p>
                </p:txBody>
              </p:sp>
              <p:sp>
                <p:nvSpPr>
                  <p:cNvPr id="449681" name="Line 145"/>
                  <p:cNvSpPr>
                    <a:spLocks noChangeShapeType="1"/>
                  </p:cNvSpPr>
                  <p:nvPr/>
                </p:nvSpPr>
                <p:spPr bwMode="auto">
                  <a:xfrm>
                    <a:off x="2580" y="1898"/>
                    <a:ext cx="450" cy="0"/>
                  </a:xfrm>
                  <a:prstGeom prst="line">
                    <a:avLst/>
                  </a:prstGeom>
                  <a:noFill/>
                  <a:ln w="9525">
                    <a:solidFill>
                      <a:srgbClr val="000000"/>
                    </a:solidFill>
                    <a:round/>
                    <a:headEnd/>
                    <a:tailEnd/>
                  </a:ln>
                  <a:effectLst/>
                </p:spPr>
                <p:txBody>
                  <a:bodyPr wrap="none" anchor="ctr"/>
                  <a:lstStyle/>
                  <a:p>
                    <a:endParaRPr lang="zh-CN" altLang="en-US"/>
                  </a:p>
                </p:txBody>
              </p:sp>
              <p:sp>
                <p:nvSpPr>
                  <p:cNvPr id="449682" name="Line 146"/>
                  <p:cNvSpPr>
                    <a:spLocks noChangeShapeType="1"/>
                  </p:cNvSpPr>
                  <p:nvPr/>
                </p:nvSpPr>
                <p:spPr bwMode="auto">
                  <a:xfrm>
                    <a:off x="2541" y="1931"/>
                    <a:ext cx="449" cy="0"/>
                  </a:xfrm>
                  <a:prstGeom prst="line">
                    <a:avLst/>
                  </a:prstGeom>
                  <a:noFill/>
                  <a:ln w="9525">
                    <a:solidFill>
                      <a:srgbClr val="000000"/>
                    </a:solidFill>
                    <a:round/>
                    <a:headEnd/>
                    <a:tailEnd/>
                  </a:ln>
                  <a:effectLst/>
                </p:spPr>
                <p:txBody>
                  <a:bodyPr wrap="none" anchor="ctr"/>
                  <a:lstStyle/>
                  <a:p>
                    <a:endParaRPr lang="zh-CN" altLang="en-US"/>
                  </a:p>
                </p:txBody>
              </p:sp>
              <p:sp>
                <p:nvSpPr>
                  <p:cNvPr id="449683" name="Line 147"/>
                  <p:cNvSpPr>
                    <a:spLocks noChangeShapeType="1"/>
                  </p:cNvSpPr>
                  <p:nvPr/>
                </p:nvSpPr>
                <p:spPr bwMode="auto">
                  <a:xfrm>
                    <a:off x="2396" y="2060"/>
                    <a:ext cx="449" cy="0"/>
                  </a:xfrm>
                  <a:prstGeom prst="line">
                    <a:avLst/>
                  </a:prstGeom>
                  <a:noFill/>
                  <a:ln w="9525">
                    <a:solidFill>
                      <a:srgbClr val="000000"/>
                    </a:solidFill>
                    <a:round/>
                    <a:headEnd/>
                    <a:tailEnd/>
                  </a:ln>
                  <a:effectLst/>
                </p:spPr>
                <p:txBody>
                  <a:bodyPr wrap="none" anchor="ctr"/>
                  <a:lstStyle/>
                  <a:p>
                    <a:endParaRPr lang="zh-CN" altLang="en-US"/>
                  </a:p>
                </p:txBody>
              </p:sp>
              <p:sp>
                <p:nvSpPr>
                  <p:cNvPr id="449684" name="Line 148"/>
                  <p:cNvSpPr>
                    <a:spLocks noChangeShapeType="1"/>
                  </p:cNvSpPr>
                  <p:nvPr/>
                </p:nvSpPr>
                <p:spPr bwMode="auto">
                  <a:xfrm>
                    <a:off x="2500" y="1965"/>
                    <a:ext cx="452" cy="0"/>
                  </a:xfrm>
                  <a:prstGeom prst="line">
                    <a:avLst/>
                  </a:prstGeom>
                  <a:noFill/>
                  <a:ln w="9525">
                    <a:solidFill>
                      <a:srgbClr val="000000"/>
                    </a:solidFill>
                    <a:round/>
                    <a:headEnd/>
                    <a:tailEnd/>
                  </a:ln>
                  <a:effectLst/>
                </p:spPr>
                <p:txBody>
                  <a:bodyPr wrap="none" anchor="ctr"/>
                  <a:lstStyle/>
                  <a:p>
                    <a:endParaRPr lang="zh-CN" altLang="en-US"/>
                  </a:p>
                </p:txBody>
              </p:sp>
              <p:sp>
                <p:nvSpPr>
                  <p:cNvPr id="449685" name="Line 149"/>
                  <p:cNvSpPr>
                    <a:spLocks noChangeShapeType="1"/>
                  </p:cNvSpPr>
                  <p:nvPr/>
                </p:nvSpPr>
                <p:spPr bwMode="auto">
                  <a:xfrm>
                    <a:off x="2466" y="1996"/>
                    <a:ext cx="448" cy="0"/>
                  </a:xfrm>
                  <a:prstGeom prst="line">
                    <a:avLst/>
                  </a:prstGeom>
                  <a:noFill/>
                  <a:ln w="9525">
                    <a:solidFill>
                      <a:srgbClr val="000000"/>
                    </a:solidFill>
                    <a:round/>
                    <a:headEnd/>
                    <a:tailEnd/>
                  </a:ln>
                  <a:effectLst/>
                </p:spPr>
                <p:txBody>
                  <a:bodyPr wrap="none" anchor="ctr"/>
                  <a:lstStyle/>
                  <a:p>
                    <a:endParaRPr lang="zh-CN" altLang="en-US"/>
                  </a:p>
                </p:txBody>
              </p:sp>
              <p:sp>
                <p:nvSpPr>
                  <p:cNvPr id="449686" name="Line 150"/>
                  <p:cNvSpPr>
                    <a:spLocks noChangeShapeType="1"/>
                  </p:cNvSpPr>
                  <p:nvPr/>
                </p:nvSpPr>
                <p:spPr bwMode="auto">
                  <a:xfrm flipH="1">
                    <a:off x="2423" y="1844"/>
                    <a:ext cx="272" cy="236"/>
                  </a:xfrm>
                  <a:prstGeom prst="line">
                    <a:avLst/>
                  </a:prstGeom>
                  <a:noFill/>
                  <a:ln w="9525">
                    <a:solidFill>
                      <a:srgbClr val="000000"/>
                    </a:solidFill>
                    <a:round/>
                    <a:headEnd/>
                    <a:tailEnd/>
                  </a:ln>
                  <a:effectLst/>
                </p:spPr>
                <p:txBody>
                  <a:bodyPr wrap="none" anchor="ctr"/>
                  <a:lstStyle/>
                  <a:p>
                    <a:endParaRPr lang="zh-CN" altLang="en-US"/>
                  </a:p>
                </p:txBody>
              </p:sp>
              <p:sp>
                <p:nvSpPr>
                  <p:cNvPr id="449687" name="Line 151"/>
                  <p:cNvSpPr>
                    <a:spLocks noChangeShapeType="1"/>
                  </p:cNvSpPr>
                  <p:nvPr/>
                </p:nvSpPr>
                <p:spPr bwMode="auto">
                  <a:xfrm flipH="1">
                    <a:off x="2480" y="1845"/>
                    <a:ext cx="272" cy="236"/>
                  </a:xfrm>
                  <a:prstGeom prst="line">
                    <a:avLst/>
                  </a:prstGeom>
                  <a:noFill/>
                  <a:ln w="9525">
                    <a:solidFill>
                      <a:srgbClr val="000000"/>
                    </a:solidFill>
                    <a:round/>
                    <a:headEnd/>
                    <a:tailEnd/>
                  </a:ln>
                  <a:effectLst/>
                </p:spPr>
                <p:txBody>
                  <a:bodyPr wrap="none" anchor="ctr"/>
                  <a:lstStyle/>
                  <a:p>
                    <a:endParaRPr lang="zh-CN" altLang="en-US"/>
                  </a:p>
                </p:txBody>
              </p:sp>
              <p:sp>
                <p:nvSpPr>
                  <p:cNvPr id="449688" name="Line 152"/>
                  <p:cNvSpPr>
                    <a:spLocks noChangeShapeType="1"/>
                  </p:cNvSpPr>
                  <p:nvPr/>
                </p:nvSpPr>
                <p:spPr bwMode="auto">
                  <a:xfrm flipH="1">
                    <a:off x="2537" y="1848"/>
                    <a:ext cx="273" cy="235"/>
                  </a:xfrm>
                  <a:prstGeom prst="line">
                    <a:avLst/>
                  </a:prstGeom>
                  <a:noFill/>
                  <a:ln w="9525">
                    <a:solidFill>
                      <a:srgbClr val="000000"/>
                    </a:solidFill>
                    <a:round/>
                    <a:headEnd/>
                    <a:tailEnd/>
                  </a:ln>
                  <a:effectLst/>
                </p:spPr>
                <p:txBody>
                  <a:bodyPr wrap="none" anchor="ctr"/>
                  <a:lstStyle/>
                  <a:p>
                    <a:endParaRPr lang="zh-CN" altLang="en-US"/>
                  </a:p>
                </p:txBody>
              </p:sp>
              <p:sp>
                <p:nvSpPr>
                  <p:cNvPr id="449689" name="Line 153"/>
                  <p:cNvSpPr>
                    <a:spLocks noChangeShapeType="1"/>
                  </p:cNvSpPr>
                  <p:nvPr/>
                </p:nvSpPr>
                <p:spPr bwMode="auto">
                  <a:xfrm flipH="1">
                    <a:off x="2602" y="1846"/>
                    <a:ext cx="272" cy="235"/>
                  </a:xfrm>
                  <a:prstGeom prst="line">
                    <a:avLst/>
                  </a:prstGeom>
                  <a:noFill/>
                  <a:ln w="9525">
                    <a:solidFill>
                      <a:srgbClr val="000000"/>
                    </a:solidFill>
                    <a:round/>
                    <a:headEnd/>
                    <a:tailEnd/>
                  </a:ln>
                  <a:effectLst/>
                </p:spPr>
                <p:txBody>
                  <a:bodyPr wrap="none" anchor="ctr"/>
                  <a:lstStyle/>
                  <a:p>
                    <a:endParaRPr lang="zh-CN" altLang="en-US"/>
                  </a:p>
                </p:txBody>
              </p:sp>
              <p:sp>
                <p:nvSpPr>
                  <p:cNvPr id="449690" name="Line 154"/>
                  <p:cNvSpPr>
                    <a:spLocks noChangeShapeType="1"/>
                  </p:cNvSpPr>
                  <p:nvPr/>
                </p:nvSpPr>
                <p:spPr bwMode="auto">
                  <a:xfrm flipH="1">
                    <a:off x="2675" y="1844"/>
                    <a:ext cx="271" cy="235"/>
                  </a:xfrm>
                  <a:prstGeom prst="line">
                    <a:avLst/>
                  </a:prstGeom>
                  <a:noFill/>
                  <a:ln w="9525">
                    <a:solidFill>
                      <a:srgbClr val="000000"/>
                    </a:solidFill>
                    <a:round/>
                    <a:headEnd/>
                    <a:tailEnd/>
                  </a:ln>
                  <a:effectLst/>
                </p:spPr>
                <p:txBody>
                  <a:bodyPr wrap="none" anchor="ctr"/>
                  <a:lstStyle/>
                  <a:p>
                    <a:endParaRPr lang="zh-CN" altLang="en-US"/>
                  </a:p>
                </p:txBody>
              </p:sp>
              <p:sp>
                <p:nvSpPr>
                  <p:cNvPr id="449691" name="Line 155"/>
                  <p:cNvSpPr>
                    <a:spLocks noChangeShapeType="1"/>
                  </p:cNvSpPr>
                  <p:nvPr/>
                </p:nvSpPr>
                <p:spPr bwMode="auto">
                  <a:xfrm flipH="1">
                    <a:off x="2743" y="1846"/>
                    <a:ext cx="271" cy="235"/>
                  </a:xfrm>
                  <a:prstGeom prst="line">
                    <a:avLst/>
                  </a:prstGeom>
                  <a:noFill/>
                  <a:ln w="9525">
                    <a:solidFill>
                      <a:srgbClr val="000000"/>
                    </a:solidFill>
                    <a:round/>
                    <a:headEnd/>
                    <a:tailEnd/>
                  </a:ln>
                  <a:effectLst/>
                </p:spPr>
                <p:txBody>
                  <a:bodyPr wrap="none" anchor="ctr"/>
                  <a:lstStyle/>
                  <a:p>
                    <a:endParaRPr lang="zh-CN" altLang="en-US"/>
                  </a:p>
                </p:txBody>
              </p:sp>
              <p:sp>
                <p:nvSpPr>
                  <p:cNvPr id="449692" name="Line 156"/>
                  <p:cNvSpPr>
                    <a:spLocks noChangeShapeType="1"/>
                  </p:cNvSpPr>
                  <p:nvPr/>
                </p:nvSpPr>
                <p:spPr bwMode="auto">
                  <a:xfrm>
                    <a:off x="2426" y="2032"/>
                    <a:ext cx="450" cy="0"/>
                  </a:xfrm>
                  <a:prstGeom prst="line">
                    <a:avLst/>
                  </a:prstGeom>
                  <a:noFill/>
                  <a:ln w="9525">
                    <a:solidFill>
                      <a:srgbClr val="000000"/>
                    </a:solidFill>
                    <a:round/>
                    <a:headEnd/>
                    <a:tailEnd/>
                  </a:ln>
                  <a:effectLst/>
                </p:spPr>
                <p:txBody>
                  <a:bodyPr wrap="none" anchor="ctr"/>
                  <a:lstStyle/>
                  <a:p>
                    <a:endParaRPr lang="zh-CN" altLang="en-US"/>
                  </a:p>
                </p:txBody>
              </p:sp>
              <p:sp>
                <p:nvSpPr>
                  <p:cNvPr id="449693" name="Freeform 157"/>
                  <p:cNvSpPr>
                    <a:spLocks/>
                  </p:cNvSpPr>
                  <p:nvPr/>
                </p:nvSpPr>
                <p:spPr bwMode="auto">
                  <a:xfrm>
                    <a:off x="2896" y="1881"/>
                    <a:ext cx="100" cy="59"/>
                  </a:xfrm>
                  <a:custGeom>
                    <a:avLst/>
                    <a:gdLst/>
                    <a:ahLst/>
                    <a:cxnLst>
                      <a:cxn ang="0">
                        <a:pos x="32" y="11"/>
                      </a:cxn>
                      <a:cxn ang="0">
                        <a:pos x="77" y="6"/>
                      </a:cxn>
                      <a:cxn ang="0">
                        <a:pos x="24" y="0"/>
                      </a:cxn>
                      <a:cxn ang="0">
                        <a:pos x="0" y="50"/>
                      </a:cxn>
                      <a:cxn ang="0">
                        <a:pos x="54" y="56"/>
                      </a:cxn>
                      <a:cxn ang="0">
                        <a:pos x="99" y="50"/>
                      </a:cxn>
                      <a:cxn ang="0">
                        <a:pos x="54" y="56"/>
                      </a:cxn>
                      <a:cxn ang="0">
                        <a:pos x="80" y="58"/>
                      </a:cxn>
                      <a:cxn ang="0">
                        <a:pos x="99" y="50"/>
                      </a:cxn>
                      <a:cxn ang="0">
                        <a:pos x="32" y="11"/>
                      </a:cxn>
                      <a:cxn ang="0">
                        <a:pos x="32" y="11"/>
                      </a:cxn>
                    </a:cxnLst>
                    <a:rect l="0" t="0" r="r" b="b"/>
                    <a:pathLst>
                      <a:path w="100" h="59">
                        <a:moveTo>
                          <a:pt x="32" y="11"/>
                        </a:moveTo>
                        <a:lnTo>
                          <a:pt x="77" y="6"/>
                        </a:lnTo>
                        <a:lnTo>
                          <a:pt x="24" y="0"/>
                        </a:lnTo>
                        <a:lnTo>
                          <a:pt x="0" y="50"/>
                        </a:lnTo>
                        <a:lnTo>
                          <a:pt x="54" y="56"/>
                        </a:lnTo>
                        <a:lnTo>
                          <a:pt x="99" y="50"/>
                        </a:lnTo>
                        <a:lnTo>
                          <a:pt x="54" y="56"/>
                        </a:lnTo>
                        <a:lnTo>
                          <a:pt x="80" y="58"/>
                        </a:lnTo>
                        <a:lnTo>
                          <a:pt x="99" y="50"/>
                        </a:lnTo>
                        <a:lnTo>
                          <a:pt x="32" y="11"/>
                        </a:lnTo>
                        <a:lnTo>
                          <a:pt x="32" y="11"/>
                        </a:lnTo>
                      </a:path>
                    </a:pathLst>
                  </a:custGeom>
                  <a:solidFill>
                    <a:srgbClr val="FF0000"/>
                  </a:solidFill>
                  <a:ln w="9525">
                    <a:noFill/>
                    <a:round/>
                    <a:headEnd type="none" w="med" len="med"/>
                    <a:tailEnd type="none" w="med" len="med"/>
                  </a:ln>
                  <a:effectLst/>
                </p:spPr>
                <p:txBody>
                  <a:bodyPr/>
                  <a:lstStyle/>
                  <a:p>
                    <a:endParaRPr lang="zh-CN" altLang="en-US"/>
                  </a:p>
                </p:txBody>
              </p:sp>
              <p:sp>
                <p:nvSpPr>
                  <p:cNvPr id="449694" name="Freeform 158"/>
                  <p:cNvSpPr>
                    <a:spLocks/>
                  </p:cNvSpPr>
                  <p:nvPr/>
                </p:nvSpPr>
                <p:spPr bwMode="auto">
                  <a:xfrm>
                    <a:off x="2928" y="1856"/>
                    <a:ext cx="156" cy="76"/>
                  </a:xfrm>
                  <a:custGeom>
                    <a:avLst/>
                    <a:gdLst/>
                    <a:ahLst/>
                    <a:cxnLst>
                      <a:cxn ang="0">
                        <a:pos x="122" y="19"/>
                      </a:cxn>
                      <a:cxn ang="0">
                        <a:pos x="86" y="0"/>
                      </a:cxn>
                      <a:cxn ang="0">
                        <a:pos x="0" y="36"/>
                      </a:cxn>
                      <a:cxn ang="0">
                        <a:pos x="67" y="75"/>
                      </a:cxn>
                      <a:cxn ang="0">
                        <a:pos x="155" y="39"/>
                      </a:cxn>
                      <a:cxn ang="0">
                        <a:pos x="122" y="19"/>
                      </a:cxn>
                      <a:cxn ang="0">
                        <a:pos x="122" y="19"/>
                      </a:cxn>
                    </a:cxnLst>
                    <a:rect l="0" t="0" r="r" b="b"/>
                    <a:pathLst>
                      <a:path w="156" h="76">
                        <a:moveTo>
                          <a:pt x="122" y="19"/>
                        </a:moveTo>
                        <a:lnTo>
                          <a:pt x="86" y="0"/>
                        </a:lnTo>
                        <a:lnTo>
                          <a:pt x="0" y="36"/>
                        </a:lnTo>
                        <a:lnTo>
                          <a:pt x="67" y="75"/>
                        </a:lnTo>
                        <a:lnTo>
                          <a:pt x="155" y="39"/>
                        </a:lnTo>
                        <a:lnTo>
                          <a:pt x="122" y="19"/>
                        </a:lnTo>
                        <a:lnTo>
                          <a:pt x="122" y="19"/>
                        </a:lnTo>
                      </a:path>
                    </a:pathLst>
                  </a:custGeom>
                  <a:solidFill>
                    <a:srgbClr val="FF0000"/>
                  </a:solidFill>
                  <a:ln w="9525">
                    <a:noFill/>
                    <a:round/>
                    <a:headEnd type="none" w="med" len="med"/>
                    <a:tailEnd type="none" w="med" len="med"/>
                  </a:ln>
                  <a:effectLst/>
                </p:spPr>
                <p:txBody>
                  <a:bodyPr/>
                  <a:lstStyle/>
                  <a:p>
                    <a:endParaRPr lang="zh-CN" altLang="en-US"/>
                  </a:p>
                </p:txBody>
              </p:sp>
              <p:sp>
                <p:nvSpPr>
                  <p:cNvPr id="449695" name="Freeform 159"/>
                  <p:cNvSpPr>
                    <a:spLocks/>
                  </p:cNvSpPr>
                  <p:nvPr/>
                </p:nvSpPr>
                <p:spPr bwMode="auto">
                  <a:xfrm>
                    <a:off x="2735" y="1991"/>
                    <a:ext cx="152" cy="60"/>
                  </a:xfrm>
                  <a:custGeom>
                    <a:avLst/>
                    <a:gdLst/>
                    <a:ahLst/>
                    <a:cxnLst>
                      <a:cxn ang="0">
                        <a:pos x="122" y="50"/>
                      </a:cxn>
                      <a:cxn ang="0">
                        <a:pos x="102" y="13"/>
                      </a:cxn>
                      <a:cxn ang="0">
                        <a:pos x="93" y="12"/>
                      </a:cxn>
                      <a:cxn ang="0">
                        <a:pos x="83" y="8"/>
                      </a:cxn>
                      <a:cxn ang="0">
                        <a:pos x="71" y="6"/>
                      </a:cxn>
                      <a:cxn ang="0">
                        <a:pos x="62" y="5"/>
                      </a:cxn>
                      <a:cxn ang="0">
                        <a:pos x="53" y="4"/>
                      </a:cxn>
                      <a:cxn ang="0">
                        <a:pos x="43" y="2"/>
                      </a:cxn>
                      <a:cxn ang="0">
                        <a:pos x="32" y="1"/>
                      </a:cxn>
                      <a:cxn ang="0">
                        <a:pos x="25" y="0"/>
                      </a:cxn>
                      <a:cxn ang="0">
                        <a:pos x="0" y="51"/>
                      </a:cxn>
                      <a:cxn ang="0">
                        <a:pos x="7" y="51"/>
                      </a:cxn>
                      <a:cxn ang="0">
                        <a:pos x="14" y="52"/>
                      </a:cxn>
                      <a:cxn ang="0">
                        <a:pos x="21" y="53"/>
                      </a:cxn>
                      <a:cxn ang="0">
                        <a:pos x="31" y="54"/>
                      </a:cxn>
                      <a:cxn ang="0">
                        <a:pos x="39" y="55"/>
                      </a:cxn>
                      <a:cxn ang="0">
                        <a:pos x="46" y="56"/>
                      </a:cxn>
                      <a:cxn ang="0">
                        <a:pos x="51" y="58"/>
                      </a:cxn>
                      <a:cxn ang="0">
                        <a:pos x="54" y="59"/>
                      </a:cxn>
                      <a:cxn ang="0">
                        <a:pos x="35" y="23"/>
                      </a:cxn>
                      <a:cxn ang="0">
                        <a:pos x="122" y="50"/>
                      </a:cxn>
                      <a:cxn ang="0">
                        <a:pos x="151" y="26"/>
                      </a:cxn>
                      <a:cxn ang="0">
                        <a:pos x="102" y="13"/>
                      </a:cxn>
                      <a:cxn ang="0">
                        <a:pos x="122" y="50"/>
                      </a:cxn>
                      <a:cxn ang="0">
                        <a:pos x="122" y="50"/>
                      </a:cxn>
                    </a:cxnLst>
                    <a:rect l="0" t="0" r="r" b="b"/>
                    <a:pathLst>
                      <a:path w="152" h="60">
                        <a:moveTo>
                          <a:pt x="122" y="50"/>
                        </a:moveTo>
                        <a:lnTo>
                          <a:pt x="102" y="13"/>
                        </a:lnTo>
                        <a:lnTo>
                          <a:pt x="93" y="12"/>
                        </a:lnTo>
                        <a:lnTo>
                          <a:pt x="83" y="8"/>
                        </a:lnTo>
                        <a:lnTo>
                          <a:pt x="71" y="6"/>
                        </a:lnTo>
                        <a:lnTo>
                          <a:pt x="62" y="5"/>
                        </a:lnTo>
                        <a:lnTo>
                          <a:pt x="53" y="4"/>
                        </a:lnTo>
                        <a:lnTo>
                          <a:pt x="43" y="2"/>
                        </a:lnTo>
                        <a:lnTo>
                          <a:pt x="32" y="1"/>
                        </a:lnTo>
                        <a:lnTo>
                          <a:pt x="25" y="0"/>
                        </a:lnTo>
                        <a:lnTo>
                          <a:pt x="0" y="51"/>
                        </a:lnTo>
                        <a:lnTo>
                          <a:pt x="7" y="51"/>
                        </a:lnTo>
                        <a:lnTo>
                          <a:pt x="14" y="52"/>
                        </a:lnTo>
                        <a:lnTo>
                          <a:pt x="21" y="53"/>
                        </a:lnTo>
                        <a:lnTo>
                          <a:pt x="31" y="54"/>
                        </a:lnTo>
                        <a:lnTo>
                          <a:pt x="39" y="55"/>
                        </a:lnTo>
                        <a:lnTo>
                          <a:pt x="46" y="56"/>
                        </a:lnTo>
                        <a:lnTo>
                          <a:pt x="51" y="58"/>
                        </a:lnTo>
                        <a:lnTo>
                          <a:pt x="54" y="59"/>
                        </a:lnTo>
                        <a:lnTo>
                          <a:pt x="35" y="23"/>
                        </a:lnTo>
                        <a:lnTo>
                          <a:pt x="122" y="50"/>
                        </a:lnTo>
                        <a:lnTo>
                          <a:pt x="151" y="26"/>
                        </a:lnTo>
                        <a:lnTo>
                          <a:pt x="102" y="13"/>
                        </a:lnTo>
                        <a:lnTo>
                          <a:pt x="122" y="50"/>
                        </a:lnTo>
                        <a:lnTo>
                          <a:pt x="122" y="50"/>
                        </a:lnTo>
                      </a:path>
                    </a:pathLst>
                  </a:custGeom>
                  <a:solidFill>
                    <a:srgbClr val="00FF00"/>
                  </a:solidFill>
                  <a:ln w="9525">
                    <a:noFill/>
                    <a:round/>
                    <a:headEnd type="none" w="med" len="med"/>
                    <a:tailEnd type="none" w="med" len="med"/>
                  </a:ln>
                  <a:effectLst/>
                </p:spPr>
                <p:txBody>
                  <a:bodyPr/>
                  <a:lstStyle/>
                  <a:p>
                    <a:endParaRPr lang="zh-CN" altLang="en-US"/>
                  </a:p>
                </p:txBody>
              </p:sp>
              <p:sp>
                <p:nvSpPr>
                  <p:cNvPr id="449696" name="Freeform 160"/>
                  <p:cNvSpPr>
                    <a:spLocks/>
                  </p:cNvSpPr>
                  <p:nvPr/>
                </p:nvSpPr>
                <p:spPr bwMode="auto">
                  <a:xfrm>
                    <a:off x="2754" y="2014"/>
                    <a:ext cx="105" cy="61"/>
                  </a:xfrm>
                  <a:custGeom>
                    <a:avLst/>
                    <a:gdLst/>
                    <a:ahLst/>
                    <a:cxnLst>
                      <a:cxn ang="0">
                        <a:pos x="64" y="7"/>
                      </a:cxn>
                      <a:cxn ang="0">
                        <a:pos x="78" y="9"/>
                      </a:cxn>
                      <a:cxn ang="0">
                        <a:pos x="96" y="15"/>
                      </a:cxn>
                      <a:cxn ang="0">
                        <a:pos x="103" y="21"/>
                      </a:cxn>
                      <a:cxn ang="0">
                        <a:pos x="103" y="24"/>
                      </a:cxn>
                      <a:cxn ang="0">
                        <a:pos x="103" y="27"/>
                      </a:cxn>
                      <a:cxn ang="0">
                        <a:pos x="104" y="26"/>
                      </a:cxn>
                      <a:cxn ang="0">
                        <a:pos x="103" y="27"/>
                      </a:cxn>
                      <a:cxn ang="0">
                        <a:pos x="103" y="27"/>
                      </a:cxn>
                      <a:cxn ang="0">
                        <a:pos x="16" y="0"/>
                      </a:cxn>
                      <a:cxn ang="0">
                        <a:pos x="7" y="6"/>
                      </a:cxn>
                      <a:cxn ang="0">
                        <a:pos x="3" y="13"/>
                      </a:cxn>
                      <a:cxn ang="0">
                        <a:pos x="0" y="19"/>
                      </a:cxn>
                      <a:cxn ang="0">
                        <a:pos x="0" y="28"/>
                      </a:cxn>
                      <a:cxn ang="0">
                        <a:pos x="2" y="36"/>
                      </a:cxn>
                      <a:cxn ang="0">
                        <a:pos x="13" y="47"/>
                      </a:cxn>
                      <a:cxn ang="0">
                        <a:pos x="39" y="57"/>
                      </a:cxn>
                      <a:cxn ang="0">
                        <a:pos x="64" y="60"/>
                      </a:cxn>
                      <a:cxn ang="0">
                        <a:pos x="64" y="7"/>
                      </a:cxn>
                      <a:cxn ang="0">
                        <a:pos x="64" y="7"/>
                      </a:cxn>
                    </a:cxnLst>
                    <a:rect l="0" t="0" r="r" b="b"/>
                    <a:pathLst>
                      <a:path w="105" h="61">
                        <a:moveTo>
                          <a:pt x="64" y="7"/>
                        </a:moveTo>
                        <a:lnTo>
                          <a:pt x="78" y="9"/>
                        </a:lnTo>
                        <a:lnTo>
                          <a:pt x="96" y="15"/>
                        </a:lnTo>
                        <a:lnTo>
                          <a:pt x="103" y="21"/>
                        </a:lnTo>
                        <a:lnTo>
                          <a:pt x="103" y="24"/>
                        </a:lnTo>
                        <a:lnTo>
                          <a:pt x="103" y="27"/>
                        </a:lnTo>
                        <a:lnTo>
                          <a:pt x="104" y="26"/>
                        </a:lnTo>
                        <a:lnTo>
                          <a:pt x="103" y="27"/>
                        </a:lnTo>
                        <a:lnTo>
                          <a:pt x="103" y="27"/>
                        </a:lnTo>
                        <a:lnTo>
                          <a:pt x="16" y="0"/>
                        </a:lnTo>
                        <a:lnTo>
                          <a:pt x="7" y="6"/>
                        </a:lnTo>
                        <a:lnTo>
                          <a:pt x="3" y="13"/>
                        </a:lnTo>
                        <a:lnTo>
                          <a:pt x="0" y="19"/>
                        </a:lnTo>
                        <a:lnTo>
                          <a:pt x="0" y="28"/>
                        </a:lnTo>
                        <a:lnTo>
                          <a:pt x="2" y="36"/>
                        </a:lnTo>
                        <a:lnTo>
                          <a:pt x="13" y="47"/>
                        </a:lnTo>
                        <a:lnTo>
                          <a:pt x="39" y="57"/>
                        </a:lnTo>
                        <a:lnTo>
                          <a:pt x="64" y="60"/>
                        </a:lnTo>
                        <a:lnTo>
                          <a:pt x="64" y="7"/>
                        </a:lnTo>
                        <a:lnTo>
                          <a:pt x="64" y="7"/>
                        </a:lnTo>
                      </a:path>
                    </a:pathLst>
                  </a:custGeom>
                  <a:solidFill>
                    <a:srgbClr val="00FF00"/>
                  </a:solidFill>
                  <a:ln w="9525">
                    <a:noFill/>
                    <a:round/>
                    <a:headEnd type="none" w="med" len="med"/>
                    <a:tailEnd type="none" w="med" len="med"/>
                  </a:ln>
                  <a:effectLst/>
                </p:spPr>
                <p:txBody>
                  <a:bodyPr/>
                  <a:lstStyle/>
                  <a:p>
                    <a:endParaRPr lang="zh-CN" altLang="en-US"/>
                  </a:p>
                </p:txBody>
              </p:sp>
              <p:sp>
                <p:nvSpPr>
                  <p:cNvPr id="449697" name="Freeform 161"/>
                  <p:cNvSpPr>
                    <a:spLocks/>
                  </p:cNvSpPr>
                  <p:nvPr/>
                </p:nvSpPr>
                <p:spPr bwMode="auto">
                  <a:xfrm>
                    <a:off x="2575" y="1859"/>
                    <a:ext cx="947" cy="305"/>
                  </a:xfrm>
                  <a:custGeom>
                    <a:avLst/>
                    <a:gdLst/>
                    <a:ahLst/>
                    <a:cxnLst>
                      <a:cxn ang="0">
                        <a:pos x="351" y="0"/>
                      </a:cxn>
                      <a:cxn ang="0">
                        <a:pos x="946" y="0"/>
                      </a:cxn>
                      <a:cxn ang="0">
                        <a:pos x="595" y="304"/>
                      </a:cxn>
                      <a:cxn ang="0">
                        <a:pos x="0" y="304"/>
                      </a:cxn>
                      <a:cxn ang="0">
                        <a:pos x="351" y="0"/>
                      </a:cxn>
                      <a:cxn ang="0">
                        <a:pos x="351" y="0"/>
                      </a:cxn>
                    </a:cxnLst>
                    <a:rect l="0" t="0" r="r" b="b"/>
                    <a:pathLst>
                      <a:path w="947" h="305">
                        <a:moveTo>
                          <a:pt x="351" y="0"/>
                        </a:moveTo>
                        <a:lnTo>
                          <a:pt x="946" y="0"/>
                        </a:lnTo>
                        <a:lnTo>
                          <a:pt x="595" y="304"/>
                        </a:lnTo>
                        <a:lnTo>
                          <a:pt x="0" y="304"/>
                        </a:lnTo>
                        <a:lnTo>
                          <a:pt x="351" y="0"/>
                        </a:lnTo>
                        <a:lnTo>
                          <a:pt x="351" y="0"/>
                        </a:lnTo>
                      </a:path>
                    </a:pathLst>
                  </a:custGeom>
                  <a:solidFill>
                    <a:srgbClr val="FFFFFF"/>
                  </a:solidFill>
                  <a:ln w="9525">
                    <a:noFill/>
                    <a:round/>
                    <a:headEnd type="none" w="med" len="med"/>
                    <a:tailEnd type="none" w="med" len="med"/>
                  </a:ln>
                  <a:effectLst/>
                </p:spPr>
                <p:txBody>
                  <a:bodyPr/>
                  <a:lstStyle/>
                  <a:p>
                    <a:endParaRPr lang="zh-CN" altLang="en-US"/>
                  </a:p>
                </p:txBody>
              </p:sp>
              <p:sp>
                <p:nvSpPr>
                  <p:cNvPr id="449698" name="Freeform 162"/>
                  <p:cNvSpPr>
                    <a:spLocks/>
                  </p:cNvSpPr>
                  <p:nvPr/>
                </p:nvSpPr>
                <p:spPr bwMode="auto">
                  <a:xfrm>
                    <a:off x="2575" y="1859"/>
                    <a:ext cx="947" cy="305"/>
                  </a:xfrm>
                  <a:custGeom>
                    <a:avLst/>
                    <a:gdLst/>
                    <a:ahLst/>
                    <a:cxnLst>
                      <a:cxn ang="0">
                        <a:pos x="351" y="0"/>
                      </a:cxn>
                      <a:cxn ang="0">
                        <a:pos x="946" y="0"/>
                      </a:cxn>
                      <a:cxn ang="0">
                        <a:pos x="595" y="304"/>
                      </a:cxn>
                      <a:cxn ang="0">
                        <a:pos x="0" y="304"/>
                      </a:cxn>
                      <a:cxn ang="0">
                        <a:pos x="351" y="0"/>
                      </a:cxn>
                      <a:cxn ang="0">
                        <a:pos x="351" y="0"/>
                      </a:cxn>
                    </a:cxnLst>
                    <a:rect l="0" t="0" r="r" b="b"/>
                    <a:pathLst>
                      <a:path w="947" h="305">
                        <a:moveTo>
                          <a:pt x="351" y="0"/>
                        </a:moveTo>
                        <a:lnTo>
                          <a:pt x="946" y="0"/>
                        </a:lnTo>
                        <a:lnTo>
                          <a:pt x="595" y="304"/>
                        </a:lnTo>
                        <a:lnTo>
                          <a:pt x="0" y="304"/>
                        </a:lnTo>
                        <a:lnTo>
                          <a:pt x="351" y="0"/>
                        </a:lnTo>
                        <a:lnTo>
                          <a:pt x="351" y="0"/>
                        </a:lnTo>
                      </a:path>
                    </a:pathLst>
                  </a:custGeom>
                  <a:solidFill>
                    <a:srgbClr val="FFFFFF"/>
                  </a:solidFill>
                  <a:ln w="9525">
                    <a:noFill/>
                    <a:round/>
                    <a:headEnd type="none" w="med" len="med"/>
                    <a:tailEnd type="none" w="med" len="med"/>
                  </a:ln>
                  <a:effectLst/>
                </p:spPr>
                <p:txBody>
                  <a:bodyPr/>
                  <a:lstStyle/>
                  <a:p>
                    <a:endParaRPr lang="zh-CN" altLang="en-US"/>
                  </a:p>
                </p:txBody>
              </p:sp>
              <p:sp>
                <p:nvSpPr>
                  <p:cNvPr id="449699" name="Freeform 163"/>
                  <p:cNvSpPr>
                    <a:spLocks/>
                  </p:cNvSpPr>
                  <p:nvPr/>
                </p:nvSpPr>
                <p:spPr bwMode="auto">
                  <a:xfrm>
                    <a:off x="2738" y="1933"/>
                    <a:ext cx="266" cy="177"/>
                  </a:xfrm>
                  <a:custGeom>
                    <a:avLst/>
                    <a:gdLst/>
                    <a:ahLst/>
                    <a:cxnLst>
                      <a:cxn ang="0">
                        <a:pos x="202" y="0"/>
                      </a:cxn>
                      <a:cxn ang="0">
                        <a:pos x="265" y="0"/>
                      </a:cxn>
                      <a:cxn ang="0">
                        <a:pos x="60" y="176"/>
                      </a:cxn>
                      <a:cxn ang="0">
                        <a:pos x="0" y="176"/>
                      </a:cxn>
                      <a:cxn ang="0">
                        <a:pos x="202" y="0"/>
                      </a:cxn>
                      <a:cxn ang="0">
                        <a:pos x="202" y="0"/>
                      </a:cxn>
                    </a:cxnLst>
                    <a:rect l="0" t="0" r="r" b="b"/>
                    <a:pathLst>
                      <a:path w="266" h="177">
                        <a:moveTo>
                          <a:pt x="202" y="0"/>
                        </a:moveTo>
                        <a:lnTo>
                          <a:pt x="265" y="0"/>
                        </a:lnTo>
                        <a:lnTo>
                          <a:pt x="60" y="176"/>
                        </a:lnTo>
                        <a:lnTo>
                          <a:pt x="0" y="176"/>
                        </a:lnTo>
                        <a:lnTo>
                          <a:pt x="202" y="0"/>
                        </a:lnTo>
                        <a:lnTo>
                          <a:pt x="202" y="0"/>
                        </a:lnTo>
                      </a:path>
                    </a:pathLst>
                  </a:custGeom>
                  <a:solidFill>
                    <a:srgbClr val="FF0000"/>
                  </a:solidFill>
                  <a:ln w="9525">
                    <a:noFill/>
                    <a:round/>
                    <a:headEnd type="none" w="med" len="med"/>
                    <a:tailEnd type="none" w="med" len="med"/>
                  </a:ln>
                  <a:effectLst/>
                </p:spPr>
                <p:txBody>
                  <a:bodyPr/>
                  <a:lstStyle/>
                  <a:p>
                    <a:endParaRPr lang="zh-CN" altLang="en-US"/>
                  </a:p>
                </p:txBody>
              </p:sp>
              <p:sp>
                <p:nvSpPr>
                  <p:cNvPr id="449700" name="Freeform 164"/>
                  <p:cNvSpPr>
                    <a:spLocks/>
                  </p:cNvSpPr>
                  <p:nvPr/>
                </p:nvSpPr>
                <p:spPr bwMode="auto">
                  <a:xfrm>
                    <a:off x="2738" y="1933"/>
                    <a:ext cx="266" cy="177"/>
                  </a:xfrm>
                  <a:custGeom>
                    <a:avLst/>
                    <a:gdLst/>
                    <a:ahLst/>
                    <a:cxnLst>
                      <a:cxn ang="0">
                        <a:pos x="202" y="0"/>
                      </a:cxn>
                      <a:cxn ang="0">
                        <a:pos x="265" y="0"/>
                      </a:cxn>
                      <a:cxn ang="0">
                        <a:pos x="60" y="176"/>
                      </a:cxn>
                      <a:cxn ang="0">
                        <a:pos x="0" y="176"/>
                      </a:cxn>
                      <a:cxn ang="0">
                        <a:pos x="202" y="0"/>
                      </a:cxn>
                    </a:cxnLst>
                    <a:rect l="0" t="0" r="r" b="b"/>
                    <a:pathLst>
                      <a:path w="266" h="177">
                        <a:moveTo>
                          <a:pt x="202" y="0"/>
                        </a:moveTo>
                        <a:lnTo>
                          <a:pt x="265" y="0"/>
                        </a:lnTo>
                        <a:lnTo>
                          <a:pt x="60" y="176"/>
                        </a:lnTo>
                        <a:lnTo>
                          <a:pt x="0" y="176"/>
                        </a:lnTo>
                        <a:lnTo>
                          <a:pt x="202" y="0"/>
                        </a:lnTo>
                      </a:path>
                    </a:pathLst>
                  </a:custGeom>
                  <a:noFill/>
                  <a:ln w="9525" cap="flat" cmpd="sng">
                    <a:solidFill>
                      <a:srgbClr val="000000"/>
                    </a:solidFill>
                    <a:prstDash val="solid"/>
                    <a:round/>
                    <a:headEnd type="none" w="med" len="med"/>
                    <a:tailEnd type="none" w="med" len="med"/>
                  </a:ln>
                  <a:effectLst/>
                </p:spPr>
                <p:txBody>
                  <a:bodyPr/>
                  <a:lstStyle/>
                  <a:p>
                    <a:endParaRPr lang="zh-CN" altLang="en-US"/>
                  </a:p>
                </p:txBody>
              </p:sp>
              <p:sp>
                <p:nvSpPr>
                  <p:cNvPr id="449701" name="Freeform 165"/>
                  <p:cNvSpPr>
                    <a:spLocks/>
                  </p:cNvSpPr>
                  <p:nvPr/>
                </p:nvSpPr>
                <p:spPr bwMode="auto">
                  <a:xfrm>
                    <a:off x="2857" y="1975"/>
                    <a:ext cx="216" cy="133"/>
                  </a:xfrm>
                  <a:custGeom>
                    <a:avLst/>
                    <a:gdLst/>
                    <a:ahLst/>
                    <a:cxnLst>
                      <a:cxn ang="0">
                        <a:pos x="153" y="0"/>
                      </a:cxn>
                      <a:cxn ang="0">
                        <a:pos x="215" y="0"/>
                      </a:cxn>
                      <a:cxn ang="0">
                        <a:pos x="62" y="132"/>
                      </a:cxn>
                      <a:cxn ang="0">
                        <a:pos x="0" y="132"/>
                      </a:cxn>
                      <a:cxn ang="0">
                        <a:pos x="153" y="0"/>
                      </a:cxn>
                      <a:cxn ang="0">
                        <a:pos x="153" y="0"/>
                      </a:cxn>
                    </a:cxnLst>
                    <a:rect l="0" t="0" r="r" b="b"/>
                    <a:pathLst>
                      <a:path w="216" h="133">
                        <a:moveTo>
                          <a:pt x="153" y="0"/>
                        </a:moveTo>
                        <a:lnTo>
                          <a:pt x="215" y="0"/>
                        </a:lnTo>
                        <a:lnTo>
                          <a:pt x="62" y="132"/>
                        </a:lnTo>
                        <a:lnTo>
                          <a:pt x="0" y="132"/>
                        </a:lnTo>
                        <a:lnTo>
                          <a:pt x="153" y="0"/>
                        </a:lnTo>
                        <a:lnTo>
                          <a:pt x="153" y="0"/>
                        </a:lnTo>
                      </a:path>
                    </a:pathLst>
                  </a:custGeom>
                  <a:solidFill>
                    <a:srgbClr val="0000FF"/>
                  </a:solidFill>
                  <a:ln w="9525">
                    <a:noFill/>
                    <a:round/>
                    <a:headEnd type="none" w="med" len="med"/>
                    <a:tailEnd type="none" w="med" len="med"/>
                  </a:ln>
                  <a:effectLst/>
                </p:spPr>
                <p:txBody>
                  <a:bodyPr/>
                  <a:lstStyle/>
                  <a:p>
                    <a:endParaRPr lang="zh-CN" altLang="en-US"/>
                  </a:p>
                </p:txBody>
              </p:sp>
              <p:sp>
                <p:nvSpPr>
                  <p:cNvPr id="449702" name="Freeform 166"/>
                  <p:cNvSpPr>
                    <a:spLocks/>
                  </p:cNvSpPr>
                  <p:nvPr/>
                </p:nvSpPr>
                <p:spPr bwMode="auto">
                  <a:xfrm>
                    <a:off x="2857" y="1975"/>
                    <a:ext cx="216" cy="133"/>
                  </a:xfrm>
                  <a:custGeom>
                    <a:avLst/>
                    <a:gdLst/>
                    <a:ahLst/>
                    <a:cxnLst>
                      <a:cxn ang="0">
                        <a:pos x="153" y="0"/>
                      </a:cxn>
                      <a:cxn ang="0">
                        <a:pos x="215" y="0"/>
                      </a:cxn>
                      <a:cxn ang="0">
                        <a:pos x="62" y="132"/>
                      </a:cxn>
                      <a:cxn ang="0">
                        <a:pos x="0" y="132"/>
                      </a:cxn>
                      <a:cxn ang="0">
                        <a:pos x="153" y="0"/>
                      </a:cxn>
                    </a:cxnLst>
                    <a:rect l="0" t="0" r="r" b="b"/>
                    <a:pathLst>
                      <a:path w="216" h="133">
                        <a:moveTo>
                          <a:pt x="153" y="0"/>
                        </a:moveTo>
                        <a:lnTo>
                          <a:pt x="215" y="0"/>
                        </a:lnTo>
                        <a:lnTo>
                          <a:pt x="62" y="132"/>
                        </a:lnTo>
                        <a:lnTo>
                          <a:pt x="0" y="132"/>
                        </a:lnTo>
                        <a:lnTo>
                          <a:pt x="153" y="0"/>
                        </a:lnTo>
                      </a:path>
                    </a:pathLst>
                  </a:custGeom>
                  <a:noFill/>
                  <a:ln w="9525" cap="flat" cmpd="sng">
                    <a:solidFill>
                      <a:srgbClr val="000000"/>
                    </a:solidFill>
                    <a:prstDash val="solid"/>
                    <a:round/>
                    <a:headEnd type="none" w="med" len="med"/>
                    <a:tailEnd type="none" w="med" len="med"/>
                  </a:ln>
                  <a:effectLst/>
                </p:spPr>
                <p:txBody>
                  <a:bodyPr/>
                  <a:lstStyle/>
                  <a:p>
                    <a:endParaRPr lang="zh-CN" altLang="en-US"/>
                  </a:p>
                </p:txBody>
              </p:sp>
              <p:sp>
                <p:nvSpPr>
                  <p:cNvPr id="449703" name="Freeform 167"/>
                  <p:cNvSpPr>
                    <a:spLocks/>
                  </p:cNvSpPr>
                  <p:nvPr/>
                </p:nvSpPr>
                <p:spPr bwMode="auto">
                  <a:xfrm>
                    <a:off x="2968" y="1948"/>
                    <a:ext cx="242" cy="157"/>
                  </a:xfrm>
                  <a:custGeom>
                    <a:avLst/>
                    <a:gdLst/>
                    <a:ahLst/>
                    <a:cxnLst>
                      <a:cxn ang="0">
                        <a:pos x="181" y="0"/>
                      </a:cxn>
                      <a:cxn ang="0">
                        <a:pos x="241" y="0"/>
                      </a:cxn>
                      <a:cxn ang="0">
                        <a:pos x="61" y="156"/>
                      </a:cxn>
                      <a:cxn ang="0">
                        <a:pos x="0" y="156"/>
                      </a:cxn>
                      <a:cxn ang="0">
                        <a:pos x="181" y="0"/>
                      </a:cxn>
                      <a:cxn ang="0">
                        <a:pos x="181" y="0"/>
                      </a:cxn>
                    </a:cxnLst>
                    <a:rect l="0" t="0" r="r" b="b"/>
                    <a:pathLst>
                      <a:path w="242" h="157">
                        <a:moveTo>
                          <a:pt x="181" y="0"/>
                        </a:moveTo>
                        <a:lnTo>
                          <a:pt x="241" y="0"/>
                        </a:lnTo>
                        <a:lnTo>
                          <a:pt x="61" y="156"/>
                        </a:lnTo>
                        <a:lnTo>
                          <a:pt x="0" y="156"/>
                        </a:lnTo>
                        <a:lnTo>
                          <a:pt x="181" y="0"/>
                        </a:lnTo>
                        <a:lnTo>
                          <a:pt x="181" y="0"/>
                        </a:lnTo>
                      </a:path>
                    </a:pathLst>
                  </a:custGeom>
                  <a:solidFill>
                    <a:srgbClr val="00FF00"/>
                  </a:solidFill>
                  <a:ln w="9525">
                    <a:noFill/>
                    <a:round/>
                    <a:headEnd type="none" w="med" len="med"/>
                    <a:tailEnd type="none" w="med" len="med"/>
                  </a:ln>
                  <a:effectLst/>
                </p:spPr>
                <p:txBody>
                  <a:bodyPr/>
                  <a:lstStyle/>
                  <a:p>
                    <a:endParaRPr lang="zh-CN" altLang="en-US"/>
                  </a:p>
                </p:txBody>
              </p:sp>
              <p:sp>
                <p:nvSpPr>
                  <p:cNvPr id="449704" name="Freeform 168"/>
                  <p:cNvSpPr>
                    <a:spLocks/>
                  </p:cNvSpPr>
                  <p:nvPr/>
                </p:nvSpPr>
                <p:spPr bwMode="auto">
                  <a:xfrm>
                    <a:off x="2968" y="1948"/>
                    <a:ext cx="242" cy="157"/>
                  </a:xfrm>
                  <a:custGeom>
                    <a:avLst/>
                    <a:gdLst/>
                    <a:ahLst/>
                    <a:cxnLst>
                      <a:cxn ang="0">
                        <a:pos x="181" y="0"/>
                      </a:cxn>
                      <a:cxn ang="0">
                        <a:pos x="241" y="0"/>
                      </a:cxn>
                      <a:cxn ang="0">
                        <a:pos x="61" y="156"/>
                      </a:cxn>
                      <a:cxn ang="0">
                        <a:pos x="0" y="156"/>
                      </a:cxn>
                      <a:cxn ang="0">
                        <a:pos x="181" y="0"/>
                      </a:cxn>
                    </a:cxnLst>
                    <a:rect l="0" t="0" r="r" b="b"/>
                    <a:pathLst>
                      <a:path w="242" h="157">
                        <a:moveTo>
                          <a:pt x="181" y="0"/>
                        </a:moveTo>
                        <a:lnTo>
                          <a:pt x="241" y="0"/>
                        </a:lnTo>
                        <a:lnTo>
                          <a:pt x="61" y="156"/>
                        </a:lnTo>
                        <a:lnTo>
                          <a:pt x="0" y="156"/>
                        </a:lnTo>
                        <a:lnTo>
                          <a:pt x="181" y="0"/>
                        </a:lnTo>
                      </a:path>
                    </a:pathLst>
                  </a:custGeom>
                  <a:noFill/>
                  <a:ln w="9525" cap="flat" cmpd="sng">
                    <a:solidFill>
                      <a:srgbClr val="000000"/>
                    </a:solidFill>
                    <a:prstDash val="solid"/>
                    <a:round/>
                    <a:headEnd type="none" w="med" len="med"/>
                    <a:tailEnd type="none" w="med" len="med"/>
                  </a:ln>
                  <a:effectLst/>
                </p:spPr>
                <p:txBody>
                  <a:bodyPr/>
                  <a:lstStyle/>
                  <a:p>
                    <a:endParaRPr lang="zh-CN" altLang="en-US"/>
                  </a:p>
                </p:txBody>
              </p:sp>
              <p:sp>
                <p:nvSpPr>
                  <p:cNvPr id="449705" name="Freeform 169"/>
                  <p:cNvSpPr>
                    <a:spLocks/>
                  </p:cNvSpPr>
                  <p:nvPr/>
                </p:nvSpPr>
                <p:spPr bwMode="auto">
                  <a:xfrm>
                    <a:off x="3081" y="1975"/>
                    <a:ext cx="217" cy="133"/>
                  </a:xfrm>
                  <a:custGeom>
                    <a:avLst/>
                    <a:gdLst/>
                    <a:ahLst/>
                    <a:cxnLst>
                      <a:cxn ang="0">
                        <a:pos x="156" y="0"/>
                      </a:cxn>
                      <a:cxn ang="0">
                        <a:pos x="216" y="0"/>
                      </a:cxn>
                      <a:cxn ang="0">
                        <a:pos x="62" y="132"/>
                      </a:cxn>
                      <a:cxn ang="0">
                        <a:pos x="0" y="132"/>
                      </a:cxn>
                      <a:cxn ang="0">
                        <a:pos x="156" y="0"/>
                      </a:cxn>
                      <a:cxn ang="0">
                        <a:pos x="156" y="0"/>
                      </a:cxn>
                    </a:cxnLst>
                    <a:rect l="0" t="0" r="r" b="b"/>
                    <a:pathLst>
                      <a:path w="217" h="133">
                        <a:moveTo>
                          <a:pt x="156" y="0"/>
                        </a:moveTo>
                        <a:lnTo>
                          <a:pt x="216" y="0"/>
                        </a:lnTo>
                        <a:lnTo>
                          <a:pt x="62" y="132"/>
                        </a:lnTo>
                        <a:lnTo>
                          <a:pt x="0" y="132"/>
                        </a:lnTo>
                        <a:lnTo>
                          <a:pt x="156" y="0"/>
                        </a:lnTo>
                        <a:lnTo>
                          <a:pt x="156" y="0"/>
                        </a:lnTo>
                      </a:path>
                    </a:pathLst>
                  </a:custGeom>
                  <a:solidFill>
                    <a:srgbClr val="A1009F"/>
                  </a:solidFill>
                  <a:ln w="9525">
                    <a:noFill/>
                    <a:round/>
                    <a:headEnd type="none" w="med" len="med"/>
                    <a:tailEnd type="none" w="med" len="med"/>
                  </a:ln>
                  <a:effectLst/>
                </p:spPr>
                <p:txBody>
                  <a:bodyPr/>
                  <a:lstStyle/>
                  <a:p>
                    <a:endParaRPr lang="zh-CN" altLang="en-US"/>
                  </a:p>
                </p:txBody>
              </p:sp>
              <p:sp>
                <p:nvSpPr>
                  <p:cNvPr id="449706" name="Freeform 170"/>
                  <p:cNvSpPr>
                    <a:spLocks/>
                  </p:cNvSpPr>
                  <p:nvPr/>
                </p:nvSpPr>
                <p:spPr bwMode="auto">
                  <a:xfrm>
                    <a:off x="3081" y="1975"/>
                    <a:ext cx="217" cy="133"/>
                  </a:xfrm>
                  <a:custGeom>
                    <a:avLst/>
                    <a:gdLst/>
                    <a:ahLst/>
                    <a:cxnLst>
                      <a:cxn ang="0">
                        <a:pos x="156" y="0"/>
                      </a:cxn>
                      <a:cxn ang="0">
                        <a:pos x="216" y="0"/>
                      </a:cxn>
                      <a:cxn ang="0">
                        <a:pos x="62" y="132"/>
                      </a:cxn>
                      <a:cxn ang="0">
                        <a:pos x="0" y="132"/>
                      </a:cxn>
                      <a:cxn ang="0">
                        <a:pos x="156" y="0"/>
                      </a:cxn>
                    </a:cxnLst>
                    <a:rect l="0" t="0" r="r" b="b"/>
                    <a:pathLst>
                      <a:path w="217" h="133">
                        <a:moveTo>
                          <a:pt x="156" y="0"/>
                        </a:moveTo>
                        <a:lnTo>
                          <a:pt x="216" y="0"/>
                        </a:lnTo>
                        <a:lnTo>
                          <a:pt x="62" y="132"/>
                        </a:lnTo>
                        <a:lnTo>
                          <a:pt x="0" y="132"/>
                        </a:lnTo>
                        <a:lnTo>
                          <a:pt x="156" y="0"/>
                        </a:lnTo>
                      </a:path>
                    </a:pathLst>
                  </a:custGeom>
                  <a:noFill/>
                  <a:ln w="9525" cap="flat" cmpd="sng">
                    <a:solidFill>
                      <a:srgbClr val="000000"/>
                    </a:solidFill>
                    <a:prstDash val="solid"/>
                    <a:round/>
                    <a:headEnd type="none" w="med" len="med"/>
                    <a:tailEnd type="none" w="med" len="med"/>
                  </a:ln>
                  <a:effectLst/>
                </p:spPr>
                <p:txBody>
                  <a:bodyPr/>
                  <a:lstStyle/>
                  <a:p>
                    <a:endParaRPr lang="zh-CN" altLang="en-US"/>
                  </a:p>
                </p:txBody>
              </p:sp>
              <p:sp>
                <p:nvSpPr>
                  <p:cNvPr id="449707" name="Line 171"/>
                  <p:cNvSpPr>
                    <a:spLocks noChangeShapeType="1"/>
                  </p:cNvSpPr>
                  <p:nvPr/>
                </p:nvSpPr>
                <p:spPr bwMode="auto">
                  <a:xfrm>
                    <a:off x="2740" y="2107"/>
                    <a:ext cx="420" cy="0"/>
                  </a:xfrm>
                  <a:prstGeom prst="line">
                    <a:avLst/>
                  </a:prstGeom>
                  <a:noFill/>
                  <a:ln w="9525">
                    <a:solidFill>
                      <a:srgbClr val="000000"/>
                    </a:solidFill>
                    <a:round/>
                    <a:headEnd/>
                    <a:tailEnd/>
                  </a:ln>
                  <a:effectLst/>
                </p:spPr>
                <p:txBody>
                  <a:bodyPr wrap="none" anchor="ctr"/>
                  <a:lstStyle/>
                  <a:p>
                    <a:endParaRPr lang="zh-CN" altLang="en-US"/>
                  </a:p>
                </p:txBody>
              </p:sp>
              <p:sp>
                <p:nvSpPr>
                  <p:cNvPr id="449708" name="Freeform 172"/>
                  <p:cNvSpPr>
                    <a:spLocks/>
                  </p:cNvSpPr>
                  <p:nvPr/>
                </p:nvSpPr>
                <p:spPr bwMode="auto">
                  <a:xfrm>
                    <a:off x="2448" y="1893"/>
                    <a:ext cx="435" cy="124"/>
                  </a:xfrm>
                  <a:custGeom>
                    <a:avLst/>
                    <a:gdLst/>
                    <a:ahLst/>
                    <a:cxnLst>
                      <a:cxn ang="0">
                        <a:pos x="0" y="123"/>
                      </a:cxn>
                      <a:cxn ang="0">
                        <a:pos x="139" y="79"/>
                      </a:cxn>
                      <a:cxn ang="0">
                        <a:pos x="150" y="110"/>
                      </a:cxn>
                      <a:cxn ang="0">
                        <a:pos x="254" y="47"/>
                      </a:cxn>
                      <a:cxn ang="0">
                        <a:pos x="257" y="83"/>
                      </a:cxn>
                      <a:cxn ang="0">
                        <a:pos x="434" y="0"/>
                      </a:cxn>
                    </a:cxnLst>
                    <a:rect l="0" t="0" r="r" b="b"/>
                    <a:pathLst>
                      <a:path w="435" h="124">
                        <a:moveTo>
                          <a:pt x="0" y="123"/>
                        </a:moveTo>
                        <a:lnTo>
                          <a:pt x="139" y="79"/>
                        </a:lnTo>
                        <a:lnTo>
                          <a:pt x="150" y="110"/>
                        </a:lnTo>
                        <a:lnTo>
                          <a:pt x="254" y="47"/>
                        </a:lnTo>
                        <a:lnTo>
                          <a:pt x="257" y="83"/>
                        </a:lnTo>
                        <a:lnTo>
                          <a:pt x="434" y="0"/>
                        </a:lnTo>
                      </a:path>
                    </a:pathLst>
                  </a:custGeom>
                  <a:noFill/>
                  <a:ln w="31710" cap="flat" cmpd="sng">
                    <a:solidFill>
                      <a:srgbClr val="0080FF"/>
                    </a:solidFill>
                    <a:prstDash val="solid"/>
                    <a:round/>
                    <a:headEnd type="none" w="med" len="med"/>
                    <a:tailEnd type="none" w="med" len="med"/>
                  </a:ln>
                  <a:effectLst/>
                </p:spPr>
                <p:txBody>
                  <a:bodyPr/>
                  <a:lstStyle/>
                  <a:p>
                    <a:endParaRPr lang="zh-CN" altLang="en-US"/>
                  </a:p>
                </p:txBody>
              </p:sp>
              <p:sp>
                <p:nvSpPr>
                  <p:cNvPr id="449709" name="Freeform 173"/>
                  <p:cNvSpPr>
                    <a:spLocks/>
                  </p:cNvSpPr>
                  <p:nvPr/>
                </p:nvSpPr>
                <p:spPr bwMode="auto">
                  <a:xfrm>
                    <a:off x="2601" y="1879"/>
                    <a:ext cx="158" cy="118"/>
                  </a:xfrm>
                  <a:custGeom>
                    <a:avLst/>
                    <a:gdLst/>
                    <a:ahLst/>
                    <a:cxnLst>
                      <a:cxn ang="0">
                        <a:pos x="0" y="0"/>
                      </a:cxn>
                      <a:cxn ang="0">
                        <a:pos x="38" y="31"/>
                      </a:cxn>
                      <a:cxn ang="0">
                        <a:pos x="101" y="7"/>
                      </a:cxn>
                      <a:cxn ang="0">
                        <a:pos x="117" y="50"/>
                      </a:cxn>
                      <a:cxn ang="0">
                        <a:pos x="127" y="46"/>
                      </a:cxn>
                      <a:cxn ang="0">
                        <a:pos x="157" y="117"/>
                      </a:cxn>
                    </a:cxnLst>
                    <a:rect l="0" t="0" r="r" b="b"/>
                    <a:pathLst>
                      <a:path w="158" h="118">
                        <a:moveTo>
                          <a:pt x="0" y="0"/>
                        </a:moveTo>
                        <a:lnTo>
                          <a:pt x="38" y="31"/>
                        </a:lnTo>
                        <a:lnTo>
                          <a:pt x="101" y="7"/>
                        </a:lnTo>
                        <a:lnTo>
                          <a:pt x="117" y="50"/>
                        </a:lnTo>
                        <a:lnTo>
                          <a:pt x="127" y="46"/>
                        </a:lnTo>
                        <a:lnTo>
                          <a:pt x="157" y="117"/>
                        </a:lnTo>
                      </a:path>
                    </a:pathLst>
                  </a:custGeom>
                  <a:noFill/>
                  <a:ln w="31710" cap="flat" cmpd="sng">
                    <a:solidFill>
                      <a:srgbClr val="FFFFFF"/>
                    </a:solidFill>
                    <a:prstDash val="solid"/>
                    <a:round/>
                    <a:headEnd type="none" w="med" len="med"/>
                    <a:tailEnd type="none" w="med" len="med"/>
                  </a:ln>
                  <a:effectLst/>
                </p:spPr>
                <p:txBody>
                  <a:bodyPr/>
                  <a:lstStyle/>
                  <a:p>
                    <a:endParaRPr lang="zh-CN" altLang="en-US"/>
                  </a:p>
                </p:txBody>
              </p:sp>
            </p:grpSp>
          </p:grpSp>
        </p:grpSp>
        <p:grpSp>
          <p:nvGrpSpPr>
            <p:cNvPr id="9" name="Group 174"/>
            <p:cNvGrpSpPr>
              <a:grpSpLocks/>
            </p:cNvGrpSpPr>
            <p:nvPr/>
          </p:nvGrpSpPr>
          <p:grpSpPr bwMode="auto">
            <a:xfrm>
              <a:off x="716" y="2400"/>
              <a:ext cx="4852" cy="1226"/>
              <a:chOff x="572" y="2477"/>
              <a:chExt cx="4852" cy="1226"/>
            </a:xfrm>
          </p:grpSpPr>
          <p:sp>
            <p:nvSpPr>
              <p:cNvPr id="449711" name="Text Box 175"/>
              <p:cNvSpPr txBox="1">
                <a:spLocks noChangeArrowheads="1"/>
              </p:cNvSpPr>
              <p:nvPr/>
            </p:nvSpPr>
            <p:spPr bwMode="auto">
              <a:xfrm>
                <a:off x="2312" y="2477"/>
                <a:ext cx="1049" cy="1171"/>
              </a:xfrm>
              <a:prstGeom prst="rect">
                <a:avLst/>
              </a:prstGeom>
              <a:noFill/>
              <a:ln w="9525">
                <a:noFill/>
                <a:miter lim="800000"/>
                <a:headEnd/>
                <a:tailEnd/>
              </a:ln>
              <a:effectLst/>
            </p:spPr>
            <p:txBody>
              <a:bodyPr lIns="0" tIns="0" rIns="0" bIns="0"/>
              <a:lstStyle/>
              <a:p>
                <a:pPr marL="215900" indent="-215900" defTabSz="457200">
                  <a:buClr>
                    <a:srgbClr val="F52B97"/>
                  </a:buClr>
                  <a:buSzPct val="70000"/>
                  <a:buFont typeface="Monotype Sorts" pitchFamily="2" charset="2"/>
                  <a:buChar char="n"/>
                </a:pPr>
                <a:r>
                  <a:rPr kumimoji="1" lang="zh-CN" altLang="en-US" sz="1700" b="1">
                    <a:latin typeface="Helvetica Black"/>
                  </a:rPr>
                  <a:t>模式</a:t>
                </a:r>
              </a:p>
              <a:p>
                <a:pPr marL="215900" indent="-215900" defTabSz="457200">
                  <a:buClr>
                    <a:srgbClr val="F52B97"/>
                  </a:buClr>
                  <a:buSzPct val="70000"/>
                  <a:buFont typeface="Monotype Sorts" pitchFamily="2" charset="2"/>
                  <a:buChar char="n"/>
                </a:pPr>
                <a:r>
                  <a:rPr kumimoji="1" lang="zh-CN" altLang="en-US" sz="1700" b="1">
                    <a:latin typeface="Helvetica Black"/>
                  </a:rPr>
                  <a:t>趋势</a:t>
                </a:r>
              </a:p>
              <a:p>
                <a:pPr marL="215900" indent="-215900" defTabSz="457200">
                  <a:buClr>
                    <a:srgbClr val="F52B97"/>
                  </a:buClr>
                  <a:buSzPct val="70000"/>
                  <a:buFont typeface="Monotype Sorts" pitchFamily="2" charset="2"/>
                  <a:buChar char="n"/>
                </a:pPr>
                <a:r>
                  <a:rPr kumimoji="1" lang="zh-CN" altLang="en-US" sz="1700" b="1">
                    <a:latin typeface="Helvetica Black"/>
                  </a:rPr>
                  <a:t>事实</a:t>
                </a:r>
              </a:p>
              <a:p>
                <a:pPr marL="215900" indent="-215900" defTabSz="457200">
                  <a:buClr>
                    <a:srgbClr val="F52B97"/>
                  </a:buClr>
                  <a:buSzPct val="70000"/>
                  <a:buFont typeface="Monotype Sorts" pitchFamily="2" charset="2"/>
                  <a:buChar char="n"/>
                </a:pPr>
                <a:r>
                  <a:rPr kumimoji="1" lang="zh-CN" altLang="en-US" sz="1700" b="1">
                    <a:latin typeface="Helvetica Black"/>
                  </a:rPr>
                  <a:t>关系</a:t>
                </a:r>
              </a:p>
              <a:p>
                <a:pPr marL="215900" indent="-215900" defTabSz="457200">
                  <a:buClr>
                    <a:srgbClr val="F52B97"/>
                  </a:buClr>
                  <a:buSzPct val="70000"/>
                  <a:buFont typeface="Monotype Sorts" pitchFamily="2" charset="2"/>
                  <a:buChar char="n"/>
                </a:pPr>
                <a:r>
                  <a:rPr kumimoji="1" lang="zh-CN" altLang="en-US" sz="1700" b="1">
                    <a:latin typeface="Helvetica Black"/>
                  </a:rPr>
                  <a:t>模型</a:t>
                </a:r>
              </a:p>
              <a:p>
                <a:pPr marL="215900" indent="-215900" defTabSz="457200">
                  <a:buClr>
                    <a:srgbClr val="F52B97"/>
                  </a:buClr>
                  <a:buSzPct val="70000"/>
                  <a:buFont typeface="Monotype Sorts" pitchFamily="2" charset="2"/>
                  <a:buChar char="n"/>
                </a:pPr>
                <a:r>
                  <a:rPr kumimoji="1" lang="zh-CN" altLang="en-US" sz="1700" b="1">
                    <a:latin typeface="Helvetica Black"/>
                  </a:rPr>
                  <a:t>关联规则</a:t>
                </a:r>
              </a:p>
              <a:p>
                <a:pPr marL="215900" indent="-215900" defTabSz="457200">
                  <a:buClr>
                    <a:srgbClr val="F52B97"/>
                  </a:buClr>
                  <a:buSzPct val="70000"/>
                  <a:buFont typeface="Monotype Sorts" pitchFamily="2" charset="2"/>
                  <a:buChar char="n"/>
                </a:pPr>
                <a:r>
                  <a:rPr kumimoji="1" lang="zh-CN" altLang="en-US" sz="1700" b="1">
                    <a:latin typeface="Helvetica Black"/>
                  </a:rPr>
                  <a:t>序列</a:t>
                </a:r>
                <a:endParaRPr kumimoji="1" lang="zh-CN" altLang="en-US" sz="2400">
                  <a:latin typeface="Times New Roman" pitchFamily="18" charset="0"/>
                </a:endParaRPr>
              </a:p>
            </p:txBody>
          </p:sp>
          <p:sp>
            <p:nvSpPr>
              <p:cNvPr id="449712" name="Text Box 176"/>
              <p:cNvSpPr txBox="1">
                <a:spLocks noChangeArrowheads="1"/>
              </p:cNvSpPr>
              <p:nvPr/>
            </p:nvSpPr>
            <p:spPr bwMode="auto">
              <a:xfrm>
                <a:off x="3947" y="2477"/>
                <a:ext cx="1477" cy="1226"/>
              </a:xfrm>
              <a:prstGeom prst="rect">
                <a:avLst/>
              </a:prstGeom>
              <a:noFill/>
              <a:ln w="9525">
                <a:noFill/>
                <a:miter lim="800000"/>
                <a:headEnd/>
                <a:tailEnd/>
              </a:ln>
              <a:effectLst/>
            </p:spPr>
            <p:txBody>
              <a:bodyPr lIns="0" tIns="0" rIns="0" bIns="0"/>
              <a:lstStyle/>
              <a:p>
                <a:pPr marL="215900" indent="-215900" defTabSz="457200">
                  <a:buClr>
                    <a:srgbClr val="F52B97"/>
                  </a:buClr>
                  <a:buSzPct val="70000"/>
                  <a:buFont typeface="Monotype Sorts" pitchFamily="2" charset="2"/>
                  <a:buChar char="n"/>
                </a:pPr>
                <a:r>
                  <a:rPr kumimoji="1" lang="zh-CN" altLang="en-US" sz="1700" b="1">
                    <a:latin typeface="Helvetica Black"/>
                  </a:rPr>
                  <a:t>目标市场</a:t>
                </a:r>
              </a:p>
              <a:p>
                <a:pPr marL="215900" indent="-215900" defTabSz="457200">
                  <a:buClr>
                    <a:srgbClr val="F52B97"/>
                  </a:buClr>
                  <a:buSzPct val="70000"/>
                  <a:buFont typeface="Monotype Sorts" pitchFamily="2" charset="2"/>
                  <a:buChar char="n"/>
                </a:pPr>
                <a:r>
                  <a:rPr kumimoji="1" lang="zh-CN" altLang="en-US" sz="1700" b="1">
                    <a:latin typeface="Helvetica Black"/>
                  </a:rPr>
                  <a:t>资金分配</a:t>
                </a:r>
              </a:p>
              <a:p>
                <a:pPr marL="215900" indent="-215900" defTabSz="457200">
                  <a:buClr>
                    <a:srgbClr val="F52B97"/>
                  </a:buClr>
                  <a:buSzPct val="70000"/>
                  <a:buFont typeface="Monotype Sorts" pitchFamily="2" charset="2"/>
                  <a:buChar char="n"/>
                </a:pPr>
                <a:r>
                  <a:rPr kumimoji="1" lang="zh-CN" altLang="en-US" sz="1700" b="1">
                    <a:latin typeface="Helvetica Black"/>
                  </a:rPr>
                  <a:t>贸易选择</a:t>
                </a:r>
              </a:p>
              <a:p>
                <a:pPr marL="215900" indent="-215900" defTabSz="457200">
                  <a:buClr>
                    <a:srgbClr val="F52B97"/>
                  </a:buClr>
                  <a:buSzPct val="70000"/>
                  <a:buFont typeface="Monotype Sorts" pitchFamily="2" charset="2"/>
                  <a:buChar char="n"/>
                </a:pPr>
                <a:r>
                  <a:rPr kumimoji="1" lang="zh-CN" altLang="en-US" sz="1700" b="1">
                    <a:latin typeface="Helvetica Black"/>
                  </a:rPr>
                  <a:t>在哪儿做广告</a:t>
                </a:r>
              </a:p>
              <a:p>
                <a:pPr marL="215900" indent="-215900" defTabSz="457200">
                  <a:buClr>
                    <a:srgbClr val="F52B97"/>
                  </a:buClr>
                  <a:buSzPct val="70000"/>
                  <a:buFont typeface="Monotype Sorts" pitchFamily="2" charset="2"/>
                  <a:buChar char="n"/>
                </a:pPr>
                <a:r>
                  <a:rPr kumimoji="1" lang="zh-CN" altLang="en-US" sz="1700" b="1">
                    <a:latin typeface="Helvetica Black"/>
                  </a:rPr>
                  <a:t>销售的地理位置</a:t>
                </a:r>
                <a:endParaRPr kumimoji="1" lang="zh-CN" altLang="en-US" sz="2400">
                  <a:latin typeface="Times New Roman" pitchFamily="18" charset="0"/>
                </a:endParaRPr>
              </a:p>
            </p:txBody>
          </p:sp>
          <p:sp>
            <p:nvSpPr>
              <p:cNvPr id="449713" name="Text Box 177"/>
              <p:cNvSpPr txBox="1">
                <a:spLocks noChangeArrowheads="1"/>
              </p:cNvSpPr>
              <p:nvPr/>
            </p:nvSpPr>
            <p:spPr bwMode="auto">
              <a:xfrm>
                <a:off x="572" y="2477"/>
                <a:ext cx="1140" cy="1171"/>
              </a:xfrm>
              <a:prstGeom prst="rect">
                <a:avLst/>
              </a:prstGeom>
              <a:noFill/>
              <a:ln w="9525">
                <a:noFill/>
                <a:miter lim="800000"/>
                <a:headEnd/>
                <a:tailEnd/>
              </a:ln>
              <a:effectLst/>
            </p:spPr>
            <p:txBody>
              <a:bodyPr lIns="0" tIns="0" rIns="0" bIns="0"/>
              <a:lstStyle/>
              <a:p>
                <a:pPr marL="215900" indent="-215900" defTabSz="457200">
                  <a:buClr>
                    <a:srgbClr val="F52B97"/>
                  </a:buClr>
                  <a:buSzPct val="70000"/>
                  <a:buFont typeface="Monotype Sorts" pitchFamily="2" charset="2"/>
                  <a:buChar char="n"/>
                </a:pPr>
                <a:r>
                  <a:rPr kumimoji="1" lang="zh-CN" altLang="en-US" sz="1700" b="1">
                    <a:latin typeface="Helvetica Black"/>
                  </a:rPr>
                  <a:t>金融</a:t>
                </a:r>
              </a:p>
              <a:p>
                <a:pPr marL="215900" indent="-215900" defTabSz="457200">
                  <a:buClr>
                    <a:srgbClr val="F52B97"/>
                  </a:buClr>
                  <a:buSzPct val="70000"/>
                  <a:buFont typeface="Monotype Sorts" pitchFamily="2" charset="2"/>
                  <a:buChar char="n"/>
                </a:pPr>
                <a:r>
                  <a:rPr kumimoji="1" lang="zh-CN" altLang="en-US" sz="1700" b="1">
                    <a:latin typeface="Helvetica Black"/>
                  </a:rPr>
                  <a:t>经济</a:t>
                </a:r>
              </a:p>
              <a:p>
                <a:pPr marL="215900" indent="-215900" defTabSz="457200">
                  <a:buClr>
                    <a:srgbClr val="F52B97"/>
                  </a:buClr>
                  <a:buSzPct val="70000"/>
                  <a:buFont typeface="Monotype Sorts" pitchFamily="2" charset="2"/>
                  <a:buChar char="n"/>
                </a:pPr>
                <a:r>
                  <a:rPr kumimoji="1" lang="zh-CN" altLang="en-US" sz="1700" b="1">
                    <a:latin typeface="Helvetica Black"/>
                  </a:rPr>
                  <a:t>政府</a:t>
                </a:r>
              </a:p>
              <a:p>
                <a:pPr marL="215900" indent="-215900" defTabSz="457200">
                  <a:buClr>
                    <a:srgbClr val="F52B97"/>
                  </a:buClr>
                  <a:buSzPct val="70000"/>
                  <a:buFont typeface="Monotype Sorts" pitchFamily="2" charset="2"/>
                  <a:buChar char="n"/>
                </a:pPr>
                <a:r>
                  <a:rPr kumimoji="1" lang="en-US" altLang="zh-CN" sz="1700" b="1">
                    <a:latin typeface="Helvetica Black"/>
                  </a:rPr>
                  <a:t>POS.</a:t>
                </a:r>
              </a:p>
              <a:p>
                <a:pPr marL="215900" indent="-215900" defTabSz="457200">
                  <a:buClr>
                    <a:srgbClr val="F52B97"/>
                  </a:buClr>
                  <a:buSzPct val="70000"/>
                  <a:buFont typeface="Monotype Sorts" pitchFamily="2" charset="2"/>
                  <a:buChar char="n"/>
                </a:pPr>
                <a:r>
                  <a:rPr kumimoji="1" lang="zh-CN" altLang="en-US" sz="1700" b="1">
                    <a:latin typeface="Helvetica Black"/>
                  </a:rPr>
                  <a:t>人口统计</a:t>
                </a:r>
              </a:p>
              <a:p>
                <a:pPr marL="215900" indent="-215900" defTabSz="457200">
                  <a:buClr>
                    <a:srgbClr val="F52B97"/>
                  </a:buClr>
                  <a:buSzPct val="70000"/>
                  <a:buFont typeface="Monotype Sorts" pitchFamily="2" charset="2"/>
                  <a:buChar char="n"/>
                </a:pPr>
                <a:r>
                  <a:rPr kumimoji="1" lang="zh-CN" altLang="en-US" sz="1700" b="1">
                    <a:latin typeface="Helvetica Black"/>
                  </a:rPr>
                  <a:t>生命周期</a:t>
                </a:r>
                <a:endParaRPr kumimoji="1" lang="zh-CN" altLang="en-US" sz="2400">
                  <a:latin typeface="Times New Roman" pitchFamily="18" charset="0"/>
                </a:endParaRPr>
              </a:p>
            </p:txBody>
          </p:sp>
        </p:grpSp>
      </p:gr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b="1">
                <a:effectLst>
                  <a:outerShdw blurRad="38100" dist="38100" dir="2700000" algn="tl">
                    <a:srgbClr val="000000">
                      <a:alpha val="43137"/>
                    </a:srgbClr>
                  </a:outerShdw>
                </a:effectLst>
              </a:rPr>
              <a:t>当前发展背景</a:t>
            </a:r>
          </a:p>
        </p:txBody>
      </p:sp>
      <p:sp>
        <p:nvSpPr>
          <p:cNvPr id="3" name="内容占位符 2"/>
          <p:cNvSpPr>
            <a:spLocks noGrp="1"/>
          </p:cNvSpPr>
          <p:nvPr>
            <p:ph idx="1"/>
          </p:nvPr>
        </p:nvSpPr>
        <p:spPr/>
        <p:txBody>
          <a:bodyPr rtlCol="0">
            <a:normAutofit/>
          </a:bodyPr>
          <a:lstStyle/>
          <a:p>
            <a:pPr eaLnBrk="1" fontAlgn="auto" hangingPunct="1">
              <a:spcAft>
                <a:spcPts val="0"/>
              </a:spcAft>
              <a:buFont typeface="Wingdings 2"/>
              <a:buChar char="ß"/>
              <a:defRPr/>
            </a:pPr>
            <a:r>
              <a:rPr lang="zh-CN" altLang="en-US" b="1" dirty="0" smtClean="0">
                <a:effectLst>
                  <a:outerShdw blurRad="38100" dist="38100" dir="2700000" algn="tl">
                    <a:srgbClr val="000000">
                      <a:alpha val="43137"/>
                    </a:srgbClr>
                  </a:outerShdw>
                </a:effectLst>
              </a:rPr>
              <a:t>数据采集存储飞速发展</a:t>
            </a:r>
            <a:endParaRPr lang="en-US" altLang="zh-CN" b="1" dirty="0" smtClean="0">
              <a:effectLst>
                <a:outerShdw blurRad="38100" dist="38100" dir="2700000" algn="tl">
                  <a:srgbClr val="000000">
                    <a:alpha val="43137"/>
                  </a:srgbClr>
                </a:outerShdw>
              </a:effectLst>
            </a:endParaRPr>
          </a:p>
          <a:p>
            <a:pPr marL="0" indent="0" eaLnBrk="1" fontAlgn="auto" hangingPunct="1">
              <a:spcAft>
                <a:spcPts val="0"/>
              </a:spcAft>
              <a:buFont typeface="Wingdings 2" pitchFamily="18" charset="2"/>
              <a:buNone/>
              <a:defRPr/>
            </a:pPr>
            <a:endParaRPr lang="en-US" altLang="zh-CN" b="1" dirty="0" smtClean="0">
              <a:effectLst>
                <a:outerShdw blurRad="38100" dist="38100" dir="2700000" algn="tl">
                  <a:srgbClr val="000000">
                    <a:alpha val="43137"/>
                  </a:srgbClr>
                </a:outerShdw>
              </a:effectLst>
            </a:endParaRPr>
          </a:p>
          <a:p>
            <a:pPr marL="0" indent="0" eaLnBrk="1" fontAlgn="auto" hangingPunct="1">
              <a:spcAft>
                <a:spcPts val="0"/>
              </a:spcAft>
              <a:buFont typeface="Wingdings 2"/>
              <a:buNone/>
              <a:defRPr/>
            </a:pPr>
            <a:r>
              <a:rPr lang="en-US" altLang="zh-CN" b="1" dirty="0" smtClean="0">
                <a:effectLst>
                  <a:outerShdw blurRad="38100" dist="38100" dir="2700000" algn="tl">
                    <a:srgbClr val="000000">
                      <a:alpha val="43137"/>
                    </a:srgbClr>
                  </a:outerShdw>
                </a:effectLst>
                <a:sym typeface="Wingdings" pitchFamily="2" charset="2"/>
              </a:rPr>
              <a:t></a:t>
            </a:r>
            <a:r>
              <a:rPr lang="zh-CN" altLang="en-US" b="1" dirty="0" smtClean="0">
                <a:effectLst>
                  <a:outerShdw blurRad="38100" dist="38100" dir="2700000" algn="tl">
                    <a:srgbClr val="000000">
                      <a:alpha val="43137"/>
                    </a:srgbClr>
                  </a:outerShdw>
                </a:effectLst>
                <a:sym typeface="Wingdings" pitchFamily="2" charset="2"/>
              </a:rPr>
              <a:t>大规模海量数据（大数据、高维、异构</a:t>
            </a:r>
            <a:r>
              <a:rPr lang="en-US" altLang="zh-CN" b="1" dirty="0" smtClean="0">
                <a:effectLst>
                  <a:outerShdw blurRad="38100" dist="38100" dir="2700000" algn="tl">
                    <a:srgbClr val="000000">
                      <a:alpha val="43137"/>
                    </a:srgbClr>
                  </a:outerShdw>
                </a:effectLst>
                <a:sym typeface="Wingdings" pitchFamily="2" charset="2"/>
              </a:rPr>
              <a:t>…</a:t>
            </a:r>
            <a:r>
              <a:rPr lang="zh-CN" altLang="en-US" b="1" dirty="0" smtClean="0">
                <a:effectLst>
                  <a:outerShdw blurRad="38100" dist="38100" dir="2700000" algn="tl">
                    <a:srgbClr val="000000">
                      <a:alpha val="43137"/>
                    </a:srgbClr>
                  </a:outerShdw>
                </a:effectLst>
                <a:sym typeface="Wingdings" pitchFamily="2" charset="2"/>
              </a:rPr>
              <a:t>）</a:t>
            </a:r>
            <a:endParaRPr lang="en-US" altLang="zh-CN" b="1" dirty="0" smtClean="0">
              <a:effectLst>
                <a:outerShdw blurRad="38100" dist="38100" dir="2700000" algn="tl">
                  <a:srgbClr val="000000">
                    <a:alpha val="43137"/>
                  </a:srgbClr>
                </a:outerShdw>
              </a:effectLst>
              <a:sym typeface="Wingdings" pitchFamily="2" charset="2"/>
            </a:endParaRPr>
          </a:p>
          <a:p>
            <a:pPr marL="0" indent="0" eaLnBrk="1" fontAlgn="auto" hangingPunct="1">
              <a:spcAft>
                <a:spcPts val="0"/>
              </a:spcAft>
              <a:buFont typeface="Wingdings 2"/>
              <a:buNone/>
              <a:defRPr/>
            </a:pPr>
            <a:endParaRPr lang="en-US" altLang="zh-CN" b="1" dirty="0">
              <a:effectLst>
                <a:outerShdw blurRad="38100" dist="38100" dir="2700000" algn="tl">
                  <a:srgbClr val="000000">
                    <a:alpha val="43137"/>
                  </a:srgbClr>
                </a:outerShdw>
              </a:effectLst>
              <a:sym typeface="Wingdings" pitchFamily="2" charset="2"/>
            </a:endParaRPr>
          </a:p>
          <a:p>
            <a:pPr marL="0" indent="0" eaLnBrk="1" fontAlgn="auto" hangingPunct="1">
              <a:spcAft>
                <a:spcPts val="0"/>
              </a:spcAft>
              <a:buFont typeface="Wingdings 2"/>
              <a:buNone/>
              <a:defRPr/>
            </a:pPr>
            <a:endParaRPr lang="en-US" altLang="zh-CN" b="1" dirty="0" smtClean="0">
              <a:effectLst>
                <a:outerShdw blurRad="38100" dist="38100" dir="2700000" algn="tl">
                  <a:srgbClr val="000000">
                    <a:alpha val="43137"/>
                  </a:srgbClr>
                </a:outerShdw>
              </a:effectLst>
              <a:sym typeface="Wingdings" pitchFamily="2" charset="2"/>
            </a:endParaRPr>
          </a:p>
          <a:p>
            <a:pPr eaLnBrk="1" fontAlgn="auto" hangingPunct="1">
              <a:spcAft>
                <a:spcPts val="0"/>
              </a:spcAft>
              <a:buFont typeface="Wingdings 2"/>
              <a:buChar char="ß"/>
              <a:defRPr/>
            </a:pPr>
            <a:r>
              <a:rPr lang="zh-CN" altLang="en-US" b="1" dirty="0" smtClean="0">
                <a:effectLst>
                  <a:outerShdw blurRad="38100" dist="38100" dir="2700000" algn="tl">
                    <a:srgbClr val="000000">
                      <a:alpha val="43137"/>
                    </a:srgbClr>
                  </a:outerShdw>
                </a:effectLst>
              </a:rPr>
              <a:t>问题：如何在其中提取</a:t>
            </a:r>
            <a:r>
              <a:rPr lang="zh-CN" altLang="en-US" b="1" dirty="0" smtClean="0">
                <a:solidFill>
                  <a:srgbClr val="FF0000"/>
                </a:solidFill>
                <a:effectLst>
                  <a:outerShdw blurRad="38100" dist="38100" dir="2700000" algn="tl">
                    <a:srgbClr val="000000">
                      <a:alpha val="43137"/>
                    </a:srgbClr>
                  </a:outerShdw>
                </a:effectLst>
              </a:rPr>
              <a:t>有用</a:t>
            </a:r>
            <a:r>
              <a:rPr lang="zh-CN" altLang="en-US" b="1" dirty="0" smtClean="0">
                <a:effectLst>
                  <a:outerShdw blurRad="38100" dist="38100" dir="2700000" algn="tl">
                    <a:srgbClr val="000000">
                      <a:alpha val="43137"/>
                    </a:srgbClr>
                  </a:outerShdw>
                </a:effectLst>
              </a:rPr>
              <a:t>信息？</a:t>
            </a:r>
            <a:endParaRPr lang="en-US" altLang="zh-CN" b="1" dirty="0" smtClean="0">
              <a:effectLst>
                <a:outerShdw blurRad="38100" dist="38100" dir="2700000" algn="tl">
                  <a:srgbClr val="000000">
                    <a:alpha val="43137"/>
                  </a:srgbClr>
                </a:outerShdw>
              </a:effectLst>
            </a:endParaRPr>
          </a:p>
          <a:p>
            <a:pPr marL="0" indent="0" eaLnBrk="1" fontAlgn="auto" hangingPunct="1">
              <a:spcAft>
                <a:spcPts val="0"/>
              </a:spcAft>
              <a:buFont typeface="Wingdings 2"/>
              <a:buNone/>
              <a:defRPr/>
            </a:pPr>
            <a:endParaRPr lang="zh-CN" altLang="en-US" b="1" dirty="0">
              <a:effectLst>
                <a:outerShdw blurRad="38100" dist="38100" dir="2700000" algn="tl">
                  <a:srgbClr val="000000">
                    <a:alpha val="43137"/>
                  </a:srgbClr>
                </a:outerShdw>
              </a:effectLst>
            </a:endParaRP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11</a:t>
            </a:fld>
            <a:endParaRPr lang="zh-CN"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pPr eaLnBrk="1" hangingPunct="1">
              <a:defRPr/>
            </a:pPr>
            <a:r>
              <a:rPr lang="zh-CN" altLang="en-US" b="1" dirty="0" smtClean="0">
                <a:effectLst>
                  <a:outerShdw blurRad="38100" dist="38100" dir="2700000" algn="tl">
                    <a:srgbClr val="000000">
                      <a:alpha val="43137"/>
                    </a:srgbClr>
                  </a:outerShdw>
                </a:effectLst>
              </a:rPr>
              <a:t>当前发展背景</a:t>
            </a:r>
          </a:p>
        </p:txBody>
      </p:sp>
      <p:sp>
        <p:nvSpPr>
          <p:cNvPr id="3" name="内容占位符 2"/>
          <p:cNvSpPr>
            <a:spLocks noGrp="1"/>
          </p:cNvSpPr>
          <p:nvPr>
            <p:ph idx="1"/>
          </p:nvPr>
        </p:nvSpPr>
        <p:spPr/>
        <p:txBody>
          <a:bodyPr rtlCol="0">
            <a:normAutofit/>
          </a:bodyPr>
          <a:lstStyle/>
          <a:p>
            <a:pPr eaLnBrk="1" fontAlgn="auto" hangingPunct="1">
              <a:spcAft>
                <a:spcPts val="0"/>
              </a:spcAft>
              <a:buFont typeface="Wingdings 2"/>
              <a:buChar char="ß"/>
              <a:defRPr/>
            </a:pPr>
            <a:r>
              <a:rPr lang="zh-CN" altLang="en-US" b="1" dirty="0" smtClean="0">
                <a:effectLst>
                  <a:outerShdw blurRad="38100" dist="38100" dir="2700000" algn="tl">
                    <a:srgbClr val="000000">
                      <a:alpha val="43137"/>
                    </a:srgbClr>
                  </a:outerShdw>
                </a:effectLst>
              </a:rPr>
              <a:t>对于</a:t>
            </a:r>
            <a:r>
              <a:rPr lang="zh-CN" altLang="en-US" b="1" dirty="0">
                <a:effectLst>
                  <a:outerShdw blurRad="38100" dist="38100" dir="2700000" algn="tl">
                    <a:srgbClr val="000000">
                      <a:alpha val="43137"/>
                    </a:srgbClr>
                  </a:outerShdw>
                </a:effectLst>
              </a:rPr>
              <a:t>数据量太大的</a:t>
            </a:r>
            <a:r>
              <a:rPr lang="zh-CN" altLang="en-US" b="1" dirty="0" smtClean="0">
                <a:effectLst>
                  <a:outerShdw blurRad="38100" dist="38100" dir="2700000" algn="tl">
                    <a:srgbClr val="000000">
                      <a:alpha val="43137"/>
                    </a:srgbClr>
                  </a:outerShdw>
                </a:effectLst>
              </a:rPr>
              <a:t>数据</a:t>
            </a:r>
            <a:endParaRPr lang="en-US" altLang="zh-CN" b="1" dirty="0">
              <a:effectLst>
                <a:outerShdw blurRad="38100" dist="38100" dir="2700000" algn="tl">
                  <a:srgbClr val="000000">
                    <a:alpha val="43137"/>
                  </a:srgbClr>
                </a:outerShdw>
              </a:effectLst>
            </a:endParaRPr>
          </a:p>
          <a:p>
            <a:pPr lvl="1" eaLnBrk="1" fontAlgn="auto" hangingPunct="1">
              <a:spcAft>
                <a:spcPts val="0"/>
              </a:spcAft>
              <a:buFont typeface="Wingdings 2"/>
              <a:buChar char="ß"/>
              <a:defRPr/>
            </a:pPr>
            <a:r>
              <a:rPr lang="zh-CN" altLang="en-US" b="1" dirty="0" smtClean="0">
                <a:effectLst>
                  <a:outerShdw blurRad="38100" dist="38100" dir="2700000" algn="tl">
                    <a:srgbClr val="000000">
                      <a:alpha val="43137"/>
                    </a:srgbClr>
                  </a:outerShdw>
                </a:effectLst>
              </a:rPr>
              <a:t>传统数据分析处理技术和工作已不适应</a:t>
            </a:r>
            <a:endParaRPr lang="en-US" altLang="zh-CN" b="1" dirty="0" smtClean="0">
              <a:effectLst>
                <a:outerShdw blurRad="38100" dist="38100" dir="2700000" algn="tl">
                  <a:srgbClr val="000000">
                    <a:alpha val="43137"/>
                  </a:srgbClr>
                </a:outerShdw>
              </a:effectLst>
            </a:endParaRPr>
          </a:p>
          <a:p>
            <a:pPr eaLnBrk="1" fontAlgn="auto" hangingPunct="1">
              <a:spcAft>
                <a:spcPts val="0"/>
              </a:spcAft>
              <a:buFont typeface="Wingdings 2"/>
              <a:buChar char="ß"/>
              <a:defRPr/>
            </a:pPr>
            <a:endParaRPr lang="en-US" altLang="zh-CN" b="1" dirty="0" smtClean="0">
              <a:effectLst>
                <a:outerShdw blurRad="38100" dist="38100" dir="2700000" algn="tl">
                  <a:srgbClr val="000000">
                    <a:alpha val="43137"/>
                  </a:srgbClr>
                </a:outerShdw>
              </a:effectLst>
            </a:endParaRPr>
          </a:p>
          <a:p>
            <a:pPr eaLnBrk="1" fontAlgn="auto" hangingPunct="1">
              <a:spcAft>
                <a:spcPts val="0"/>
              </a:spcAft>
              <a:buFont typeface="Wingdings 2"/>
              <a:buChar char="ß"/>
              <a:defRPr/>
            </a:pPr>
            <a:r>
              <a:rPr lang="zh-CN" altLang="en-US" b="1" dirty="0" smtClean="0">
                <a:effectLst>
                  <a:outerShdw blurRad="38100" dist="38100" dir="2700000" algn="tl">
                    <a:srgbClr val="000000">
                      <a:alpha val="43137"/>
                    </a:srgbClr>
                  </a:outerShdw>
                </a:effectLst>
              </a:rPr>
              <a:t>对于数据量相关较小的数据</a:t>
            </a:r>
            <a:endParaRPr lang="en-US" altLang="zh-CN" b="1" dirty="0" smtClean="0">
              <a:effectLst>
                <a:outerShdw blurRad="38100" dist="38100" dir="2700000" algn="tl">
                  <a:srgbClr val="000000">
                    <a:alpha val="43137"/>
                  </a:srgbClr>
                </a:outerShdw>
              </a:effectLst>
            </a:endParaRPr>
          </a:p>
          <a:p>
            <a:pPr lvl="1" eaLnBrk="1" fontAlgn="auto" hangingPunct="1">
              <a:spcAft>
                <a:spcPts val="0"/>
              </a:spcAft>
              <a:buFont typeface="Wingdings 2"/>
              <a:buChar char="ß"/>
              <a:defRPr/>
            </a:pPr>
            <a:r>
              <a:rPr lang="zh-CN" altLang="en-US" b="1" dirty="0" smtClean="0">
                <a:effectLst>
                  <a:outerShdw blurRad="38100" dist="38100" dir="2700000" algn="tl">
                    <a:srgbClr val="000000">
                      <a:alpha val="43137"/>
                    </a:srgbClr>
                  </a:outerShdw>
                </a:effectLst>
              </a:rPr>
              <a:t>由于数据本身非传统的特点，也不能有效适应</a:t>
            </a:r>
            <a:endParaRPr lang="en-US" altLang="zh-CN" b="1" dirty="0">
              <a:effectLst>
                <a:outerShdw blurRad="38100" dist="38100" dir="2700000" algn="tl">
                  <a:srgbClr val="000000">
                    <a:alpha val="43137"/>
                  </a:srgbClr>
                </a:outerShdw>
              </a:effectLst>
            </a:endParaRPr>
          </a:p>
          <a:p>
            <a:pPr marL="0" indent="0" eaLnBrk="1" fontAlgn="auto" hangingPunct="1">
              <a:spcAft>
                <a:spcPts val="0"/>
              </a:spcAft>
              <a:buFont typeface="Wingdings 2"/>
              <a:buNone/>
              <a:defRPr/>
            </a:pPr>
            <a:endParaRPr lang="zh-CN" altLang="en-US" b="1" dirty="0">
              <a:effectLst>
                <a:outerShdw blurRad="38100" dist="38100" dir="2700000" algn="tl">
                  <a:srgbClr val="000000">
                    <a:alpha val="43137"/>
                  </a:srgbClr>
                </a:outerShdw>
              </a:effectLst>
            </a:endParaRP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12</a:t>
            </a:fld>
            <a:endParaRPr lang="zh-CN"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pPr eaLnBrk="1" hangingPunct="1">
              <a:defRPr/>
            </a:pPr>
            <a:r>
              <a:rPr lang="zh-CN" altLang="en-US" b="1" smtClean="0">
                <a:effectLst>
                  <a:outerShdw blurRad="38100" dist="38100" dir="2700000" algn="tl">
                    <a:srgbClr val="000000">
                      <a:alpha val="43137"/>
                    </a:srgbClr>
                  </a:outerShdw>
                </a:effectLst>
              </a:rPr>
              <a:t>数据挖掘的出现</a:t>
            </a:r>
          </a:p>
        </p:txBody>
      </p:sp>
      <p:sp>
        <p:nvSpPr>
          <p:cNvPr id="28675" name="内容占位符 2"/>
          <p:cNvSpPr>
            <a:spLocks noGrp="1"/>
          </p:cNvSpPr>
          <p:nvPr>
            <p:ph idx="1"/>
          </p:nvPr>
        </p:nvSpPr>
        <p:spPr/>
        <p:txBody>
          <a:bodyPr/>
          <a:lstStyle/>
          <a:p>
            <a:pPr eaLnBrk="1" hangingPunct="1">
              <a:defRPr/>
            </a:pPr>
            <a:r>
              <a:rPr lang="zh-CN" altLang="en-US" b="1" dirty="0" smtClean="0">
                <a:effectLst>
                  <a:outerShdw blurRad="38100" dist="38100" dir="2700000" algn="tl">
                    <a:srgbClr val="000000">
                      <a:alpha val="43137"/>
                    </a:srgbClr>
                  </a:outerShdw>
                </a:effectLst>
              </a:rPr>
              <a:t>一种技术：将传统的数据分析方法结合处理大数据的复杂算法。</a:t>
            </a:r>
            <a:endParaRPr lang="en-US" altLang="zh-CN" b="1" dirty="0" smtClean="0">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分析探究新的数据类型</a:t>
            </a:r>
            <a:endParaRPr lang="en-US" altLang="zh-CN" b="1" dirty="0" smtClean="0">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用新方法分析已有数据类型</a:t>
            </a: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13</a:t>
            </a:fld>
            <a:endParaRPr lang="zh-CN" altLang="zh-CN"/>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4841" y="3857667"/>
            <a:ext cx="3403600" cy="24257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p:spPr>
        <p:txBody>
          <a:bodyPr/>
          <a:lstStyle/>
          <a:p>
            <a:fld id="{6EEECA99-B339-4811-B6BE-E6D8F8D40CE1}" type="slidenum">
              <a:rPr lang="en-US" altLang="zh-CN" smtClean="0"/>
              <a:pPr/>
              <a:t>14</a:t>
            </a:fld>
            <a:endParaRPr lang="en-US" altLang="zh-CN" smtClean="0"/>
          </a:p>
        </p:txBody>
      </p:sp>
      <p:sp>
        <p:nvSpPr>
          <p:cNvPr id="30723" name="Rectangle 2"/>
          <p:cNvSpPr>
            <a:spLocks noGrp="1" noChangeArrowheads="1"/>
          </p:cNvSpPr>
          <p:nvPr>
            <p:ph type="title"/>
          </p:nvPr>
        </p:nvSpPr>
        <p:spPr/>
        <p:txBody>
          <a:bodyPr/>
          <a:lstStyle/>
          <a:p>
            <a:pPr eaLnBrk="1" hangingPunct="1"/>
            <a:r>
              <a:rPr lang="zh-CN" altLang="en-US" smtClean="0"/>
              <a:t>什么是数据挖掘</a:t>
            </a:r>
            <a:r>
              <a:rPr lang="en-US" altLang="zh-CN" smtClean="0"/>
              <a:t>?</a:t>
            </a:r>
          </a:p>
        </p:txBody>
      </p:sp>
      <p:sp>
        <p:nvSpPr>
          <p:cNvPr id="30724" name="Rectangle 3"/>
          <p:cNvSpPr>
            <a:spLocks noGrp="1" noChangeArrowheads="1"/>
          </p:cNvSpPr>
          <p:nvPr>
            <p:ph type="body" idx="1"/>
          </p:nvPr>
        </p:nvSpPr>
        <p:spPr>
          <a:xfrm>
            <a:off x="285720" y="1285860"/>
            <a:ext cx="8643998" cy="4679950"/>
          </a:xfrm>
        </p:spPr>
        <p:txBody>
          <a:bodyPr/>
          <a:lstStyle/>
          <a:p>
            <a:pPr eaLnBrk="1" hangingPunct="1">
              <a:lnSpc>
                <a:spcPct val="90000"/>
              </a:lnSpc>
            </a:pPr>
            <a:r>
              <a:rPr lang="zh-CN" altLang="en-US" sz="2800" dirty="0" smtClean="0"/>
              <a:t>数据挖掘 </a:t>
            </a:r>
            <a:r>
              <a:rPr lang="en-US" altLang="zh-CN" sz="2800" dirty="0" smtClean="0"/>
              <a:t>(</a:t>
            </a:r>
            <a:r>
              <a:rPr lang="zh-CN" altLang="en-US" sz="2800" dirty="0" smtClean="0"/>
              <a:t>从数据中挖掘知识</a:t>
            </a:r>
            <a:r>
              <a:rPr lang="en-US" altLang="zh-CN" sz="2800" dirty="0" smtClean="0"/>
              <a:t>):             </a:t>
            </a:r>
          </a:p>
          <a:p>
            <a:pPr lvl="1" eaLnBrk="1" hangingPunct="1">
              <a:lnSpc>
                <a:spcPct val="90000"/>
              </a:lnSpc>
            </a:pPr>
            <a:r>
              <a:rPr lang="zh-CN" altLang="en-US" sz="2400" dirty="0" smtClean="0">
                <a:latin typeface="Times New Roman" pitchFamily="18" charset="0"/>
              </a:rPr>
              <a:t>从</a:t>
            </a:r>
            <a:r>
              <a:rPr lang="zh-CN" altLang="en-US" sz="2400" u="sng" dirty="0" smtClean="0">
                <a:latin typeface="Times New Roman" pitchFamily="18" charset="0"/>
              </a:rPr>
              <a:t>大型数据库</a:t>
            </a:r>
            <a:r>
              <a:rPr lang="zh-CN" altLang="en-US" sz="2400" dirty="0" smtClean="0">
                <a:latin typeface="Times New Roman" pitchFamily="18" charset="0"/>
              </a:rPr>
              <a:t>中提取有趣的 </a:t>
            </a:r>
            <a:r>
              <a:rPr lang="en-US" altLang="zh-CN" sz="2400" dirty="0" smtClean="0">
                <a:latin typeface="Times New Roman" pitchFamily="18" charset="0"/>
              </a:rPr>
              <a:t>(</a:t>
            </a:r>
            <a:r>
              <a:rPr lang="zh-CN" altLang="en-GB" sz="2400" u="sng" dirty="0" smtClean="0">
                <a:latin typeface="Times New Roman" pitchFamily="18" charset="0"/>
              </a:rPr>
              <a:t>非平凡的,</a:t>
            </a:r>
            <a:r>
              <a:rPr lang="zh-CN" altLang="en-GB" sz="2400" dirty="0" smtClean="0">
                <a:latin typeface="Times New Roman" pitchFamily="18" charset="0"/>
              </a:rPr>
              <a:t> </a:t>
            </a:r>
            <a:r>
              <a:rPr lang="zh-CN" altLang="en-GB" sz="2400" u="sng" dirty="0" smtClean="0">
                <a:latin typeface="Times New Roman" pitchFamily="18" charset="0"/>
              </a:rPr>
              <a:t>蕴涵的</a:t>
            </a:r>
            <a:r>
              <a:rPr lang="zh-CN" altLang="en-GB" sz="2400" dirty="0" smtClean="0">
                <a:latin typeface="Times New Roman" pitchFamily="18" charset="0"/>
              </a:rPr>
              <a:t>, </a:t>
            </a:r>
            <a:r>
              <a:rPr lang="zh-CN" altLang="en-GB" sz="2400" u="sng" dirty="0" smtClean="0">
                <a:latin typeface="Times New Roman" pitchFamily="18" charset="0"/>
              </a:rPr>
              <a:t>先前未知的</a:t>
            </a:r>
            <a:r>
              <a:rPr lang="en-GB" sz="2400" dirty="0" smtClean="0">
                <a:latin typeface="Times New Roman" pitchFamily="18" charset="0"/>
              </a:rPr>
              <a:t> </a:t>
            </a:r>
            <a:r>
              <a:rPr lang="zh-CN" altLang="en-GB" sz="2400" dirty="0" smtClean="0">
                <a:latin typeface="Times New Roman" pitchFamily="18" charset="0"/>
              </a:rPr>
              <a:t>并且是</a:t>
            </a:r>
            <a:r>
              <a:rPr lang="zh-CN" altLang="en-GB" sz="2400" u="sng" dirty="0" smtClean="0">
                <a:latin typeface="Times New Roman" pitchFamily="18" charset="0"/>
              </a:rPr>
              <a:t>潜在有用的</a:t>
            </a:r>
            <a:r>
              <a:rPr lang="en-GB" altLang="zh-CN" sz="2400" u="sng" dirty="0" smtClean="0">
                <a:latin typeface="Times New Roman" pitchFamily="18" charset="0"/>
              </a:rPr>
              <a:t>)</a:t>
            </a:r>
            <a:r>
              <a:rPr lang="en-GB" altLang="zh-CN" sz="2400" dirty="0" smtClean="0">
                <a:latin typeface="Times New Roman" pitchFamily="18" charset="0"/>
              </a:rPr>
              <a:t> </a:t>
            </a:r>
            <a:r>
              <a:rPr lang="zh-CN" altLang="en-GB" sz="2400" dirty="0" smtClean="0">
                <a:latin typeface="Times New Roman" pitchFamily="18" charset="0"/>
              </a:rPr>
              <a:t>信息或模式</a:t>
            </a:r>
          </a:p>
          <a:p>
            <a:pPr lvl="1" eaLnBrk="1" hangingPunct="1">
              <a:lnSpc>
                <a:spcPct val="90000"/>
              </a:lnSpc>
            </a:pPr>
            <a:r>
              <a:rPr lang="zh-CN" altLang="en-US" sz="2400" dirty="0" smtClean="0">
                <a:latin typeface="Times New Roman" pitchFamily="18" charset="0"/>
              </a:rPr>
              <a:t>数据挖掘</a:t>
            </a:r>
            <a:r>
              <a:rPr lang="en-US" altLang="zh-CN" sz="2400" dirty="0" smtClean="0">
                <a:latin typeface="Times New Roman" pitchFamily="18" charset="0"/>
              </a:rPr>
              <a:t>: </a:t>
            </a:r>
            <a:r>
              <a:rPr lang="zh-CN" altLang="en-US" sz="2400" dirty="0" smtClean="0">
                <a:latin typeface="Times New Roman" pitchFamily="18" charset="0"/>
              </a:rPr>
              <a:t>用词不当</a:t>
            </a:r>
            <a:r>
              <a:rPr lang="en-US" altLang="zh-CN" sz="2400" dirty="0" smtClean="0">
                <a:latin typeface="Times New Roman" pitchFamily="18" charset="0"/>
              </a:rPr>
              <a:t>?</a:t>
            </a:r>
            <a:endParaRPr lang="zh-CN" altLang="en-GB" sz="2400" dirty="0" smtClean="0">
              <a:latin typeface="Times New Roman" pitchFamily="18" charset="0"/>
            </a:endParaRPr>
          </a:p>
          <a:p>
            <a:pPr eaLnBrk="1" hangingPunct="1">
              <a:lnSpc>
                <a:spcPct val="90000"/>
              </a:lnSpc>
            </a:pPr>
            <a:r>
              <a:rPr lang="zh-CN" altLang="en-US" sz="2800" dirty="0" smtClean="0"/>
              <a:t>其它叫法和“</a:t>
            </a:r>
            <a:r>
              <a:rPr lang="en-US" altLang="zh-CN" sz="2800" dirty="0" smtClean="0"/>
              <a:t>inside stories”</a:t>
            </a:r>
            <a:r>
              <a:rPr lang="zh-CN" altLang="en-US" sz="2800" dirty="0" smtClean="0"/>
              <a:t>内幕新闻 </a:t>
            </a:r>
            <a:r>
              <a:rPr lang="en-US" altLang="zh-CN" sz="2800" dirty="0" smtClean="0"/>
              <a:t>: </a:t>
            </a:r>
          </a:p>
          <a:p>
            <a:pPr lvl="1" eaLnBrk="1" hangingPunct="1">
              <a:lnSpc>
                <a:spcPct val="90000"/>
              </a:lnSpc>
            </a:pPr>
            <a:r>
              <a:rPr lang="zh-CN" altLang="en-US" sz="2400" dirty="0" smtClean="0">
                <a:latin typeface="Times New Roman" pitchFamily="18" charset="0"/>
              </a:rPr>
              <a:t>数据库中知识发现</a:t>
            </a:r>
            <a:r>
              <a:rPr lang="en-US" altLang="zh-CN" sz="2400" dirty="0" smtClean="0">
                <a:latin typeface="Times New Roman" pitchFamily="18" charset="0"/>
              </a:rPr>
              <a:t>(</a:t>
            </a:r>
            <a:r>
              <a:rPr lang="zh-CN" altLang="en-US" sz="2400" dirty="0" smtClean="0">
                <a:latin typeface="Times New Roman" pitchFamily="18" charset="0"/>
              </a:rPr>
              <a:t>挖掘</a:t>
            </a:r>
            <a:r>
              <a:rPr lang="en-US" altLang="zh-CN" sz="2400" dirty="0" smtClean="0">
                <a:latin typeface="Times New Roman" pitchFamily="18" charset="0"/>
              </a:rPr>
              <a:t>) (Knowledge discovery in databases</a:t>
            </a:r>
            <a:r>
              <a:rPr lang="en-US" altLang="zh-CN" sz="2400" b="0" dirty="0" smtClean="0">
                <a:latin typeface="Times New Roman" pitchFamily="18" charset="0"/>
              </a:rPr>
              <a:t>, </a:t>
            </a:r>
            <a:r>
              <a:rPr lang="en-US" altLang="zh-CN" sz="2400" dirty="0" smtClean="0">
                <a:latin typeface="Times New Roman" pitchFamily="18" charset="0"/>
              </a:rPr>
              <a:t>KDD), </a:t>
            </a:r>
            <a:r>
              <a:rPr lang="zh-CN" altLang="en-US" sz="2400" dirty="0" smtClean="0">
                <a:latin typeface="Times New Roman" pitchFamily="18" charset="0"/>
              </a:rPr>
              <a:t>知识提取</a:t>
            </a:r>
            <a:r>
              <a:rPr lang="en-US" altLang="zh-CN" sz="2400" dirty="0" smtClean="0">
                <a:latin typeface="Times New Roman" pitchFamily="18" charset="0"/>
              </a:rPr>
              <a:t>(</a:t>
            </a:r>
            <a:r>
              <a:rPr lang="en-US" altLang="zh-CN" sz="2400" b="0" dirty="0" smtClean="0">
                <a:latin typeface="Times New Roman" pitchFamily="18" charset="0"/>
              </a:rPr>
              <a:t>knowledge extraction)</a:t>
            </a:r>
            <a:r>
              <a:rPr lang="en-US" altLang="zh-CN" sz="2400" dirty="0" smtClean="0">
                <a:latin typeface="Times New Roman" pitchFamily="18" charset="0"/>
              </a:rPr>
              <a:t>, </a:t>
            </a:r>
            <a:r>
              <a:rPr lang="zh-CN" altLang="en-US" sz="2400" dirty="0" smtClean="0">
                <a:latin typeface="Times New Roman" pitchFamily="18" charset="0"/>
              </a:rPr>
              <a:t>数据</a:t>
            </a:r>
            <a:r>
              <a:rPr lang="en-US" altLang="zh-CN" sz="2400" dirty="0" smtClean="0">
                <a:latin typeface="Times New Roman" pitchFamily="18" charset="0"/>
              </a:rPr>
              <a:t>/</a:t>
            </a:r>
            <a:r>
              <a:rPr lang="zh-CN" altLang="en-US" sz="2400" dirty="0" smtClean="0">
                <a:latin typeface="Times New Roman" pitchFamily="18" charset="0"/>
              </a:rPr>
              <a:t>模式分析</a:t>
            </a:r>
            <a:r>
              <a:rPr lang="en-US" altLang="zh-CN" sz="2400" dirty="0" smtClean="0">
                <a:latin typeface="Times New Roman" pitchFamily="18" charset="0"/>
              </a:rPr>
              <a:t>(</a:t>
            </a:r>
            <a:r>
              <a:rPr lang="en-US" altLang="zh-CN" sz="2400" b="0" dirty="0" smtClean="0">
                <a:latin typeface="Times New Roman" pitchFamily="18" charset="0"/>
              </a:rPr>
              <a:t>data/pattern analysis)</a:t>
            </a:r>
            <a:r>
              <a:rPr lang="en-US" altLang="zh-CN" sz="2400" dirty="0" smtClean="0">
                <a:latin typeface="Times New Roman" pitchFamily="18" charset="0"/>
              </a:rPr>
              <a:t>, </a:t>
            </a:r>
            <a:r>
              <a:rPr lang="zh-CN" altLang="en-US" sz="2400" dirty="0" smtClean="0">
                <a:latin typeface="Times New Roman" pitchFamily="18" charset="0"/>
              </a:rPr>
              <a:t>数据考古</a:t>
            </a:r>
            <a:r>
              <a:rPr lang="en-US" altLang="zh-CN" sz="2400" dirty="0" smtClean="0">
                <a:latin typeface="Times New Roman" pitchFamily="18" charset="0"/>
              </a:rPr>
              <a:t>(data archeology), </a:t>
            </a:r>
            <a:r>
              <a:rPr lang="zh-CN" altLang="en-US" sz="2400" dirty="0" smtClean="0">
                <a:latin typeface="Times New Roman" pitchFamily="18" charset="0"/>
              </a:rPr>
              <a:t>数据捕捞</a:t>
            </a:r>
            <a:r>
              <a:rPr lang="en-US" altLang="zh-CN" sz="2400" dirty="0" smtClean="0">
                <a:latin typeface="Times New Roman" pitchFamily="18" charset="0"/>
              </a:rPr>
              <a:t>(data dredging), </a:t>
            </a:r>
            <a:r>
              <a:rPr lang="zh-CN" altLang="en-US" sz="2400" dirty="0" smtClean="0">
                <a:latin typeface="Times New Roman" pitchFamily="18" charset="0"/>
              </a:rPr>
              <a:t>信息收获</a:t>
            </a:r>
            <a:r>
              <a:rPr lang="en-US" altLang="zh-CN" sz="2400" dirty="0" smtClean="0">
                <a:latin typeface="Times New Roman" pitchFamily="18" charset="0"/>
              </a:rPr>
              <a:t>(information harvesting), </a:t>
            </a:r>
            <a:r>
              <a:rPr lang="zh-CN" altLang="en-US" sz="2400" dirty="0" smtClean="0">
                <a:latin typeface="Times New Roman" pitchFamily="18" charset="0"/>
              </a:rPr>
              <a:t>商务智能</a:t>
            </a:r>
            <a:r>
              <a:rPr lang="en-US" altLang="zh-CN" sz="2400" dirty="0" smtClean="0">
                <a:latin typeface="Times New Roman" pitchFamily="18" charset="0"/>
              </a:rPr>
              <a:t>(business intelligence), </a:t>
            </a:r>
            <a:r>
              <a:rPr lang="zh-CN" altLang="en-US" sz="2400" dirty="0" smtClean="0">
                <a:latin typeface="Times New Roman" pitchFamily="18" charset="0"/>
              </a:rPr>
              <a:t>等</a:t>
            </a:r>
            <a:r>
              <a:rPr lang="en-US" altLang="zh-CN" sz="2400" dirty="0" smtClean="0">
                <a:latin typeface="Times New Roman" pitchFamily="18" charset="0"/>
              </a:rPr>
              <a:t>.</a:t>
            </a:r>
          </a:p>
          <a:p>
            <a:pPr eaLnBrk="1" hangingPunct="1">
              <a:lnSpc>
                <a:spcPct val="90000"/>
              </a:lnSpc>
            </a:pPr>
            <a:r>
              <a:rPr lang="zh-CN" altLang="en-US" sz="2800" dirty="0" smtClean="0"/>
              <a:t>什么不是数据挖掘</a:t>
            </a:r>
            <a:r>
              <a:rPr lang="en-US" altLang="zh-CN" sz="2800" dirty="0" smtClean="0"/>
              <a:t>?</a:t>
            </a:r>
          </a:p>
          <a:p>
            <a:pPr lvl="1" eaLnBrk="1" hangingPunct="1">
              <a:lnSpc>
                <a:spcPct val="90000"/>
              </a:lnSpc>
            </a:pPr>
            <a:r>
              <a:rPr lang="en-US" altLang="zh-CN" sz="2400" dirty="0" smtClean="0">
                <a:latin typeface="Times New Roman" pitchFamily="18" charset="0"/>
              </a:rPr>
              <a:t>(</a:t>
            </a:r>
            <a:r>
              <a:rPr lang="zh-CN" altLang="en-US" sz="2400" dirty="0" smtClean="0">
                <a:latin typeface="Times New Roman" pitchFamily="18" charset="0"/>
              </a:rPr>
              <a:t>演绎</a:t>
            </a:r>
            <a:r>
              <a:rPr lang="en-US" altLang="zh-CN" sz="2400" dirty="0" smtClean="0">
                <a:latin typeface="Times New Roman" pitchFamily="18" charset="0"/>
              </a:rPr>
              <a:t>) </a:t>
            </a:r>
            <a:r>
              <a:rPr lang="zh-CN" altLang="en-US" sz="2400" dirty="0" smtClean="0">
                <a:latin typeface="Times New Roman" pitchFamily="18" charset="0"/>
              </a:rPr>
              <a:t>查询处理</a:t>
            </a:r>
            <a:r>
              <a:rPr lang="en-US" altLang="zh-CN" sz="2400" dirty="0" smtClean="0">
                <a:latin typeface="Times New Roman" pitchFamily="18" charset="0"/>
              </a:rPr>
              <a:t>.   </a:t>
            </a:r>
          </a:p>
          <a:p>
            <a:pPr lvl="1" eaLnBrk="1" hangingPunct="1">
              <a:lnSpc>
                <a:spcPct val="90000"/>
              </a:lnSpc>
            </a:pPr>
            <a:r>
              <a:rPr lang="en-US" altLang="zh-CN" sz="2400" dirty="0" smtClean="0">
                <a:latin typeface="Times New Roman" pitchFamily="18" charset="0"/>
              </a:rPr>
              <a:t> </a:t>
            </a:r>
            <a:r>
              <a:rPr lang="zh-CN" altLang="en-US" sz="2400" dirty="0" smtClean="0">
                <a:latin typeface="Times New Roman" pitchFamily="18" charset="0"/>
              </a:rPr>
              <a:t>专家系统 或小型 机器学习</a:t>
            </a:r>
            <a:r>
              <a:rPr lang="en-US" altLang="zh-CN" sz="2400" dirty="0" smtClean="0">
                <a:latin typeface="Times New Roman" pitchFamily="18" charset="0"/>
              </a:rPr>
              <a:t>(ML)/</a:t>
            </a:r>
            <a:r>
              <a:rPr lang="zh-CN" altLang="en-US" sz="2400" dirty="0" smtClean="0">
                <a:latin typeface="Times New Roman" pitchFamily="18" charset="0"/>
              </a:rPr>
              <a:t>统计程序</a:t>
            </a:r>
          </a:p>
          <a:p>
            <a:pPr lvl="2" eaLnBrk="1" hangingPunct="1">
              <a:lnSpc>
                <a:spcPct val="90000"/>
              </a:lnSpc>
            </a:pPr>
            <a:r>
              <a:rPr lang="zh-CN" altLang="en-US" dirty="0" smtClean="0">
                <a:solidFill>
                  <a:schemeClr val="tx2"/>
                </a:solidFill>
                <a:latin typeface="Times New Roman" pitchFamily="18" charset="0"/>
              </a:rPr>
              <a:t>处理大量数据</a:t>
            </a:r>
            <a:r>
              <a:rPr lang="en-US" altLang="zh-CN" dirty="0" smtClean="0">
                <a:solidFill>
                  <a:schemeClr val="tx2"/>
                </a:solidFill>
                <a:latin typeface="Times New Roman" pitchFamily="18" charset="0"/>
              </a:rPr>
              <a:t>/ </a:t>
            </a:r>
            <a:r>
              <a:rPr lang="zh-CN" altLang="en-US" dirty="0" smtClean="0">
                <a:solidFill>
                  <a:schemeClr val="tx2"/>
                </a:solidFill>
                <a:latin typeface="Times New Roman" pitchFamily="18" charset="0"/>
              </a:rPr>
              <a:t>有效的可伸缩的技术</a:t>
            </a:r>
          </a:p>
        </p:txBody>
      </p:sp>
      <p:graphicFrame>
        <p:nvGraphicFramePr>
          <p:cNvPr id="30725" name="Object 4"/>
          <p:cNvGraphicFramePr>
            <a:graphicFrameLocks noChangeAspect="1"/>
          </p:cNvGraphicFramePr>
          <p:nvPr/>
        </p:nvGraphicFramePr>
        <p:xfrm>
          <a:off x="7772400" y="228600"/>
          <a:ext cx="1087438" cy="1174750"/>
        </p:xfrm>
        <a:graphic>
          <a:graphicData uri="http://schemas.openxmlformats.org/presentationml/2006/ole">
            <mc:AlternateContent xmlns:mc="http://schemas.openxmlformats.org/markup-compatibility/2006">
              <mc:Choice xmlns:v="urn:schemas-microsoft-com:vml" Requires="v">
                <p:oleObj spid="_x0000_s16392" name="Clip" r:id="rId3" imgW="1089050" imgH="1175004" progId="">
                  <p:embed/>
                </p:oleObj>
              </mc:Choice>
              <mc:Fallback>
                <p:oleObj name="Clip" r:id="rId3" imgW="1089050" imgH="1175004"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228600"/>
                        <a:ext cx="1087438" cy="1174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pPr eaLnBrk="1" hangingPunct="1">
              <a:defRPr/>
            </a:pPr>
            <a:r>
              <a:rPr lang="zh-CN" altLang="en-US" b="1" dirty="0" smtClean="0">
                <a:effectLst>
                  <a:outerShdw blurRad="38100" dist="38100" dir="2700000" algn="tl">
                    <a:srgbClr val="000000">
                      <a:alpha val="43137"/>
                    </a:srgbClr>
                  </a:outerShdw>
                </a:effectLst>
              </a:rPr>
              <a:t>什么是数据挖掘</a:t>
            </a:r>
          </a:p>
        </p:txBody>
      </p:sp>
      <p:sp>
        <p:nvSpPr>
          <p:cNvPr id="3" name="内容占位符 2"/>
          <p:cNvSpPr>
            <a:spLocks noGrp="1"/>
          </p:cNvSpPr>
          <p:nvPr>
            <p:ph idx="1"/>
          </p:nvPr>
        </p:nvSpPr>
        <p:spPr/>
        <p:txBody>
          <a:bodyPr rtlCol="0">
            <a:normAutofit/>
          </a:bodyPr>
          <a:lstStyle/>
          <a:p>
            <a:pPr eaLnBrk="1" fontAlgn="auto" hangingPunct="1">
              <a:spcAft>
                <a:spcPts val="0"/>
              </a:spcAft>
              <a:buFont typeface="Wingdings 2"/>
              <a:buChar char="ß"/>
              <a:defRPr/>
            </a:pPr>
            <a:r>
              <a:rPr lang="zh-CN" altLang="en-US" b="1" dirty="0" smtClean="0">
                <a:effectLst>
                  <a:outerShdw blurRad="38100" dist="38100" dir="2700000" algn="tl">
                    <a:srgbClr val="000000">
                      <a:alpha val="43137"/>
                    </a:srgbClr>
                  </a:outerShdw>
                </a:effectLst>
              </a:rPr>
              <a:t>是：</a:t>
            </a:r>
            <a:endParaRPr lang="en-US" altLang="zh-CN" b="1" dirty="0" smtClean="0">
              <a:effectLst>
                <a:outerShdw blurRad="38100" dist="38100" dir="2700000" algn="tl">
                  <a:srgbClr val="000000">
                    <a:alpha val="43137"/>
                  </a:srgbClr>
                </a:outerShdw>
              </a:effectLst>
            </a:endParaRPr>
          </a:p>
          <a:p>
            <a:pPr lvl="1" eaLnBrk="1" fontAlgn="auto" hangingPunct="1">
              <a:spcAft>
                <a:spcPts val="0"/>
              </a:spcAft>
              <a:buFont typeface="Wingdings 2"/>
              <a:buChar char="Þ"/>
              <a:defRPr/>
            </a:pPr>
            <a:r>
              <a:rPr lang="zh-CN" altLang="en-US" b="1" dirty="0" smtClean="0">
                <a:effectLst>
                  <a:outerShdw blurRad="38100" dist="38100" dir="2700000" algn="tl">
                    <a:srgbClr val="000000">
                      <a:alpha val="43137"/>
                    </a:srgbClr>
                  </a:outerShdw>
                </a:effectLst>
              </a:rPr>
              <a:t>在</a:t>
            </a:r>
            <a:r>
              <a:rPr lang="zh-CN" altLang="en-US" b="1" dirty="0" smtClean="0">
                <a:solidFill>
                  <a:srgbClr val="FF0000"/>
                </a:solidFill>
                <a:effectLst>
                  <a:outerShdw blurRad="38100" dist="38100" dir="2700000" algn="tl">
                    <a:srgbClr val="000000">
                      <a:alpha val="43137"/>
                    </a:srgbClr>
                  </a:outerShdw>
                </a:effectLst>
              </a:rPr>
              <a:t>海量数据</a:t>
            </a:r>
            <a:r>
              <a:rPr lang="zh-CN" altLang="en-US" b="1" dirty="0" smtClean="0">
                <a:effectLst>
                  <a:outerShdw blurRad="38100" dist="38100" dir="2700000" algn="tl">
                    <a:srgbClr val="000000">
                      <a:alpha val="43137"/>
                    </a:srgbClr>
                  </a:outerShdw>
                </a:effectLst>
              </a:rPr>
              <a:t>中，</a:t>
            </a:r>
            <a:r>
              <a:rPr lang="zh-CN" altLang="en-US" b="1" dirty="0" smtClean="0">
                <a:solidFill>
                  <a:srgbClr val="FF0000"/>
                </a:solidFill>
                <a:effectLst>
                  <a:outerShdw blurRad="38100" dist="38100" dir="2700000" algn="tl">
                    <a:srgbClr val="000000">
                      <a:alpha val="43137"/>
                    </a:srgbClr>
                  </a:outerShdw>
                </a:effectLst>
              </a:rPr>
              <a:t>自动</a:t>
            </a:r>
            <a:r>
              <a:rPr lang="zh-CN" altLang="en-US" b="1" dirty="0" smtClean="0">
                <a:effectLst>
                  <a:outerShdw blurRad="38100" dist="38100" dir="2700000" algn="tl">
                    <a:srgbClr val="000000">
                      <a:alpha val="43137"/>
                    </a:srgbClr>
                  </a:outerShdw>
                </a:effectLst>
              </a:rPr>
              <a:t>发现</a:t>
            </a:r>
            <a:r>
              <a:rPr lang="zh-CN" altLang="en-US" b="1" dirty="0" smtClean="0">
                <a:solidFill>
                  <a:srgbClr val="FF0000"/>
                </a:solidFill>
                <a:effectLst>
                  <a:outerShdw blurRad="38100" dist="38100" dir="2700000" algn="tl">
                    <a:srgbClr val="000000">
                      <a:alpha val="43137"/>
                    </a:srgbClr>
                  </a:outerShdw>
                </a:effectLst>
              </a:rPr>
              <a:t>有用信息</a:t>
            </a:r>
            <a:r>
              <a:rPr lang="zh-CN" altLang="en-US" b="1" dirty="0" smtClean="0">
                <a:effectLst>
                  <a:outerShdw blurRad="38100" dist="38100" dir="2700000" algn="tl">
                    <a:srgbClr val="000000">
                      <a:alpha val="43137"/>
                    </a:srgbClr>
                  </a:outerShdw>
                </a:effectLst>
              </a:rPr>
              <a:t>的过程。</a:t>
            </a:r>
            <a:endParaRPr lang="en-US" altLang="zh-CN" b="1" dirty="0" smtClean="0">
              <a:effectLst>
                <a:outerShdw blurRad="38100" dist="38100" dir="2700000" algn="tl">
                  <a:srgbClr val="000000">
                    <a:alpha val="43137"/>
                  </a:srgbClr>
                </a:outerShdw>
              </a:effectLst>
            </a:endParaRPr>
          </a:p>
          <a:p>
            <a:pPr lvl="1" eaLnBrk="1" fontAlgn="auto" hangingPunct="1">
              <a:spcAft>
                <a:spcPts val="0"/>
              </a:spcAft>
              <a:buFont typeface="Wingdings 2"/>
              <a:buChar char="Þ"/>
              <a:defRPr/>
            </a:pPr>
            <a:r>
              <a:rPr lang="zh-CN" altLang="en-US" b="1" dirty="0" smtClean="0">
                <a:effectLst>
                  <a:outerShdw blurRad="38100" dist="38100" dir="2700000" algn="tl">
                    <a:srgbClr val="000000">
                      <a:alpha val="43137"/>
                    </a:srgbClr>
                  </a:outerShdw>
                </a:effectLst>
              </a:rPr>
              <a:t>探究数据中</a:t>
            </a:r>
            <a:r>
              <a:rPr lang="zh-CN" altLang="en-US" b="1" dirty="0" smtClean="0">
                <a:solidFill>
                  <a:srgbClr val="FF0000"/>
                </a:solidFill>
                <a:effectLst>
                  <a:outerShdw blurRad="38100" dist="38100" dir="2700000" algn="tl">
                    <a:srgbClr val="000000">
                      <a:alpha val="43137"/>
                    </a:srgbClr>
                  </a:outerShdw>
                </a:effectLst>
              </a:rPr>
              <a:t>先前未知的有用模式。</a:t>
            </a:r>
            <a:endParaRPr lang="en-US" altLang="zh-CN" b="1" dirty="0" smtClean="0">
              <a:solidFill>
                <a:srgbClr val="FF0000"/>
              </a:solidFill>
              <a:effectLst>
                <a:outerShdw blurRad="38100" dist="38100" dir="2700000" algn="tl">
                  <a:srgbClr val="000000">
                    <a:alpha val="43137"/>
                  </a:srgbClr>
                </a:outerShdw>
              </a:effectLst>
            </a:endParaRPr>
          </a:p>
          <a:p>
            <a:pPr lvl="1" eaLnBrk="1" fontAlgn="auto" hangingPunct="1">
              <a:spcAft>
                <a:spcPts val="0"/>
              </a:spcAft>
              <a:buFont typeface="Wingdings 2"/>
              <a:buChar char="Þ"/>
              <a:defRPr/>
            </a:pPr>
            <a:r>
              <a:rPr lang="zh-CN" altLang="en-US" b="1" dirty="0" smtClean="0">
                <a:solidFill>
                  <a:srgbClr val="FF0000"/>
                </a:solidFill>
                <a:effectLst>
                  <a:outerShdw blurRad="38100" dist="38100" dir="2700000" algn="tl">
                    <a:srgbClr val="000000">
                      <a:alpha val="43137"/>
                    </a:srgbClr>
                  </a:outerShdw>
                </a:effectLst>
              </a:rPr>
              <a:t>预测未来的观测结果。</a:t>
            </a:r>
            <a:endParaRPr lang="en-US" altLang="zh-CN" b="1" dirty="0" smtClean="0">
              <a:solidFill>
                <a:srgbClr val="FF0000"/>
              </a:solidFill>
              <a:effectLst>
                <a:outerShdw blurRad="38100" dist="38100" dir="2700000" algn="tl">
                  <a:srgbClr val="000000">
                    <a:alpha val="43137"/>
                  </a:srgbClr>
                </a:outerShdw>
              </a:effectLst>
            </a:endParaRPr>
          </a:p>
          <a:p>
            <a:pPr eaLnBrk="1" fontAlgn="auto" hangingPunct="1">
              <a:spcAft>
                <a:spcPts val="0"/>
              </a:spcAft>
              <a:buFont typeface="Wingdings 2"/>
              <a:buChar char="ß"/>
              <a:defRPr/>
            </a:pPr>
            <a:r>
              <a:rPr lang="zh-CN" altLang="en-US" b="1" dirty="0" smtClean="0">
                <a:effectLst>
                  <a:outerShdw blurRad="38100" dist="38100" dir="2700000" algn="tl">
                    <a:srgbClr val="000000">
                      <a:alpha val="43137"/>
                    </a:srgbClr>
                  </a:outerShdw>
                </a:effectLst>
              </a:rPr>
              <a:t>不是：</a:t>
            </a:r>
            <a:endParaRPr lang="en-US" altLang="zh-CN" b="1" dirty="0" smtClean="0">
              <a:effectLst>
                <a:outerShdw blurRad="38100" dist="38100" dir="2700000" algn="tl">
                  <a:srgbClr val="000000">
                    <a:alpha val="43137"/>
                  </a:srgbClr>
                </a:outerShdw>
              </a:effectLst>
            </a:endParaRPr>
          </a:p>
          <a:p>
            <a:pPr lvl="1" eaLnBrk="1" fontAlgn="auto" hangingPunct="1">
              <a:spcAft>
                <a:spcPts val="0"/>
              </a:spcAft>
              <a:buFont typeface="Wingdings 2"/>
              <a:buChar char="Þ"/>
              <a:defRPr/>
            </a:pPr>
            <a:r>
              <a:rPr lang="zh-CN" altLang="en-US" b="1" dirty="0" smtClean="0">
                <a:effectLst>
                  <a:outerShdw blurRad="38100" dist="38100" dir="2700000" algn="tl">
                    <a:srgbClr val="000000">
                      <a:alpha val="43137"/>
                    </a:srgbClr>
                  </a:outerShdw>
                </a:effectLst>
              </a:rPr>
              <a:t>信息检索，查询。</a:t>
            </a:r>
            <a:endParaRPr lang="en-US" altLang="zh-CN" b="1" dirty="0" smtClean="0">
              <a:effectLst>
                <a:outerShdw blurRad="38100" dist="38100" dir="2700000" algn="tl">
                  <a:srgbClr val="000000">
                    <a:alpha val="43137"/>
                  </a:srgbClr>
                </a:outerShdw>
              </a:effectLst>
            </a:endParaRPr>
          </a:p>
          <a:p>
            <a:pPr lvl="1" eaLnBrk="1" fontAlgn="auto" hangingPunct="1">
              <a:spcAft>
                <a:spcPts val="0"/>
              </a:spcAft>
              <a:buFont typeface="Wingdings 2"/>
              <a:buChar char="Þ"/>
              <a:defRPr/>
            </a:pPr>
            <a:r>
              <a:rPr lang="zh-CN" altLang="en-US" b="1" dirty="0" smtClean="0">
                <a:effectLst>
                  <a:outerShdw blurRad="38100" dist="38100" dir="2700000" algn="tl">
                    <a:srgbClr val="000000">
                      <a:alpha val="43137"/>
                    </a:srgbClr>
                  </a:outerShdw>
                </a:effectLst>
              </a:rPr>
              <a:t>依赖传统的计算机技术和数据明显特征创建索引结构，目的是有效组织和检索信息。</a:t>
            </a:r>
            <a:endParaRPr lang="en-US" altLang="zh-CN" b="1" dirty="0">
              <a:effectLst>
                <a:outerShdw blurRad="38100" dist="38100" dir="2700000" algn="tl">
                  <a:srgbClr val="000000">
                    <a:alpha val="43137"/>
                  </a:srgbClr>
                </a:outerShdw>
              </a:effectLst>
            </a:endParaRPr>
          </a:p>
          <a:p>
            <a:pPr marL="457200" lvl="1" indent="0" eaLnBrk="1" fontAlgn="auto" hangingPunct="1">
              <a:spcAft>
                <a:spcPts val="0"/>
              </a:spcAft>
              <a:buFont typeface="Wingdings 2"/>
              <a:buNone/>
              <a:defRPr/>
            </a:pPr>
            <a:endParaRPr lang="en-US" altLang="zh-CN" b="1" dirty="0" smtClean="0">
              <a:solidFill>
                <a:srgbClr val="FF0000"/>
              </a:solidFill>
              <a:effectLst>
                <a:outerShdw blurRad="38100" dist="38100" dir="2700000" algn="tl">
                  <a:srgbClr val="000000">
                    <a:alpha val="43137"/>
                  </a:srgbClr>
                </a:outerShdw>
              </a:effectLst>
            </a:endParaRPr>
          </a:p>
          <a:p>
            <a:pPr eaLnBrk="1" fontAlgn="auto" hangingPunct="1">
              <a:spcAft>
                <a:spcPts val="0"/>
              </a:spcAft>
              <a:buFont typeface="Wingdings 2"/>
              <a:buChar char="ß"/>
              <a:defRPr/>
            </a:pPr>
            <a:endParaRPr lang="zh-CN" altLang="en-US" b="1" dirty="0">
              <a:solidFill>
                <a:srgbClr val="FF0000"/>
              </a:solidFill>
              <a:effectLst>
                <a:outerShdw blurRad="38100" dist="38100" dir="2700000" algn="tl">
                  <a:srgbClr val="000000">
                    <a:alpha val="43137"/>
                  </a:srgbClr>
                </a:outerShdw>
              </a:effectLst>
            </a:endParaRP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15</a:t>
            </a:fld>
            <a:endParaRPr lang="zh-CN"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p:txBody>
          <a:bodyPr/>
          <a:lstStyle/>
          <a:p>
            <a:r>
              <a:rPr kumimoji="1" lang="zh-CN" altLang="en-US" b="1" dirty="0">
                <a:effectLst>
                  <a:outerShdw blurRad="38100" dist="38100" dir="2700000" algn="tl">
                    <a:srgbClr val="C0C0C0"/>
                  </a:outerShdw>
                </a:effectLst>
                <a:latin typeface="Tahoma" pitchFamily="34" charset="0"/>
                <a:ea typeface="隶书" pitchFamily="49" charset="-122"/>
              </a:rPr>
              <a:t>数据挖掘概念</a:t>
            </a:r>
          </a:p>
        </p:txBody>
      </p:sp>
      <p:sp>
        <p:nvSpPr>
          <p:cNvPr id="719875" name="Rectangle 3"/>
          <p:cNvSpPr>
            <a:spLocks noGrp="1" noChangeArrowheads="1"/>
          </p:cNvSpPr>
          <p:nvPr>
            <p:ph type="body" idx="1"/>
          </p:nvPr>
        </p:nvSpPr>
        <p:spPr/>
        <p:txBody>
          <a:bodyPr/>
          <a:lstStyle/>
          <a:p>
            <a:r>
              <a:rPr kumimoji="1" lang="zh-CN" altLang="en-US" sz="3200" dirty="0">
                <a:solidFill>
                  <a:srgbClr val="0000FF"/>
                </a:solidFill>
                <a:latin typeface="楷体_GB2312" pitchFamily="49" charset="-122"/>
              </a:rPr>
              <a:t>数据挖掘</a:t>
            </a:r>
            <a:r>
              <a:rPr kumimoji="1" lang="en-US" altLang="zh-CN" sz="3200" dirty="0">
                <a:solidFill>
                  <a:srgbClr val="0000FF"/>
                </a:solidFill>
                <a:effectLst/>
                <a:latin typeface="楷体_GB2312" pitchFamily="49" charset="-122"/>
              </a:rPr>
              <a:t>--</a:t>
            </a:r>
            <a:r>
              <a:rPr kumimoji="1" lang="zh-CN" altLang="en-US" sz="3200" dirty="0">
                <a:solidFill>
                  <a:srgbClr val="CC3300"/>
                </a:solidFill>
                <a:latin typeface="楷体_GB2312" pitchFamily="49" charset="-122"/>
              </a:rPr>
              <a:t>从大量数据中寻找其规律的技术，是统计学、数据库技术和人工智能技术的综合。</a:t>
            </a:r>
          </a:p>
          <a:p>
            <a:r>
              <a:rPr lang="zh-CN" altLang="en-US" b="1" dirty="0">
                <a:latin typeface="宋体" pitchFamily="2" charset="-122"/>
                <a:ea typeface="宋体" pitchFamily="2" charset="-122"/>
              </a:rPr>
              <a:t>数据挖掘是从数据中自动地抽取模式、关联、变化、异常和有意义的结构</a:t>
            </a:r>
            <a:r>
              <a:rPr lang="zh-CN" altLang="en-US" b="1" dirty="0">
                <a:ea typeface="宋体" pitchFamily="2" charset="-122"/>
              </a:rPr>
              <a:t>；</a:t>
            </a:r>
          </a:p>
          <a:p>
            <a:r>
              <a:rPr lang="zh-CN" altLang="en-US" b="1" dirty="0">
                <a:latin typeface="宋体" pitchFamily="2" charset="-122"/>
                <a:ea typeface="宋体" pitchFamily="2" charset="-122"/>
              </a:rPr>
              <a:t>数据挖掘大部分的价值在于利用数据挖掘技术改善预测模型</a:t>
            </a:r>
            <a:r>
              <a:rPr lang="zh-CN" altLang="en-US" b="1" dirty="0">
                <a:ea typeface="宋体" pitchFamily="2" charset="-122"/>
              </a:rPr>
              <a:t>。</a:t>
            </a:r>
          </a:p>
          <a:p>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pPr eaLnBrk="1" hangingPunct="1">
              <a:defRPr/>
            </a:pPr>
            <a:r>
              <a:rPr lang="zh-CN" altLang="en-US" b="1" dirty="0" smtClean="0">
                <a:effectLst>
                  <a:outerShdw blurRad="38100" dist="38100" dir="2700000" algn="tl">
                    <a:srgbClr val="000000">
                      <a:alpha val="43137"/>
                    </a:srgbClr>
                  </a:outerShdw>
                </a:effectLst>
              </a:rPr>
              <a:t>相关概念</a:t>
            </a:r>
          </a:p>
        </p:txBody>
      </p:sp>
      <p:sp>
        <p:nvSpPr>
          <p:cNvPr id="39939" name="内容占位符 2"/>
          <p:cNvSpPr>
            <a:spLocks noGrp="1"/>
          </p:cNvSpPr>
          <p:nvPr>
            <p:ph idx="1"/>
          </p:nvPr>
        </p:nvSpPr>
        <p:spPr>
          <a:xfrm>
            <a:off x="457200" y="1435352"/>
            <a:ext cx="8229600" cy="4686300"/>
          </a:xfrm>
        </p:spPr>
        <p:txBody>
          <a:bodyPr/>
          <a:lstStyle/>
          <a:p>
            <a:pPr eaLnBrk="1" hangingPunct="1">
              <a:defRPr/>
            </a:pPr>
            <a:r>
              <a:rPr lang="zh-CN" altLang="en-US" b="1" dirty="0" smtClean="0">
                <a:effectLst>
                  <a:outerShdw blurRad="38100" dist="38100" dir="2700000" algn="tl">
                    <a:srgbClr val="000000">
                      <a:alpha val="43137"/>
                    </a:srgbClr>
                  </a:outerShdw>
                </a:effectLst>
              </a:rPr>
              <a:t>数据挖掘与知识发现。</a:t>
            </a:r>
            <a:endParaRPr lang="en-US" altLang="zh-CN" b="1" dirty="0" smtClean="0">
              <a:effectLst>
                <a:outerShdw blurRad="38100" dist="38100" dir="2700000" algn="tl">
                  <a:srgbClr val="000000">
                    <a:alpha val="43137"/>
                  </a:srgbClr>
                </a:outerShdw>
              </a:effectLst>
            </a:endParaRPr>
          </a:p>
          <a:p>
            <a:pPr eaLnBrk="1" hangingPunct="1">
              <a:defRPr/>
            </a:pPr>
            <a:r>
              <a:rPr lang="en-US" altLang="zh-CN" b="1" dirty="0" smtClean="0">
                <a:effectLst>
                  <a:outerShdw blurRad="38100" dist="38100" dir="2700000" algn="tl">
                    <a:srgbClr val="000000">
                      <a:alpha val="43137"/>
                    </a:srgbClr>
                  </a:outerShdw>
                </a:effectLst>
              </a:rPr>
              <a:t>DM</a:t>
            </a:r>
            <a:r>
              <a:rPr lang="zh-CN" altLang="en-US" b="1" dirty="0" smtClean="0">
                <a:effectLst>
                  <a:outerShdw blurRad="38100" dist="38100" dir="2700000" algn="tl">
                    <a:srgbClr val="000000">
                      <a:alpha val="43137"/>
                    </a:srgbClr>
                  </a:outerShdw>
                </a:effectLst>
              </a:rPr>
              <a:t>是</a:t>
            </a:r>
            <a:r>
              <a:rPr lang="en-US" altLang="zh-CN" b="1" dirty="0" smtClean="0">
                <a:effectLst>
                  <a:outerShdw blurRad="38100" dist="38100" dir="2700000" algn="tl">
                    <a:srgbClr val="000000">
                      <a:alpha val="43137"/>
                    </a:srgbClr>
                  </a:outerShdw>
                </a:effectLst>
              </a:rPr>
              <a:t>KDD</a:t>
            </a:r>
            <a:r>
              <a:rPr lang="en-US" altLang="zh-CN" dirty="0"/>
              <a:t> </a:t>
            </a:r>
            <a:r>
              <a:rPr lang="en-US" altLang="zh-CN" dirty="0" smtClean="0"/>
              <a:t>(Knowledge </a:t>
            </a:r>
            <a:r>
              <a:rPr lang="en-US" altLang="zh-CN" dirty="0"/>
              <a:t>Discovery in </a:t>
            </a:r>
            <a:r>
              <a:rPr lang="en-US" altLang="zh-CN" dirty="0" smtClean="0"/>
              <a:t>Database) </a:t>
            </a:r>
            <a:r>
              <a:rPr lang="zh-CN" altLang="en-US" b="1" dirty="0" smtClean="0">
                <a:effectLst>
                  <a:outerShdw blurRad="38100" dist="38100" dir="2700000" algn="tl">
                    <a:srgbClr val="000000">
                      <a:alpha val="43137"/>
                    </a:srgbClr>
                  </a:outerShdw>
                </a:effectLst>
              </a:rPr>
              <a:t>中不可缺少的一部分。</a:t>
            </a:r>
            <a:endParaRPr lang="en-US" altLang="zh-CN" b="1" dirty="0" smtClean="0">
              <a:effectLst>
                <a:outerShdw blurRad="38100" dist="38100" dir="2700000" algn="tl">
                  <a:srgbClr val="000000">
                    <a:alpha val="43137"/>
                  </a:srgbClr>
                </a:outerShdw>
              </a:effectLst>
            </a:endParaRPr>
          </a:p>
          <a:p>
            <a:pPr eaLnBrk="1" hangingPunct="1">
              <a:defRPr/>
            </a:pPr>
            <a:r>
              <a:rPr lang="en-US" altLang="zh-CN" b="1" dirty="0" smtClean="0">
                <a:effectLst>
                  <a:outerShdw blurRad="38100" dist="38100" dir="2700000" algn="tl">
                    <a:srgbClr val="000000">
                      <a:alpha val="43137"/>
                    </a:srgbClr>
                  </a:outerShdw>
                </a:effectLst>
              </a:rPr>
              <a:t>KDD</a:t>
            </a:r>
            <a:r>
              <a:rPr lang="zh-CN" altLang="en-US" b="1" dirty="0" smtClean="0">
                <a:effectLst>
                  <a:outerShdw blurRad="38100" dist="38100" dir="2700000" algn="tl">
                    <a:srgbClr val="000000">
                      <a:alpha val="43137"/>
                    </a:srgbClr>
                  </a:outerShdw>
                </a:effectLst>
              </a:rPr>
              <a:t>是对输入的未加工数据转换为有用信息的整个过程。</a:t>
            </a:r>
            <a:endParaRPr lang="en-US" altLang="zh-CN" b="1" dirty="0" smtClean="0">
              <a:effectLst>
                <a:outerShdw blurRad="38100" dist="38100" dir="2700000" algn="tl">
                  <a:srgbClr val="000000">
                    <a:alpha val="43137"/>
                  </a:srgbClr>
                </a:outerShdw>
              </a:effectLst>
            </a:endParaRPr>
          </a:p>
          <a:p>
            <a:pPr eaLnBrk="1" hangingPunct="1">
              <a:defRPr/>
            </a:pPr>
            <a:r>
              <a:rPr lang="zh-CN" altLang="en-US" b="1" dirty="0" smtClean="0">
                <a:effectLst>
                  <a:outerShdw blurRad="38100" dist="38100" dir="2700000" algn="tl">
                    <a:srgbClr val="000000">
                      <a:alpha val="43137"/>
                    </a:srgbClr>
                  </a:outerShdw>
                </a:effectLst>
              </a:rPr>
              <a:t>输入数据</a:t>
            </a:r>
            <a:r>
              <a:rPr lang="en-US" altLang="zh-CN" b="1" dirty="0" smtClean="0">
                <a:effectLst>
                  <a:outerShdw blurRad="38100" dist="38100" dir="2700000" algn="tl">
                    <a:srgbClr val="000000">
                      <a:alpha val="43137"/>
                    </a:srgbClr>
                  </a:outerShdw>
                </a:effectLst>
                <a:sym typeface="Wingdings" pitchFamily="2" charset="2"/>
              </a:rPr>
              <a:t></a:t>
            </a:r>
            <a:r>
              <a:rPr lang="zh-CN" altLang="en-US" b="1" dirty="0" smtClean="0">
                <a:effectLst>
                  <a:outerShdw blurRad="38100" dist="38100" dir="2700000" algn="tl">
                    <a:srgbClr val="000000">
                      <a:alpha val="43137"/>
                    </a:srgbClr>
                  </a:outerShdw>
                </a:effectLst>
                <a:sym typeface="Wingdings" pitchFamily="2" charset="2"/>
              </a:rPr>
              <a:t>数据预处理（特征选择、维规约、规范化、选择数据子集）</a:t>
            </a:r>
            <a:r>
              <a:rPr lang="en-US" altLang="zh-CN" b="1" dirty="0" smtClean="0">
                <a:effectLst>
                  <a:outerShdw blurRad="38100" dist="38100" dir="2700000" algn="tl">
                    <a:srgbClr val="000000">
                      <a:alpha val="43137"/>
                    </a:srgbClr>
                  </a:outerShdw>
                </a:effectLst>
                <a:sym typeface="Wingdings" pitchFamily="2" charset="2"/>
              </a:rPr>
              <a:t></a:t>
            </a:r>
            <a:r>
              <a:rPr lang="zh-CN" altLang="en-US" b="1" dirty="0" smtClean="0">
                <a:solidFill>
                  <a:srgbClr val="FF0000"/>
                </a:solidFill>
                <a:effectLst>
                  <a:outerShdw blurRad="38100" dist="38100" dir="2700000" algn="tl">
                    <a:srgbClr val="000000">
                      <a:alpha val="43137"/>
                    </a:srgbClr>
                  </a:outerShdw>
                </a:effectLst>
                <a:sym typeface="Wingdings" pitchFamily="2" charset="2"/>
              </a:rPr>
              <a:t>数据挖掘</a:t>
            </a:r>
            <a:r>
              <a:rPr lang="en-US" altLang="zh-CN" b="1" dirty="0" smtClean="0">
                <a:effectLst>
                  <a:outerShdw blurRad="38100" dist="38100" dir="2700000" algn="tl">
                    <a:srgbClr val="000000">
                      <a:alpha val="43137"/>
                    </a:srgbClr>
                  </a:outerShdw>
                </a:effectLst>
                <a:sym typeface="Wingdings" pitchFamily="2" charset="2"/>
              </a:rPr>
              <a:t></a:t>
            </a:r>
            <a:r>
              <a:rPr lang="zh-CN" altLang="en-US" b="1" dirty="0" smtClean="0">
                <a:effectLst>
                  <a:outerShdw blurRad="38100" dist="38100" dir="2700000" algn="tl">
                    <a:srgbClr val="000000">
                      <a:alpha val="43137"/>
                    </a:srgbClr>
                  </a:outerShdw>
                </a:effectLst>
                <a:sym typeface="Wingdings" pitchFamily="2" charset="2"/>
              </a:rPr>
              <a:t>后处理（模式过滤、可视化、模式表示）</a:t>
            </a:r>
            <a:r>
              <a:rPr lang="en-US" altLang="zh-CN" b="1" dirty="0" smtClean="0">
                <a:effectLst>
                  <a:outerShdw blurRad="38100" dist="38100" dir="2700000" algn="tl">
                    <a:srgbClr val="000000">
                      <a:alpha val="43137"/>
                    </a:srgbClr>
                  </a:outerShdw>
                </a:effectLst>
                <a:sym typeface="Wingdings" pitchFamily="2" charset="2"/>
              </a:rPr>
              <a:t></a:t>
            </a:r>
            <a:r>
              <a:rPr lang="zh-CN" altLang="en-US" b="1" dirty="0" smtClean="0">
                <a:effectLst>
                  <a:outerShdw blurRad="38100" dist="38100" dir="2700000" algn="tl">
                    <a:srgbClr val="000000">
                      <a:alpha val="43137"/>
                    </a:srgbClr>
                  </a:outerShdw>
                </a:effectLst>
                <a:sym typeface="Wingdings" pitchFamily="2" charset="2"/>
              </a:rPr>
              <a:t>有用信息</a:t>
            </a:r>
            <a:endParaRPr lang="zh-CN" altLang="en-US" b="1" dirty="0" smtClean="0">
              <a:effectLst>
                <a:outerShdw blurRad="38100" dist="38100" dir="2700000" algn="tl">
                  <a:srgbClr val="000000">
                    <a:alpha val="43137"/>
                  </a:srgbClr>
                </a:outerShdw>
              </a:effectLst>
            </a:endParaRP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17</a:t>
            </a:fld>
            <a:endParaRPr lang="zh-CN"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p:cNvSpPr>
            <a:spLocks noChangeArrowheads="1"/>
          </p:cNvSpPr>
          <p:nvPr/>
        </p:nvSpPr>
        <p:spPr bwMode="auto">
          <a:xfrm>
            <a:off x="1295400" y="5672872"/>
            <a:ext cx="696765" cy="499327"/>
          </a:xfrm>
          <a:prstGeom prst="can">
            <a:avLst>
              <a:gd name="adj" fmla="val 25000"/>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 name="Rectangle 4"/>
          <p:cNvSpPr txBox="1">
            <a:spLocks noChangeArrowheads="1"/>
          </p:cNvSpPr>
          <p:nvPr/>
        </p:nvSpPr>
        <p:spPr bwMode="auto">
          <a:xfrm>
            <a:off x="476250" y="1357942"/>
            <a:ext cx="4705350" cy="42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dirty="0" smtClean="0"/>
              <a:t>数据挖掘：</a:t>
            </a:r>
            <a:r>
              <a:rPr lang="en-US" altLang="zh-CN" dirty="0" smtClean="0"/>
              <a:t>KDD</a:t>
            </a:r>
            <a:r>
              <a:rPr lang="zh-CN" altLang="en-US" dirty="0" smtClean="0"/>
              <a:t>的核心</a:t>
            </a:r>
            <a:r>
              <a:rPr lang="en-US" altLang="zh-CN" sz="2000" dirty="0" smtClean="0"/>
              <a:t>.</a:t>
            </a:r>
            <a:endParaRPr lang="en-US" altLang="zh-CN" sz="1800" dirty="0" smtClean="0"/>
          </a:p>
        </p:txBody>
      </p:sp>
      <p:sp>
        <p:nvSpPr>
          <p:cNvPr id="8" name="Line 5"/>
          <p:cNvSpPr>
            <a:spLocks noChangeShapeType="1"/>
          </p:cNvSpPr>
          <p:nvPr/>
        </p:nvSpPr>
        <p:spPr bwMode="auto">
          <a:xfrm flipV="1">
            <a:off x="1219200" y="4991940"/>
            <a:ext cx="905795" cy="57066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6"/>
          <p:cNvSpPr>
            <a:spLocks noChangeShapeType="1"/>
          </p:cNvSpPr>
          <p:nvPr/>
        </p:nvSpPr>
        <p:spPr bwMode="auto">
          <a:xfrm flipV="1">
            <a:off x="6781800" y="1486740"/>
            <a:ext cx="905795" cy="57066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7"/>
          <p:cNvSpPr>
            <a:spLocks noChangeShapeType="1"/>
          </p:cNvSpPr>
          <p:nvPr/>
        </p:nvSpPr>
        <p:spPr bwMode="auto">
          <a:xfrm flipV="1">
            <a:off x="5105400" y="2553540"/>
            <a:ext cx="905795" cy="57066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8"/>
          <p:cNvSpPr>
            <a:spLocks noChangeShapeType="1"/>
          </p:cNvSpPr>
          <p:nvPr/>
        </p:nvSpPr>
        <p:spPr bwMode="auto">
          <a:xfrm flipV="1">
            <a:off x="3276600" y="3620340"/>
            <a:ext cx="905795" cy="57066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Text Box 9"/>
          <p:cNvSpPr txBox="1">
            <a:spLocks noChangeArrowheads="1"/>
          </p:cNvSpPr>
          <p:nvPr/>
        </p:nvSpPr>
        <p:spPr bwMode="auto">
          <a:xfrm>
            <a:off x="304800" y="4973106"/>
            <a:ext cx="13131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kumimoji="0" lang="zh-CN" altLang="en-US" sz="2000" b="1" dirty="0">
                <a:latin typeface="Times New Roman" panose="02020603050405020304" pitchFamily="18" charset="0"/>
              </a:rPr>
              <a:t>数据清理</a:t>
            </a:r>
            <a:endParaRPr kumimoji="0" lang="zh-CN" altLang="en-US" sz="1800" dirty="0">
              <a:latin typeface="Times New Roman" panose="02020603050405020304" pitchFamily="18" charset="0"/>
            </a:endParaRPr>
          </a:p>
        </p:txBody>
      </p:sp>
      <p:sp>
        <p:nvSpPr>
          <p:cNvPr id="13" name="Text Box 10"/>
          <p:cNvSpPr txBox="1">
            <a:spLocks noChangeArrowheads="1"/>
          </p:cNvSpPr>
          <p:nvPr/>
        </p:nvSpPr>
        <p:spPr bwMode="auto">
          <a:xfrm>
            <a:off x="1600200" y="5265690"/>
            <a:ext cx="15219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kumimoji="0" lang="zh-CN" altLang="en-US" sz="2000" b="1" dirty="0">
                <a:latin typeface="Times New Roman" panose="02020603050405020304" pitchFamily="18" charset="0"/>
              </a:rPr>
              <a:t>数据集成</a:t>
            </a:r>
            <a:endParaRPr kumimoji="0" lang="zh-CN" altLang="en-US" sz="1800" dirty="0">
              <a:latin typeface="Times New Roman" panose="02020603050405020304" pitchFamily="18" charset="0"/>
            </a:endParaRPr>
          </a:p>
        </p:txBody>
      </p:sp>
      <p:sp>
        <p:nvSpPr>
          <p:cNvPr id="14" name="Text Box 11"/>
          <p:cNvSpPr txBox="1">
            <a:spLocks noChangeArrowheads="1"/>
          </p:cNvSpPr>
          <p:nvPr/>
        </p:nvSpPr>
        <p:spPr bwMode="auto">
          <a:xfrm>
            <a:off x="1371600" y="6121352"/>
            <a:ext cx="13238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kumimoji="0" lang="zh-CN" altLang="en-US" sz="2000" b="1">
                <a:solidFill>
                  <a:srgbClr val="000099"/>
                </a:solidFill>
                <a:latin typeface="Times New Roman" panose="02020603050405020304" pitchFamily="18" charset="0"/>
              </a:rPr>
              <a:t>数据库</a:t>
            </a:r>
          </a:p>
        </p:txBody>
      </p:sp>
      <p:sp>
        <p:nvSpPr>
          <p:cNvPr id="15" name="Rectangle 13"/>
          <p:cNvSpPr>
            <a:spLocks noChangeArrowheads="1"/>
          </p:cNvSpPr>
          <p:nvPr/>
        </p:nvSpPr>
        <p:spPr bwMode="auto">
          <a:xfrm>
            <a:off x="6477000" y="1867740"/>
            <a:ext cx="69677" cy="570660"/>
          </a:xfrm>
          <a:prstGeom prst="rect">
            <a:avLst/>
          </a:prstGeom>
          <a:solidFill>
            <a:schemeClr val="hlink"/>
          </a:solidFill>
          <a:ln w="12700">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6" name="Rectangle 14"/>
          <p:cNvSpPr>
            <a:spLocks noChangeArrowheads="1"/>
          </p:cNvSpPr>
          <p:nvPr/>
        </p:nvSpPr>
        <p:spPr bwMode="auto">
          <a:xfrm>
            <a:off x="6553200" y="2081738"/>
            <a:ext cx="69677" cy="356662"/>
          </a:xfrm>
          <a:prstGeom prst="rect">
            <a:avLst/>
          </a:prstGeom>
          <a:solidFill>
            <a:schemeClr val="accent2"/>
          </a:solidFill>
          <a:ln w="12700">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7" name="Rectangle 15"/>
          <p:cNvSpPr>
            <a:spLocks noChangeArrowheads="1"/>
          </p:cNvSpPr>
          <p:nvPr/>
        </p:nvSpPr>
        <p:spPr bwMode="auto">
          <a:xfrm>
            <a:off x="6400800" y="2010404"/>
            <a:ext cx="69677" cy="427995"/>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8" name="Rectangle 16"/>
          <p:cNvSpPr>
            <a:spLocks noChangeArrowheads="1"/>
          </p:cNvSpPr>
          <p:nvPr/>
        </p:nvSpPr>
        <p:spPr bwMode="auto">
          <a:xfrm>
            <a:off x="6629400" y="2224402"/>
            <a:ext cx="69677" cy="213997"/>
          </a:xfrm>
          <a:prstGeom prst="rect">
            <a:avLst/>
          </a:prstGeom>
          <a:solidFill>
            <a:schemeClr val="tx1"/>
          </a:solidFill>
          <a:ln w="12700">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9" name="Rectangle 17"/>
          <p:cNvSpPr>
            <a:spLocks noChangeArrowheads="1"/>
          </p:cNvSpPr>
          <p:nvPr/>
        </p:nvSpPr>
        <p:spPr bwMode="auto">
          <a:xfrm>
            <a:off x="6172200" y="2443268"/>
            <a:ext cx="627089" cy="71332"/>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0" name="Rectangle 18"/>
          <p:cNvSpPr>
            <a:spLocks noChangeArrowheads="1"/>
          </p:cNvSpPr>
          <p:nvPr/>
        </p:nvSpPr>
        <p:spPr bwMode="auto">
          <a:xfrm>
            <a:off x="6248400" y="2224402"/>
            <a:ext cx="139353" cy="213997"/>
          </a:xfrm>
          <a:prstGeom prst="rect">
            <a:avLst/>
          </a:prstGeom>
          <a:solidFill>
            <a:srgbClr val="FF99FF"/>
          </a:solidFill>
          <a:ln w="12700">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1" name="WordArt 19"/>
          <p:cNvSpPr>
            <a:spLocks noChangeArrowheads="1" noChangeShapeType="1" noTextEdit="1"/>
          </p:cNvSpPr>
          <p:nvPr/>
        </p:nvSpPr>
        <p:spPr bwMode="auto">
          <a:xfrm>
            <a:off x="7092951" y="404664"/>
            <a:ext cx="1593850" cy="1044724"/>
          </a:xfrm>
          <a:prstGeom prst="rect">
            <a:avLst/>
          </a:prstGeom>
        </p:spPr>
        <p:txBody>
          <a:bodyPr wrap="none" fromWordArt="1">
            <a:prstTxWarp prst="textCascadeUp">
              <a:avLst>
                <a:gd name="adj" fmla="val 44444"/>
              </a:avLst>
            </a:prstTxWarp>
            <a:scene3d>
              <a:camera prst="legacyPerspectiveFront">
                <a:rot lat="20519992" lon="1080000" rev="0"/>
              </a:camera>
              <a:lightRig rig="legacyHarsh2" dir="b"/>
            </a:scene3d>
            <a:sp3d extrusionH="430200" prstMaterial="legacyMatte">
              <a:extrusionClr>
                <a:srgbClr val="FF6600"/>
              </a:extrusionClr>
              <a:contourClr>
                <a:srgbClr val="FFE701"/>
              </a:contourClr>
            </a:sp3d>
          </a:bodyPr>
          <a:lstStyle/>
          <a:p>
            <a:pPr algn="ctr"/>
            <a:r>
              <a:rPr lang="zh-CN" altLang="en-US" sz="2800" kern="10">
                <a:ln w="9525">
                  <a:round/>
                  <a:headEnd/>
                  <a:tailEnd/>
                </a:ln>
                <a:gradFill rotWithShape="1">
                  <a:gsLst>
                    <a:gs pos="0">
                      <a:srgbClr val="FFE701"/>
                    </a:gs>
                    <a:gs pos="100000">
                      <a:srgbClr val="FE3E02"/>
                    </a:gs>
                  </a:gsLst>
                  <a:lin ang="5400000" scaled="1"/>
                </a:gradFill>
                <a:latin typeface="宋体" panose="02010600030101010101" pitchFamily="2" charset="-122"/>
              </a:rPr>
              <a:t>知识</a:t>
            </a:r>
          </a:p>
        </p:txBody>
      </p:sp>
      <p:sp>
        <p:nvSpPr>
          <p:cNvPr id="22" name="Text Box 21"/>
          <p:cNvSpPr txBox="1">
            <a:spLocks noChangeArrowheads="1"/>
          </p:cNvSpPr>
          <p:nvPr/>
        </p:nvSpPr>
        <p:spPr bwMode="auto">
          <a:xfrm>
            <a:off x="3641726" y="3908377"/>
            <a:ext cx="17112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kumimoji="0" lang="zh-CN" altLang="en-US" sz="2000" b="1" dirty="0">
                <a:latin typeface="Times New Roman" panose="02020603050405020304" pitchFamily="18" charset="0"/>
              </a:rPr>
              <a:t>选择与变换</a:t>
            </a:r>
          </a:p>
        </p:txBody>
      </p:sp>
      <p:sp>
        <p:nvSpPr>
          <p:cNvPr id="23" name="Text Box 22"/>
          <p:cNvSpPr txBox="1">
            <a:spLocks noChangeArrowheads="1"/>
          </p:cNvSpPr>
          <p:nvPr/>
        </p:nvSpPr>
        <p:spPr bwMode="auto">
          <a:xfrm>
            <a:off x="4267199" y="2446290"/>
            <a:ext cx="13890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kumimoji="0" lang="zh-CN" altLang="en-US" sz="2000" b="1" dirty="0">
                <a:solidFill>
                  <a:schemeClr val="hlink"/>
                </a:solidFill>
                <a:latin typeface="Times New Roman" panose="02020603050405020304" pitchFamily="18" charset="0"/>
              </a:rPr>
              <a:t>数据挖掘</a:t>
            </a:r>
          </a:p>
        </p:txBody>
      </p:sp>
      <p:sp>
        <p:nvSpPr>
          <p:cNvPr id="24" name="Text Box 23"/>
          <p:cNvSpPr txBox="1">
            <a:spLocks noChangeArrowheads="1"/>
          </p:cNvSpPr>
          <p:nvPr/>
        </p:nvSpPr>
        <p:spPr bwMode="auto">
          <a:xfrm>
            <a:off x="5257800" y="1531890"/>
            <a:ext cx="1447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kumimoji="0" lang="zh-CN" altLang="en-US" sz="2000" b="1" dirty="0">
                <a:latin typeface="Times New Roman" panose="02020603050405020304" pitchFamily="18" charset="0"/>
              </a:rPr>
              <a:t>模式评估</a:t>
            </a:r>
          </a:p>
        </p:txBody>
      </p:sp>
      <p:sp>
        <p:nvSpPr>
          <p:cNvPr id="25" name="Line 24"/>
          <p:cNvSpPr>
            <a:spLocks noChangeShapeType="1"/>
          </p:cNvSpPr>
          <p:nvPr/>
        </p:nvSpPr>
        <p:spPr bwMode="auto">
          <a:xfrm>
            <a:off x="5638800" y="3108090"/>
            <a:ext cx="0" cy="1997309"/>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25"/>
          <p:cNvSpPr>
            <a:spLocks noChangeShapeType="1"/>
          </p:cNvSpPr>
          <p:nvPr/>
        </p:nvSpPr>
        <p:spPr bwMode="auto">
          <a:xfrm>
            <a:off x="7315200" y="2109436"/>
            <a:ext cx="0" cy="2995964"/>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26"/>
          <p:cNvSpPr>
            <a:spLocks noChangeShapeType="1"/>
          </p:cNvSpPr>
          <p:nvPr/>
        </p:nvSpPr>
        <p:spPr bwMode="auto">
          <a:xfrm flipH="1">
            <a:off x="3962400" y="5105400"/>
            <a:ext cx="306576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27"/>
          <p:cNvSpPr>
            <a:spLocks noChangeShapeType="1"/>
          </p:cNvSpPr>
          <p:nvPr/>
        </p:nvSpPr>
        <p:spPr bwMode="auto">
          <a:xfrm flipV="1">
            <a:off x="3962400" y="4249410"/>
            <a:ext cx="0" cy="85599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28"/>
          <p:cNvSpPr>
            <a:spLocks noChangeShapeType="1"/>
          </p:cNvSpPr>
          <p:nvPr/>
        </p:nvSpPr>
        <p:spPr bwMode="auto">
          <a:xfrm>
            <a:off x="7315200" y="5158942"/>
            <a:ext cx="0" cy="784657"/>
          </a:xfrm>
          <a:prstGeom prst="line">
            <a:avLst/>
          </a:prstGeom>
          <a:noFill/>
          <a:ln w="381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29"/>
          <p:cNvSpPr>
            <a:spLocks noChangeShapeType="1"/>
          </p:cNvSpPr>
          <p:nvPr/>
        </p:nvSpPr>
        <p:spPr bwMode="auto">
          <a:xfrm flipH="1">
            <a:off x="2286000" y="5943600"/>
            <a:ext cx="4598649" cy="0"/>
          </a:xfrm>
          <a:prstGeom prst="line">
            <a:avLst/>
          </a:prstGeom>
          <a:noFill/>
          <a:ln w="381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30"/>
          <p:cNvSpPr>
            <a:spLocks noChangeShapeType="1"/>
          </p:cNvSpPr>
          <p:nvPr/>
        </p:nvSpPr>
        <p:spPr bwMode="auto">
          <a:xfrm flipH="1" flipV="1">
            <a:off x="1905000" y="5301608"/>
            <a:ext cx="348383" cy="641992"/>
          </a:xfrm>
          <a:prstGeom prst="line">
            <a:avLst/>
          </a:prstGeom>
          <a:noFill/>
          <a:ln w="381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31"/>
          <p:cNvSpPr>
            <a:spLocks noChangeShapeType="1"/>
          </p:cNvSpPr>
          <p:nvPr/>
        </p:nvSpPr>
        <p:spPr bwMode="auto">
          <a:xfrm>
            <a:off x="2057400" y="5257800"/>
            <a:ext cx="1463207" cy="0"/>
          </a:xfrm>
          <a:prstGeom prst="line">
            <a:avLst/>
          </a:prstGeom>
          <a:noFill/>
          <a:ln w="2857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 name="Line 32"/>
          <p:cNvSpPr>
            <a:spLocks noChangeShapeType="1"/>
          </p:cNvSpPr>
          <p:nvPr/>
        </p:nvSpPr>
        <p:spPr bwMode="auto">
          <a:xfrm flipV="1">
            <a:off x="3657600" y="4116480"/>
            <a:ext cx="0" cy="1141320"/>
          </a:xfrm>
          <a:prstGeom prst="line">
            <a:avLst/>
          </a:prstGeom>
          <a:noFill/>
          <a:ln w="2857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 name="AutoShape 33"/>
          <p:cNvSpPr>
            <a:spLocks noChangeArrowheads="1"/>
          </p:cNvSpPr>
          <p:nvPr/>
        </p:nvSpPr>
        <p:spPr bwMode="auto">
          <a:xfrm>
            <a:off x="533400" y="5520472"/>
            <a:ext cx="696765" cy="499327"/>
          </a:xfrm>
          <a:prstGeom prst="can">
            <a:avLst>
              <a:gd name="adj" fmla="val 25000"/>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5" name="AutoShape 34"/>
          <p:cNvSpPr>
            <a:spLocks noChangeArrowheads="1"/>
          </p:cNvSpPr>
          <p:nvPr/>
        </p:nvSpPr>
        <p:spPr bwMode="auto">
          <a:xfrm>
            <a:off x="685800" y="5901472"/>
            <a:ext cx="696765" cy="499327"/>
          </a:xfrm>
          <a:prstGeom prst="can">
            <a:avLst>
              <a:gd name="adj" fmla="val 25000"/>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6" name="AutoShape 35"/>
          <p:cNvSpPr>
            <a:spLocks noChangeArrowheads="1"/>
          </p:cNvSpPr>
          <p:nvPr/>
        </p:nvSpPr>
        <p:spPr bwMode="auto">
          <a:xfrm>
            <a:off x="2286000" y="4097010"/>
            <a:ext cx="836118" cy="855990"/>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7" name="AutoShape 36"/>
          <p:cNvSpPr>
            <a:spLocks noChangeArrowheads="1"/>
          </p:cNvSpPr>
          <p:nvPr/>
        </p:nvSpPr>
        <p:spPr bwMode="auto">
          <a:xfrm>
            <a:off x="4343400" y="3015608"/>
            <a:ext cx="627089" cy="641992"/>
          </a:xfrm>
          <a:prstGeom prst="cube">
            <a:avLst>
              <a:gd name="adj" fmla="val 25000"/>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8" name="Text Box 12"/>
          <p:cNvSpPr txBox="1">
            <a:spLocks noChangeArrowheads="1"/>
          </p:cNvSpPr>
          <p:nvPr/>
        </p:nvSpPr>
        <p:spPr bwMode="auto">
          <a:xfrm>
            <a:off x="1692276" y="4390977"/>
            <a:ext cx="12295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kumimoji="0" lang="zh-CN" altLang="en-US" sz="2000" b="1">
                <a:solidFill>
                  <a:srgbClr val="000099"/>
                </a:solidFill>
                <a:latin typeface="Times New Roman" panose="02020603050405020304" pitchFamily="18" charset="0"/>
              </a:rPr>
              <a:t>数据仓库</a:t>
            </a:r>
          </a:p>
        </p:txBody>
      </p:sp>
      <p:sp>
        <p:nvSpPr>
          <p:cNvPr id="39" name="Text Box 20"/>
          <p:cNvSpPr txBox="1">
            <a:spLocks noChangeArrowheads="1"/>
          </p:cNvSpPr>
          <p:nvPr/>
        </p:nvSpPr>
        <p:spPr bwMode="auto">
          <a:xfrm>
            <a:off x="2954035" y="3167015"/>
            <a:ext cx="18201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kumimoji="0" lang="zh-CN" altLang="en-US" sz="2000" b="1" dirty="0">
                <a:solidFill>
                  <a:srgbClr val="000099"/>
                </a:solidFill>
                <a:latin typeface="Times New Roman" panose="02020603050405020304" pitchFamily="18" charset="0"/>
              </a:rPr>
              <a:t>任务相关数据</a:t>
            </a:r>
          </a:p>
        </p:txBody>
      </p:sp>
      <p:sp>
        <p:nvSpPr>
          <p:cNvPr id="41" name="标题 1"/>
          <p:cNvSpPr txBox="1">
            <a:spLocks/>
          </p:cNvSpPr>
          <p:nvPr/>
        </p:nvSpPr>
        <p:spPr bwMode="auto">
          <a:xfrm>
            <a:off x="609600" y="4270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eaLnBrk="1" hangingPunct="1">
              <a:defRPr/>
            </a:pPr>
            <a:r>
              <a:rPr lang="zh-CN" altLang="en-US" b="1" smtClean="0">
                <a:effectLst>
                  <a:outerShdw blurRad="38100" dist="38100" dir="2700000" algn="tl">
                    <a:srgbClr val="000000">
                      <a:alpha val="43137"/>
                    </a:srgbClr>
                  </a:outerShdw>
                </a:effectLst>
              </a:rPr>
              <a:t>相关概念</a:t>
            </a:r>
            <a:endParaRPr lang="zh-CN" altLang="en-US" b="1" dirty="0" smtClean="0">
              <a:effectLst>
                <a:outerShdw blurRad="38100" dist="38100" dir="2700000" algn="tl">
                  <a:srgbClr val="000000">
                    <a:alpha val="43137"/>
                  </a:srgbClr>
                </a:outerShdw>
              </a:effectLst>
            </a:endParaRPr>
          </a:p>
        </p:txBody>
      </p:sp>
      <p:sp>
        <p:nvSpPr>
          <p:cNvPr id="42" name="灯片编号占位符 41"/>
          <p:cNvSpPr>
            <a:spLocks noGrp="1"/>
          </p:cNvSpPr>
          <p:nvPr>
            <p:ph type="sldNum" sz="quarter" idx="12"/>
          </p:nvPr>
        </p:nvSpPr>
        <p:spPr/>
        <p:txBody>
          <a:bodyPr/>
          <a:lstStyle/>
          <a:p>
            <a:pPr>
              <a:defRPr/>
            </a:pPr>
            <a:fld id="{64DB5BE0-B235-44F1-B52F-92B56B68AAB8}" type="slidenum">
              <a:rPr lang="zh-CN" altLang="zh-CN" smtClean="0"/>
              <a:pPr>
                <a:defRPr/>
              </a:pPr>
              <a:t>18</a:t>
            </a:fld>
            <a:endParaRPr lang="zh-CN" altLang="zh-CN"/>
          </a:p>
        </p:txBody>
      </p:sp>
    </p:spTree>
    <p:extLst>
      <p:ext uri="{BB962C8B-B14F-4D97-AF65-F5344CB8AC3E}">
        <p14:creationId xmlns:p14="http://schemas.microsoft.com/office/powerpoint/2010/main" val="2455137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p:spPr>
        <p:txBody>
          <a:bodyPr/>
          <a:lstStyle/>
          <a:p>
            <a:fld id="{84389BCE-7F0C-490E-9252-11F4B6327763}" type="slidenum">
              <a:rPr lang="en-US" altLang="zh-CN" smtClean="0"/>
              <a:pPr/>
              <a:t>19</a:t>
            </a:fld>
            <a:endParaRPr lang="en-US" altLang="zh-CN" smtClean="0"/>
          </a:p>
        </p:txBody>
      </p:sp>
      <p:sp>
        <p:nvSpPr>
          <p:cNvPr id="33795" name="Rectangle 2"/>
          <p:cNvSpPr>
            <a:spLocks noGrp="1" noChangeArrowheads="1"/>
          </p:cNvSpPr>
          <p:nvPr>
            <p:ph type="title"/>
          </p:nvPr>
        </p:nvSpPr>
        <p:spPr>
          <a:xfrm>
            <a:off x="500034" y="0"/>
            <a:ext cx="8229600" cy="1143000"/>
          </a:xfrm>
        </p:spPr>
        <p:txBody>
          <a:bodyPr/>
          <a:lstStyle/>
          <a:p>
            <a:pPr eaLnBrk="1" hangingPunct="1"/>
            <a:r>
              <a:rPr lang="en-US" altLang="zh-CN" dirty="0" smtClean="0"/>
              <a:t>KDD</a:t>
            </a:r>
            <a:r>
              <a:rPr lang="zh-CN" altLang="en-US" dirty="0" smtClean="0"/>
              <a:t>过程的步骤</a:t>
            </a:r>
          </a:p>
        </p:txBody>
      </p:sp>
      <p:sp>
        <p:nvSpPr>
          <p:cNvPr id="33796" name="Rectangle 3"/>
          <p:cNvSpPr>
            <a:spLocks noGrp="1" noChangeArrowheads="1"/>
          </p:cNvSpPr>
          <p:nvPr>
            <p:ph type="body" idx="1"/>
          </p:nvPr>
        </p:nvSpPr>
        <p:spPr>
          <a:xfrm>
            <a:off x="357158" y="1000108"/>
            <a:ext cx="8497888" cy="5857892"/>
          </a:xfrm>
        </p:spPr>
        <p:txBody>
          <a:bodyPr/>
          <a:lstStyle/>
          <a:p>
            <a:pPr eaLnBrk="1" hangingPunct="1">
              <a:lnSpc>
                <a:spcPct val="90000"/>
              </a:lnSpc>
            </a:pPr>
            <a:r>
              <a:rPr lang="zh-CN" altLang="en-US" sz="2800" dirty="0" smtClean="0"/>
              <a:t>学习应用领域</a:t>
            </a:r>
            <a:r>
              <a:rPr lang="en-US" altLang="zh-CN" sz="2800" dirty="0" smtClean="0"/>
              <a:t>:</a:t>
            </a:r>
          </a:p>
          <a:p>
            <a:pPr lvl="1" eaLnBrk="1" hangingPunct="1">
              <a:lnSpc>
                <a:spcPct val="90000"/>
              </a:lnSpc>
            </a:pPr>
            <a:r>
              <a:rPr lang="zh-CN" altLang="en-US" sz="2400" dirty="0" smtClean="0">
                <a:latin typeface="Times New Roman" pitchFamily="18" charset="0"/>
              </a:rPr>
              <a:t>相关的先验知识和应用的目标</a:t>
            </a:r>
          </a:p>
          <a:p>
            <a:pPr eaLnBrk="1" hangingPunct="1">
              <a:lnSpc>
                <a:spcPct val="90000"/>
              </a:lnSpc>
            </a:pPr>
            <a:r>
              <a:rPr lang="zh-CN" altLang="en-US" sz="2800" dirty="0" smtClean="0"/>
              <a:t>创建目标数据集</a:t>
            </a:r>
            <a:r>
              <a:rPr lang="en-US" altLang="zh-CN" sz="2800" dirty="0" smtClean="0"/>
              <a:t>: </a:t>
            </a:r>
            <a:r>
              <a:rPr lang="zh-CN" altLang="en-US" sz="2800" dirty="0" smtClean="0"/>
              <a:t>数据选择</a:t>
            </a:r>
          </a:p>
          <a:p>
            <a:pPr eaLnBrk="1" hangingPunct="1">
              <a:lnSpc>
                <a:spcPct val="90000"/>
              </a:lnSpc>
            </a:pPr>
            <a:r>
              <a:rPr lang="zh-CN" altLang="en-US" sz="2800" dirty="0" smtClean="0">
                <a:solidFill>
                  <a:srgbClr val="000099"/>
                </a:solidFill>
              </a:rPr>
              <a:t>数据清理和预处理</a:t>
            </a:r>
            <a:r>
              <a:rPr lang="en-US" altLang="zh-CN" sz="2800" dirty="0" smtClean="0"/>
              <a:t>: (</a:t>
            </a:r>
            <a:r>
              <a:rPr lang="zh-CN" altLang="en-US" sz="2800" dirty="0" smtClean="0"/>
              <a:t>可能占全部工作的 </a:t>
            </a:r>
            <a:r>
              <a:rPr lang="en-US" altLang="zh-CN" sz="2800" dirty="0" smtClean="0"/>
              <a:t>60%!)</a:t>
            </a:r>
          </a:p>
          <a:p>
            <a:pPr eaLnBrk="1" hangingPunct="1">
              <a:lnSpc>
                <a:spcPct val="90000"/>
              </a:lnSpc>
            </a:pPr>
            <a:r>
              <a:rPr lang="zh-CN" altLang="en-US" sz="2800" dirty="0" smtClean="0">
                <a:solidFill>
                  <a:srgbClr val="000099"/>
                </a:solidFill>
              </a:rPr>
              <a:t>数据归约与变换</a:t>
            </a:r>
            <a:r>
              <a:rPr lang="en-US" altLang="zh-CN" sz="2800" dirty="0" smtClean="0">
                <a:solidFill>
                  <a:srgbClr val="000099"/>
                </a:solidFill>
              </a:rPr>
              <a:t>:</a:t>
            </a:r>
          </a:p>
          <a:p>
            <a:pPr lvl="1" eaLnBrk="1" hangingPunct="1">
              <a:lnSpc>
                <a:spcPct val="90000"/>
              </a:lnSpc>
            </a:pPr>
            <a:r>
              <a:rPr lang="zh-CN" altLang="en-US" sz="2400" dirty="0" smtClean="0">
                <a:latin typeface="Times New Roman" pitchFamily="18" charset="0"/>
              </a:rPr>
              <a:t>发现有用的特征</a:t>
            </a:r>
            <a:r>
              <a:rPr lang="en-US" altLang="zh-CN" sz="2400" dirty="0" smtClean="0">
                <a:latin typeface="Times New Roman" pitchFamily="18" charset="0"/>
              </a:rPr>
              <a:t>, </a:t>
            </a:r>
            <a:r>
              <a:rPr lang="zh-CN" altLang="en-US" sz="2400" dirty="0" smtClean="0">
                <a:latin typeface="Times New Roman" pitchFamily="18" charset="0"/>
              </a:rPr>
              <a:t>维</a:t>
            </a:r>
            <a:r>
              <a:rPr lang="en-US" altLang="zh-CN" sz="2400" dirty="0" smtClean="0">
                <a:latin typeface="Times New Roman" pitchFamily="18" charset="0"/>
              </a:rPr>
              <a:t>/</a:t>
            </a:r>
            <a:r>
              <a:rPr lang="zh-CN" altLang="en-US" sz="2400" dirty="0" smtClean="0">
                <a:latin typeface="Times New Roman" pitchFamily="18" charset="0"/>
              </a:rPr>
              <a:t>变量归约</a:t>
            </a:r>
            <a:r>
              <a:rPr lang="en-US" altLang="zh-CN" sz="2400" dirty="0" smtClean="0">
                <a:latin typeface="Times New Roman" pitchFamily="18" charset="0"/>
              </a:rPr>
              <a:t>, </a:t>
            </a:r>
            <a:r>
              <a:rPr lang="zh-CN" altLang="en-US" sz="2400" dirty="0" smtClean="0">
                <a:latin typeface="Times New Roman" pitchFamily="18" charset="0"/>
              </a:rPr>
              <a:t>不变量的表示</a:t>
            </a:r>
            <a:r>
              <a:rPr lang="en-US" altLang="zh-CN" sz="2400" dirty="0" smtClean="0">
                <a:latin typeface="Times New Roman" pitchFamily="18" charset="0"/>
              </a:rPr>
              <a:t>.</a:t>
            </a:r>
          </a:p>
          <a:p>
            <a:pPr eaLnBrk="1" hangingPunct="1">
              <a:lnSpc>
                <a:spcPct val="90000"/>
              </a:lnSpc>
            </a:pPr>
            <a:r>
              <a:rPr lang="zh-CN" altLang="en-US" sz="2800" dirty="0" smtClean="0"/>
              <a:t>选择数据挖掘函数 </a:t>
            </a:r>
          </a:p>
          <a:p>
            <a:pPr lvl="1" eaLnBrk="1" hangingPunct="1">
              <a:lnSpc>
                <a:spcPct val="90000"/>
              </a:lnSpc>
            </a:pPr>
            <a:r>
              <a:rPr lang="zh-CN" altLang="en-US" sz="2400" dirty="0" smtClean="0">
                <a:latin typeface="Times New Roman" pitchFamily="18" charset="0"/>
              </a:rPr>
              <a:t> 汇总</a:t>
            </a:r>
            <a:r>
              <a:rPr lang="en-US" altLang="zh-CN" sz="2400" dirty="0" smtClean="0">
                <a:latin typeface="Times New Roman" pitchFamily="18" charset="0"/>
              </a:rPr>
              <a:t>, </a:t>
            </a:r>
            <a:r>
              <a:rPr lang="zh-CN" altLang="en-US" sz="2400" dirty="0" smtClean="0">
                <a:latin typeface="Times New Roman" pitchFamily="18" charset="0"/>
              </a:rPr>
              <a:t>分类</a:t>
            </a:r>
            <a:r>
              <a:rPr lang="en-US" altLang="zh-CN" sz="2400" dirty="0" smtClean="0">
                <a:latin typeface="Times New Roman" pitchFamily="18" charset="0"/>
              </a:rPr>
              <a:t>, </a:t>
            </a:r>
            <a:r>
              <a:rPr lang="zh-CN" altLang="en-US" sz="2400" dirty="0" smtClean="0">
                <a:latin typeface="Times New Roman" pitchFamily="18" charset="0"/>
              </a:rPr>
              <a:t>回归</a:t>
            </a:r>
            <a:r>
              <a:rPr lang="en-US" altLang="zh-CN" sz="2400" dirty="0" smtClean="0">
                <a:latin typeface="Times New Roman" pitchFamily="18" charset="0"/>
              </a:rPr>
              <a:t>, </a:t>
            </a:r>
            <a:r>
              <a:rPr lang="zh-CN" altLang="en-US" sz="2400" dirty="0" smtClean="0">
                <a:latin typeface="Times New Roman" pitchFamily="18" charset="0"/>
              </a:rPr>
              <a:t>关联</a:t>
            </a:r>
            <a:r>
              <a:rPr lang="en-US" altLang="zh-CN" sz="2400" dirty="0" smtClean="0">
                <a:latin typeface="Times New Roman" pitchFamily="18" charset="0"/>
              </a:rPr>
              <a:t>, </a:t>
            </a:r>
            <a:r>
              <a:rPr lang="zh-CN" altLang="en-US" sz="2400" dirty="0" smtClean="0">
                <a:latin typeface="Times New Roman" pitchFamily="18" charset="0"/>
              </a:rPr>
              <a:t>聚类</a:t>
            </a:r>
            <a:r>
              <a:rPr lang="en-US" altLang="zh-CN" sz="2400" dirty="0" smtClean="0">
                <a:latin typeface="Times New Roman" pitchFamily="18" charset="0"/>
              </a:rPr>
              <a:t>.</a:t>
            </a:r>
          </a:p>
          <a:p>
            <a:pPr eaLnBrk="1" hangingPunct="1">
              <a:lnSpc>
                <a:spcPct val="90000"/>
              </a:lnSpc>
            </a:pPr>
            <a:r>
              <a:rPr lang="zh-CN" altLang="en-US" sz="2800" dirty="0" smtClean="0"/>
              <a:t>选择挖掘算法</a:t>
            </a:r>
          </a:p>
          <a:p>
            <a:pPr eaLnBrk="1" hangingPunct="1">
              <a:lnSpc>
                <a:spcPct val="90000"/>
              </a:lnSpc>
            </a:pPr>
            <a:r>
              <a:rPr lang="zh-CN" altLang="en-US" sz="2800" dirty="0" smtClean="0">
                <a:solidFill>
                  <a:srgbClr val="000099"/>
                </a:solidFill>
              </a:rPr>
              <a:t>数据挖掘</a:t>
            </a:r>
            <a:r>
              <a:rPr lang="en-US" altLang="zh-CN" sz="2800" dirty="0" smtClean="0"/>
              <a:t>: </a:t>
            </a:r>
            <a:r>
              <a:rPr lang="zh-CN" altLang="en-US" sz="2800" dirty="0" smtClean="0"/>
              <a:t>搜索有趣的模式</a:t>
            </a:r>
          </a:p>
          <a:p>
            <a:pPr eaLnBrk="1" hangingPunct="1">
              <a:lnSpc>
                <a:spcPct val="90000"/>
              </a:lnSpc>
            </a:pPr>
            <a:r>
              <a:rPr lang="zh-CN" altLang="en-US" sz="2800" dirty="0" smtClean="0">
                <a:solidFill>
                  <a:srgbClr val="000099"/>
                </a:solidFill>
              </a:rPr>
              <a:t>模式评估和知识表示</a:t>
            </a:r>
          </a:p>
          <a:p>
            <a:pPr lvl="1" eaLnBrk="1" hangingPunct="1">
              <a:lnSpc>
                <a:spcPct val="90000"/>
              </a:lnSpc>
            </a:pPr>
            <a:r>
              <a:rPr lang="zh-CN" altLang="en-US" sz="2400" dirty="0" smtClean="0">
                <a:latin typeface="Times New Roman" pitchFamily="18" charset="0"/>
              </a:rPr>
              <a:t>可视化</a:t>
            </a:r>
            <a:r>
              <a:rPr lang="en-US" altLang="zh-CN" sz="2400" dirty="0" smtClean="0">
                <a:latin typeface="Times New Roman" pitchFamily="18" charset="0"/>
              </a:rPr>
              <a:t>, </a:t>
            </a:r>
            <a:r>
              <a:rPr lang="zh-CN" altLang="en-US" sz="2400" dirty="0" smtClean="0">
                <a:latin typeface="Times New Roman" pitchFamily="18" charset="0"/>
              </a:rPr>
              <a:t>变换</a:t>
            </a:r>
            <a:r>
              <a:rPr lang="en-US" altLang="zh-CN" sz="2400" dirty="0" smtClean="0">
                <a:latin typeface="Times New Roman" pitchFamily="18" charset="0"/>
              </a:rPr>
              <a:t>, </a:t>
            </a:r>
            <a:r>
              <a:rPr lang="zh-CN" altLang="en-US" sz="2400" dirty="0" smtClean="0">
                <a:latin typeface="Times New Roman" pitchFamily="18" charset="0"/>
              </a:rPr>
              <a:t>删除冗余模式</a:t>
            </a:r>
            <a:r>
              <a:rPr lang="en-US" altLang="zh-CN" sz="2400" dirty="0" smtClean="0">
                <a:latin typeface="Times New Roman" pitchFamily="18" charset="0"/>
              </a:rPr>
              <a:t>, </a:t>
            </a:r>
            <a:r>
              <a:rPr lang="zh-CN" altLang="en-US" sz="2400" dirty="0" smtClean="0">
                <a:latin typeface="Times New Roman" pitchFamily="18" charset="0"/>
              </a:rPr>
              <a:t>等</a:t>
            </a:r>
            <a:r>
              <a:rPr lang="en-US" altLang="zh-CN" sz="2400" dirty="0" smtClean="0">
                <a:latin typeface="Times New Roman" pitchFamily="18" charset="0"/>
              </a:rPr>
              <a:t>.</a:t>
            </a:r>
          </a:p>
          <a:p>
            <a:pPr eaLnBrk="1" hangingPunct="1">
              <a:lnSpc>
                <a:spcPct val="90000"/>
              </a:lnSpc>
            </a:pPr>
            <a:r>
              <a:rPr lang="zh-CN" altLang="en-US" sz="2800" dirty="0" smtClean="0"/>
              <a:t>发现知识的使用</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p:spPr>
        <p:txBody>
          <a:bodyPr/>
          <a:lstStyle/>
          <a:p>
            <a:fld id="{EE484284-5487-4FE2-8B55-ABB3886B4A90}" type="slidenum">
              <a:rPr lang="en-US" altLang="zh-CN" smtClean="0"/>
              <a:pPr/>
              <a:t>2</a:t>
            </a:fld>
            <a:endParaRPr lang="en-US" altLang="zh-CN" smtClean="0"/>
          </a:p>
        </p:txBody>
      </p:sp>
      <p:sp>
        <p:nvSpPr>
          <p:cNvPr id="23556" name="Rectangle 3"/>
          <p:cNvSpPr>
            <a:spLocks noGrp="1" noChangeArrowheads="1"/>
          </p:cNvSpPr>
          <p:nvPr>
            <p:ph type="body" idx="1"/>
          </p:nvPr>
        </p:nvSpPr>
        <p:spPr>
          <a:xfrm>
            <a:off x="571472" y="785794"/>
            <a:ext cx="8269288" cy="5303859"/>
          </a:xfrm>
        </p:spPr>
        <p:txBody>
          <a:bodyPr/>
          <a:lstStyle/>
          <a:p>
            <a:pPr eaLnBrk="1" hangingPunct="1">
              <a:lnSpc>
                <a:spcPct val="140000"/>
              </a:lnSpc>
            </a:pPr>
            <a:r>
              <a:rPr lang="zh-CN" altLang="en-US" dirty="0" smtClean="0"/>
              <a:t>动机：为什么要数据挖掘</a:t>
            </a:r>
            <a:r>
              <a:rPr lang="en-US" altLang="zh-CN" dirty="0" smtClean="0"/>
              <a:t>?</a:t>
            </a:r>
          </a:p>
          <a:p>
            <a:pPr eaLnBrk="1" hangingPunct="1">
              <a:lnSpc>
                <a:spcPct val="140000"/>
              </a:lnSpc>
            </a:pPr>
            <a:r>
              <a:rPr lang="zh-CN" altLang="en-US" dirty="0" smtClean="0"/>
              <a:t>什么是数据挖掘</a:t>
            </a:r>
            <a:r>
              <a:rPr lang="en-US" altLang="zh-CN" dirty="0" smtClean="0"/>
              <a:t>?</a:t>
            </a:r>
          </a:p>
          <a:p>
            <a:pPr eaLnBrk="1" hangingPunct="1">
              <a:lnSpc>
                <a:spcPct val="140000"/>
              </a:lnSpc>
            </a:pPr>
            <a:r>
              <a:rPr lang="zh-CN" altLang="en-US" dirty="0" smtClean="0"/>
              <a:t>数据挖掘的功能</a:t>
            </a:r>
            <a:endParaRPr lang="en-US" altLang="zh-CN" dirty="0" smtClean="0"/>
          </a:p>
          <a:p>
            <a:pPr eaLnBrk="1" hangingPunct="1">
              <a:lnSpc>
                <a:spcPct val="140000"/>
              </a:lnSpc>
            </a:pPr>
            <a:r>
              <a:rPr lang="zh-CN" altLang="en-US" dirty="0" smtClean="0"/>
              <a:t>数据挖掘的任务和应用</a:t>
            </a:r>
            <a:endParaRPr lang="en-US" altLang="zh-CN" dirty="0" smtClean="0"/>
          </a:p>
          <a:p>
            <a:pPr eaLnBrk="1" hangingPunct="1">
              <a:lnSpc>
                <a:spcPct val="140000"/>
              </a:lnSpc>
            </a:pPr>
            <a:r>
              <a:rPr lang="zh-CN" altLang="en-US" dirty="0" smtClean="0"/>
              <a:t>数据挖掘的主要问题</a:t>
            </a:r>
            <a:endParaRPr lang="en-US" altLang="zh-CN" dirty="0" smtClean="0"/>
          </a:p>
          <a:p>
            <a:pPr eaLnBrk="1" hangingPunct="1">
              <a:lnSpc>
                <a:spcPct val="140000"/>
              </a:lnSpc>
            </a:pPr>
            <a:r>
              <a:rPr lang="zh-CN" altLang="en-US" dirty="0" smtClean="0"/>
              <a:t>数据挖掘：在什么数据上进行</a:t>
            </a:r>
            <a:r>
              <a:rPr lang="en-US" altLang="zh-CN" dirty="0" smtClean="0"/>
              <a:t>?</a:t>
            </a:r>
          </a:p>
          <a:p>
            <a:pPr eaLnBrk="1" hangingPunct="1">
              <a:lnSpc>
                <a:spcPct val="140000"/>
              </a:lnSpc>
            </a:pPr>
            <a:r>
              <a:rPr lang="zh-CN" altLang="en-US" dirty="0" smtClean="0"/>
              <a:t>数据挖掘系统分类 </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12"/>
          </p:nvPr>
        </p:nvSpPr>
        <p:spPr>
          <a:noFill/>
        </p:spPr>
        <p:txBody>
          <a:bodyPr/>
          <a:lstStyle/>
          <a:p>
            <a:fld id="{9CCEC70F-1753-4480-B7A2-5B52D7537B90}" type="slidenum">
              <a:rPr lang="en-US" altLang="zh-CN" smtClean="0"/>
              <a:pPr/>
              <a:t>20</a:t>
            </a:fld>
            <a:endParaRPr lang="en-US" altLang="zh-CN" smtClean="0"/>
          </a:p>
        </p:txBody>
      </p:sp>
      <p:sp>
        <p:nvSpPr>
          <p:cNvPr id="34819" name="Date Placeholder 3"/>
          <p:cNvSpPr txBox="1">
            <a:spLocks noGrp="1"/>
          </p:cNvSpPr>
          <p:nvPr/>
        </p:nvSpPr>
        <p:spPr bwMode="auto">
          <a:xfrm>
            <a:off x="0" y="6400800"/>
            <a:ext cx="1905000" cy="457200"/>
          </a:xfrm>
          <a:prstGeom prst="rect">
            <a:avLst/>
          </a:prstGeom>
          <a:noFill/>
          <a:ln w="9525">
            <a:noFill/>
            <a:miter lim="800000"/>
            <a:headEnd/>
            <a:tailEnd/>
          </a:ln>
        </p:spPr>
        <p:txBody>
          <a:bodyPr anchor="b"/>
          <a:lstStyle/>
          <a:p>
            <a:pPr algn="l"/>
            <a:fld id="{6D2F775A-484E-4E4F-A0B3-FD6FE0A4FDED}" type="datetime4">
              <a:rPr kumimoji="0" lang="zh-CN" altLang="en-US" sz="1200"/>
              <a:pPr algn="l"/>
              <a:t>2019年9月2日星期一</a:t>
            </a:fld>
            <a:endParaRPr kumimoji="0" lang="en-US" altLang="zh-CN" sz="1200"/>
          </a:p>
        </p:txBody>
      </p:sp>
      <p:sp>
        <p:nvSpPr>
          <p:cNvPr id="34820" name="Footer Placeholder 4"/>
          <p:cNvSpPr txBox="1">
            <a:spLocks noGrp="1"/>
          </p:cNvSpPr>
          <p:nvPr/>
        </p:nvSpPr>
        <p:spPr bwMode="auto">
          <a:xfrm>
            <a:off x="3276600" y="6477000"/>
            <a:ext cx="2895600" cy="381000"/>
          </a:xfrm>
          <a:prstGeom prst="rect">
            <a:avLst/>
          </a:prstGeom>
          <a:noFill/>
          <a:ln w="9525">
            <a:noFill/>
            <a:miter lim="800000"/>
            <a:headEnd/>
            <a:tailEnd/>
          </a:ln>
        </p:spPr>
        <p:txBody>
          <a:bodyPr anchor="b"/>
          <a:lstStyle/>
          <a:p>
            <a:pPr algn="ctr"/>
            <a:r>
              <a:rPr kumimoji="0" lang="en-US" altLang="zh-CN" sz="1200"/>
              <a:t>Data Mining: Concepts and Techniques</a:t>
            </a:r>
          </a:p>
        </p:txBody>
      </p:sp>
      <p:sp>
        <p:nvSpPr>
          <p:cNvPr id="34821" name="Slide Number Placeholder 5"/>
          <p:cNvSpPr txBox="1">
            <a:spLocks noGrp="1"/>
          </p:cNvSpPr>
          <p:nvPr/>
        </p:nvSpPr>
        <p:spPr bwMode="auto">
          <a:xfrm>
            <a:off x="7239000" y="6400800"/>
            <a:ext cx="1905000" cy="457200"/>
          </a:xfrm>
          <a:prstGeom prst="rect">
            <a:avLst/>
          </a:prstGeom>
          <a:noFill/>
          <a:ln w="9525">
            <a:noFill/>
            <a:miter lim="800000"/>
            <a:headEnd/>
            <a:tailEnd/>
          </a:ln>
        </p:spPr>
        <p:txBody>
          <a:bodyPr anchor="b"/>
          <a:lstStyle/>
          <a:p>
            <a:fld id="{AFE08446-4ECF-45A1-B403-34AEA7E5FD3D}" type="slidenum">
              <a:rPr kumimoji="0" lang="en-US" altLang="zh-CN" sz="1400"/>
              <a:pPr/>
              <a:t>20</a:t>
            </a:fld>
            <a:endParaRPr kumimoji="0" lang="en-US" altLang="zh-CN" sz="1400"/>
          </a:p>
        </p:txBody>
      </p:sp>
      <p:sp>
        <p:nvSpPr>
          <p:cNvPr id="34822" name="Rectangle 2"/>
          <p:cNvSpPr>
            <a:spLocks noGrp="1" noChangeArrowheads="1"/>
          </p:cNvSpPr>
          <p:nvPr>
            <p:ph type="title" idx="4294967295"/>
          </p:nvPr>
        </p:nvSpPr>
        <p:spPr>
          <a:xfrm>
            <a:off x="0" y="228600"/>
            <a:ext cx="9144000" cy="914400"/>
          </a:xfrm>
          <a:noFill/>
        </p:spPr>
        <p:txBody>
          <a:bodyPr lIns="92075" tIns="46038" rIns="92075" bIns="46038" anchor="ctr"/>
          <a:lstStyle/>
          <a:p>
            <a:pPr eaLnBrk="1" hangingPunct="1"/>
            <a:r>
              <a:rPr lang="en-US" altLang="zh-CN" sz="4000" smtClean="0"/>
              <a:t>KDD</a:t>
            </a:r>
            <a:r>
              <a:rPr lang="zh-CN" altLang="en-US" sz="4000" smtClean="0"/>
              <a:t>过程</a:t>
            </a:r>
            <a:r>
              <a:rPr lang="en-US" altLang="zh-CN" sz="4000" smtClean="0"/>
              <a:t>: </a:t>
            </a:r>
            <a:r>
              <a:rPr lang="zh-CN" altLang="en-US" sz="4000" smtClean="0"/>
              <a:t>机器学习和统计的角度</a:t>
            </a:r>
            <a:endParaRPr lang="zh-CN" altLang="en-US" sz="4000" b="0" smtClean="0"/>
          </a:p>
        </p:txBody>
      </p:sp>
      <p:sp>
        <p:nvSpPr>
          <p:cNvPr id="34823" name="Line 4"/>
          <p:cNvSpPr>
            <a:spLocks noChangeShapeType="1"/>
          </p:cNvSpPr>
          <p:nvPr/>
        </p:nvSpPr>
        <p:spPr bwMode="auto">
          <a:xfrm flipV="1">
            <a:off x="1533525" y="2362200"/>
            <a:ext cx="381000" cy="0"/>
          </a:xfrm>
          <a:prstGeom prst="line">
            <a:avLst/>
          </a:prstGeom>
          <a:noFill/>
          <a:ln w="38100">
            <a:solidFill>
              <a:schemeClr val="tx1"/>
            </a:solidFill>
            <a:round/>
            <a:headEnd type="none" w="sm" len="sm"/>
            <a:tailEnd type="arrow" w="med" len="med"/>
          </a:ln>
        </p:spPr>
        <p:txBody>
          <a:bodyPr wrap="none" anchor="ctr"/>
          <a:lstStyle/>
          <a:p>
            <a:endParaRPr lang="zh-CN" altLang="en-US"/>
          </a:p>
        </p:txBody>
      </p:sp>
      <p:sp>
        <p:nvSpPr>
          <p:cNvPr id="34824" name="Line 5"/>
          <p:cNvSpPr>
            <a:spLocks noChangeShapeType="1"/>
          </p:cNvSpPr>
          <p:nvPr/>
        </p:nvSpPr>
        <p:spPr bwMode="auto">
          <a:xfrm flipV="1">
            <a:off x="6562725" y="2362200"/>
            <a:ext cx="457200" cy="0"/>
          </a:xfrm>
          <a:prstGeom prst="line">
            <a:avLst/>
          </a:prstGeom>
          <a:noFill/>
          <a:ln w="38100">
            <a:solidFill>
              <a:schemeClr val="tx1"/>
            </a:solidFill>
            <a:round/>
            <a:headEnd type="none" w="sm" len="sm"/>
            <a:tailEnd type="arrow" w="med" len="med"/>
          </a:ln>
        </p:spPr>
        <p:txBody>
          <a:bodyPr wrap="none" anchor="ctr"/>
          <a:lstStyle/>
          <a:p>
            <a:endParaRPr lang="zh-CN" altLang="en-US"/>
          </a:p>
        </p:txBody>
      </p:sp>
      <p:sp>
        <p:nvSpPr>
          <p:cNvPr id="34825" name="Text Box 17"/>
          <p:cNvSpPr txBox="1">
            <a:spLocks noChangeArrowheads="1"/>
          </p:cNvSpPr>
          <p:nvPr/>
        </p:nvSpPr>
        <p:spPr bwMode="auto">
          <a:xfrm>
            <a:off x="85725" y="2151063"/>
            <a:ext cx="1435100" cy="366712"/>
          </a:xfrm>
          <a:prstGeom prst="rect">
            <a:avLst/>
          </a:prstGeom>
          <a:noFill/>
          <a:ln w="12700">
            <a:noFill/>
            <a:miter lim="800000"/>
            <a:headEnd type="none" w="sm" len="sm"/>
            <a:tailEnd type="none" w="sm" len="sm"/>
          </a:ln>
        </p:spPr>
        <p:txBody>
          <a:bodyPr wrap="none">
            <a:spAutoFit/>
          </a:bodyPr>
          <a:lstStyle/>
          <a:p>
            <a:pPr algn="l"/>
            <a:r>
              <a:rPr kumimoji="0" lang="en-US" altLang="zh-CN" sz="1800" b="1"/>
              <a:t>Input Data</a:t>
            </a:r>
            <a:endParaRPr kumimoji="0" lang="en-US" altLang="zh-CN" sz="1600"/>
          </a:p>
        </p:txBody>
      </p:sp>
      <p:sp>
        <p:nvSpPr>
          <p:cNvPr id="34826" name="Rectangle 21"/>
          <p:cNvSpPr>
            <a:spLocks noChangeArrowheads="1"/>
          </p:cNvSpPr>
          <p:nvPr/>
        </p:nvSpPr>
        <p:spPr bwMode="auto">
          <a:xfrm>
            <a:off x="1990725" y="1981200"/>
            <a:ext cx="914400" cy="1066800"/>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sp3d>
        </p:spPr>
        <p:txBody>
          <a:bodyPr wrap="none" anchor="ctr">
            <a:flatTx/>
          </a:bodyPr>
          <a:lstStyle/>
          <a:p>
            <a:pPr algn="l"/>
            <a:endParaRPr kumimoji="0" lang="zh-CN" altLang="zh-CN" sz="2800"/>
          </a:p>
        </p:txBody>
      </p:sp>
      <p:sp>
        <p:nvSpPr>
          <p:cNvPr id="34827" name="Rectangle 22"/>
          <p:cNvSpPr>
            <a:spLocks noChangeArrowheads="1"/>
          </p:cNvSpPr>
          <p:nvPr/>
        </p:nvSpPr>
        <p:spPr bwMode="auto">
          <a:xfrm>
            <a:off x="3667125" y="1981200"/>
            <a:ext cx="914400" cy="1066800"/>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sp3d>
        </p:spPr>
        <p:txBody>
          <a:bodyPr wrap="none" anchor="ctr">
            <a:flatTx/>
          </a:bodyPr>
          <a:lstStyle/>
          <a:p>
            <a:pPr algn="l"/>
            <a:endParaRPr kumimoji="0" lang="zh-CN" altLang="zh-CN" sz="2800"/>
          </a:p>
        </p:txBody>
      </p:sp>
      <p:sp>
        <p:nvSpPr>
          <p:cNvPr id="34828" name="WordArt 29"/>
          <p:cNvSpPr>
            <a:spLocks noChangeArrowheads="1" noChangeShapeType="1" noTextEdit="1"/>
          </p:cNvSpPr>
          <p:nvPr/>
        </p:nvSpPr>
        <p:spPr bwMode="auto">
          <a:xfrm rot="823813">
            <a:off x="7096125" y="1676400"/>
            <a:ext cx="1743075" cy="1295400"/>
          </a:xfrm>
          <a:prstGeom prst="rect">
            <a:avLst/>
          </a:prstGeom>
        </p:spPr>
        <p:txBody>
          <a:bodyPr wrap="none" fromWordArt="1">
            <a:prstTxWarp prst="textCascadeUp">
              <a:avLst>
                <a:gd name="adj" fmla="val 44444"/>
              </a:avLst>
            </a:prstTxWarp>
            <a:scene3d>
              <a:camera prst="legacyPerspectiveFront">
                <a:rot lat="20519989" lon="1080000" rev="0"/>
              </a:camera>
              <a:lightRig rig="legacyHarsh2" dir="b"/>
            </a:scene3d>
            <a:sp3d extrusionH="430200" prstMaterial="legacyMatte">
              <a:extrusionClr>
                <a:srgbClr val="FF6600"/>
              </a:extrusionClr>
            </a:sp3d>
          </a:bodyPr>
          <a:lstStyle/>
          <a:p>
            <a:pPr algn="ctr"/>
            <a:r>
              <a:rPr lang="en-US" altLang="zh-CN" sz="2800" kern="10">
                <a:ln w="9525">
                  <a:round/>
                  <a:headEnd/>
                  <a:tailEnd/>
                </a:ln>
                <a:gradFill rotWithShape="1">
                  <a:gsLst>
                    <a:gs pos="0">
                      <a:srgbClr val="FFE701"/>
                    </a:gs>
                    <a:gs pos="100000">
                      <a:srgbClr val="FE3E02"/>
                    </a:gs>
                  </a:gsLst>
                  <a:lin ang="4560000" scaled="1"/>
                </a:gradFill>
                <a:latin typeface="Impact"/>
              </a:rPr>
              <a:t>Pattern</a:t>
            </a:r>
          </a:p>
          <a:p>
            <a:pPr algn="ctr"/>
            <a:r>
              <a:rPr lang="en-US" altLang="zh-CN" sz="2800" kern="10">
                <a:ln w="9525">
                  <a:round/>
                  <a:headEnd/>
                  <a:tailEnd/>
                </a:ln>
                <a:gradFill rotWithShape="1">
                  <a:gsLst>
                    <a:gs pos="0">
                      <a:srgbClr val="FFE701"/>
                    </a:gs>
                    <a:gs pos="100000">
                      <a:srgbClr val="FE3E02"/>
                    </a:gs>
                  </a:gsLst>
                  <a:lin ang="4560000" scaled="1"/>
                </a:gradFill>
                <a:latin typeface="Impact"/>
              </a:rPr>
              <a:t>Information</a:t>
            </a:r>
          </a:p>
          <a:p>
            <a:pPr algn="ctr"/>
            <a:r>
              <a:rPr lang="en-US" altLang="zh-CN" sz="2800" kern="10">
                <a:ln w="9525">
                  <a:round/>
                  <a:headEnd/>
                  <a:tailEnd/>
                </a:ln>
                <a:gradFill rotWithShape="1">
                  <a:gsLst>
                    <a:gs pos="0">
                      <a:srgbClr val="FFE701"/>
                    </a:gs>
                    <a:gs pos="100000">
                      <a:srgbClr val="FE3E02"/>
                    </a:gs>
                  </a:gsLst>
                  <a:lin ang="4560000" scaled="1"/>
                </a:gradFill>
                <a:latin typeface="Impact"/>
              </a:rPr>
              <a:t>Knowledge</a:t>
            </a:r>
            <a:endParaRPr lang="zh-CN" altLang="en-US" sz="2800" kern="10">
              <a:ln w="9525">
                <a:round/>
                <a:headEnd/>
                <a:tailEnd/>
              </a:ln>
              <a:gradFill rotWithShape="1">
                <a:gsLst>
                  <a:gs pos="0">
                    <a:srgbClr val="FFE701"/>
                  </a:gs>
                  <a:gs pos="100000">
                    <a:srgbClr val="FE3E02"/>
                  </a:gs>
                </a:gsLst>
                <a:lin ang="4560000" scaled="1"/>
              </a:gradFill>
              <a:latin typeface="Impact"/>
            </a:endParaRPr>
          </a:p>
        </p:txBody>
      </p:sp>
      <p:sp>
        <p:nvSpPr>
          <p:cNvPr id="34829" name="Text Box 32"/>
          <p:cNvSpPr txBox="1">
            <a:spLocks noChangeArrowheads="1"/>
          </p:cNvSpPr>
          <p:nvPr/>
        </p:nvSpPr>
        <p:spPr bwMode="auto">
          <a:xfrm>
            <a:off x="3514725" y="2057400"/>
            <a:ext cx="1295400" cy="701675"/>
          </a:xfrm>
          <a:prstGeom prst="rect">
            <a:avLst/>
          </a:prstGeom>
          <a:noFill/>
          <a:ln w="12700">
            <a:noFill/>
            <a:miter lim="800000"/>
            <a:headEnd type="none" w="sm" len="sm"/>
            <a:tailEnd type="none" w="sm" len="sm"/>
          </a:ln>
        </p:spPr>
        <p:txBody>
          <a:bodyPr>
            <a:spAutoFit/>
          </a:bodyPr>
          <a:lstStyle/>
          <a:p>
            <a:pPr algn="ctr"/>
            <a:r>
              <a:rPr kumimoji="0" lang="en-US" altLang="zh-CN" sz="2000" b="1">
                <a:solidFill>
                  <a:schemeClr val="hlink"/>
                </a:solidFill>
              </a:rPr>
              <a:t>Data Mining</a:t>
            </a:r>
          </a:p>
        </p:txBody>
      </p:sp>
      <p:sp>
        <p:nvSpPr>
          <p:cNvPr id="34830" name="Text Box 44"/>
          <p:cNvSpPr txBox="1">
            <a:spLocks noChangeArrowheads="1"/>
          </p:cNvSpPr>
          <p:nvPr/>
        </p:nvSpPr>
        <p:spPr bwMode="auto">
          <a:xfrm>
            <a:off x="1762125" y="2149475"/>
            <a:ext cx="1447800" cy="517525"/>
          </a:xfrm>
          <a:prstGeom prst="rect">
            <a:avLst/>
          </a:prstGeom>
          <a:noFill/>
          <a:ln w="9525">
            <a:noFill/>
            <a:miter lim="800000"/>
            <a:headEnd/>
            <a:tailEnd/>
          </a:ln>
        </p:spPr>
        <p:txBody>
          <a:bodyPr>
            <a:spAutoFit/>
          </a:bodyPr>
          <a:lstStyle/>
          <a:p>
            <a:pPr algn="ctr">
              <a:spcBef>
                <a:spcPct val="50000"/>
              </a:spcBef>
            </a:pPr>
            <a:r>
              <a:rPr kumimoji="0" lang="en-US" altLang="zh-CN" sz="1400" b="1"/>
              <a:t>Data Pre-Processing</a:t>
            </a:r>
          </a:p>
        </p:txBody>
      </p:sp>
      <p:sp>
        <p:nvSpPr>
          <p:cNvPr id="34831" name="Line 45"/>
          <p:cNvSpPr>
            <a:spLocks noChangeShapeType="1"/>
          </p:cNvSpPr>
          <p:nvPr/>
        </p:nvSpPr>
        <p:spPr bwMode="auto">
          <a:xfrm flipV="1">
            <a:off x="3133725" y="2362200"/>
            <a:ext cx="381000" cy="0"/>
          </a:xfrm>
          <a:prstGeom prst="line">
            <a:avLst/>
          </a:prstGeom>
          <a:noFill/>
          <a:ln w="38100">
            <a:solidFill>
              <a:schemeClr val="tx1"/>
            </a:solidFill>
            <a:round/>
            <a:headEnd type="none" w="sm" len="sm"/>
            <a:tailEnd type="arrow" w="med" len="med"/>
          </a:ln>
        </p:spPr>
        <p:txBody>
          <a:bodyPr wrap="none" anchor="ctr"/>
          <a:lstStyle/>
          <a:p>
            <a:endParaRPr lang="zh-CN" altLang="en-US"/>
          </a:p>
        </p:txBody>
      </p:sp>
      <p:sp>
        <p:nvSpPr>
          <p:cNvPr id="34832" name="Line 46"/>
          <p:cNvSpPr>
            <a:spLocks noChangeShapeType="1"/>
          </p:cNvSpPr>
          <p:nvPr/>
        </p:nvSpPr>
        <p:spPr bwMode="auto">
          <a:xfrm flipV="1">
            <a:off x="4886325" y="2362200"/>
            <a:ext cx="381000" cy="0"/>
          </a:xfrm>
          <a:prstGeom prst="line">
            <a:avLst/>
          </a:prstGeom>
          <a:noFill/>
          <a:ln w="38100">
            <a:solidFill>
              <a:schemeClr val="tx1"/>
            </a:solidFill>
            <a:round/>
            <a:headEnd type="none" w="sm" len="sm"/>
            <a:tailEnd type="arrow" w="med" len="med"/>
          </a:ln>
        </p:spPr>
        <p:txBody>
          <a:bodyPr wrap="none" anchor="ctr"/>
          <a:lstStyle/>
          <a:p>
            <a:endParaRPr lang="zh-CN" altLang="en-US"/>
          </a:p>
        </p:txBody>
      </p:sp>
      <p:sp>
        <p:nvSpPr>
          <p:cNvPr id="34833" name="Rectangle 47"/>
          <p:cNvSpPr>
            <a:spLocks noChangeArrowheads="1"/>
          </p:cNvSpPr>
          <p:nvPr/>
        </p:nvSpPr>
        <p:spPr bwMode="auto">
          <a:xfrm>
            <a:off x="5419725" y="1981200"/>
            <a:ext cx="990600" cy="1066800"/>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sp3d>
        </p:spPr>
        <p:txBody>
          <a:bodyPr wrap="none" anchor="ctr">
            <a:flatTx/>
          </a:bodyPr>
          <a:lstStyle/>
          <a:p>
            <a:pPr algn="l"/>
            <a:endParaRPr kumimoji="0" lang="zh-CN" altLang="zh-CN" sz="2800"/>
          </a:p>
        </p:txBody>
      </p:sp>
      <p:sp>
        <p:nvSpPr>
          <p:cNvPr id="34834" name="Text Box 48"/>
          <p:cNvSpPr txBox="1">
            <a:spLocks noChangeArrowheads="1"/>
          </p:cNvSpPr>
          <p:nvPr/>
        </p:nvSpPr>
        <p:spPr bwMode="auto">
          <a:xfrm>
            <a:off x="5343525" y="2085975"/>
            <a:ext cx="1295400" cy="581025"/>
          </a:xfrm>
          <a:prstGeom prst="rect">
            <a:avLst/>
          </a:prstGeom>
          <a:noFill/>
          <a:ln w="12700">
            <a:noFill/>
            <a:miter lim="800000"/>
            <a:headEnd type="none" w="sm" len="sm"/>
            <a:tailEnd type="none" w="sm" len="sm"/>
          </a:ln>
        </p:spPr>
        <p:txBody>
          <a:bodyPr>
            <a:spAutoFit/>
          </a:bodyPr>
          <a:lstStyle/>
          <a:p>
            <a:pPr algn="ctr"/>
            <a:r>
              <a:rPr kumimoji="0" lang="en-US" altLang="zh-CN" sz="1600" b="1"/>
              <a:t>Post-Processing</a:t>
            </a:r>
          </a:p>
        </p:txBody>
      </p:sp>
      <p:sp>
        <p:nvSpPr>
          <p:cNvPr id="34835" name="Rectangle 49"/>
          <p:cNvSpPr>
            <a:spLocks noGrp="1" noChangeArrowheads="1"/>
          </p:cNvSpPr>
          <p:nvPr>
            <p:ph type="body" idx="4294967295"/>
          </p:nvPr>
        </p:nvSpPr>
        <p:spPr>
          <a:xfrm>
            <a:off x="323850" y="5661025"/>
            <a:ext cx="8191500" cy="368300"/>
          </a:xfrm>
          <a:noFill/>
        </p:spPr>
        <p:txBody>
          <a:bodyPr lIns="92075" tIns="46038" rIns="92075" bIns="46038"/>
          <a:lstStyle/>
          <a:p>
            <a:pPr eaLnBrk="1" hangingPunct="1">
              <a:lnSpc>
                <a:spcPct val="130000"/>
              </a:lnSpc>
            </a:pPr>
            <a:r>
              <a:rPr lang="en-US" altLang="zh-CN" sz="1600" smtClean="0"/>
              <a:t>This is a view from typical machine learning and statistics communities</a:t>
            </a:r>
          </a:p>
        </p:txBody>
      </p:sp>
      <p:grpSp>
        <p:nvGrpSpPr>
          <p:cNvPr id="2" name="Group 52"/>
          <p:cNvGrpSpPr>
            <a:grpSpLocks/>
          </p:cNvGrpSpPr>
          <p:nvPr/>
        </p:nvGrpSpPr>
        <p:grpSpPr bwMode="auto">
          <a:xfrm>
            <a:off x="542925" y="3886200"/>
            <a:ext cx="2362200" cy="1143000"/>
            <a:chOff x="288" y="2880"/>
            <a:chExt cx="1488" cy="720"/>
          </a:xfrm>
        </p:grpSpPr>
        <p:sp>
          <p:nvSpPr>
            <p:cNvPr id="34845" name="Rectangle 50"/>
            <p:cNvSpPr>
              <a:spLocks noChangeArrowheads="1"/>
            </p:cNvSpPr>
            <p:nvPr/>
          </p:nvSpPr>
          <p:spPr bwMode="auto">
            <a:xfrm>
              <a:off x="288" y="2880"/>
              <a:ext cx="1344" cy="720"/>
            </a:xfrm>
            <a:prstGeom prst="rect">
              <a:avLst/>
            </a:prstGeom>
            <a:noFill/>
            <a:ln w="9525">
              <a:solidFill>
                <a:schemeClr val="tx1"/>
              </a:solidFill>
              <a:miter lim="800000"/>
              <a:headEnd/>
              <a:tailEnd/>
            </a:ln>
          </p:spPr>
          <p:txBody>
            <a:bodyPr wrap="none" anchor="ctr"/>
            <a:lstStyle/>
            <a:p>
              <a:pPr algn="l"/>
              <a:endParaRPr kumimoji="0" lang="zh-CN" altLang="zh-CN" sz="2800"/>
            </a:p>
          </p:txBody>
        </p:sp>
        <p:sp>
          <p:nvSpPr>
            <p:cNvPr id="34846" name="Text Box 51"/>
            <p:cNvSpPr txBox="1">
              <a:spLocks noChangeArrowheads="1"/>
            </p:cNvSpPr>
            <p:nvPr/>
          </p:nvSpPr>
          <p:spPr bwMode="auto">
            <a:xfrm>
              <a:off x="288" y="2943"/>
              <a:ext cx="1488" cy="657"/>
            </a:xfrm>
            <a:prstGeom prst="rect">
              <a:avLst/>
            </a:prstGeom>
            <a:noFill/>
            <a:ln w="9525">
              <a:noFill/>
              <a:miter lim="800000"/>
              <a:headEnd/>
              <a:tailEnd/>
            </a:ln>
          </p:spPr>
          <p:txBody>
            <a:bodyPr>
              <a:spAutoFit/>
            </a:bodyPr>
            <a:lstStyle/>
            <a:p>
              <a:pPr algn="l">
                <a:lnSpc>
                  <a:spcPct val="60000"/>
                </a:lnSpc>
                <a:spcBef>
                  <a:spcPct val="50000"/>
                </a:spcBef>
              </a:pPr>
              <a:r>
                <a:rPr kumimoji="0" lang="en-US" altLang="zh-CN" sz="1600"/>
                <a:t>Data integration</a:t>
              </a:r>
            </a:p>
            <a:p>
              <a:pPr algn="l">
                <a:lnSpc>
                  <a:spcPct val="60000"/>
                </a:lnSpc>
                <a:spcBef>
                  <a:spcPct val="50000"/>
                </a:spcBef>
              </a:pPr>
              <a:r>
                <a:rPr kumimoji="0" lang="en-US" altLang="zh-CN" sz="1600"/>
                <a:t>Normalization</a:t>
              </a:r>
            </a:p>
            <a:p>
              <a:pPr algn="l">
                <a:lnSpc>
                  <a:spcPct val="60000"/>
                </a:lnSpc>
                <a:spcBef>
                  <a:spcPct val="50000"/>
                </a:spcBef>
              </a:pPr>
              <a:r>
                <a:rPr kumimoji="0" lang="en-US" altLang="zh-CN" sz="1600"/>
                <a:t>Feature selection</a:t>
              </a:r>
            </a:p>
            <a:p>
              <a:pPr algn="l">
                <a:lnSpc>
                  <a:spcPct val="60000"/>
                </a:lnSpc>
                <a:spcBef>
                  <a:spcPct val="50000"/>
                </a:spcBef>
              </a:pPr>
              <a:r>
                <a:rPr kumimoji="0" lang="en-US" altLang="zh-CN" sz="1600"/>
                <a:t>Dimension reduction</a:t>
              </a:r>
            </a:p>
          </p:txBody>
        </p:sp>
      </p:grpSp>
      <p:sp>
        <p:nvSpPr>
          <p:cNvPr id="34837" name="Rectangle 54"/>
          <p:cNvSpPr>
            <a:spLocks noChangeArrowheads="1"/>
          </p:cNvSpPr>
          <p:nvPr/>
        </p:nvSpPr>
        <p:spPr bwMode="auto">
          <a:xfrm>
            <a:off x="3057525" y="3886200"/>
            <a:ext cx="2362200" cy="1524000"/>
          </a:xfrm>
          <a:prstGeom prst="rect">
            <a:avLst/>
          </a:prstGeom>
          <a:noFill/>
          <a:ln w="9525">
            <a:solidFill>
              <a:schemeClr val="tx1"/>
            </a:solidFill>
            <a:miter lim="800000"/>
            <a:headEnd/>
            <a:tailEnd/>
          </a:ln>
        </p:spPr>
        <p:txBody>
          <a:bodyPr wrap="none" anchor="ctr"/>
          <a:lstStyle/>
          <a:p>
            <a:pPr algn="l"/>
            <a:endParaRPr kumimoji="0" lang="zh-CN" altLang="zh-CN" sz="2800"/>
          </a:p>
        </p:txBody>
      </p:sp>
      <p:sp>
        <p:nvSpPr>
          <p:cNvPr id="34838" name="Text Box 55"/>
          <p:cNvSpPr txBox="1">
            <a:spLocks noChangeArrowheads="1"/>
          </p:cNvSpPr>
          <p:nvPr/>
        </p:nvSpPr>
        <p:spPr bwMode="auto">
          <a:xfrm>
            <a:off x="3057525" y="3962400"/>
            <a:ext cx="2438400" cy="1436688"/>
          </a:xfrm>
          <a:prstGeom prst="rect">
            <a:avLst/>
          </a:prstGeom>
          <a:noFill/>
          <a:ln w="9525">
            <a:noFill/>
            <a:miter lim="800000"/>
            <a:headEnd/>
            <a:tailEnd/>
          </a:ln>
        </p:spPr>
        <p:txBody>
          <a:bodyPr>
            <a:spAutoFit/>
          </a:bodyPr>
          <a:lstStyle/>
          <a:p>
            <a:pPr algn="l">
              <a:lnSpc>
                <a:spcPct val="50000"/>
              </a:lnSpc>
              <a:spcBef>
                <a:spcPct val="50000"/>
              </a:spcBef>
            </a:pPr>
            <a:r>
              <a:rPr kumimoji="0" lang="en-US" altLang="zh-CN" sz="1600"/>
              <a:t>Pattern discovery</a:t>
            </a:r>
          </a:p>
          <a:p>
            <a:pPr algn="l">
              <a:lnSpc>
                <a:spcPct val="50000"/>
              </a:lnSpc>
              <a:spcBef>
                <a:spcPct val="50000"/>
              </a:spcBef>
            </a:pPr>
            <a:r>
              <a:rPr kumimoji="0" lang="en-US" altLang="zh-CN" sz="1600"/>
              <a:t>Association &amp; correlation</a:t>
            </a:r>
          </a:p>
          <a:p>
            <a:pPr algn="l">
              <a:lnSpc>
                <a:spcPct val="50000"/>
              </a:lnSpc>
              <a:spcBef>
                <a:spcPct val="50000"/>
              </a:spcBef>
            </a:pPr>
            <a:r>
              <a:rPr kumimoji="0" lang="en-US" altLang="zh-CN" sz="1600"/>
              <a:t>Classification</a:t>
            </a:r>
          </a:p>
          <a:p>
            <a:pPr algn="l">
              <a:lnSpc>
                <a:spcPct val="50000"/>
              </a:lnSpc>
              <a:spcBef>
                <a:spcPct val="50000"/>
              </a:spcBef>
            </a:pPr>
            <a:r>
              <a:rPr kumimoji="0" lang="en-US" altLang="zh-CN" sz="1600"/>
              <a:t>Clustering</a:t>
            </a:r>
          </a:p>
          <a:p>
            <a:pPr algn="l">
              <a:lnSpc>
                <a:spcPct val="50000"/>
              </a:lnSpc>
              <a:spcBef>
                <a:spcPct val="50000"/>
              </a:spcBef>
            </a:pPr>
            <a:r>
              <a:rPr kumimoji="0" lang="en-US" altLang="zh-CN" sz="1600"/>
              <a:t>Outlier analysis</a:t>
            </a:r>
          </a:p>
          <a:p>
            <a:pPr algn="l">
              <a:lnSpc>
                <a:spcPct val="50000"/>
              </a:lnSpc>
              <a:spcBef>
                <a:spcPct val="50000"/>
              </a:spcBef>
            </a:pPr>
            <a:r>
              <a:rPr kumimoji="0" lang="en-US" altLang="zh-CN" sz="1600"/>
              <a:t>… … … …</a:t>
            </a:r>
          </a:p>
        </p:txBody>
      </p:sp>
      <p:grpSp>
        <p:nvGrpSpPr>
          <p:cNvPr id="3" name="Group 56"/>
          <p:cNvGrpSpPr>
            <a:grpSpLocks/>
          </p:cNvGrpSpPr>
          <p:nvPr/>
        </p:nvGrpSpPr>
        <p:grpSpPr bwMode="auto">
          <a:xfrm>
            <a:off x="5876925" y="3886200"/>
            <a:ext cx="2362200" cy="1143000"/>
            <a:chOff x="288" y="2880"/>
            <a:chExt cx="1488" cy="720"/>
          </a:xfrm>
        </p:grpSpPr>
        <p:sp>
          <p:nvSpPr>
            <p:cNvPr id="34843" name="Rectangle 57"/>
            <p:cNvSpPr>
              <a:spLocks noChangeArrowheads="1"/>
            </p:cNvSpPr>
            <p:nvPr/>
          </p:nvSpPr>
          <p:spPr bwMode="auto">
            <a:xfrm>
              <a:off x="288" y="2880"/>
              <a:ext cx="1344" cy="720"/>
            </a:xfrm>
            <a:prstGeom prst="rect">
              <a:avLst/>
            </a:prstGeom>
            <a:noFill/>
            <a:ln w="9525">
              <a:solidFill>
                <a:schemeClr val="tx1"/>
              </a:solidFill>
              <a:miter lim="800000"/>
              <a:headEnd/>
              <a:tailEnd/>
            </a:ln>
          </p:spPr>
          <p:txBody>
            <a:bodyPr wrap="none" anchor="ctr"/>
            <a:lstStyle/>
            <a:p>
              <a:pPr algn="l"/>
              <a:endParaRPr kumimoji="0" lang="zh-CN" altLang="zh-CN" sz="2800"/>
            </a:p>
          </p:txBody>
        </p:sp>
        <p:sp>
          <p:nvSpPr>
            <p:cNvPr id="34844" name="Text Box 58"/>
            <p:cNvSpPr txBox="1">
              <a:spLocks noChangeArrowheads="1"/>
            </p:cNvSpPr>
            <p:nvPr/>
          </p:nvSpPr>
          <p:spPr bwMode="auto">
            <a:xfrm>
              <a:off x="288" y="2943"/>
              <a:ext cx="1488" cy="657"/>
            </a:xfrm>
            <a:prstGeom prst="rect">
              <a:avLst/>
            </a:prstGeom>
            <a:noFill/>
            <a:ln w="9525">
              <a:noFill/>
              <a:miter lim="800000"/>
              <a:headEnd/>
              <a:tailEnd/>
            </a:ln>
          </p:spPr>
          <p:txBody>
            <a:bodyPr>
              <a:spAutoFit/>
            </a:bodyPr>
            <a:lstStyle/>
            <a:p>
              <a:pPr algn="l">
                <a:lnSpc>
                  <a:spcPct val="60000"/>
                </a:lnSpc>
                <a:spcBef>
                  <a:spcPct val="50000"/>
                </a:spcBef>
              </a:pPr>
              <a:r>
                <a:rPr kumimoji="0" lang="en-US" altLang="zh-CN" sz="1600"/>
                <a:t>Pattern evaluation</a:t>
              </a:r>
            </a:p>
            <a:p>
              <a:pPr algn="l">
                <a:lnSpc>
                  <a:spcPct val="60000"/>
                </a:lnSpc>
                <a:spcBef>
                  <a:spcPct val="50000"/>
                </a:spcBef>
              </a:pPr>
              <a:r>
                <a:rPr kumimoji="0" lang="en-US" altLang="zh-CN" sz="1600"/>
                <a:t>Pattern selection</a:t>
              </a:r>
            </a:p>
            <a:p>
              <a:pPr algn="l">
                <a:lnSpc>
                  <a:spcPct val="60000"/>
                </a:lnSpc>
                <a:spcBef>
                  <a:spcPct val="50000"/>
                </a:spcBef>
              </a:pPr>
              <a:r>
                <a:rPr kumimoji="0" lang="en-US" altLang="zh-CN" sz="1600"/>
                <a:t>Pattern interpretation</a:t>
              </a:r>
            </a:p>
            <a:p>
              <a:pPr algn="l">
                <a:lnSpc>
                  <a:spcPct val="60000"/>
                </a:lnSpc>
                <a:spcBef>
                  <a:spcPct val="50000"/>
                </a:spcBef>
              </a:pPr>
              <a:r>
                <a:rPr kumimoji="0" lang="en-US" altLang="zh-CN" sz="1600"/>
                <a:t>Pattern visualization</a:t>
              </a:r>
            </a:p>
          </p:txBody>
        </p:sp>
      </p:grpSp>
      <p:sp>
        <p:nvSpPr>
          <p:cNvPr id="34840" name="AutoShape 62"/>
          <p:cNvSpPr>
            <a:spLocks noChangeArrowheads="1"/>
          </p:cNvSpPr>
          <p:nvPr/>
        </p:nvSpPr>
        <p:spPr bwMode="auto">
          <a:xfrm rot="-10256010">
            <a:off x="1838325" y="2819400"/>
            <a:ext cx="304800" cy="990600"/>
          </a:xfrm>
          <a:prstGeom prst="curvedLeftArrow">
            <a:avLst>
              <a:gd name="adj1" fmla="val 65000"/>
              <a:gd name="adj2" fmla="val 130000"/>
              <a:gd name="adj3" fmla="val 33333"/>
            </a:avLst>
          </a:prstGeom>
          <a:solidFill>
            <a:schemeClr val="accent1"/>
          </a:solidFill>
          <a:ln w="9525">
            <a:solidFill>
              <a:schemeClr val="tx1"/>
            </a:solidFill>
            <a:miter lim="800000"/>
            <a:headEnd/>
            <a:tailEnd/>
          </a:ln>
        </p:spPr>
        <p:txBody>
          <a:bodyPr wrap="none" anchor="ctr"/>
          <a:lstStyle/>
          <a:p>
            <a:pPr algn="l"/>
            <a:endParaRPr kumimoji="0" lang="zh-CN" altLang="zh-CN" sz="2800"/>
          </a:p>
        </p:txBody>
      </p:sp>
      <p:sp>
        <p:nvSpPr>
          <p:cNvPr id="34841" name="AutoShape 63"/>
          <p:cNvSpPr>
            <a:spLocks noChangeArrowheads="1"/>
          </p:cNvSpPr>
          <p:nvPr/>
        </p:nvSpPr>
        <p:spPr bwMode="auto">
          <a:xfrm rot="-10256010">
            <a:off x="3667125" y="2819400"/>
            <a:ext cx="304800" cy="990600"/>
          </a:xfrm>
          <a:prstGeom prst="curvedLeftArrow">
            <a:avLst>
              <a:gd name="adj1" fmla="val 65000"/>
              <a:gd name="adj2" fmla="val 130000"/>
              <a:gd name="adj3" fmla="val 33333"/>
            </a:avLst>
          </a:prstGeom>
          <a:solidFill>
            <a:schemeClr val="accent1"/>
          </a:solidFill>
          <a:ln w="9525">
            <a:solidFill>
              <a:schemeClr val="tx1"/>
            </a:solidFill>
            <a:miter lim="800000"/>
            <a:headEnd/>
            <a:tailEnd/>
          </a:ln>
        </p:spPr>
        <p:txBody>
          <a:bodyPr wrap="none" anchor="ctr"/>
          <a:lstStyle/>
          <a:p>
            <a:pPr algn="l"/>
            <a:endParaRPr kumimoji="0" lang="zh-CN" altLang="zh-CN" sz="2800"/>
          </a:p>
        </p:txBody>
      </p:sp>
      <p:sp>
        <p:nvSpPr>
          <p:cNvPr id="34842" name="AutoShape 64"/>
          <p:cNvSpPr>
            <a:spLocks noChangeArrowheads="1"/>
          </p:cNvSpPr>
          <p:nvPr/>
        </p:nvSpPr>
        <p:spPr bwMode="auto">
          <a:xfrm rot="-10256010">
            <a:off x="5800725" y="2819400"/>
            <a:ext cx="304800" cy="990600"/>
          </a:xfrm>
          <a:prstGeom prst="curvedLeftArrow">
            <a:avLst>
              <a:gd name="adj1" fmla="val 65000"/>
              <a:gd name="adj2" fmla="val 130000"/>
              <a:gd name="adj3" fmla="val 33333"/>
            </a:avLst>
          </a:prstGeom>
          <a:solidFill>
            <a:schemeClr val="accent1"/>
          </a:solidFill>
          <a:ln w="9525">
            <a:solidFill>
              <a:schemeClr val="tx1"/>
            </a:solidFill>
            <a:miter lim="800000"/>
            <a:headEnd/>
            <a:tailEnd/>
          </a:ln>
        </p:spPr>
        <p:txBody>
          <a:bodyPr wrap="none" anchor="ctr"/>
          <a:lstStyle/>
          <a:p>
            <a:pPr algn="l"/>
            <a:endParaRPr kumimoji="0" lang="zh-CN" altLang="zh-CN" sz="280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p:spPr>
        <p:txBody>
          <a:bodyPr/>
          <a:lstStyle/>
          <a:p>
            <a:fld id="{1207D6A7-F467-4F0A-87F2-8A7D56CA1EE7}" type="slidenum">
              <a:rPr lang="en-US" altLang="zh-CN" smtClean="0"/>
              <a:pPr/>
              <a:t>21</a:t>
            </a:fld>
            <a:endParaRPr lang="en-US" altLang="zh-CN" smtClean="0"/>
          </a:p>
        </p:txBody>
      </p:sp>
      <p:sp>
        <p:nvSpPr>
          <p:cNvPr id="35843" name="Rectangle 6"/>
          <p:cNvSpPr>
            <a:spLocks noGrp="1" noChangeArrowheads="1"/>
          </p:cNvSpPr>
          <p:nvPr>
            <p:ph type="title"/>
          </p:nvPr>
        </p:nvSpPr>
        <p:spPr>
          <a:xfrm>
            <a:off x="1350963" y="71438"/>
            <a:ext cx="7632700" cy="863600"/>
          </a:xfrm>
          <a:noFill/>
        </p:spPr>
        <p:txBody>
          <a:bodyPr lIns="92075" tIns="46038" rIns="92075" bIns="46038" anchor="ctr"/>
          <a:lstStyle/>
          <a:p>
            <a:pPr eaLnBrk="1" hangingPunct="1"/>
            <a:r>
              <a:rPr lang="zh-CN" altLang="en-US" smtClean="0"/>
              <a:t>典型的数据挖掘系统结构</a:t>
            </a:r>
            <a:endParaRPr lang="zh-CN" altLang="en-US" sz="3600" smtClean="0"/>
          </a:p>
        </p:txBody>
      </p:sp>
      <p:pic>
        <p:nvPicPr>
          <p:cNvPr id="35844" name="Picture 31"/>
          <p:cNvPicPr>
            <a:picLocks noChangeAspect="1" noChangeArrowheads="1"/>
          </p:cNvPicPr>
          <p:nvPr/>
        </p:nvPicPr>
        <p:blipFill>
          <a:blip r:embed="rId2"/>
          <a:srcRect/>
          <a:stretch>
            <a:fillRect/>
          </a:stretch>
        </p:blipFill>
        <p:spPr bwMode="auto">
          <a:xfrm>
            <a:off x="2339975" y="1052513"/>
            <a:ext cx="5089525" cy="5516562"/>
          </a:xfrm>
          <a:prstGeom prst="rect">
            <a:avLst/>
          </a:prstGeom>
          <a:noFill/>
          <a:ln w="9525">
            <a:noFill/>
            <a:miter lim="800000"/>
            <a:headEnd/>
            <a:tailEnd/>
          </a:ln>
        </p:spPr>
      </p:pic>
      <p:sp>
        <p:nvSpPr>
          <p:cNvPr id="35845" name="Line 28"/>
          <p:cNvSpPr>
            <a:spLocks noChangeShapeType="1"/>
          </p:cNvSpPr>
          <p:nvPr/>
        </p:nvSpPr>
        <p:spPr bwMode="auto">
          <a:xfrm>
            <a:off x="5148263" y="2636838"/>
            <a:ext cx="792162" cy="360362"/>
          </a:xfrm>
          <a:prstGeom prst="line">
            <a:avLst/>
          </a:prstGeom>
          <a:noFill/>
          <a:ln w="38100">
            <a:solidFill>
              <a:schemeClr val="tx1"/>
            </a:solidFill>
            <a:miter lim="800000"/>
            <a:headEnd/>
            <a:tailEnd type="triangle" w="med" len="med"/>
          </a:ln>
        </p:spPr>
        <p:txBody>
          <a:bodyPr wrap="none"/>
          <a:lstStyle/>
          <a:p>
            <a:endParaRPr lang="zh-CN" altLang="en-US"/>
          </a:p>
        </p:txBody>
      </p:sp>
      <p:sp>
        <p:nvSpPr>
          <p:cNvPr id="35846" name="Line 29"/>
          <p:cNvSpPr>
            <a:spLocks noChangeShapeType="1"/>
          </p:cNvSpPr>
          <p:nvPr/>
        </p:nvSpPr>
        <p:spPr bwMode="auto">
          <a:xfrm>
            <a:off x="4932363" y="2709863"/>
            <a:ext cx="990600" cy="381000"/>
          </a:xfrm>
          <a:prstGeom prst="line">
            <a:avLst/>
          </a:prstGeom>
          <a:noFill/>
          <a:ln w="38100">
            <a:solidFill>
              <a:schemeClr val="tx1"/>
            </a:solidFill>
            <a:miter lim="800000"/>
            <a:headEnd type="triangle" w="med" len="med"/>
            <a:tailEnd/>
          </a:ln>
        </p:spPr>
        <p:txBody>
          <a:bodyPr wrap="none"/>
          <a:lstStyle/>
          <a:p>
            <a:endParaRPr lang="zh-CN" altLang="en-US"/>
          </a:p>
        </p:txBody>
      </p:sp>
    </p:spTree>
  </p:cSld>
  <p:clrMapOvr>
    <a:masterClrMapping/>
  </p:clrMapOvr>
  <p:transition>
    <p:blinds/>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41"/>
          <p:cNvSpPr>
            <a:spLocks noGrp="1"/>
          </p:cNvSpPr>
          <p:nvPr>
            <p:ph type="sldNum" sz="quarter" idx="12"/>
          </p:nvPr>
        </p:nvSpPr>
        <p:spPr/>
        <p:txBody>
          <a:bodyPr/>
          <a:lstStyle/>
          <a:p>
            <a:pPr>
              <a:defRPr/>
            </a:pPr>
            <a:fld id="{64DB5BE0-B235-44F1-B52F-92B56B68AAB8}" type="slidenum">
              <a:rPr lang="zh-CN" altLang="zh-CN" smtClean="0"/>
              <a:pPr>
                <a:defRPr/>
              </a:pPr>
              <a:t>22</a:t>
            </a:fld>
            <a:endParaRPr lang="zh-CN" altLang="zh-CN"/>
          </a:p>
        </p:txBody>
      </p:sp>
      <p:pic>
        <p:nvPicPr>
          <p:cNvPr id="105473" name="Picture 1" descr="C:\Users\wd\AppData\Roaming\Tencent\Users\9536317\QQ\WinTemp\RichOle\}4FTO5GC3)$IF0[JL5ADL]L.png"/>
          <p:cNvPicPr>
            <a:picLocks noChangeAspect="1" noChangeArrowheads="1"/>
          </p:cNvPicPr>
          <p:nvPr/>
        </p:nvPicPr>
        <p:blipFill>
          <a:blip r:embed="rId3"/>
          <a:srcRect/>
          <a:stretch>
            <a:fillRect/>
          </a:stretch>
        </p:blipFill>
        <p:spPr bwMode="auto">
          <a:xfrm>
            <a:off x="1" y="0"/>
            <a:ext cx="9205614" cy="6400800"/>
          </a:xfrm>
          <a:prstGeom prst="rect">
            <a:avLst/>
          </a:prstGeom>
          <a:noFill/>
        </p:spPr>
      </p:pic>
    </p:spTree>
    <p:extLst>
      <p:ext uri="{BB962C8B-B14F-4D97-AF65-F5344CB8AC3E}">
        <p14:creationId xmlns:p14="http://schemas.microsoft.com/office/powerpoint/2010/main" val="2455137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41"/>
          <p:cNvSpPr>
            <a:spLocks noGrp="1"/>
          </p:cNvSpPr>
          <p:nvPr>
            <p:ph type="sldNum" sz="quarter" idx="12"/>
          </p:nvPr>
        </p:nvSpPr>
        <p:spPr/>
        <p:txBody>
          <a:bodyPr/>
          <a:lstStyle/>
          <a:p>
            <a:pPr>
              <a:defRPr/>
            </a:pPr>
            <a:fld id="{64DB5BE0-B235-44F1-B52F-92B56B68AAB8}" type="slidenum">
              <a:rPr lang="zh-CN" altLang="zh-CN" smtClean="0"/>
              <a:pPr>
                <a:defRPr/>
              </a:pPr>
              <a:t>23</a:t>
            </a:fld>
            <a:endParaRPr lang="zh-CN" altLang="zh-CN"/>
          </a:p>
        </p:txBody>
      </p:sp>
      <p:pic>
        <p:nvPicPr>
          <p:cNvPr id="107521" name="Picture 1" descr="C:\Users\wd\AppData\Roaming\Tencent\Users\9536317\QQ\WinTemp\RichOle\}69(7$H@9$FR]S2T3G23(62.png"/>
          <p:cNvPicPr>
            <a:picLocks noChangeAspect="1" noChangeArrowheads="1"/>
          </p:cNvPicPr>
          <p:nvPr/>
        </p:nvPicPr>
        <p:blipFill>
          <a:blip r:embed="rId3"/>
          <a:srcRect/>
          <a:stretch>
            <a:fillRect/>
          </a:stretch>
        </p:blipFill>
        <p:spPr bwMode="auto">
          <a:xfrm>
            <a:off x="0" y="142852"/>
            <a:ext cx="9291748" cy="6215106"/>
          </a:xfrm>
          <a:prstGeom prst="rect">
            <a:avLst/>
          </a:prstGeom>
          <a:noFill/>
        </p:spPr>
      </p:pic>
    </p:spTree>
    <p:extLst>
      <p:ext uri="{BB962C8B-B14F-4D97-AF65-F5344CB8AC3E}">
        <p14:creationId xmlns:p14="http://schemas.microsoft.com/office/powerpoint/2010/main" val="2455137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41"/>
          <p:cNvSpPr>
            <a:spLocks noGrp="1"/>
          </p:cNvSpPr>
          <p:nvPr>
            <p:ph type="sldNum" sz="quarter" idx="12"/>
          </p:nvPr>
        </p:nvSpPr>
        <p:spPr/>
        <p:txBody>
          <a:bodyPr/>
          <a:lstStyle/>
          <a:p>
            <a:pPr>
              <a:defRPr/>
            </a:pPr>
            <a:fld id="{64DB5BE0-B235-44F1-B52F-92B56B68AAB8}" type="slidenum">
              <a:rPr lang="zh-CN" altLang="zh-CN" smtClean="0"/>
              <a:pPr>
                <a:defRPr/>
              </a:pPr>
              <a:t>24</a:t>
            </a:fld>
            <a:endParaRPr lang="zh-CN" altLang="zh-CN"/>
          </a:p>
        </p:txBody>
      </p:sp>
      <p:pic>
        <p:nvPicPr>
          <p:cNvPr id="112641" name="Picture 1" descr="C:\Users\wd\AppData\Roaming\Tencent\Users\9536317\QQ\WinTemp\RichOle\%4P$N{XQ`(65T6FVL1_CF8D.png"/>
          <p:cNvPicPr>
            <a:picLocks noChangeAspect="1" noChangeArrowheads="1"/>
          </p:cNvPicPr>
          <p:nvPr/>
        </p:nvPicPr>
        <p:blipFill>
          <a:blip r:embed="rId3"/>
          <a:srcRect/>
          <a:stretch>
            <a:fillRect/>
          </a:stretch>
        </p:blipFill>
        <p:spPr bwMode="auto">
          <a:xfrm>
            <a:off x="0" y="214291"/>
            <a:ext cx="9786973" cy="6643709"/>
          </a:xfrm>
          <a:prstGeom prst="rect">
            <a:avLst/>
          </a:prstGeom>
          <a:noFill/>
        </p:spPr>
      </p:pic>
    </p:spTree>
    <p:extLst>
      <p:ext uri="{BB962C8B-B14F-4D97-AF65-F5344CB8AC3E}">
        <p14:creationId xmlns:p14="http://schemas.microsoft.com/office/powerpoint/2010/main" val="24551371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41"/>
          <p:cNvSpPr>
            <a:spLocks noGrp="1"/>
          </p:cNvSpPr>
          <p:nvPr>
            <p:ph type="sldNum" sz="quarter" idx="12"/>
          </p:nvPr>
        </p:nvSpPr>
        <p:spPr/>
        <p:txBody>
          <a:bodyPr/>
          <a:lstStyle/>
          <a:p>
            <a:pPr>
              <a:defRPr/>
            </a:pPr>
            <a:fld id="{64DB5BE0-B235-44F1-B52F-92B56B68AAB8}" type="slidenum">
              <a:rPr lang="zh-CN" altLang="zh-CN" smtClean="0"/>
              <a:pPr>
                <a:defRPr/>
              </a:pPr>
              <a:t>25</a:t>
            </a:fld>
            <a:endParaRPr lang="zh-CN" altLang="zh-CN"/>
          </a:p>
        </p:txBody>
      </p:sp>
      <p:pic>
        <p:nvPicPr>
          <p:cNvPr id="114689" name="Picture 1" descr="C:\Users\wd\AppData\Roaming\Tencent\Users\9536317\QQ\WinTemp\RichOle\P4D@5{[Q3(`GP5_INEP83%P.png"/>
          <p:cNvPicPr>
            <a:picLocks noChangeAspect="1" noChangeArrowheads="1"/>
          </p:cNvPicPr>
          <p:nvPr/>
        </p:nvPicPr>
        <p:blipFill>
          <a:blip r:embed="rId3"/>
          <a:srcRect/>
          <a:stretch>
            <a:fillRect/>
          </a:stretch>
        </p:blipFill>
        <p:spPr bwMode="auto">
          <a:xfrm>
            <a:off x="-142908" y="357166"/>
            <a:ext cx="9501254" cy="6032697"/>
          </a:xfrm>
          <a:prstGeom prst="rect">
            <a:avLst/>
          </a:prstGeom>
          <a:noFill/>
        </p:spPr>
      </p:pic>
    </p:spTree>
    <p:extLst>
      <p:ext uri="{BB962C8B-B14F-4D97-AF65-F5344CB8AC3E}">
        <p14:creationId xmlns:p14="http://schemas.microsoft.com/office/powerpoint/2010/main" val="24551371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41"/>
          <p:cNvSpPr>
            <a:spLocks noGrp="1"/>
          </p:cNvSpPr>
          <p:nvPr>
            <p:ph type="sldNum" sz="quarter" idx="12"/>
          </p:nvPr>
        </p:nvSpPr>
        <p:spPr/>
        <p:txBody>
          <a:bodyPr/>
          <a:lstStyle/>
          <a:p>
            <a:pPr>
              <a:defRPr/>
            </a:pPr>
            <a:fld id="{64DB5BE0-B235-44F1-B52F-92B56B68AAB8}" type="slidenum">
              <a:rPr lang="zh-CN" altLang="zh-CN" smtClean="0"/>
              <a:pPr>
                <a:defRPr/>
              </a:pPr>
              <a:t>26</a:t>
            </a:fld>
            <a:endParaRPr lang="zh-CN" altLang="zh-CN"/>
          </a:p>
        </p:txBody>
      </p:sp>
      <p:pic>
        <p:nvPicPr>
          <p:cNvPr id="116737" name="Picture 1" descr="C:\Users\wd\AppData\Roaming\Tencent\Users\9536317\QQ\WinTemp\RichOle\A_Z)`3O%}7F5TMZ[Q[C$9~4.png"/>
          <p:cNvPicPr>
            <a:picLocks noChangeAspect="1" noChangeArrowheads="1"/>
          </p:cNvPicPr>
          <p:nvPr/>
        </p:nvPicPr>
        <p:blipFill>
          <a:blip r:embed="rId3"/>
          <a:srcRect/>
          <a:stretch>
            <a:fillRect/>
          </a:stretch>
        </p:blipFill>
        <p:spPr bwMode="auto">
          <a:xfrm>
            <a:off x="0" y="0"/>
            <a:ext cx="10001288" cy="6643710"/>
          </a:xfrm>
          <a:prstGeom prst="rect">
            <a:avLst/>
          </a:prstGeom>
          <a:noFill/>
        </p:spPr>
      </p:pic>
    </p:spTree>
    <p:extLst>
      <p:ext uri="{BB962C8B-B14F-4D97-AF65-F5344CB8AC3E}">
        <p14:creationId xmlns:p14="http://schemas.microsoft.com/office/powerpoint/2010/main" val="24551371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41"/>
          <p:cNvSpPr>
            <a:spLocks noGrp="1"/>
          </p:cNvSpPr>
          <p:nvPr>
            <p:ph type="sldNum" sz="quarter" idx="12"/>
          </p:nvPr>
        </p:nvSpPr>
        <p:spPr/>
        <p:txBody>
          <a:bodyPr/>
          <a:lstStyle/>
          <a:p>
            <a:pPr>
              <a:defRPr/>
            </a:pPr>
            <a:fld id="{64DB5BE0-B235-44F1-B52F-92B56B68AAB8}" type="slidenum">
              <a:rPr lang="zh-CN" altLang="zh-CN" smtClean="0"/>
              <a:pPr>
                <a:defRPr/>
              </a:pPr>
              <a:t>27</a:t>
            </a:fld>
            <a:endParaRPr lang="zh-CN" altLang="zh-CN"/>
          </a:p>
        </p:txBody>
      </p:sp>
      <p:pic>
        <p:nvPicPr>
          <p:cNvPr id="118785" name="Picture 1" descr="C:\Users\wd\AppData\Roaming\Tencent\Users\9536317\QQ\WinTemp\RichOle\YY%[@UNCO~SLL(4ES)%2_[B.png"/>
          <p:cNvPicPr>
            <a:picLocks noChangeAspect="1" noChangeArrowheads="1"/>
          </p:cNvPicPr>
          <p:nvPr/>
        </p:nvPicPr>
        <p:blipFill>
          <a:blip r:embed="rId3"/>
          <a:srcRect/>
          <a:stretch>
            <a:fillRect/>
          </a:stretch>
        </p:blipFill>
        <p:spPr bwMode="auto">
          <a:xfrm>
            <a:off x="-142908" y="142852"/>
            <a:ext cx="10144164" cy="6858000"/>
          </a:xfrm>
          <a:prstGeom prst="rect">
            <a:avLst/>
          </a:prstGeom>
          <a:noFill/>
        </p:spPr>
      </p:pic>
    </p:spTree>
    <p:extLst>
      <p:ext uri="{BB962C8B-B14F-4D97-AF65-F5344CB8AC3E}">
        <p14:creationId xmlns:p14="http://schemas.microsoft.com/office/powerpoint/2010/main" val="24551371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41"/>
          <p:cNvSpPr>
            <a:spLocks noGrp="1"/>
          </p:cNvSpPr>
          <p:nvPr>
            <p:ph type="sldNum" sz="quarter" idx="12"/>
          </p:nvPr>
        </p:nvSpPr>
        <p:spPr/>
        <p:txBody>
          <a:bodyPr/>
          <a:lstStyle/>
          <a:p>
            <a:pPr>
              <a:defRPr/>
            </a:pPr>
            <a:fld id="{64DB5BE0-B235-44F1-B52F-92B56B68AAB8}" type="slidenum">
              <a:rPr lang="zh-CN" altLang="zh-CN" smtClean="0"/>
              <a:pPr>
                <a:defRPr/>
              </a:pPr>
              <a:t>28</a:t>
            </a:fld>
            <a:endParaRPr lang="zh-CN" altLang="zh-CN"/>
          </a:p>
        </p:txBody>
      </p:sp>
      <p:pic>
        <p:nvPicPr>
          <p:cNvPr id="33793" name="Picture 1" descr="C:\Users\wdls\AppData\Roaming\Tencent\Users\9536317\QQ\WinTemp\RichOle\46W9M(6WSH4LT{CCJITJJ{V.png"/>
          <p:cNvPicPr>
            <a:picLocks noChangeAspect="1" noChangeArrowheads="1"/>
          </p:cNvPicPr>
          <p:nvPr/>
        </p:nvPicPr>
        <p:blipFill>
          <a:blip r:embed="rId3"/>
          <a:srcRect/>
          <a:stretch>
            <a:fillRect/>
          </a:stretch>
        </p:blipFill>
        <p:spPr bwMode="auto">
          <a:xfrm>
            <a:off x="0" y="142852"/>
            <a:ext cx="7372350" cy="723900"/>
          </a:xfrm>
          <a:prstGeom prst="rect">
            <a:avLst/>
          </a:prstGeom>
          <a:noFill/>
        </p:spPr>
      </p:pic>
      <p:pic>
        <p:nvPicPr>
          <p:cNvPr id="5" name="Picture 4"/>
          <p:cNvPicPr>
            <a:picLocks noChangeAspect="1" noChangeArrowheads="1"/>
          </p:cNvPicPr>
          <p:nvPr/>
        </p:nvPicPr>
        <p:blipFill>
          <a:blip r:embed="rId4"/>
          <a:srcRect/>
          <a:stretch>
            <a:fillRect/>
          </a:stretch>
        </p:blipFill>
        <p:spPr bwMode="auto">
          <a:xfrm>
            <a:off x="4140200" y="3284538"/>
            <a:ext cx="4681538" cy="3181350"/>
          </a:xfrm>
          <a:prstGeom prst="rect">
            <a:avLst/>
          </a:prstGeom>
          <a:noFill/>
          <a:ln w="9525">
            <a:noFill/>
            <a:miter lim="800000"/>
            <a:headEnd/>
            <a:tailEnd/>
          </a:ln>
        </p:spPr>
      </p:pic>
      <p:pic>
        <p:nvPicPr>
          <p:cNvPr id="6" name="Picture 5"/>
          <p:cNvPicPr>
            <a:picLocks noChangeAspect="1" noChangeArrowheads="1"/>
          </p:cNvPicPr>
          <p:nvPr/>
        </p:nvPicPr>
        <p:blipFill>
          <a:blip r:embed="rId5"/>
          <a:srcRect/>
          <a:stretch>
            <a:fillRect/>
          </a:stretch>
        </p:blipFill>
        <p:spPr bwMode="auto">
          <a:xfrm>
            <a:off x="323850" y="3157538"/>
            <a:ext cx="3743325" cy="3700462"/>
          </a:xfrm>
          <a:prstGeom prst="rect">
            <a:avLst/>
          </a:prstGeom>
          <a:noFill/>
          <a:ln w="9525">
            <a:noFill/>
            <a:miter lim="800000"/>
            <a:headEnd/>
            <a:tailEnd/>
          </a:ln>
        </p:spPr>
      </p:pic>
      <p:sp>
        <p:nvSpPr>
          <p:cNvPr id="7" name="Rectangle 3"/>
          <p:cNvSpPr txBox="1">
            <a:spLocks noChangeArrowheads="1"/>
          </p:cNvSpPr>
          <p:nvPr/>
        </p:nvSpPr>
        <p:spPr bwMode="auto">
          <a:xfrm>
            <a:off x="0" y="785794"/>
            <a:ext cx="9144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10000"/>
              </a:lnSpc>
              <a:spcBef>
                <a:spcPct val="20000"/>
              </a:spcBef>
              <a:spcAft>
                <a:spcPct val="0"/>
              </a:spcAft>
              <a:buClr>
                <a:schemeClr val="tx2"/>
              </a:buClr>
              <a:buSzPct val="50000"/>
              <a:buFont typeface="Wingdings 2" pitchFamily="18" charset="2"/>
              <a:buChar char="ß"/>
              <a:tabLst/>
              <a:defRPr/>
            </a:pPr>
            <a:r>
              <a:rPr kumimoji="0" lang="zh-CN" altLang="en-US" sz="2800" b="0" i="0" u="sng" strike="noStrike" kern="1200" cap="none" spc="0" normalizeH="0" baseline="0" noProof="0" dirty="0" smtClean="0">
                <a:ln>
                  <a:noFill/>
                </a:ln>
                <a:solidFill>
                  <a:schemeClr val="tx1"/>
                </a:solidFill>
                <a:effectLst/>
                <a:uLnTx/>
                <a:uFillTx/>
                <a:latin typeface="+mn-lt"/>
                <a:ea typeface="+mn-ea"/>
                <a:cs typeface="+mn-cs"/>
              </a:rPr>
              <a:t>聚类分析</a:t>
            </a:r>
            <a:r>
              <a:rPr kumimoji="0" lang="en-US" altLang="zh-CN" sz="2800" b="0" i="0" u="sng" strike="noStrike" kern="1200" cap="none" spc="0" normalizeH="0" baseline="0" noProof="0" dirty="0" smtClean="0">
                <a:ln>
                  <a:noFill/>
                </a:ln>
                <a:solidFill>
                  <a:schemeClr val="tx1"/>
                </a:solidFill>
                <a:effectLst/>
                <a:uLnTx/>
                <a:uFillTx/>
                <a:latin typeface="+mn-lt"/>
                <a:ea typeface="+mn-ea"/>
                <a:cs typeface="+mn-cs"/>
              </a:rPr>
              <a:t>Unsupervised learning (i.e., Class label is unknown)</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10000"/>
              </a:lnSpc>
              <a:spcBef>
                <a:spcPct val="20000"/>
              </a:spcBef>
              <a:spcAft>
                <a:spcPct val="0"/>
              </a:spcAft>
              <a:buClr>
                <a:schemeClr val="tx2"/>
              </a:buClr>
              <a:buSzPct val="50000"/>
              <a:buFont typeface="Wingdings 2" pitchFamily="18" charset="2"/>
              <a:buChar char="Þ"/>
              <a:tabLst/>
              <a:defRPr/>
            </a:pP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mn-ea"/>
                <a:cs typeface="+mn-cs"/>
              </a:rPr>
              <a:t>类标号</a:t>
            </a:r>
            <a:r>
              <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mn-ea"/>
                <a:cs typeface="+mn-cs"/>
              </a:rPr>
              <a:t>(Class label) </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mn-ea"/>
                <a:cs typeface="+mn-cs"/>
              </a:rPr>
              <a:t>未知</a:t>
            </a:r>
            <a:r>
              <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mn-ea"/>
                <a:cs typeface="+mn-cs"/>
              </a:rPr>
              <a:t>对数据分组</a:t>
            </a:r>
            <a:r>
              <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mn-ea"/>
                <a:cs typeface="+mn-cs"/>
              </a:rPr>
              <a:t>形成新的类</a:t>
            </a:r>
            <a:r>
              <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mn-ea"/>
                <a:cs typeface="+mn-cs"/>
              </a:rPr>
              <a:t>例如</a:t>
            </a:r>
            <a:r>
              <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mn-ea"/>
                <a:cs typeface="+mn-cs"/>
              </a:rPr>
              <a:t>对房屋分类</a:t>
            </a:r>
            <a:r>
              <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mn-ea"/>
                <a:cs typeface="+mn-cs"/>
              </a:rPr>
              <a:t>找出分布模式</a:t>
            </a:r>
          </a:p>
          <a:p>
            <a:pPr marL="742950" marR="0" lvl="1" indent="-285750" algn="l" defTabSz="914400" rtl="0" eaLnBrk="1" fontAlgn="base" latinLnBrk="0" hangingPunct="1">
              <a:lnSpc>
                <a:spcPct val="110000"/>
              </a:lnSpc>
              <a:spcBef>
                <a:spcPct val="20000"/>
              </a:spcBef>
              <a:spcAft>
                <a:spcPct val="0"/>
              </a:spcAft>
              <a:buClr>
                <a:schemeClr val="tx2"/>
              </a:buClr>
              <a:buSzPct val="50000"/>
              <a:buFont typeface="Wingdings 2" pitchFamily="18" charset="2"/>
              <a:buChar char="Þ"/>
              <a:tabLst/>
              <a:defRPr/>
            </a:pP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mn-ea"/>
                <a:cs typeface="+mn-cs"/>
              </a:rPr>
              <a:t>聚类原则</a:t>
            </a:r>
            <a:r>
              <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mn-ea"/>
                <a:cs typeface="+mn-cs"/>
              </a:rPr>
              <a:t>最大化类内的相似性</a:t>
            </a:r>
            <a:r>
              <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mn-ea"/>
                <a:cs typeface="+mn-cs"/>
              </a:rPr>
              <a:t>最小化类间的相似性</a:t>
            </a: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2" pitchFamily="18" charset="2"/>
              <a:buChar char="ß"/>
              <a:tabLst/>
              <a:defRPr/>
            </a:pP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4551371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41"/>
          <p:cNvSpPr>
            <a:spLocks noGrp="1"/>
          </p:cNvSpPr>
          <p:nvPr>
            <p:ph type="sldNum" sz="quarter" idx="12"/>
          </p:nvPr>
        </p:nvSpPr>
        <p:spPr/>
        <p:txBody>
          <a:bodyPr/>
          <a:lstStyle/>
          <a:p>
            <a:pPr>
              <a:defRPr/>
            </a:pPr>
            <a:fld id="{64DB5BE0-B235-44F1-B52F-92B56B68AAB8}" type="slidenum">
              <a:rPr lang="zh-CN" altLang="zh-CN" smtClean="0"/>
              <a:pPr>
                <a:defRPr/>
              </a:pPr>
              <a:t>29</a:t>
            </a:fld>
            <a:endParaRPr lang="zh-CN" altLang="zh-CN"/>
          </a:p>
        </p:txBody>
      </p:sp>
      <p:sp>
        <p:nvSpPr>
          <p:cNvPr id="120833" name="AutoShape 1" descr="C:\Users\wd\AppData\Roaming\Tencent\Users\9536317\QQ\WinTemp\RichOle\`6$V[4N5|D)9W[BRAUY46.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20834" name="AutoShape 2" descr="C:\Users\wd\AppData\Roaming\Tencent\Users\9536317\QQ\WinTemp\RichOle\`6$V[4N5|D)9W[BRAUY46.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20835" name="AutoShape 3" descr="C:\Users\wd\AppData\Roaming\Tencent\Users\9536317\QQ\WinTemp\RichOle\`6$V[4N5|D)9W[BRAUY46.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20836" name="AutoShape 4" descr="C:\Users\wd\AppData\Roaming\Tencent\Users\9536317\QQ\WinTemp\RichOle\`6$V[4N5|D)9W[BRAUY46.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20837" name="AutoShape 5" descr="C:\Users\wd\AppData\Roaming\Tencent\Users\9536317\QQ\WinTemp\RichOle\`6$V[4N5|D)9W[BRAUY46.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20838" name="AutoShape 6" descr="C:\Users\wd\AppData\Roaming\Tencent\Users\9536317\QQ\WinTemp\RichOle\`6$V[4N5|D)9W[BRAUY46.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20839" name="AutoShape 7" descr="C:\Users\wd\AppData\Roaming\Tencent\Users\9536317\QQ\WinTemp\RichOle\`6$V[4N5|D)9W[BRAUY46.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20840" name="Picture 8" descr="C:\Users\wd\AppData\Roaming\Tencent\Users\9536317\QQ\WinTemp\RichOle\2J59LH[TE{G@]Q6@)A%WBHD.png"/>
          <p:cNvPicPr>
            <a:picLocks noChangeAspect="1" noChangeArrowheads="1"/>
          </p:cNvPicPr>
          <p:nvPr/>
        </p:nvPicPr>
        <p:blipFill>
          <a:blip r:embed="rId3"/>
          <a:srcRect/>
          <a:stretch>
            <a:fillRect/>
          </a:stretch>
        </p:blipFill>
        <p:spPr bwMode="auto">
          <a:xfrm>
            <a:off x="1" y="0"/>
            <a:ext cx="9644098" cy="6858000"/>
          </a:xfrm>
          <a:prstGeom prst="rect">
            <a:avLst/>
          </a:prstGeom>
          <a:noFill/>
        </p:spPr>
      </p:pic>
    </p:spTree>
    <p:extLst>
      <p:ext uri="{BB962C8B-B14F-4D97-AF65-F5344CB8AC3E}">
        <p14:creationId xmlns:p14="http://schemas.microsoft.com/office/powerpoint/2010/main" val="2455137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p:spPr>
        <p:txBody>
          <a:bodyPr/>
          <a:lstStyle/>
          <a:p>
            <a:fld id="{499A04D8-F211-4345-96CF-07F11DEBB754}" type="slidenum">
              <a:rPr lang="en-US" altLang="zh-CN" smtClean="0"/>
              <a:pPr/>
              <a:t>3</a:t>
            </a:fld>
            <a:endParaRPr lang="en-US" altLang="zh-CN" smtClean="0"/>
          </a:p>
        </p:txBody>
      </p:sp>
      <p:sp>
        <p:nvSpPr>
          <p:cNvPr id="24579" name="Rectangle 2"/>
          <p:cNvSpPr>
            <a:spLocks noGrp="1" noChangeArrowheads="1"/>
          </p:cNvSpPr>
          <p:nvPr>
            <p:ph type="title"/>
          </p:nvPr>
        </p:nvSpPr>
        <p:spPr/>
        <p:txBody>
          <a:bodyPr/>
          <a:lstStyle/>
          <a:p>
            <a:pPr eaLnBrk="1" hangingPunct="1"/>
            <a:r>
              <a:rPr lang="zh-CN" altLang="en-US" smtClean="0"/>
              <a:t>数据处理技术的演进</a:t>
            </a:r>
          </a:p>
        </p:txBody>
      </p:sp>
      <p:sp>
        <p:nvSpPr>
          <p:cNvPr id="24580" name="Rectangle 3"/>
          <p:cNvSpPr>
            <a:spLocks noGrp="1" noChangeArrowheads="1"/>
          </p:cNvSpPr>
          <p:nvPr>
            <p:ph type="body" idx="1"/>
          </p:nvPr>
        </p:nvSpPr>
        <p:spPr/>
        <p:txBody>
          <a:bodyPr/>
          <a:lstStyle/>
          <a:p>
            <a:pPr eaLnBrk="1" hangingPunct="1">
              <a:lnSpc>
                <a:spcPct val="110000"/>
              </a:lnSpc>
            </a:pPr>
            <a:r>
              <a:rPr lang="en-US" altLang="zh-CN" sz="2000" smtClean="0"/>
              <a:t>1960s:</a:t>
            </a:r>
          </a:p>
          <a:p>
            <a:pPr lvl="1" eaLnBrk="1" hangingPunct="1">
              <a:lnSpc>
                <a:spcPct val="110000"/>
              </a:lnSpc>
            </a:pPr>
            <a:r>
              <a:rPr lang="zh-CN" altLang="en-US" smtClean="0">
                <a:latin typeface="Times New Roman" pitchFamily="18" charset="0"/>
              </a:rPr>
              <a:t>数据收集</a:t>
            </a:r>
            <a:r>
              <a:rPr lang="en-US" altLang="zh-CN" smtClean="0">
                <a:latin typeface="Times New Roman" pitchFamily="18" charset="0"/>
              </a:rPr>
              <a:t>, </a:t>
            </a:r>
            <a:r>
              <a:rPr lang="zh-CN" altLang="en-US" smtClean="0">
                <a:latin typeface="Times New Roman" pitchFamily="18" charset="0"/>
              </a:rPr>
              <a:t>数据库创建</a:t>
            </a:r>
            <a:r>
              <a:rPr lang="en-US" altLang="zh-CN" smtClean="0">
                <a:latin typeface="Times New Roman" pitchFamily="18" charset="0"/>
              </a:rPr>
              <a:t>, IMS</a:t>
            </a:r>
            <a:r>
              <a:rPr lang="zh-CN" altLang="en-US" smtClean="0"/>
              <a:t>层次</a:t>
            </a:r>
            <a:r>
              <a:rPr lang="zh-CN" altLang="en-US" smtClean="0">
                <a:latin typeface="Times New Roman" pitchFamily="18" charset="0"/>
              </a:rPr>
              <a:t>和网状 </a:t>
            </a:r>
            <a:r>
              <a:rPr lang="en-US" altLang="zh-CN" smtClean="0">
                <a:latin typeface="Times New Roman" pitchFamily="18" charset="0"/>
              </a:rPr>
              <a:t>DBMS</a:t>
            </a:r>
          </a:p>
          <a:p>
            <a:pPr eaLnBrk="1" hangingPunct="1">
              <a:lnSpc>
                <a:spcPct val="110000"/>
              </a:lnSpc>
            </a:pPr>
            <a:r>
              <a:rPr lang="en-US" altLang="zh-CN" sz="2000" smtClean="0"/>
              <a:t>1970s: </a:t>
            </a:r>
          </a:p>
          <a:p>
            <a:pPr lvl="1" eaLnBrk="1" hangingPunct="1">
              <a:lnSpc>
                <a:spcPct val="110000"/>
              </a:lnSpc>
            </a:pPr>
            <a:r>
              <a:rPr lang="zh-CN" altLang="en-US" smtClean="0">
                <a:latin typeface="Times New Roman" pitchFamily="18" charset="0"/>
              </a:rPr>
              <a:t>关系数据库模型</a:t>
            </a:r>
            <a:r>
              <a:rPr lang="en-US" altLang="zh-CN" smtClean="0">
                <a:latin typeface="Times New Roman" pitchFamily="18" charset="0"/>
              </a:rPr>
              <a:t>, </a:t>
            </a:r>
            <a:r>
              <a:rPr lang="zh-CN" altLang="en-US" smtClean="0">
                <a:latin typeface="Times New Roman" pitchFamily="18" charset="0"/>
              </a:rPr>
              <a:t>关系 </a:t>
            </a:r>
            <a:r>
              <a:rPr lang="en-US" altLang="zh-CN" smtClean="0">
                <a:latin typeface="Times New Roman" pitchFamily="18" charset="0"/>
              </a:rPr>
              <a:t>DBMS </a:t>
            </a:r>
            <a:r>
              <a:rPr lang="zh-CN" altLang="en-US" smtClean="0">
                <a:latin typeface="Times New Roman" pitchFamily="18" charset="0"/>
              </a:rPr>
              <a:t>实现</a:t>
            </a:r>
          </a:p>
          <a:p>
            <a:pPr eaLnBrk="1" hangingPunct="1">
              <a:lnSpc>
                <a:spcPct val="110000"/>
              </a:lnSpc>
            </a:pPr>
            <a:r>
              <a:rPr lang="en-US" altLang="zh-CN" sz="2000" smtClean="0"/>
              <a:t>1980s: </a:t>
            </a:r>
          </a:p>
          <a:p>
            <a:pPr lvl="1" eaLnBrk="1" hangingPunct="1">
              <a:lnSpc>
                <a:spcPct val="110000"/>
              </a:lnSpc>
            </a:pPr>
            <a:r>
              <a:rPr lang="en-US" altLang="zh-CN" smtClean="0">
                <a:latin typeface="Times New Roman" pitchFamily="18" charset="0"/>
              </a:rPr>
              <a:t>RDBMS, </a:t>
            </a:r>
            <a:r>
              <a:rPr lang="zh-CN" altLang="en-US" smtClean="0">
                <a:latin typeface="Times New Roman" pitchFamily="18" charset="0"/>
              </a:rPr>
              <a:t>先进的数据模型 </a:t>
            </a:r>
            <a:r>
              <a:rPr lang="en-US" altLang="zh-CN" smtClean="0">
                <a:latin typeface="Times New Roman" pitchFamily="18" charset="0"/>
              </a:rPr>
              <a:t>(</a:t>
            </a:r>
            <a:r>
              <a:rPr lang="zh-CN" altLang="en-US" smtClean="0">
                <a:latin typeface="Times New Roman" pitchFamily="18" charset="0"/>
              </a:rPr>
              <a:t>扩充关系的</a:t>
            </a:r>
            <a:r>
              <a:rPr lang="en-US" altLang="zh-CN" smtClean="0">
                <a:latin typeface="Times New Roman" pitchFamily="18" charset="0"/>
              </a:rPr>
              <a:t>, OO, </a:t>
            </a:r>
            <a:r>
              <a:rPr lang="zh-CN" altLang="en-US" smtClean="0">
                <a:latin typeface="Times New Roman" pitchFamily="18" charset="0"/>
              </a:rPr>
              <a:t>演绎的</a:t>
            </a:r>
            <a:r>
              <a:rPr lang="en-US" altLang="zh-CN" smtClean="0">
                <a:latin typeface="Times New Roman" pitchFamily="18" charset="0"/>
              </a:rPr>
              <a:t>, </a:t>
            </a:r>
            <a:r>
              <a:rPr lang="zh-CN" altLang="en-US" smtClean="0">
                <a:latin typeface="Times New Roman" pitchFamily="18" charset="0"/>
              </a:rPr>
              <a:t>等</a:t>
            </a:r>
            <a:r>
              <a:rPr lang="en-US" altLang="zh-CN" smtClean="0">
                <a:latin typeface="Times New Roman" pitchFamily="18" charset="0"/>
              </a:rPr>
              <a:t>.) </a:t>
            </a:r>
            <a:r>
              <a:rPr lang="zh-CN" altLang="en-US" smtClean="0">
                <a:latin typeface="Times New Roman" pitchFamily="18" charset="0"/>
              </a:rPr>
              <a:t>和面向应用 的 </a:t>
            </a:r>
            <a:r>
              <a:rPr lang="en-US" altLang="zh-CN" smtClean="0">
                <a:latin typeface="Times New Roman" pitchFamily="18" charset="0"/>
              </a:rPr>
              <a:t>DBMS (</a:t>
            </a:r>
            <a:r>
              <a:rPr lang="zh-CN" altLang="en-US" smtClean="0">
                <a:latin typeface="Times New Roman" pitchFamily="18" charset="0"/>
              </a:rPr>
              <a:t>空间的</a:t>
            </a:r>
            <a:r>
              <a:rPr lang="en-US" altLang="zh-CN" smtClean="0">
                <a:latin typeface="Times New Roman" pitchFamily="18" charset="0"/>
              </a:rPr>
              <a:t>, </a:t>
            </a:r>
            <a:r>
              <a:rPr lang="zh-CN" altLang="en-US" smtClean="0">
                <a:latin typeface="Times New Roman" pitchFamily="18" charset="0"/>
              </a:rPr>
              <a:t>科学的</a:t>
            </a:r>
            <a:r>
              <a:rPr lang="en-US" altLang="zh-CN" smtClean="0">
                <a:latin typeface="Times New Roman" pitchFamily="18" charset="0"/>
              </a:rPr>
              <a:t>, </a:t>
            </a:r>
            <a:r>
              <a:rPr lang="zh-CN" altLang="en-US" smtClean="0">
                <a:latin typeface="Times New Roman" pitchFamily="18" charset="0"/>
              </a:rPr>
              <a:t>工程的</a:t>
            </a:r>
            <a:r>
              <a:rPr lang="en-US" altLang="zh-CN" smtClean="0">
                <a:latin typeface="Times New Roman" pitchFamily="18" charset="0"/>
              </a:rPr>
              <a:t>, </a:t>
            </a:r>
            <a:r>
              <a:rPr lang="zh-CN" altLang="en-US" smtClean="0">
                <a:latin typeface="Times New Roman" pitchFamily="18" charset="0"/>
              </a:rPr>
              <a:t>等</a:t>
            </a:r>
            <a:r>
              <a:rPr lang="en-US" altLang="zh-CN" smtClean="0">
                <a:latin typeface="Times New Roman" pitchFamily="18" charset="0"/>
              </a:rPr>
              <a:t>.)</a:t>
            </a:r>
          </a:p>
          <a:p>
            <a:pPr eaLnBrk="1" hangingPunct="1">
              <a:lnSpc>
                <a:spcPct val="110000"/>
              </a:lnSpc>
            </a:pPr>
            <a:r>
              <a:rPr lang="en-US" altLang="zh-CN" sz="2000" smtClean="0"/>
              <a:t>1990s—2000s: </a:t>
            </a:r>
          </a:p>
          <a:p>
            <a:pPr lvl="1" eaLnBrk="1" hangingPunct="1">
              <a:lnSpc>
                <a:spcPct val="110000"/>
              </a:lnSpc>
            </a:pPr>
            <a:r>
              <a:rPr lang="zh-CN" altLang="en-US" smtClean="0">
                <a:latin typeface="Times New Roman" pitchFamily="18" charset="0"/>
              </a:rPr>
              <a:t>数据挖掘和数据仓库</a:t>
            </a:r>
            <a:r>
              <a:rPr lang="en-US" altLang="zh-CN" smtClean="0">
                <a:latin typeface="Times New Roman" pitchFamily="18" charset="0"/>
              </a:rPr>
              <a:t>, </a:t>
            </a:r>
            <a:r>
              <a:rPr lang="zh-CN" altLang="en-US" smtClean="0">
                <a:latin typeface="Times New Roman" pitchFamily="18" charset="0"/>
              </a:rPr>
              <a:t>多媒体数据库</a:t>
            </a:r>
            <a:r>
              <a:rPr lang="en-US" altLang="zh-CN" smtClean="0">
                <a:latin typeface="Times New Roman" pitchFamily="18" charset="0"/>
              </a:rPr>
              <a:t>, </a:t>
            </a:r>
            <a:r>
              <a:rPr lang="zh-CN" altLang="en-US" smtClean="0">
                <a:latin typeface="Times New Roman" pitchFamily="18" charset="0"/>
              </a:rPr>
              <a:t>和 </a:t>
            </a:r>
            <a:r>
              <a:rPr lang="en-US" altLang="zh-CN" smtClean="0">
                <a:latin typeface="Times New Roman" pitchFamily="18" charset="0"/>
              </a:rPr>
              <a:t>Web </a:t>
            </a:r>
            <a:r>
              <a:rPr lang="zh-CN" altLang="en-US" smtClean="0">
                <a:latin typeface="Times New Roman" pitchFamily="18" charset="0"/>
              </a:rPr>
              <a:t>数据库</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41"/>
          <p:cNvSpPr>
            <a:spLocks noGrp="1"/>
          </p:cNvSpPr>
          <p:nvPr>
            <p:ph type="sldNum" sz="quarter" idx="12"/>
          </p:nvPr>
        </p:nvSpPr>
        <p:spPr/>
        <p:txBody>
          <a:bodyPr/>
          <a:lstStyle/>
          <a:p>
            <a:pPr>
              <a:defRPr/>
            </a:pPr>
            <a:fld id="{64DB5BE0-B235-44F1-B52F-92B56B68AAB8}" type="slidenum">
              <a:rPr lang="zh-CN" altLang="zh-CN" smtClean="0"/>
              <a:pPr>
                <a:defRPr/>
              </a:pPr>
              <a:t>30</a:t>
            </a:fld>
            <a:endParaRPr lang="zh-CN" altLang="zh-CN"/>
          </a:p>
        </p:txBody>
      </p:sp>
      <p:sp>
        <p:nvSpPr>
          <p:cNvPr id="120833" name="AutoShape 1" descr="C:\Users\wd\AppData\Roaming\Tencent\Users\9536317\QQ\WinTemp\RichOle\`6$V[4N5|D)9W[BRAUY46.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20834" name="AutoShape 2" descr="C:\Users\wd\AppData\Roaming\Tencent\Users\9536317\QQ\WinTemp\RichOle\`6$V[4N5|D)9W[BRAUY46.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20835" name="AutoShape 3" descr="C:\Users\wd\AppData\Roaming\Tencent\Users\9536317\QQ\WinTemp\RichOle\`6$V[4N5|D)9W[BRAUY46.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20836" name="AutoShape 4" descr="C:\Users\wd\AppData\Roaming\Tencent\Users\9536317\QQ\WinTemp\RichOle\`6$V[4N5|D)9W[BRAUY46.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20837" name="AutoShape 5" descr="C:\Users\wd\AppData\Roaming\Tencent\Users\9536317\QQ\WinTemp\RichOle\`6$V[4N5|D)9W[BRAUY46.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20838" name="AutoShape 6" descr="C:\Users\wd\AppData\Roaming\Tencent\Users\9536317\QQ\WinTemp\RichOle\`6$V[4N5|D)9W[BRAUY46.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20839" name="AutoShape 7" descr="C:\Users\wd\AppData\Roaming\Tencent\Users\9536317\QQ\WinTemp\RichOle\`6$V[4N5|D)9W[BRAUY46.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22881" name="Picture 1" descr="C:\Users\wd\AppData\Roaming\Tencent\Users\9536317\QQ\WinTemp\RichOle\U{5I`C`6W_V[6REZFRR3K50.png"/>
          <p:cNvPicPr>
            <a:picLocks noChangeAspect="1" noChangeArrowheads="1"/>
          </p:cNvPicPr>
          <p:nvPr/>
        </p:nvPicPr>
        <p:blipFill>
          <a:blip r:embed="rId3"/>
          <a:srcRect/>
          <a:stretch>
            <a:fillRect/>
          </a:stretch>
        </p:blipFill>
        <p:spPr bwMode="auto">
          <a:xfrm>
            <a:off x="0" y="214290"/>
            <a:ext cx="9429784" cy="6072206"/>
          </a:xfrm>
          <a:prstGeom prst="rect">
            <a:avLst/>
          </a:prstGeom>
          <a:noFill/>
        </p:spPr>
      </p:pic>
    </p:spTree>
    <p:extLst>
      <p:ext uri="{BB962C8B-B14F-4D97-AF65-F5344CB8AC3E}">
        <p14:creationId xmlns:p14="http://schemas.microsoft.com/office/powerpoint/2010/main" val="24551371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pPr eaLnBrk="1" hangingPunct="1">
              <a:defRPr/>
            </a:pPr>
            <a:r>
              <a:rPr lang="zh-CN" altLang="en-US" b="1" dirty="0" smtClean="0">
                <a:effectLst>
                  <a:outerShdw blurRad="38100" dist="38100" dir="2700000" algn="tl">
                    <a:srgbClr val="000000">
                      <a:alpha val="43137"/>
                    </a:srgbClr>
                  </a:outerShdw>
                </a:effectLst>
              </a:rPr>
              <a:t>数据挖掘用在哪里？</a:t>
            </a:r>
          </a:p>
        </p:txBody>
      </p:sp>
      <p:sp>
        <p:nvSpPr>
          <p:cNvPr id="29699" name="内容占位符 2"/>
          <p:cNvSpPr>
            <a:spLocks noGrp="1"/>
          </p:cNvSpPr>
          <p:nvPr>
            <p:ph idx="1"/>
          </p:nvPr>
        </p:nvSpPr>
        <p:spPr/>
        <p:txBody>
          <a:bodyPr/>
          <a:lstStyle/>
          <a:p>
            <a:pPr eaLnBrk="1" hangingPunct="1">
              <a:defRPr/>
            </a:pPr>
            <a:r>
              <a:rPr lang="zh-CN" altLang="en-US" b="1" dirty="0" smtClean="0">
                <a:effectLst>
                  <a:outerShdw blurRad="38100" dist="38100" dir="2700000" algn="tl">
                    <a:srgbClr val="000000">
                      <a:alpha val="43137"/>
                    </a:srgbClr>
                  </a:outerShdw>
                </a:effectLst>
              </a:rPr>
              <a:t>商务</a:t>
            </a:r>
            <a:endParaRPr lang="en-US" altLang="zh-CN" b="1" dirty="0" smtClean="0">
              <a:effectLst>
                <a:outerShdw blurRad="38100" dist="38100" dir="2700000" algn="tl">
                  <a:srgbClr val="000000">
                    <a:alpha val="43137"/>
                  </a:srgbClr>
                </a:outerShdw>
              </a:effectLst>
            </a:endParaRPr>
          </a:p>
          <a:p>
            <a:pPr lvl="1" eaLnBrk="1" hangingPunct="1">
              <a:defRPr/>
            </a:pPr>
            <a:r>
              <a:rPr lang="en-US" altLang="zh-CN" b="1" dirty="0" smtClean="0">
                <a:effectLst>
                  <a:outerShdw blurRad="38100" dist="38100" dir="2700000" algn="tl">
                    <a:srgbClr val="000000">
                      <a:alpha val="43137"/>
                    </a:srgbClr>
                  </a:outerShdw>
                </a:effectLst>
              </a:rPr>
              <a:t>POS</a:t>
            </a:r>
            <a:r>
              <a:rPr lang="zh-CN" altLang="en-US" b="1" dirty="0" smtClean="0">
                <a:effectLst>
                  <a:outerShdw blurRad="38100" dist="38100" dir="2700000" algn="tl">
                    <a:srgbClr val="000000">
                      <a:alpha val="43137"/>
                    </a:srgbClr>
                  </a:outerShdw>
                </a:effectLst>
              </a:rPr>
              <a:t>（</a:t>
            </a:r>
            <a:r>
              <a:rPr lang="en-US" altLang="zh-CN" b="1" dirty="0" smtClean="0">
                <a:effectLst>
                  <a:outerShdw blurRad="38100" dist="38100" dir="2700000" algn="tl">
                    <a:srgbClr val="000000">
                      <a:alpha val="43137"/>
                    </a:srgbClr>
                  </a:outerShdw>
                </a:effectLst>
              </a:rPr>
              <a:t>Point Of Sale</a:t>
            </a:r>
            <a:r>
              <a:rPr lang="zh-CN" altLang="en-US" b="1" dirty="0" smtClean="0">
                <a:effectLst>
                  <a:outerShdw blurRad="38100" dist="38100" dir="2700000" algn="tl">
                    <a:srgbClr val="000000">
                      <a:alpha val="43137"/>
                    </a:srgbClr>
                  </a:outerShdw>
                </a:effectLst>
              </a:rPr>
              <a:t>）数据收集</a:t>
            </a:r>
            <a:r>
              <a:rPr lang="en-US" altLang="zh-CN" b="1" dirty="0" smtClean="0">
                <a:effectLst>
                  <a:outerShdw blurRad="38100" dist="38100" dir="2700000" algn="tl">
                    <a:srgbClr val="000000">
                      <a:alpha val="43137"/>
                    </a:srgbClr>
                  </a:outerShdw>
                </a:effectLst>
              </a:rPr>
              <a:t>—</a:t>
            </a:r>
            <a:r>
              <a:rPr lang="zh-CN" altLang="en-US" b="1" dirty="0" smtClean="0">
                <a:effectLst>
                  <a:outerShdw blurRad="38100" dist="38100" dir="2700000" algn="tl">
                    <a:srgbClr val="000000">
                      <a:alpha val="43137"/>
                    </a:srgbClr>
                  </a:outerShdw>
                </a:effectLst>
              </a:rPr>
              <a:t>条码扫描器、</a:t>
            </a:r>
            <a:r>
              <a:rPr lang="en-US" altLang="zh-CN" b="1" dirty="0" smtClean="0">
                <a:effectLst>
                  <a:outerShdw blurRad="38100" dist="38100" dir="2700000" algn="tl">
                    <a:srgbClr val="000000">
                      <a:alpha val="43137"/>
                    </a:srgbClr>
                  </a:outerShdw>
                </a:effectLst>
              </a:rPr>
              <a:t>RFID</a:t>
            </a:r>
            <a:r>
              <a:rPr lang="zh-CN" altLang="en-US" b="1" dirty="0" smtClean="0">
                <a:effectLst>
                  <a:outerShdw blurRad="38100" dist="38100" dir="2700000" algn="tl">
                    <a:srgbClr val="000000">
                      <a:alpha val="43137"/>
                    </a:srgbClr>
                  </a:outerShdw>
                </a:effectLst>
              </a:rPr>
              <a:t>（</a:t>
            </a:r>
            <a:r>
              <a:rPr lang="en-US" altLang="zh-CN" b="1" dirty="0" smtClean="0">
                <a:effectLst>
                  <a:outerShdw blurRad="38100" dist="38100" dir="2700000" algn="tl">
                    <a:srgbClr val="000000">
                      <a:alpha val="43137"/>
                    </a:srgbClr>
                  </a:outerShdw>
                </a:effectLst>
              </a:rPr>
              <a:t> Radio Frequency Identification </a:t>
            </a:r>
            <a:r>
              <a:rPr lang="zh-CN" altLang="en-US" b="1" dirty="0" smtClean="0">
                <a:effectLst>
                  <a:outerShdw blurRad="38100" dist="38100" dir="2700000" algn="tl">
                    <a:srgbClr val="000000">
                      <a:alpha val="43137"/>
                    </a:srgbClr>
                  </a:outerShdw>
                </a:effectLst>
              </a:rPr>
              <a:t>）和</a:t>
            </a:r>
            <a:r>
              <a:rPr lang="en-US" altLang="zh-CN" b="1" dirty="0" err="1" smtClean="0">
                <a:effectLst>
                  <a:outerShdw blurRad="38100" dist="38100" dir="2700000" algn="tl">
                    <a:srgbClr val="000000">
                      <a:alpha val="43137"/>
                    </a:srgbClr>
                  </a:outerShdw>
                </a:effectLst>
              </a:rPr>
              <a:t>IcCARD</a:t>
            </a:r>
            <a:r>
              <a:rPr lang="zh-CN" altLang="en-US" b="1" dirty="0" smtClean="0">
                <a:effectLst>
                  <a:outerShdw blurRad="38100" dist="38100" dir="2700000" algn="tl">
                    <a:srgbClr val="000000">
                      <a:alpha val="43137"/>
                    </a:srgbClr>
                  </a:outerShdw>
                </a:effectLst>
              </a:rPr>
              <a:t>（</a:t>
            </a:r>
            <a:r>
              <a:rPr lang="en-US" altLang="zh-CN" b="1" dirty="0" smtClean="0">
                <a:effectLst>
                  <a:outerShdw blurRad="38100" dist="38100" dir="2700000" algn="tl">
                    <a:srgbClr val="000000">
                      <a:alpha val="43137"/>
                    </a:srgbClr>
                  </a:outerShdw>
                </a:effectLst>
              </a:rPr>
              <a:t>Integrated Circuit Card </a:t>
            </a:r>
            <a:r>
              <a:rPr lang="zh-CN" altLang="en-US" b="1" dirty="0" smtClean="0">
                <a:effectLst>
                  <a:outerShdw blurRad="38100" dist="38100" dir="2700000" algn="tl">
                    <a:srgbClr val="000000">
                      <a:alpha val="43137"/>
                    </a:srgbClr>
                  </a:outerShdw>
                </a:effectLst>
              </a:rPr>
              <a:t>）：收集终端客户数据</a:t>
            </a:r>
            <a:endParaRPr lang="en-US" altLang="zh-CN" b="1" dirty="0" smtClean="0">
              <a:effectLst>
                <a:outerShdw blurRad="38100" dist="38100" dir="2700000" algn="tl">
                  <a:srgbClr val="000000">
                    <a:alpha val="43137"/>
                  </a:srgbClr>
                </a:outerShdw>
              </a:effectLst>
            </a:endParaRPr>
          </a:p>
          <a:p>
            <a:pPr lvl="1" eaLnBrk="1" hangingPunct="1">
              <a:defRPr/>
            </a:pPr>
            <a:r>
              <a:rPr lang="en-US" altLang="zh-CN" b="1" dirty="0" smtClean="0">
                <a:effectLst>
                  <a:outerShdw blurRad="38100" dist="38100" dir="2700000" algn="tl">
                    <a:srgbClr val="000000">
                      <a:alpha val="43137"/>
                    </a:srgbClr>
                  </a:outerShdw>
                </a:effectLst>
              </a:rPr>
              <a:t>+ </a:t>
            </a:r>
            <a:r>
              <a:rPr lang="zh-CN" altLang="en-US" b="1" dirty="0" smtClean="0">
                <a:effectLst>
                  <a:outerShdw blurRad="38100" dist="38100" dir="2700000" algn="tl">
                    <a:srgbClr val="000000">
                      <a:alpha val="43137"/>
                    </a:srgbClr>
                  </a:outerShdw>
                </a:effectLst>
              </a:rPr>
              <a:t>电子商务网站日志</a:t>
            </a:r>
            <a:endParaRPr lang="en-US" altLang="zh-CN" b="1" dirty="0" smtClean="0">
              <a:effectLst>
                <a:outerShdw blurRad="38100" dist="38100" dir="2700000" algn="tl">
                  <a:srgbClr val="000000">
                    <a:alpha val="43137"/>
                  </a:srgbClr>
                </a:outerShdw>
              </a:effectLst>
            </a:endParaRPr>
          </a:p>
          <a:p>
            <a:pPr lvl="1" eaLnBrk="1" hangingPunct="1">
              <a:defRPr/>
            </a:pPr>
            <a:r>
              <a:rPr lang="en-US" altLang="zh-CN" b="1" dirty="0" smtClean="0">
                <a:effectLst>
                  <a:outerShdw blurRad="38100" dist="38100" dir="2700000" algn="tl">
                    <a:srgbClr val="000000">
                      <a:alpha val="43137"/>
                    </a:srgbClr>
                  </a:outerShdw>
                </a:effectLst>
              </a:rPr>
              <a:t>+ </a:t>
            </a:r>
            <a:r>
              <a:rPr lang="zh-CN" altLang="en-US" b="1" dirty="0" smtClean="0">
                <a:effectLst>
                  <a:outerShdw blurRad="38100" dist="38100" dir="2700000" algn="tl">
                    <a:srgbClr val="000000">
                      <a:alpha val="43137"/>
                    </a:srgbClr>
                  </a:outerShdw>
                </a:effectLst>
              </a:rPr>
              <a:t>电购中心顾客服务记录</a:t>
            </a:r>
            <a:endParaRPr lang="en-US" altLang="zh-CN" b="1" dirty="0" smtClean="0">
              <a:effectLst>
                <a:outerShdw blurRad="38100" dist="38100" dir="2700000" algn="tl">
                  <a:srgbClr val="000000">
                    <a:alpha val="43137"/>
                  </a:srgbClr>
                </a:outerShdw>
              </a:effectLst>
            </a:endParaRPr>
          </a:p>
          <a:p>
            <a:pPr lvl="1" eaLnBrk="1" hangingPunct="1">
              <a:defRPr/>
            </a:pPr>
            <a:r>
              <a:rPr lang="en-US" altLang="zh-CN" b="1" dirty="0" smtClean="0">
                <a:effectLst>
                  <a:outerShdw blurRad="38100" dist="38100" dir="2700000" algn="tl">
                    <a:srgbClr val="000000">
                      <a:alpha val="43137"/>
                    </a:srgbClr>
                  </a:outerShdw>
                </a:effectLst>
                <a:sym typeface="Wingdings" pitchFamily="2" charset="2"/>
              </a:rPr>
              <a:t></a:t>
            </a:r>
            <a:r>
              <a:rPr lang="zh-CN" altLang="en-US" b="1" dirty="0" smtClean="0">
                <a:effectLst>
                  <a:outerShdw blurRad="38100" dist="38100" dir="2700000" algn="tl">
                    <a:srgbClr val="000000">
                      <a:alpha val="43137"/>
                    </a:srgbClr>
                  </a:outerShdw>
                </a:effectLst>
                <a:sym typeface="Wingdings" pitchFamily="2" charset="2"/>
              </a:rPr>
              <a:t>更好了解客户，需求，分类等。</a:t>
            </a:r>
            <a:endParaRPr lang="zh-CN" altLang="en-US" b="1" dirty="0" smtClean="0">
              <a:effectLst>
                <a:outerShdw blurRad="38100" dist="38100" dir="2700000" algn="tl">
                  <a:srgbClr val="000000">
                    <a:alpha val="43137"/>
                  </a:srgbClr>
                </a:outerShdw>
              </a:effectLst>
            </a:endParaRP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31</a:t>
            </a:fld>
            <a:endParaRPr lang="zh-CN"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pPr eaLnBrk="1" hangingPunct="1">
              <a:defRPr/>
            </a:pPr>
            <a:r>
              <a:rPr lang="zh-CN" altLang="en-US" b="1" dirty="0" smtClean="0">
                <a:effectLst>
                  <a:outerShdw blurRad="38100" dist="38100" dir="2700000" algn="tl">
                    <a:srgbClr val="000000">
                      <a:alpha val="43137"/>
                    </a:srgbClr>
                  </a:outerShdw>
                </a:effectLst>
              </a:rPr>
              <a:t>数据挖掘用在哪里？</a:t>
            </a:r>
          </a:p>
        </p:txBody>
      </p:sp>
      <p:sp>
        <p:nvSpPr>
          <p:cNvPr id="30723" name="内容占位符 2"/>
          <p:cNvSpPr>
            <a:spLocks noGrp="1"/>
          </p:cNvSpPr>
          <p:nvPr>
            <p:ph idx="1"/>
          </p:nvPr>
        </p:nvSpPr>
        <p:spPr/>
        <p:txBody>
          <a:bodyPr/>
          <a:lstStyle/>
          <a:p>
            <a:pPr eaLnBrk="1" hangingPunct="1">
              <a:defRPr/>
            </a:pPr>
            <a:r>
              <a:rPr lang="zh-CN" altLang="en-US" b="1" smtClean="0">
                <a:effectLst>
                  <a:outerShdw blurRad="38100" dist="38100" dir="2700000" algn="tl">
                    <a:srgbClr val="000000">
                      <a:alpha val="43137"/>
                    </a:srgbClr>
                  </a:outerShdw>
                </a:effectLst>
              </a:rPr>
              <a:t>开展商务应用</a:t>
            </a:r>
            <a:endParaRPr lang="en-US" altLang="zh-CN" b="1" smtClean="0">
              <a:effectLst>
                <a:outerShdw blurRad="38100" dist="38100" dir="2700000" algn="tl">
                  <a:srgbClr val="000000">
                    <a:alpha val="43137"/>
                  </a:srgbClr>
                </a:outerShdw>
              </a:effectLst>
            </a:endParaRPr>
          </a:p>
          <a:p>
            <a:pPr lvl="1" eaLnBrk="1" hangingPunct="1">
              <a:defRPr/>
            </a:pPr>
            <a:r>
              <a:rPr lang="zh-CN" altLang="en-US" b="1" smtClean="0">
                <a:effectLst>
                  <a:outerShdw blurRad="38100" dist="38100" dir="2700000" algn="tl">
                    <a:srgbClr val="000000">
                      <a:alpha val="43137"/>
                    </a:srgbClr>
                  </a:outerShdw>
                </a:effectLst>
              </a:rPr>
              <a:t>顾客分析</a:t>
            </a:r>
            <a:endParaRPr lang="en-US" altLang="zh-CN" b="1" smtClean="0">
              <a:effectLst>
                <a:outerShdw blurRad="38100" dist="38100" dir="2700000" algn="tl">
                  <a:srgbClr val="000000">
                    <a:alpha val="43137"/>
                  </a:srgbClr>
                </a:outerShdw>
              </a:effectLst>
            </a:endParaRPr>
          </a:p>
          <a:p>
            <a:pPr lvl="1" eaLnBrk="1" hangingPunct="1">
              <a:defRPr/>
            </a:pPr>
            <a:r>
              <a:rPr lang="zh-CN" altLang="en-US" b="1" smtClean="0">
                <a:effectLst>
                  <a:outerShdw blurRad="38100" dist="38100" dir="2700000" algn="tl">
                    <a:srgbClr val="000000">
                      <a:alpha val="43137"/>
                    </a:srgbClr>
                  </a:outerShdw>
                </a:effectLst>
              </a:rPr>
              <a:t>定向营销</a:t>
            </a:r>
            <a:endParaRPr lang="en-US" altLang="zh-CN" b="1" smtClean="0">
              <a:effectLst>
                <a:outerShdw blurRad="38100" dist="38100" dir="2700000" algn="tl">
                  <a:srgbClr val="000000">
                    <a:alpha val="43137"/>
                  </a:srgbClr>
                </a:outerShdw>
              </a:effectLst>
            </a:endParaRPr>
          </a:p>
          <a:p>
            <a:pPr lvl="1" eaLnBrk="1" hangingPunct="1">
              <a:defRPr/>
            </a:pPr>
            <a:r>
              <a:rPr lang="zh-CN" altLang="en-US" b="1" smtClean="0">
                <a:effectLst>
                  <a:outerShdw blurRad="38100" dist="38100" dir="2700000" algn="tl">
                    <a:srgbClr val="000000">
                      <a:alpha val="43137"/>
                    </a:srgbClr>
                  </a:outerShdw>
                </a:effectLst>
              </a:rPr>
              <a:t>工作流管理</a:t>
            </a:r>
            <a:endParaRPr lang="en-US" altLang="zh-CN" b="1" smtClean="0">
              <a:effectLst>
                <a:outerShdw blurRad="38100" dist="38100" dir="2700000" algn="tl">
                  <a:srgbClr val="000000">
                    <a:alpha val="43137"/>
                  </a:srgbClr>
                </a:outerShdw>
              </a:effectLst>
            </a:endParaRPr>
          </a:p>
          <a:p>
            <a:pPr lvl="1" eaLnBrk="1" hangingPunct="1">
              <a:defRPr/>
            </a:pPr>
            <a:r>
              <a:rPr lang="zh-CN" altLang="en-US" b="1" smtClean="0">
                <a:effectLst>
                  <a:outerShdw blurRad="38100" dist="38100" dir="2700000" algn="tl">
                    <a:srgbClr val="000000">
                      <a:alpha val="43137"/>
                    </a:srgbClr>
                  </a:outerShdw>
                </a:effectLst>
              </a:rPr>
              <a:t>商店分布</a:t>
            </a:r>
            <a:endParaRPr lang="en-US" altLang="zh-CN" b="1" smtClean="0">
              <a:effectLst>
                <a:outerShdw blurRad="38100" dist="38100" dir="2700000" algn="tl">
                  <a:srgbClr val="000000">
                    <a:alpha val="43137"/>
                  </a:srgbClr>
                </a:outerShdw>
              </a:effectLst>
            </a:endParaRPr>
          </a:p>
          <a:p>
            <a:pPr lvl="1" eaLnBrk="1" hangingPunct="1">
              <a:defRPr/>
            </a:pPr>
            <a:r>
              <a:rPr lang="zh-CN" altLang="en-US" b="1" smtClean="0">
                <a:effectLst>
                  <a:outerShdw blurRad="38100" dist="38100" dir="2700000" algn="tl">
                    <a:srgbClr val="000000">
                      <a:alpha val="43137"/>
                    </a:srgbClr>
                  </a:outerShdw>
                </a:effectLst>
              </a:rPr>
              <a:t>期债检测</a:t>
            </a:r>
            <a:endParaRPr lang="en-US" altLang="zh-CN" b="1" smtClean="0">
              <a:effectLst>
                <a:outerShdw blurRad="38100" dist="38100" dir="2700000" algn="tl">
                  <a:srgbClr val="000000">
                    <a:alpha val="43137"/>
                  </a:srgbClr>
                </a:outerShdw>
              </a:effectLst>
            </a:endParaRPr>
          </a:p>
          <a:p>
            <a:pPr lvl="1" eaLnBrk="1" hangingPunct="1">
              <a:defRPr/>
            </a:pPr>
            <a:r>
              <a:rPr lang="en-US" altLang="zh-CN" b="1" smtClean="0">
                <a:effectLst>
                  <a:outerShdw blurRad="38100" dist="38100" dir="2700000" algn="tl">
                    <a:srgbClr val="000000">
                      <a:alpha val="43137"/>
                    </a:srgbClr>
                  </a:outerShdw>
                </a:effectLst>
                <a:sym typeface="Wingdings" pitchFamily="2" charset="2"/>
              </a:rPr>
              <a:t></a:t>
            </a:r>
            <a:r>
              <a:rPr lang="zh-CN" altLang="en-US" b="1" smtClean="0">
                <a:effectLst>
                  <a:outerShdw blurRad="38100" dist="38100" dir="2700000" algn="tl">
                    <a:srgbClr val="000000">
                      <a:alpha val="43137"/>
                    </a:srgbClr>
                  </a:outerShdw>
                </a:effectLst>
                <a:sym typeface="Wingdings" pitchFamily="2" charset="2"/>
              </a:rPr>
              <a:t>哪个顾客更有价值？哪种商品更好销售？什么商品可以交叉销售等？</a:t>
            </a:r>
            <a:r>
              <a:rPr lang="en-US" altLang="zh-CN" b="1" smtClean="0">
                <a:effectLst>
                  <a:outerShdw blurRad="38100" dist="38100" dir="2700000" algn="tl">
                    <a:srgbClr val="000000">
                      <a:alpha val="43137"/>
                    </a:srgbClr>
                  </a:outerShdw>
                </a:effectLst>
                <a:sym typeface="Wingdings" pitchFamily="2" charset="2"/>
              </a:rPr>
              <a:t>【</a:t>
            </a:r>
            <a:r>
              <a:rPr lang="zh-CN" altLang="en-US" b="1" smtClean="0">
                <a:effectLst>
                  <a:outerShdw blurRad="38100" dist="38100" dir="2700000" algn="tl">
                    <a:srgbClr val="000000">
                      <a:alpha val="43137"/>
                    </a:srgbClr>
                  </a:outerShdw>
                </a:effectLst>
                <a:sym typeface="Wingdings" pitchFamily="2" charset="2"/>
              </a:rPr>
              <a:t>关联分析等</a:t>
            </a:r>
            <a:r>
              <a:rPr lang="en-US" altLang="zh-CN" b="1" smtClean="0">
                <a:effectLst>
                  <a:outerShdw blurRad="38100" dist="38100" dir="2700000" algn="tl">
                    <a:srgbClr val="000000">
                      <a:alpha val="43137"/>
                    </a:srgbClr>
                  </a:outerShdw>
                </a:effectLst>
                <a:sym typeface="Wingdings" pitchFamily="2" charset="2"/>
              </a:rPr>
              <a:t>】</a:t>
            </a:r>
            <a:endParaRPr lang="zh-CN" altLang="en-US" b="1" smtClean="0">
              <a:effectLst>
                <a:outerShdw blurRad="38100" dist="38100" dir="2700000" algn="tl">
                  <a:srgbClr val="000000">
                    <a:alpha val="43137"/>
                  </a:srgbClr>
                </a:outerShdw>
              </a:effectLst>
            </a:endParaRP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32</a:t>
            </a:fld>
            <a:endParaRPr lang="zh-CN"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ffectLst>
                  <a:outerShdw blurRad="38100" dist="38100" dir="2700000" algn="tl">
                    <a:srgbClr val="000000">
                      <a:alpha val="43137"/>
                    </a:srgbClr>
                  </a:outerShdw>
                </a:effectLst>
              </a:rPr>
              <a:t>数据挖掘用在哪里</a:t>
            </a:r>
            <a:r>
              <a:rPr lang="zh-CN" altLang="en-US" b="1" dirty="0" smtClean="0">
                <a:effectLst>
                  <a:outerShdw blurRad="38100" dist="38100" dir="2700000" algn="tl">
                    <a:srgbClr val="000000">
                      <a:alpha val="43137"/>
                    </a:srgbClr>
                  </a:outerShdw>
                </a:effectLst>
              </a:rPr>
              <a:t>？</a:t>
            </a:r>
            <a:r>
              <a:rPr lang="en-US" altLang="zh-CN" b="1" dirty="0" smtClean="0">
                <a:effectLst>
                  <a:outerShdw blurRad="38100" dist="38100" dir="2700000" algn="tl">
                    <a:srgbClr val="000000">
                      <a:alpha val="43137"/>
                    </a:srgbClr>
                  </a:outerShdw>
                </a:effectLst>
              </a:rPr>
              <a:t/>
            </a:r>
            <a:br>
              <a:rPr lang="en-US" altLang="zh-CN" b="1" dirty="0" smtClean="0">
                <a:effectLst>
                  <a:outerShdw blurRad="38100" dist="38100" dir="2700000" algn="tl">
                    <a:srgbClr val="000000">
                      <a:alpha val="43137"/>
                    </a:srgbClr>
                  </a:outerShdw>
                </a:effectLst>
              </a:rPr>
            </a:br>
            <a:r>
              <a:rPr lang="zh-CN" altLang="en-US" sz="3200" dirty="0"/>
              <a:t>数据挖掘和商务智能</a:t>
            </a:r>
          </a:p>
        </p:txBody>
      </p:sp>
      <p:sp>
        <p:nvSpPr>
          <p:cNvPr id="33" name="AutoShape 3"/>
          <p:cNvSpPr>
            <a:spLocks noChangeArrowheads="1"/>
          </p:cNvSpPr>
          <p:nvPr/>
        </p:nvSpPr>
        <p:spPr bwMode="auto">
          <a:xfrm>
            <a:off x="762000" y="1447800"/>
            <a:ext cx="7467600" cy="5029200"/>
          </a:xfrm>
          <a:prstGeom prst="flowChartExtra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endParaRPr kumimoji="0" lang="zh-CN" altLang="zh-CN">
              <a:latin typeface="Times New Roman" panose="02020603050405020304" pitchFamily="18" charset="0"/>
            </a:endParaRPr>
          </a:p>
        </p:txBody>
      </p:sp>
      <p:sp>
        <p:nvSpPr>
          <p:cNvPr id="34" name="Line 4"/>
          <p:cNvSpPr>
            <a:spLocks noChangeShapeType="1"/>
          </p:cNvSpPr>
          <p:nvPr/>
        </p:nvSpPr>
        <p:spPr bwMode="auto">
          <a:xfrm>
            <a:off x="1219200" y="5867400"/>
            <a:ext cx="6553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5"/>
          <p:cNvSpPr>
            <a:spLocks noChangeShapeType="1"/>
          </p:cNvSpPr>
          <p:nvPr/>
        </p:nvSpPr>
        <p:spPr bwMode="auto">
          <a:xfrm>
            <a:off x="1676400" y="5257800"/>
            <a:ext cx="563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6"/>
          <p:cNvSpPr>
            <a:spLocks noChangeShapeType="1"/>
          </p:cNvSpPr>
          <p:nvPr/>
        </p:nvSpPr>
        <p:spPr bwMode="auto">
          <a:xfrm>
            <a:off x="2209800" y="4495800"/>
            <a:ext cx="457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7"/>
          <p:cNvSpPr>
            <a:spLocks noChangeShapeType="1"/>
          </p:cNvSpPr>
          <p:nvPr/>
        </p:nvSpPr>
        <p:spPr bwMode="auto">
          <a:xfrm>
            <a:off x="2819400" y="3733800"/>
            <a:ext cx="3352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8"/>
          <p:cNvSpPr>
            <a:spLocks noChangeShapeType="1"/>
          </p:cNvSpPr>
          <p:nvPr/>
        </p:nvSpPr>
        <p:spPr bwMode="auto">
          <a:xfrm>
            <a:off x="3429000" y="2895600"/>
            <a:ext cx="2133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9"/>
          <p:cNvSpPr>
            <a:spLocks noChangeShapeType="1"/>
          </p:cNvSpPr>
          <p:nvPr/>
        </p:nvSpPr>
        <p:spPr bwMode="auto">
          <a:xfrm flipV="1">
            <a:off x="533400" y="1447800"/>
            <a:ext cx="0" cy="5029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10"/>
          <p:cNvSpPr>
            <a:spLocks noChangeShapeType="1"/>
          </p:cNvSpPr>
          <p:nvPr/>
        </p:nvSpPr>
        <p:spPr bwMode="auto">
          <a:xfrm flipV="1">
            <a:off x="8839200" y="1447800"/>
            <a:ext cx="0" cy="5029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Text Box 11"/>
          <p:cNvSpPr txBox="1">
            <a:spLocks noChangeArrowheads="1"/>
          </p:cNvSpPr>
          <p:nvPr/>
        </p:nvSpPr>
        <p:spPr bwMode="auto">
          <a:xfrm>
            <a:off x="539750" y="1773238"/>
            <a:ext cx="17954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r>
              <a:rPr kumimoji="0" lang="zh-CN" altLang="en-US" sz="1800" b="1">
                <a:latin typeface="Times New Roman" panose="02020603050405020304" pitchFamily="18" charset="0"/>
              </a:rPr>
              <a:t>提高支持</a:t>
            </a:r>
          </a:p>
          <a:p>
            <a:pPr algn="l"/>
            <a:r>
              <a:rPr kumimoji="0" lang="zh-CN" altLang="en-US" sz="1800" b="1">
                <a:latin typeface="Times New Roman" panose="02020603050405020304" pitchFamily="18" charset="0"/>
              </a:rPr>
              <a:t>商务决策的潜能</a:t>
            </a:r>
          </a:p>
        </p:txBody>
      </p:sp>
      <p:sp>
        <p:nvSpPr>
          <p:cNvPr id="42" name="Text Box 12"/>
          <p:cNvSpPr txBox="1">
            <a:spLocks noChangeArrowheads="1"/>
          </p:cNvSpPr>
          <p:nvPr/>
        </p:nvSpPr>
        <p:spPr bwMode="auto">
          <a:xfrm>
            <a:off x="7747000" y="1943100"/>
            <a:ext cx="1003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sz="1600" b="1">
                <a:latin typeface="Times New Roman" panose="02020603050405020304" pitchFamily="18" charset="0"/>
              </a:rPr>
              <a:t>最终用户</a:t>
            </a:r>
            <a:endParaRPr kumimoji="0" lang="zh-CN" altLang="en-US" sz="1600">
              <a:latin typeface="Times New Roman" panose="02020603050405020304" pitchFamily="18" charset="0"/>
            </a:endParaRPr>
          </a:p>
        </p:txBody>
      </p:sp>
      <p:sp>
        <p:nvSpPr>
          <p:cNvPr id="43" name="Text Box 13"/>
          <p:cNvSpPr txBox="1">
            <a:spLocks noChangeArrowheads="1"/>
          </p:cNvSpPr>
          <p:nvPr/>
        </p:nvSpPr>
        <p:spPr bwMode="auto">
          <a:xfrm>
            <a:off x="7291388" y="2933700"/>
            <a:ext cx="1412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sz="1600" b="1">
                <a:latin typeface="Times New Roman" panose="02020603050405020304" pitchFamily="18" charset="0"/>
              </a:rPr>
              <a:t>商务分析人员</a:t>
            </a:r>
          </a:p>
        </p:txBody>
      </p:sp>
      <p:sp>
        <p:nvSpPr>
          <p:cNvPr id="44" name="Text Box 14"/>
          <p:cNvSpPr txBox="1">
            <a:spLocks noChangeArrowheads="1"/>
          </p:cNvSpPr>
          <p:nvPr/>
        </p:nvSpPr>
        <p:spPr bwMode="auto">
          <a:xfrm>
            <a:off x="7029450" y="3784600"/>
            <a:ext cx="1666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600" b="1">
                <a:latin typeface="Times New Roman" panose="02020603050405020304" pitchFamily="18" charset="0"/>
              </a:rPr>
              <a:t>     </a:t>
            </a:r>
            <a:r>
              <a:rPr kumimoji="0" lang="zh-CN" altLang="en-US" sz="1600" b="1">
                <a:latin typeface="Times New Roman" panose="02020603050405020304" pitchFamily="18" charset="0"/>
              </a:rPr>
              <a:t>数据分析人员</a:t>
            </a:r>
          </a:p>
        </p:txBody>
      </p:sp>
      <p:sp>
        <p:nvSpPr>
          <p:cNvPr id="45" name="Text Box 15"/>
          <p:cNvSpPr txBox="1">
            <a:spLocks noChangeArrowheads="1"/>
          </p:cNvSpPr>
          <p:nvPr/>
        </p:nvSpPr>
        <p:spPr bwMode="auto">
          <a:xfrm>
            <a:off x="8102600" y="5689600"/>
            <a:ext cx="611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600" b="1">
                <a:latin typeface="Times New Roman" panose="02020603050405020304" pitchFamily="18" charset="0"/>
              </a:rPr>
              <a:t>DBA</a:t>
            </a:r>
          </a:p>
        </p:txBody>
      </p:sp>
      <p:sp>
        <p:nvSpPr>
          <p:cNvPr id="46" name="Text Box 16"/>
          <p:cNvSpPr txBox="1">
            <a:spLocks noChangeArrowheads="1"/>
          </p:cNvSpPr>
          <p:nvPr/>
        </p:nvSpPr>
        <p:spPr bwMode="auto">
          <a:xfrm>
            <a:off x="3886200" y="2300288"/>
            <a:ext cx="1162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r>
              <a:rPr kumimoji="0" lang="en-US" altLang="zh-CN" sz="1800" b="1">
                <a:solidFill>
                  <a:schemeClr val="bg1"/>
                </a:solidFill>
                <a:latin typeface="Times New Roman" panose="02020603050405020304" pitchFamily="18" charset="0"/>
              </a:rPr>
              <a:t> </a:t>
            </a:r>
            <a:r>
              <a:rPr kumimoji="0" lang="zh-CN" altLang="en-US" sz="1800" b="1">
                <a:latin typeface="Times New Roman" panose="02020603050405020304" pitchFamily="18" charset="0"/>
              </a:rPr>
              <a:t>制定决策</a:t>
            </a:r>
          </a:p>
        </p:txBody>
      </p:sp>
      <p:sp>
        <p:nvSpPr>
          <p:cNvPr id="47" name="Text Box 17"/>
          <p:cNvSpPr txBox="1">
            <a:spLocks noChangeArrowheads="1"/>
          </p:cNvSpPr>
          <p:nvPr/>
        </p:nvSpPr>
        <p:spPr bwMode="auto">
          <a:xfrm>
            <a:off x="3924300" y="2982913"/>
            <a:ext cx="1104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r>
              <a:rPr kumimoji="0" lang="zh-CN" altLang="en-US" sz="1800" b="1">
                <a:latin typeface="Times New Roman" panose="02020603050405020304" pitchFamily="18" charset="0"/>
              </a:rPr>
              <a:t>数据表示</a:t>
            </a:r>
          </a:p>
        </p:txBody>
      </p:sp>
      <p:sp>
        <p:nvSpPr>
          <p:cNvPr id="48" name="Text Box 18"/>
          <p:cNvSpPr txBox="1">
            <a:spLocks noChangeArrowheads="1"/>
          </p:cNvSpPr>
          <p:nvPr/>
        </p:nvSpPr>
        <p:spPr bwMode="auto">
          <a:xfrm>
            <a:off x="3733800" y="3336925"/>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r>
              <a:rPr kumimoji="0" lang="zh-CN" altLang="en-US" sz="1800" b="1" i="1">
                <a:latin typeface="Times New Roman" panose="02020603050405020304" pitchFamily="18" charset="0"/>
              </a:rPr>
              <a:t>可视化技术</a:t>
            </a:r>
          </a:p>
        </p:txBody>
      </p:sp>
      <p:sp>
        <p:nvSpPr>
          <p:cNvPr id="49" name="Text Box 19"/>
          <p:cNvSpPr txBox="1">
            <a:spLocks noChangeArrowheads="1"/>
          </p:cNvSpPr>
          <p:nvPr/>
        </p:nvSpPr>
        <p:spPr bwMode="auto">
          <a:xfrm>
            <a:off x="3870325" y="3756025"/>
            <a:ext cx="1104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r>
              <a:rPr kumimoji="0" lang="zh-CN" altLang="en-US" sz="1800" b="1">
                <a:latin typeface="Times New Roman" panose="02020603050405020304" pitchFamily="18" charset="0"/>
              </a:rPr>
              <a:t>数据挖掘</a:t>
            </a:r>
            <a:endParaRPr kumimoji="0" lang="zh-CN" altLang="en-US" sz="1800" b="1">
              <a:solidFill>
                <a:schemeClr val="bg1"/>
              </a:solidFill>
              <a:latin typeface="Times New Roman" panose="02020603050405020304" pitchFamily="18" charset="0"/>
            </a:endParaRPr>
          </a:p>
        </p:txBody>
      </p:sp>
      <p:sp>
        <p:nvSpPr>
          <p:cNvPr id="50" name="Text Box 20"/>
          <p:cNvSpPr txBox="1">
            <a:spLocks noChangeArrowheads="1"/>
          </p:cNvSpPr>
          <p:nvPr/>
        </p:nvSpPr>
        <p:spPr bwMode="auto">
          <a:xfrm>
            <a:off x="3886200" y="4052888"/>
            <a:ext cx="1371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r>
              <a:rPr kumimoji="0" lang="zh-CN" altLang="en-US" sz="1800" b="1" i="1">
                <a:latin typeface="Times New Roman" panose="02020603050405020304" pitchFamily="18" charset="0"/>
              </a:rPr>
              <a:t>信息发现</a:t>
            </a:r>
          </a:p>
        </p:txBody>
      </p:sp>
      <p:sp>
        <p:nvSpPr>
          <p:cNvPr id="51" name="Text Box 21"/>
          <p:cNvSpPr txBox="1">
            <a:spLocks noChangeArrowheads="1"/>
          </p:cNvSpPr>
          <p:nvPr/>
        </p:nvSpPr>
        <p:spPr bwMode="auto">
          <a:xfrm>
            <a:off x="3657600" y="4572000"/>
            <a:ext cx="1889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sz="1800" b="1">
                <a:latin typeface="Times New Roman" panose="02020603050405020304" pitchFamily="18" charset="0"/>
              </a:rPr>
              <a:t>数据探查</a:t>
            </a:r>
          </a:p>
        </p:txBody>
      </p:sp>
      <p:sp>
        <p:nvSpPr>
          <p:cNvPr id="52" name="Text Box 22"/>
          <p:cNvSpPr txBox="1">
            <a:spLocks noChangeArrowheads="1"/>
          </p:cNvSpPr>
          <p:nvPr/>
        </p:nvSpPr>
        <p:spPr bwMode="auto">
          <a:xfrm>
            <a:off x="3886200" y="5562600"/>
            <a:ext cx="1416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en-US" altLang="zh-CN" sz="1800" b="1" i="1">
                <a:latin typeface="Times New Roman" panose="02020603050405020304" pitchFamily="18" charset="0"/>
              </a:rPr>
              <a:t>OLAP, MDA</a:t>
            </a:r>
          </a:p>
        </p:txBody>
      </p:sp>
      <p:sp>
        <p:nvSpPr>
          <p:cNvPr id="53" name="Text Box 23"/>
          <p:cNvSpPr txBox="1">
            <a:spLocks noChangeArrowheads="1"/>
          </p:cNvSpPr>
          <p:nvPr/>
        </p:nvSpPr>
        <p:spPr bwMode="auto">
          <a:xfrm>
            <a:off x="3276600" y="4891088"/>
            <a:ext cx="2514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r>
              <a:rPr kumimoji="0" lang="zh-CN" altLang="en-US" sz="1800" b="1" i="1">
                <a:latin typeface="Times New Roman" panose="02020603050405020304" pitchFamily="18" charset="0"/>
              </a:rPr>
              <a:t>统计分析</a:t>
            </a:r>
            <a:r>
              <a:rPr kumimoji="0" lang="en-US" altLang="zh-CN" sz="1800" b="1" i="1">
                <a:latin typeface="Times New Roman" panose="02020603050405020304" pitchFamily="18" charset="0"/>
              </a:rPr>
              <a:t>, </a:t>
            </a:r>
            <a:r>
              <a:rPr kumimoji="0" lang="zh-CN" altLang="en-US" sz="1800" b="1" i="1">
                <a:latin typeface="Times New Roman" panose="02020603050405020304" pitchFamily="18" charset="0"/>
              </a:rPr>
              <a:t>查询和报告</a:t>
            </a:r>
            <a:endParaRPr kumimoji="0" lang="zh-CN" altLang="en-US" sz="1800" b="1" i="1">
              <a:solidFill>
                <a:schemeClr val="bg1"/>
              </a:solidFill>
              <a:latin typeface="Times New Roman" panose="02020603050405020304" pitchFamily="18" charset="0"/>
            </a:endParaRPr>
          </a:p>
        </p:txBody>
      </p:sp>
      <p:sp>
        <p:nvSpPr>
          <p:cNvPr id="54" name="Text Box 24"/>
          <p:cNvSpPr txBox="1">
            <a:spLocks noChangeArrowheads="1"/>
          </p:cNvSpPr>
          <p:nvPr/>
        </p:nvSpPr>
        <p:spPr bwMode="auto">
          <a:xfrm>
            <a:off x="3435350" y="5257800"/>
            <a:ext cx="220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r>
              <a:rPr kumimoji="0" lang="zh-CN" altLang="en-US" sz="1800" b="1">
                <a:latin typeface="Times New Roman" panose="02020603050405020304" pitchFamily="18" charset="0"/>
              </a:rPr>
              <a:t>数据仓库 </a:t>
            </a:r>
            <a:r>
              <a:rPr kumimoji="0" lang="en-US" altLang="zh-CN" sz="1800" b="1">
                <a:latin typeface="Times New Roman" panose="02020603050405020304" pitchFamily="18" charset="0"/>
              </a:rPr>
              <a:t>/ </a:t>
            </a:r>
            <a:r>
              <a:rPr kumimoji="0" lang="zh-CN" altLang="en-US" sz="1800" b="1">
                <a:latin typeface="Times New Roman" panose="02020603050405020304" pitchFamily="18" charset="0"/>
              </a:rPr>
              <a:t>数据集市</a:t>
            </a:r>
          </a:p>
        </p:txBody>
      </p:sp>
      <p:sp>
        <p:nvSpPr>
          <p:cNvPr id="55" name="Text Box 25"/>
          <p:cNvSpPr txBox="1">
            <a:spLocks noChangeArrowheads="1"/>
          </p:cNvSpPr>
          <p:nvPr/>
        </p:nvSpPr>
        <p:spPr bwMode="auto">
          <a:xfrm>
            <a:off x="3810000" y="5851525"/>
            <a:ext cx="8747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r>
              <a:rPr kumimoji="0" lang="zh-CN" altLang="en-US" sz="1800" b="1">
                <a:latin typeface="Times New Roman" panose="02020603050405020304" pitchFamily="18" charset="0"/>
              </a:rPr>
              <a:t>数据源</a:t>
            </a:r>
            <a:endParaRPr kumimoji="0" lang="zh-CN" altLang="en-US" sz="1800" b="1">
              <a:solidFill>
                <a:schemeClr val="bg1"/>
              </a:solidFill>
              <a:latin typeface="Times New Roman" panose="02020603050405020304" pitchFamily="18" charset="0"/>
            </a:endParaRPr>
          </a:p>
        </p:txBody>
      </p:sp>
      <p:sp>
        <p:nvSpPr>
          <p:cNvPr id="56" name="Text Box 26"/>
          <p:cNvSpPr txBox="1">
            <a:spLocks noChangeArrowheads="1"/>
          </p:cNvSpPr>
          <p:nvPr/>
        </p:nvSpPr>
        <p:spPr bwMode="auto">
          <a:xfrm>
            <a:off x="1600200" y="6110288"/>
            <a:ext cx="541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r>
              <a:rPr kumimoji="0" lang="zh-CN" altLang="en-US" sz="1800" b="1" i="1">
                <a:latin typeface="Times New Roman" panose="02020603050405020304" pitchFamily="18" charset="0"/>
              </a:rPr>
              <a:t>文字记录</a:t>
            </a:r>
            <a:r>
              <a:rPr kumimoji="0" lang="en-US" altLang="zh-CN" sz="1800" b="1" i="1">
                <a:latin typeface="Times New Roman" panose="02020603050405020304" pitchFamily="18" charset="0"/>
              </a:rPr>
              <a:t>, </a:t>
            </a:r>
            <a:r>
              <a:rPr kumimoji="0" lang="zh-CN" altLang="en-US" sz="1800" b="1" i="1">
                <a:latin typeface="Times New Roman" panose="02020603050405020304" pitchFamily="18" charset="0"/>
              </a:rPr>
              <a:t>文件</a:t>
            </a:r>
            <a:r>
              <a:rPr kumimoji="0" lang="en-US" altLang="zh-CN" sz="1800" b="1" i="1">
                <a:latin typeface="Times New Roman" panose="02020603050405020304" pitchFamily="18" charset="0"/>
              </a:rPr>
              <a:t>, </a:t>
            </a:r>
            <a:r>
              <a:rPr kumimoji="0" lang="zh-CN" altLang="en-US" sz="1800" b="1" i="1">
                <a:latin typeface="Times New Roman" panose="02020603050405020304" pitchFamily="18" charset="0"/>
              </a:rPr>
              <a:t>信息提供者</a:t>
            </a:r>
            <a:r>
              <a:rPr kumimoji="0" lang="en-US" altLang="zh-CN" sz="1800" b="1" i="1">
                <a:latin typeface="Times New Roman" panose="02020603050405020304" pitchFamily="18" charset="0"/>
              </a:rPr>
              <a:t>, </a:t>
            </a:r>
            <a:r>
              <a:rPr kumimoji="0" lang="zh-CN" altLang="en-US" sz="1800" b="1" i="1">
                <a:latin typeface="Times New Roman" panose="02020603050405020304" pitchFamily="18" charset="0"/>
              </a:rPr>
              <a:t>数据库系统</a:t>
            </a:r>
            <a:r>
              <a:rPr kumimoji="0" lang="en-US" altLang="zh-CN" sz="1800" b="1" i="1">
                <a:latin typeface="Times New Roman" panose="02020603050405020304" pitchFamily="18" charset="0"/>
              </a:rPr>
              <a:t>, OLTP</a:t>
            </a:r>
            <a:r>
              <a:rPr kumimoji="0" lang="zh-CN" altLang="en-US" sz="1800" b="1" i="1">
                <a:latin typeface="Times New Roman" panose="02020603050405020304" pitchFamily="18" charset="0"/>
              </a:rPr>
              <a:t>系统</a:t>
            </a:r>
          </a:p>
        </p:txBody>
      </p:sp>
      <p:sp>
        <p:nvSpPr>
          <p:cNvPr id="57" name="Line 27"/>
          <p:cNvSpPr>
            <a:spLocks noChangeShapeType="1"/>
          </p:cNvSpPr>
          <p:nvPr/>
        </p:nvSpPr>
        <p:spPr bwMode="auto">
          <a:xfrm>
            <a:off x="457200" y="6477000"/>
            <a:ext cx="838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灯片编号占位符 57"/>
          <p:cNvSpPr>
            <a:spLocks noGrp="1"/>
          </p:cNvSpPr>
          <p:nvPr>
            <p:ph type="sldNum" sz="quarter" idx="12"/>
          </p:nvPr>
        </p:nvSpPr>
        <p:spPr/>
        <p:txBody>
          <a:bodyPr/>
          <a:lstStyle/>
          <a:p>
            <a:pPr>
              <a:defRPr/>
            </a:pPr>
            <a:fld id="{64DB5BE0-B235-44F1-B52F-92B56B68AAB8}" type="slidenum">
              <a:rPr lang="zh-CN" altLang="zh-CN" smtClean="0"/>
              <a:pPr>
                <a:defRPr/>
              </a:pPr>
              <a:t>33</a:t>
            </a:fld>
            <a:endParaRPr lang="zh-CN" altLang="zh-CN"/>
          </a:p>
        </p:txBody>
      </p:sp>
    </p:spTree>
    <p:extLst>
      <p:ext uri="{BB962C8B-B14F-4D97-AF65-F5344CB8AC3E}">
        <p14:creationId xmlns:p14="http://schemas.microsoft.com/office/powerpoint/2010/main" val="4177398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pPr eaLnBrk="1" hangingPunct="1">
              <a:defRPr/>
            </a:pPr>
            <a:r>
              <a:rPr lang="zh-CN" altLang="en-US" b="1" smtClean="0">
                <a:effectLst>
                  <a:outerShdw blurRad="38100" dist="38100" dir="2700000" algn="tl">
                    <a:srgbClr val="000000">
                      <a:alpha val="43137"/>
                    </a:srgbClr>
                  </a:outerShdw>
                </a:effectLst>
              </a:rPr>
              <a:t>数据挖掘用在哪里？</a:t>
            </a:r>
          </a:p>
        </p:txBody>
      </p:sp>
      <p:sp>
        <p:nvSpPr>
          <p:cNvPr id="31747" name="内容占位符 2"/>
          <p:cNvSpPr>
            <a:spLocks noGrp="1"/>
          </p:cNvSpPr>
          <p:nvPr>
            <p:ph idx="1"/>
          </p:nvPr>
        </p:nvSpPr>
        <p:spPr>
          <a:xfrm>
            <a:off x="377371" y="1417638"/>
            <a:ext cx="8229600" cy="4686300"/>
          </a:xfrm>
        </p:spPr>
        <p:txBody>
          <a:bodyPr/>
          <a:lstStyle/>
          <a:p>
            <a:pPr eaLnBrk="1" hangingPunct="1">
              <a:defRPr/>
            </a:pPr>
            <a:r>
              <a:rPr lang="zh-CN" altLang="en-US" b="1" dirty="0" smtClean="0">
                <a:effectLst>
                  <a:outerShdw blurRad="38100" dist="38100" dir="2700000" algn="tl">
                    <a:srgbClr val="000000">
                      <a:alpha val="43137"/>
                    </a:srgbClr>
                  </a:outerShdw>
                </a:effectLst>
              </a:rPr>
              <a:t>医学、科学与工程</a:t>
            </a:r>
            <a:endParaRPr lang="en-US" altLang="zh-CN" b="1" dirty="0" smtClean="0">
              <a:effectLst>
                <a:outerShdw blurRad="38100" dist="38100" dir="2700000" algn="tl">
                  <a:srgbClr val="000000">
                    <a:alpha val="43137"/>
                  </a:srgbClr>
                </a:outerShdw>
              </a:effectLst>
            </a:endParaRPr>
          </a:p>
          <a:p>
            <a:pPr lvl="1" eaLnBrk="1" hangingPunct="1">
              <a:defRPr/>
            </a:pPr>
            <a:r>
              <a:rPr lang="en-US" altLang="zh-CN" b="1" dirty="0" smtClean="0">
                <a:effectLst>
                  <a:outerShdw blurRad="38100" dist="38100" dir="2700000" algn="tl">
                    <a:srgbClr val="000000">
                      <a:alpha val="43137"/>
                    </a:srgbClr>
                  </a:outerShdw>
                </a:effectLst>
              </a:rPr>
              <a:t>NASA</a:t>
            </a:r>
            <a:r>
              <a:rPr lang="zh-CN" altLang="en-US" b="1" dirty="0" smtClean="0">
                <a:effectLst>
                  <a:outerShdw blurRad="38100" dist="38100" dir="2700000" algn="tl">
                    <a:srgbClr val="000000">
                      <a:alpha val="43137"/>
                    </a:srgbClr>
                  </a:outerShdw>
                </a:effectLst>
              </a:rPr>
              <a:t>：地球轨道卫星，搜集地表、海洋、大气的全球观测数据。</a:t>
            </a:r>
            <a:r>
              <a:rPr lang="en-US" altLang="zh-CN" b="1" dirty="0" smtClean="0">
                <a:effectLst>
                  <a:outerShdw blurRad="38100" dist="38100" dir="2700000" algn="tl">
                    <a:srgbClr val="000000">
                      <a:alpha val="43137"/>
                    </a:srgbClr>
                  </a:outerShdw>
                </a:effectLst>
              </a:rPr>
              <a:t>【</a:t>
            </a:r>
            <a:r>
              <a:rPr lang="zh-CN" altLang="en-US" b="1" dirty="0" smtClean="0">
                <a:effectLst>
                  <a:outerShdw blurRad="38100" dist="38100" dir="2700000" algn="tl">
                    <a:srgbClr val="000000">
                      <a:alpha val="43137"/>
                    </a:srgbClr>
                  </a:outerShdw>
                </a:effectLst>
              </a:rPr>
              <a:t>海量、时空特性</a:t>
            </a:r>
            <a:r>
              <a:rPr lang="en-US" altLang="zh-CN" b="1" dirty="0" smtClean="0">
                <a:effectLst>
                  <a:outerShdw blurRad="38100" dist="38100" dir="2700000" algn="tl">
                    <a:srgbClr val="000000">
                      <a:alpha val="43137"/>
                    </a:srgbClr>
                  </a:outerShdw>
                </a:effectLst>
              </a:rPr>
              <a:t>】—</a:t>
            </a:r>
            <a:r>
              <a:rPr lang="zh-CN" altLang="en-US" b="1" dirty="0" smtClean="0">
                <a:effectLst>
                  <a:outerShdw blurRad="38100" dist="38100" dir="2700000" algn="tl">
                    <a:srgbClr val="000000">
                      <a:alpha val="43137"/>
                    </a:srgbClr>
                  </a:outerShdw>
                </a:effectLst>
              </a:rPr>
              <a:t>找出数据间关系，影响，做预测</a:t>
            </a:r>
            <a:endParaRPr lang="en-US" altLang="zh-CN" b="1" dirty="0" smtClean="0">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分子生物学：根据大量的基因组数据，理解基因结构和功能。微阵列技术</a:t>
            </a:r>
            <a:r>
              <a:rPr lang="en-US" altLang="zh-CN" b="1" dirty="0" smtClean="0">
                <a:effectLst>
                  <a:outerShdw blurRad="38100" dist="38100" dir="2700000" algn="tl">
                    <a:srgbClr val="000000">
                      <a:alpha val="43137"/>
                    </a:srgbClr>
                  </a:outerShdw>
                </a:effectLst>
              </a:rPr>
              <a:t>—</a:t>
            </a:r>
            <a:r>
              <a:rPr lang="zh-CN" altLang="en-US" b="1" dirty="0" smtClean="0">
                <a:effectLst>
                  <a:outerShdw blurRad="38100" dist="38100" dir="2700000" algn="tl">
                    <a:srgbClr val="000000">
                      <a:alpha val="43137"/>
                    </a:srgbClr>
                  </a:outerShdw>
                </a:effectLst>
              </a:rPr>
              <a:t>分析更多的基因特性，确定每个基因作用，查出导致特定疾病的基因。</a:t>
            </a:r>
            <a:endParaRPr lang="en-US" altLang="zh-CN" b="1" dirty="0" smtClean="0">
              <a:effectLst>
                <a:outerShdw blurRad="38100" dist="38100" dir="2700000" algn="tl">
                  <a:srgbClr val="000000">
                    <a:alpha val="43137"/>
                  </a:srgbClr>
                </a:outerShdw>
              </a:effectLst>
            </a:endParaRPr>
          </a:p>
          <a:p>
            <a:pPr lvl="1" eaLnBrk="1" hangingPunct="1">
              <a:defRPr/>
            </a:pPr>
            <a:endParaRPr lang="zh-CN" altLang="en-US" b="1" dirty="0" smtClean="0">
              <a:effectLst>
                <a:outerShdw blurRad="38100" dist="38100" dir="2700000" algn="tl">
                  <a:srgbClr val="000000">
                    <a:alpha val="43137"/>
                  </a:srgbClr>
                </a:outerShdw>
              </a:effectLst>
            </a:endParaRP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34</a:t>
            </a:fld>
            <a:endParaRPr lang="zh-CN" altLang="zh-CN"/>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4128" y="4726959"/>
            <a:ext cx="2664296" cy="2077753"/>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pPr eaLnBrk="1" hangingPunct="1">
              <a:defRPr/>
            </a:pPr>
            <a:r>
              <a:rPr lang="zh-CN" altLang="en-US" b="1" smtClean="0">
                <a:effectLst>
                  <a:outerShdw blurRad="38100" dist="38100" dir="2700000" algn="tl">
                    <a:srgbClr val="000000">
                      <a:alpha val="43137"/>
                    </a:srgbClr>
                  </a:outerShdw>
                </a:effectLst>
              </a:rPr>
              <a:t>数据挖掘用在哪里？</a:t>
            </a:r>
          </a:p>
        </p:txBody>
      </p:sp>
      <p:sp>
        <p:nvSpPr>
          <p:cNvPr id="32771" name="内容占位符 2"/>
          <p:cNvSpPr>
            <a:spLocks noGrp="1"/>
          </p:cNvSpPr>
          <p:nvPr>
            <p:ph idx="1"/>
          </p:nvPr>
        </p:nvSpPr>
        <p:spPr/>
        <p:txBody>
          <a:bodyPr/>
          <a:lstStyle/>
          <a:p>
            <a:pPr eaLnBrk="1" hangingPunct="1">
              <a:defRPr/>
            </a:pPr>
            <a:r>
              <a:rPr lang="en-US" altLang="zh-CN" b="1" smtClean="0">
                <a:effectLst>
                  <a:outerShdw blurRad="38100" dist="38100" dir="2700000" algn="tl">
                    <a:srgbClr val="000000">
                      <a:alpha val="43137"/>
                    </a:srgbClr>
                  </a:outerShdw>
                </a:effectLst>
              </a:rPr>
              <a:t>DNA</a:t>
            </a:r>
            <a:r>
              <a:rPr lang="zh-CN" altLang="en-US" b="1" smtClean="0">
                <a:effectLst>
                  <a:outerShdw blurRad="38100" dist="38100" dir="2700000" algn="tl">
                    <a:srgbClr val="000000">
                      <a:alpha val="43137"/>
                    </a:srgbClr>
                  </a:outerShdw>
                </a:effectLst>
              </a:rPr>
              <a:t>微阵列（</a:t>
            </a:r>
            <a:r>
              <a:rPr lang="en-US" altLang="zh-CN" b="1" smtClean="0">
                <a:effectLst>
                  <a:outerShdw blurRad="38100" dist="38100" dir="2700000" algn="tl">
                    <a:srgbClr val="000000">
                      <a:alpha val="43137"/>
                    </a:srgbClr>
                  </a:outerShdw>
                </a:effectLst>
              </a:rPr>
              <a:t>DNA Microarray</a:t>
            </a:r>
            <a:r>
              <a:rPr lang="zh-CN" altLang="en-US" b="1" smtClean="0">
                <a:effectLst>
                  <a:outerShdw blurRad="38100" dist="38100" dir="2700000" algn="tl">
                    <a:srgbClr val="000000">
                      <a:alpha val="43137"/>
                    </a:srgbClr>
                  </a:outerShdw>
                </a:effectLst>
              </a:rPr>
              <a:t>）也叫寡核苷酸阵列（</a:t>
            </a:r>
            <a:r>
              <a:rPr lang="en-US" altLang="zh-CN" b="1" smtClean="0">
                <a:effectLst>
                  <a:outerShdw blurRad="38100" dist="38100" dir="2700000" algn="tl">
                    <a:srgbClr val="000000">
                      <a:alpha val="43137"/>
                    </a:srgbClr>
                  </a:outerShdw>
                </a:effectLst>
              </a:rPr>
              <a:t>Oligonucleitide array</a:t>
            </a:r>
            <a:r>
              <a:rPr lang="zh-CN" altLang="en-US" b="1" smtClean="0">
                <a:effectLst>
                  <a:outerShdw blurRad="38100" dist="38100" dir="2700000" algn="tl">
                    <a:srgbClr val="000000">
                      <a:alpha val="43137"/>
                    </a:srgbClr>
                  </a:outerShdw>
                </a:effectLst>
              </a:rPr>
              <a:t>）</a:t>
            </a:r>
            <a:endParaRPr lang="en-US" altLang="zh-CN" b="1" smtClean="0">
              <a:effectLst>
                <a:outerShdw blurRad="38100" dist="38100" dir="2700000" algn="tl">
                  <a:srgbClr val="000000">
                    <a:alpha val="43137"/>
                  </a:srgbClr>
                </a:outerShdw>
              </a:effectLst>
            </a:endParaRPr>
          </a:p>
          <a:p>
            <a:pPr eaLnBrk="1" hangingPunct="1">
              <a:defRPr/>
            </a:pPr>
            <a:r>
              <a:rPr lang="zh-CN" altLang="en-US" b="1" smtClean="0">
                <a:effectLst>
                  <a:outerShdw blurRad="38100" dist="38100" dir="2700000" algn="tl">
                    <a:srgbClr val="000000">
                      <a:alpha val="43137"/>
                    </a:srgbClr>
                  </a:outerShdw>
                </a:effectLst>
              </a:rPr>
              <a:t>是人类基因组计划（</a:t>
            </a:r>
            <a:r>
              <a:rPr lang="en-US" altLang="zh-CN" b="1" smtClean="0">
                <a:effectLst>
                  <a:outerShdw blurRad="38100" dist="38100" dir="2700000" algn="tl">
                    <a:srgbClr val="000000">
                      <a:alpha val="43137"/>
                    </a:srgbClr>
                  </a:outerShdw>
                </a:effectLst>
              </a:rPr>
              <a:t>Human Geneome Project</a:t>
            </a:r>
            <a:r>
              <a:rPr lang="zh-CN" altLang="en-US" b="1" smtClean="0">
                <a:effectLst>
                  <a:outerShdw blurRad="38100" dist="38100" dir="2700000" algn="tl">
                    <a:srgbClr val="000000">
                      <a:alpha val="43137"/>
                    </a:srgbClr>
                  </a:outerShdw>
                </a:effectLst>
              </a:rPr>
              <a:t>，</a:t>
            </a:r>
            <a:r>
              <a:rPr lang="en-US" altLang="zh-CN" b="1" smtClean="0">
                <a:effectLst>
                  <a:outerShdw blurRad="38100" dist="38100" dir="2700000" algn="tl">
                    <a:srgbClr val="000000">
                      <a:alpha val="43137"/>
                    </a:srgbClr>
                  </a:outerShdw>
                </a:effectLst>
              </a:rPr>
              <a:t>HGP</a:t>
            </a:r>
            <a:r>
              <a:rPr lang="zh-CN" altLang="en-US" b="1" smtClean="0">
                <a:effectLst>
                  <a:outerShdw blurRad="38100" dist="38100" dir="2700000" algn="tl">
                    <a:srgbClr val="000000">
                      <a:alpha val="43137"/>
                    </a:srgbClr>
                  </a:outerShdw>
                </a:effectLst>
              </a:rPr>
              <a:t>）的逐步实施和分子生物学的迅猛发展及运用的产物</a:t>
            </a:r>
            <a:endParaRPr lang="en-US" altLang="zh-CN" b="1" smtClean="0">
              <a:effectLst>
                <a:outerShdw blurRad="38100" dist="38100" dir="2700000" algn="tl">
                  <a:srgbClr val="000000">
                    <a:alpha val="43137"/>
                  </a:srgbClr>
                </a:outerShdw>
              </a:effectLst>
            </a:endParaRPr>
          </a:p>
          <a:p>
            <a:pPr eaLnBrk="1" hangingPunct="1">
              <a:defRPr/>
            </a:pPr>
            <a:r>
              <a:rPr lang="zh-CN" altLang="en-US" b="1" smtClean="0">
                <a:effectLst>
                  <a:outerShdw blurRad="38100" dist="38100" dir="2700000" algn="tl">
                    <a:srgbClr val="000000">
                      <a:alpha val="43137"/>
                    </a:srgbClr>
                  </a:outerShdw>
                </a:effectLst>
              </a:rPr>
              <a:t>是生物学家受到计算机芯片制造和广为应用的启迪，融微电子学、生命科学、计算机科学和光电化学为一体。</a:t>
            </a:r>
            <a:endParaRPr lang="en-US" altLang="zh-CN" b="1" smtClean="0">
              <a:effectLst>
                <a:outerShdw blurRad="38100" dist="38100" dir="2700000" algn="tl">
                  <a:srgbClr val="000000">
                    <a:alpha val="43137"/>
                  </a:srgbClr>
                </a:outerShdw>
              </a:effectLst>
            </a:endParaRP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35</a:t>
            </a:fld>
            <a:endParaRPr lang="zh-CN"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pPr eaLnBrk="1" hangingPunct="1">
              <a:defRPr/>
            </a:pPr>
            <a:r>
              <a:rPr lang="zh-CN" altLang="en-US" b="1" smtClean="0">
                <a:effectLst>
                  <a:outerShdw blurRad="38100" dist="38100" dir="2700000" algn="tl">
                    <a:srgbClr val="000000">
                      <a:alpha val="43137"/>
                    </a:srgbClr>
                  </a:outerShdw>
                </a:effectLst>
              </a:rPr>
              <a:t>数据挖掘用在哪里？</a:t>
            </a:r>
          </a:p>
        </p:txBody>
      </p:sp>
      <p:sp>
        <p:nvSpPr>
          <p:cNvPr id="33795" name="内容占位符 2"/>
          <p:cNvSpPr>
            <a:spLocks noGrp="1"/>
          </p:cNvSpPr>
          <p:nvPr>
            <p:ph idx="1"/>
          </p:nvPr>
        </p:nvSpPr>
        <p:spPr/>
        <p:txBody>
          <a:bodyPr/>
          <a:lstStyle/>
          <a:p>
            <a:pPr eaLnBrk="1" hangingPunct="1">
              <a:defRPr/>
            </a:pPr>
            <a:r>
              <a:rPr lang="zh-CN" altLang="en-US" b="1" smtClean="0">
                <a:effectLst>
                  <a:outerShdw blurRad="38100" dist="38100" dir="2700000" algn="tl">
                    <a:srgbClr val="000000">
                      <a:alpha val="43137"/>
                    </a:srgbClr>
                  </a:outerShdw>
                </a:effectLst>
              </a:rPr>
              <a:t>在原来核酸杂交（</a:t>
            </a:r>
            <a:r>
              <a:rPr lang="en-US" altLang="zh-CN" b="1" smtClean="0">
                <a:effectLst>
                  <a:outerShdw blurRad="38100" dist="38100" dir="2700000" algn="tl">
                    <a:srgbClr val="000000">
                      <a:alpha val="43137"/>
                    </a:srgbClr>
                  </a:outerShdw>
                </a:effectLst>
              </a:rPr>
              <a:t>Northern</a:t>
            </a:r>
            <a:r>
              <a:rPr lang="zh-CN" altLang="en-US" b="1" smtClean="0">
                <a:effectLst>
                  <a:outerShdw blurRad="38100" dist="38100" dir="2700000" algn="tl">
                    <a:srgbClr val="000000">
                      <a:alpha val="43137"/>
                    </a:srgbClr>
                  </a:outerShdw>
                </a:effectLst>
              </a:rPr>
              <a:t>、</a:t>
            </a:r>
            <a:r>
              <a:rPr lang="en-US" altLang="zh-CN" b="1" smtClean="0">
                <a:effectLst>
                  <a:outerShdw blurRad="38100" dist="38100" dir="2700000" algn="tl">
                    <a:srgbClr val="000000">
                      <a:alpha val="43137"/>
                    </a:srgbClr>
                  </a:outerShdw>
                </a:effectLst>
              </a:rPr>
              <a:t>Southern</a:t>
            </a:r>
            <a:r>
              <a:rPr lang="zh-CN" altLang="en-US" b="1" smtClean="0">
                <a:effectLst>
                  <a:outerShdw blurRad="38100" dist="38100" dir="2700000" algn="tl">
                    <a:srgbClr val="000000">
                      <a:alpha val="43137"/>
                    </a:srgbClr>
                  </a:outerShdw>
                </a:effectLst>
              </a:rPr>
              <a:t>）的基础上发展起来的一项新技术</a:t>
            </a:r>
            <a:endParaRPr lang="en-US" altLang="zh-CN" b="1" smtClean="0">
              <a:effectLst>
                <a:outerShdw blurRad="38100" dist="38100" dir="2700000" algn="tl">
                  <a:srgbClr val="000000">
                    <a:alpha val="43137"/>
                  </a:srgbClr>
                </a:outerShdw>
              </a:effectLst>
            </a:endParaRPr>
          </a:p>
          <a:p>
            <a:pPr eaLnBrk="1" hangingPunct="1">
              <a:defRPr/>
            </a:pPr>
            <a:r>
              <a:rPr lang="zh-CN" altLang="en-US" b="1" smtClean="0">
                <a:effectLst>
                  <a:outerShdw blurRad="38100" dist="38100" dir="2700000" algn="tl">
                    <a:srgbClr val="000000">
                      <a:alpha val="43137"/>
                    </a:srgbClr>
                  </a:outerShdw>
                </a:effectLst>
              </a:rPr>
              <a:t>是第三次革命（基因组革命）中的主要技术之一，是生物芯片中的一种。</a:t>
            </a:r>
            <a:endParaRPr lang="en-US" altLang="zh-CN" b="1" smtClean="0">
              <a:effectLst>
                <a:outerShdw blurRad="38100" dist="38100" dir="2700000" algn="tl">
                  <a:srgbClr val="000000">
                    <a:alpha val="43137"/>
                  </a:srgbClr>
                </a:outerShdw>
              </a:effectLst>
            </a:endParaRPr>
          </a:p>
          <a:p>
            <a:pPr eaLnBrk="1" hangingPunct="1">
              <a:defRPr/>
            </a:pPr>
            <a:r>
              <a:rPr lang="zh-CN" altLang="en-US" b="1" smtClean="0">
                <a:effectLst>
                  <a:outerShdw blurRad="38100" dist="38100" dir="2700000" algn="tl">
                    <a:srgbClr val="000000">
                      <a:alpha val="43137"/>
                    </a:srgbClr>
                  </a:outerShdw>
                </a:effectLst>
              </a:rPr>
              <a:t>技术原理是在固体表面上集成已知序列的基因探针，被测生物细胞或组织中大量标记的核酸序列与上述探针阵列进行杂交，通过检测相应位置杂交探针，实现基因信息的快速检测。</a:t>
            </a: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36</a:t>
            </a:fld>
            <a:endParaRPr lang="zh-CN"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pPr eaLnBrk="1" hangingPunct="1">
              <a:defRPr/>
            </a:pPr>
            <a:r>
              <a:rPr lang="zh-CN" altLang="en-US" b="1" smtClean="0">
                <a:effectLst>
                  <a:outerShdw blurRad="38100" dist="38100" dir="2700000" algn="tl">
                    <a:srgbClr val="000000">
                      <a:alpha val="43137"/>
                    </a:srgbClr>
                  </a:outerShdw>
                </a:effectLst>
              </a:rPr>
              <a:t>数据挖掘用在哪里？</a:t>
            </a:r>
          </a:p>
        </p:txBody>
      </p:sp>
      <p:sp>
        <p:nvSpPr>
          <p:cNvPr id="34819" name="内容占位符 2"/>
          <p:cNvSpPr>
            <a:spLocks noGrp="1"/>
          </p:cNvSpPr>
          <p:nvPr>
            <p:ph idx="1"/>
          </p:nvPr>
        </p:nvSpPr>
        <p:spPr/>
        <p:txBody>
          <a:bodyPr/>
          <a:lstStyle/>
          <a:p>
            <a:pPr eaLnBrk="1" hangingPunct="1">
              <a:defRPr/>
            </a:pPr>
            <a:r>
              <a:rPr lang="zh-CN" altLang="en-US" b="1" dirty="0" smtClean="0">
                <a:effectLst>
                  <a:outerShdw blurRad="38100" dist="38100" dir="2700000" algn="tl">
                    <a:srgbClr val="000000">
                      <a:alpha val="43137"/>
                    </a:srgbClr>
                  </a:outerShdw>
                </a:effectLst>
              </a:rPr>
              <a:t>生物学</a:t>
            </a:r>
            <a:endParaRPr lang="en-US" altLang="zh-CN" b="1" dirty="0" smtClean="0">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蛋白质结构预测</a:t>
            </a:r>
            <a:endParaRPr lang="en-US" altLang="zh-CN" b="1" dirty="0" smtClean="0">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多序列校准（一致性问题？）</a:t>
            </a:r>
            <a:endParaRPr lang="en-US" altLang="zh-CN" b="1" dirty="0" smtClean="0">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生物化学路径建模</a:t>
            </a:r>
            <a:endParaRPr lang="en-US" altLang="zh-CN" b="1" dirty="0" smtClean="0">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种系发生学</a:t>
            </a: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37</a:t>
            </a:fld>
            <a:endParaRPr lang="zh-CN" altLang="zh-CN"/>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4128" y="3252380"/>
            <a:ext cx="3419872" cy="3419872"/>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4258782"/>
            <a:ext cx="2493218" cy="2266562"/>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pPr eaLnBrk="1" hangingPunct="1">
              <a:defRPr/>
            </a:pPr>
            <a:r>
              <a:rPr lang="zh-CN" altLang="en-US" b="1" smtClean="0">
                <a:effectLst>
                  <a:outerShdw blurRad="38100" dist="38100" dir="2700000" algn="tl">
                    <a:srgbClr val="000000">
                      <a:alpha val="43137"/>
                    </a:srgbClr>
                  </a:outerShdw>
                </a:effectLst>
              </a:rPr>
              <a:t>数据挖掘用在哪里？</a:t>
            </a:r>
          </a:p>
        </p:txBody>
      </p:sp>
      <p:sp>
        <p:nvSpPr>
          <p:cNvPr id="3" name="内容占位符 2"/>
          <p:cNvSpPr>
            <a:spLocks noGrp="1"/>
          </p:cNvSpPr>
          <p:nvPr>
            <p:ph idx="1"/>
          </p:nvPr>
        </p:nvSpPr>
        <p:spPr/>
        <p:txBody>
          <a:bodyPr rtlCol="0">
            <a:normAutofit fontScale="92500" lnSpcReduction="20000"/>
          </a:bodyPr>
          <a:lstStyle/>
          <a:p>
            <a:pPr eaLnBrk="1" fontAlgn="auto" hangingPunct="1">
              <a:spcAft>
                <a:spcPts val="0"/>
              </a:spcAft>
              <a:buFont typeface="Wingdings 2"/>
              <a:buChar char="ß"/>
              <a:defRPr/>
            </a:pPr>
            <a:r>
              <a:rPr lang="zh-CN" altLang="en-US" b="1" dirty="0" smtClean="0">
                <a:effectLst>
                  <a:outerShdw blurRad="38100" dist="38100" dir="2700000" algn="tl">
                    <a:srgbClr val="000000">
                      <a:alpha val="43137"/>
                    </a:srgbClr>
                  </a:outerShdw>
                </a:effectLst>
              </a:rPr>
              <a:t>蛋白质</a:t>
            </a:r>
            <a:r>
              <a:rPr lang="zh-CN" altLang="en-US" b="1" dirty="0">
                <a:effectLst>
                  <a:outerShdw blurRad="38100" dist="38100" dir="2700000" algn="tl">
                    <a:srgbClr val="000000">
                      <a:alpha val="43137"/>
                    </a:srgbClr>
                  </a:outerShdw>
                </a:effectLst>
              </a:rPr>
              <a:t>结构预测</a:t>
            </a:r>
            <a:r>
              <a:rPr lang="en-US" altLang="zh-CN" b="1" dirty="0" smtClean="0">
                <a:effectLst>
                  <a:outerShdw blurRad="38100" dist="38100" dir="2700000" algn="tl">
                    <a:srgbClr val="000000">
                      <a:alpha val="43137"/>
                    </a:srgbClr>
                  </a:outerShdw>
                </a:effectLst>
              </a:rPr>
              <a:t>(Protein </a:t>
            </a:r>
            <a:r>
              <a:rPr lang="en-US" altLang="zh-CN" b="1" dirty="0">
                <a:effectLst>
                  <a:outerShdw blurRad="38100" dist="38100" dir="2700000" algn="tl">
                    <a:srgbClr val="000000">
                      <a:alpha val="43137"/>
                    </a:srgbClr>
                  </a:outerShdw>
                </a:effectLst>
              </a:rPr>
              <a:t>structure prediction)</a:t>
            </a:r>
            <a:r>
              <a:rPr lang="zh-CN" altLang="en-US" b="1" dirty="0">
                <a:effectLst>
                  <a:outerShdw blurRad="38100" dist="38100" dir="2700000" algn="tl">
                    <a:srgbClr val="000000">
                      <a:alpha val="43137"/>
                    </a:srgbClr>
                  </a:outerShdw>
                </a:effectLst>
              </a:rPr>
              <a:t>是蛋白质的的氨基酸序列中的预测蛋白质的三维结构。</a:t>
            </a:r>
          </a:p>
          <a:p>
            <a:pPr eaLnBrk="1" fontAlgn="auto" hangingPunct="1">
              <a:spcAft>
                <a:spcPts val="0"/>
              </a:spcAft>
              <a:buFont typeface="Wingdings 2"/>
              <a:buChar char="ß"/>
              <a:defRPr/>
            </a:pPr>
            <a:r>
              <a:rPr lang="zh-CN" altLang="en-US" b="1" dirty="0" smtClean="0">
                <a:effectLst>
                  <a:outerShdw blurRad="38100" dist="38100" dir="2700000" algn="tl">
                    <a:srgbClr val="000000">
                      <a:alpha val="43137"/>
                    </a:srgbClr>
                  </a:outerShdw>
                </a:effectLst>
              </a:rPr>
              <a:t>从</a:t>
            </a:r>
            <a:r>
              <a:rPr lang="zh-CN" altLang="en-US" b="1" dirty="0">
                <a:effectLst>
                  <a:outerShdw blurRad="38100" dist="38100" dir="2700000" algn="tl">
                    <a:srgbClr val="000000">
                      <a:alpha val="43137"/>
                    </a:srgbClr>
                  </a:outerShdw>
                </a:effectLst>
              </a:rPr>
              <a:t>蛋白质一级结构预测它的折叠和二级，三级和四级的蛋白质结构</a:t>
            </a:r>
            <a:r>
              <a:rPr lang="zh-CN" altLang="en-US" b="1" dirty="0" smtClean="0">
                <a:effectLst>
                  <a:outerShdw blurRad="38100" dist="38100" dir="2700000" algn="tl">
                    <a:srgbClr val="000000">
                      <a:alpha val="43137"/>
                    </a:srgbClr>
                  </a:outerShdw>
                </a:effectLst>
              </a:rPr>
              <a:t>。</a:t>
            </a:r>
            <a:endParaRPr lang="en-US" altLang="zh-CN" b="1" dirty="0" smtClean="0">
              <a:effectLst>
                <a:outerShdw blurRad="38100" dist="38100" dir="2700000" algn="tl">
                  <a:srgbClr val="000000">
                    <a:alpha val="43137"/>
                  </a:srgbClr>
                </a:outerShdw>
              </a:effectLst>
            </a:endParaRPr>
          </a:p>
          <a:p>
            <a:pPr eaLnBrk="1" fontAlgn="auto" hangingPunct="1">
              <a:spcAft>
                <a:spcPts val="0"/>
              </a:spcAft>
              <a:buFont typeface="Wingdings 2"/>
              <a:buChar char="ß"/>
              <a:defRPr/>
            </a:pPr>
            <a:r>
              <a:rPr lang="zh-CN" altLang="en-US" b="1" dirty="0" smtClean="0">
                <a:effectLst>
                  <a:outerShdw blurRad="38100" dist="38100" dir="2700000" algn="tl">
                    <a:srgbClr val="000000">
                      <a:alpha val="43137"/>
                    </a:srgbClr>
                  </a:outerShdw>
                </a:effectLst>
              </a:rPr>
              <a:t>结构</a:t>
            </a:r>
            <a:r>
              <a:rPr lang="zh-CN" altLang="en-US" b="1" dirty="0">
                <a:effectLst>
                  <a:outerShdw blurRad="38100" dist="38100" dir="2700000" algn="tl">
                    <a:srgbClr val="000000">
                      <a:alpha val="43137"/>
                    </a:srgbClr>
                  </a:outerShdw>
                </a:effectLst>
              </a:rPr>
              <a:t>预测与蛋白质设计的反问题有着根本的不同</a:t>
            </a:r>
            <a:r>
              <a:rPr lang="zh-CN" altLang="en-US" b="1" dirty="0" smtClean="0">
                <a:effectLst>
                  <a:outerShdw blurRad="38100" dist="38100" dir="2700000" algn="tl">
                    <a:srgbClr val="000000">
                      <a:alpha val="43137"/>
                    </a:srgbClr>
                  </a:outerShdw>
                </a:effectLst>
              </a:rPr>
              <a:t>。</a:t>
            </a:r>
            <a:endParaRPr lang="en-US" altLang="zh-CN" b="1" dirty="0" smtClean="0">
              <a:effectLst>
                <a:outerShdw blurRad="38100" dist="38100" dir="2700000" algn="tl">
                  <a:srgbClr val="000000">
                    <a:alpha val="43137"/>
                  </a:srgbClr>
                </a:outerShdw>
              </a:effectLst>
            </a:endParaRPr>
          </a:p>
          <a:p>
            <a:pPr eaLnBrk="1" fontAlgn="auto" hangingPunct="1">
              <a:spcAft>
                <a:spcPts val="0"/>
              </a:spcAft>
              <a:buFont typeface="Wingdings 2"/>
              <a:buChar char="ß"/>
              <a:defRPr/>
            </a:pPr>
            <a:r>
              <a:rPr lang="zh-CN" altLang="en-US" b="1" dirty="0" smtClean="0">
                <a:effectLst>
                  <a:outerShdw blurRad="38100" dist="38100" dir="2700000" algn="tl">
                    <a:srgbClr val="000000">
                      <a:alpha val="43137"/>
                    </a:srgbClr>
                  </a:outerShdw>
                </a:effectLst>
              </a:rPr>
              <a:t>蛋白质</a:t>
            </a:r>
            <a:r>
              <a:rPr lang="zh-CN" altLang="en-US" b="1" dirty="0">
                <a:effectLst>
                  <a:outerShdw blurRad="38100" dist="38100" dir="2700000" algn="tl">
                    <a:srgbClr val="000000">
                      <a:alpha val="43137"/>
                    </a:srgbClr>
                  </a:outerShdw>
                </a:effectLst>
              </a:rPr>
              <a:t>结构预测是生物信息学与理论化学所追求的最重要目标</a:t>
            </a:r>
            <a:r>
              <a:rPr lang="zh-CN" altLang="en-US" b="1" dirty="0" smtClean="0">
                <a:effectLst>
                  <a:outerShdw blurRad="38100" dist="38100" dir="2700000" algn="tl">
                    <a:srgbClr val="000000">
                      <a:alpha val="43137"/>
                    </a:srgbClr>
                  </a:outerShdw>
                </a:effectLst>
              </a:rPr>
              <a:t>之一。</a:t>
            </a:r>
            <a:endParaRPr lang="en-US" altLang="zh-CN" b="1" dirty="0">
              <a:effectLst>
                <a:outerShdw blurRad="38100" dist="38100" dir="2700000" algn="tl">
                  <a:srgbClr val="000000">
                    <a:alpha val="43137"/>
                  </a:srgbClr>
                </a:outerShdw>
              </a:effectLst>
            </a:endParaRPr>
          </a:p>
          <a:p>
            <a:pPr eaLnBrk="1" fontAlgn="auto" hangingPunct="1">
              <a:spcAft>
                <a:spcPts val="0"/>
              </a:spcAft>
              <a:buFont typeface="Wingdings 2"/>
              <a:buChar char="ß"/>
              <a:defRPr/>
            </a:pPr>
            <a:r>
              <a:rPr lang="zh-CN" altLang="en-US" b="1" dirty="0" smtClean="0">
                <a:effectLst>
                  <a:outerShdw blurRad="38100" dist="38100" dir="2700000" algn="tl">
                    <a:srgbClr val="000000">
                      <a:alpha val="43137"/>
                    </a:srgbClr>
                  </a:outerShdw>
                </a:effectLst>
              </a:rPr>
              <a:t>在</a:t>
            </a:r>
            <a:r>
              <a:rPr lang="zh-CN" altLang="en-US" b="1" dirty="0">
                <a:effectLst>
                  <a:outerShdw blurRad="38100" dist="38100" dir="2700000" algn="tl">
                    <a:srgbClr val="000000">
                      <a:alpha val="43137"/>
                    </a:srgbClr>
                  </a:outerShdw>
                </a:effectLst>
              </a:rPr>
              <a:t>医学上（例如，在药物设计）和在生物技术上（例如，新的酶的设计）都是非常重要的。</a:t>
            </a: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38</a:t>
            </a:fld>
            <a:endParaRPr lang="zh-CN"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pPr eaLnBrk="1" hangingPunct="1">
              <a:defRPr/>
            </a:pPr>
            <a:r>
              <a:rPr lang="zh-CN" altLang="en-US" b="1" smtClean="0">
                <a:effectLst>
                  <a:outerShdw blurRad="38100" dist="38100" dir="2700000" algn="tl">
                    <a:srgbClr val="000000">
                      <a:alpha val="43137"/>
                    </a:srgbClr>
                  </a:outerShdw>
                </a:effectLst>
              </a:rPr>
              <a:t>数据挖掘用在哪里？</a:t>
            </a:r>
          </a:p>
        </p:txBody>
      </p:sp>
      <p:sp>
        <p:nvSpPr>
          <p:cNvPr id="36867" name="内容占位符 2"/>
          <p:cNvSpPr>
            <a:spLocks noGrp="1"/>
          </p:cNvSpPr>
          <p:nvPr>
            <p:ph idx="1"/>
          </p:nvPr>
        </p:nvSpPr>
        <p:spPr>
          <a:xfrm>
            <a:off x="451701" y="1417638"/>
            <a:ext cx="8229600" cy="4686300"/>
          </a:xfrm>
        </p:spPr>
        <p:txBody>
          <a:bodyPr/>
          <a:lstStyle/>
          <a:p>
            <a:pPr eaLnBrk="1" hangingPunct="1">
              <a:defRPr/>
            </a:pPr>
            <a:r>
              <a:rPr lang="zh-CN" altLang="en-US" b="1" dirty="0" smtClean="0">
                <a:effectLst>
                  <a:outerShdw blurRad="38100" dist="38100" dir="2700000" algn="tl">
                    <a:srgbClr val="000000">
                      <a:alpha val="43137"/>
                    </a:srgbClr>
                  </a:outerShdw>
                </a:effectLst>
              </a:rPr>
              <a:t>种系发生学，也被称作系统发生。</a:t>
            </a:r>
            <a:endParaRPr lang="en-US" altLang="zh-CN" b="1" dirty="0" smtClean="0">
              <a:effectLst>
                <a:outerShdw blurRad="38100" dist="38100" dir="2700000" algn="tl">
                  <a:srgbClr val="000000">
                    <a:alpha val="43137"/>
                  </a:srgbClr>
                </a:outerShdw>
              </a:effectLst>
            </a:endParaRPr>
          </a:p>
          <a:p>
            <a:pPr eaLnBrk="1" hangingPunct="1">
              <a:defRPr/>
            </a:pPr>
            <a:r>
              <a:rPr lang="zh-CN" altLang="en-US" b="1" dirty="0" smtClean="0">
                <a:effectLst>
                  <a:outerShdw blurRad="38100" dist="38100" dir="2700000" algn="tl">
                    <a:srgbClr val="000000">
                      <a:alpha val="43137"/>
                    </a:srgbClr>
                  </a:outerShdw>
                </a:effectLst>
              </a:rPr>
              <a:t>是指在地球历史发展过程中生物种系的发生和发展。</a:t>
            </a:r>
            <a:endParaRPr lang="en-US" altLang="zh-CN" b="1" dirty="0" smtClean="0">
              <a:effectLst>
                <a:outerShdw blurRad="38100" dist="38100" dir="2700000" algn="tl">
                  <a:srgbClr val="000000">
                    <a:alpha val="43137"/>
                  </a:srgbClr>
                </a:outerShdw>
              </a:effectLst>
            </a:endParaRPr>
          </a:p>
          <a:p>
            <a:pPr eaLnBrk="1" hangingPunct="1">
              <a:defRPr/>
            </a:pPr>
            <a:r>
              <a:rPr lang="zh-CN" altLang="en-US" b="1" dirty="0" smtClean="0">
                <a:effectLst>
                  <a:outerShdw blurRad="38100" dist="38100" dir="2700000" algn="tl">
                    <a:srgbClr val="000000">
                      <a:alpha val="43137"/>
                    </a:srgbClr>
                  </a:outerShdw>
                </a:effectLst>
              </a:rPr>
              <a:t>种系发生学</a:t>
            </a:r>
            <a:r>
              <a:rPr lang="en-US" altLang="zh-CN" b="1" dirty="0" smtClean="0">
                <a:effectLst>
                  <a:outerShdw blurRad="38100" dist="38100" dir="2700000" algn="tl">
                    <a:srgbClr val="000000">
                      <a:alpha val="43137"/>
                    </a:srgbClr>
                  </a:outerShdw>
                </a:effectLst>
              </a:rPr>
              <a:t>(</a:t>
            </a:r>
            <a:r>
              <a:rPr lang="en-US" altLang="zh-CN" b="1" dirty="0" err="1" smtClean="0">
                <a:effectLst>
                  <a:outerShdw blurRad="38100" dist="38100" dir="2700000" algn="tl">
                    <a:srgbClr val="000000">
                      <a:alpha val="43137"/>
                    </a:srgbClr>
                  </a:outerShdw>
                </a:effectLst>
              </a:rPr>
              <a:t>phylogenetics</a:t>
            </a:r>
            <a:r>
              <a:rPr lang="en-US" altLang="zh-CN" b="1" dirty="0" smtClean="0">
                <a:effectLst>
                  <a:outerShdw blurRad="38100" dist="38100" dir="2700000" algn="tl">
                    <a:srgbClr val="000000">
                      <a:alpha val="43137"/>
                    </a:srgbClr>
                  </a:outerShdw>
                </a:effectLst>
              </a:rPr>
              <a:t>)</a:t>
            </a:r>
            <a:r>
              <a:rPr lang="zh-CN" altLang="en-US" b="1" dirty="0" smtClean="0">
                <a:effectLst>
                  <a:outerShdw blurRad="38100" dist="38100" dir="2700000" algn="tl">
                    <a:srgbClr val="000000">
                      <a:alpha val="43137"/>
                    </a:srgbClr>
                  </a:outerShdw>
                </a:effectLst>
              </a:rPr>
              <a:t>研究物种之间的生物关系。</a:t>
            </a:r>
            <a:endParaRPr lang="en-US" altLang="zh-CN" b="1" dirty="0" smtClean="0">
              <a:effectLst>
                <a:outerShdw blurRad="38100" dist="38100" dir="2700000" algn="tl">
                  <a:srgbClr val="000000">
                    <a:alpha val="43137"/>
                  </a:srgbClr>
                </a:outerShdw>
              </a:effectLst>
            </a:endParaRP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39</a:t>
            </a:fld>
            <a:endParaRPr lang="zh-CN" altLang="zh-CN"/>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72" y="3645024"/>
            <a:ext cx="3461229" cy="317803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p:spPr>
        <p:txBody>
          <a:bodyPr/>
          <a:lstStyle/>
          <a:p>
            <a:fld id="{7549A125-E974-483A-A7A2-55746F0E8CFC}" type="slidenum">
              <a:rPr lang="en-US" altLang="zh-CN" smtClean="0"/>
              <a:pPr/>
              <a:t>4</a:t>
            </a:fld>
            <a:endParaRPr lang="en-US" altLang="zh-CN" smtClean="0"/>
          </a:p>
        </p:txBody>
      </p:sp>
      <p:grpSp>
        <p:nvGrpSpPr>
          <p:cNvPr id="2" name="Group 8"/>
          <p:cNvGrpSpPr>
            <a:grpSpLocks/>
          </p:cNvGrpSpPr>
          <p:nvPr/>
        </p:nvGrpSpPr>
        <p:grpSpPr bwMode="auto">
          <a:xfrm>
            <a:off x="1116013" y="0"/>
            <a:ext cx="5976937" cy="6858000"/>
            <a:chOff x="1090" y="1145"/>
            <a:chExt cx="2838" cy="3149"/>
          </a:xfrm>
        </p:grpSpPr>
        <p:pic>
          <p:nvPicPr>
            <p:cNvPr id="25605" name="Picture 4"/>
            <p:cNvPicPr>
              <a:picLocks noChangeAspect="1" noChangeArrowheads="1"/>
            </p:cNvPicPr>
            <p:nvPr/>
          </p:nvPicPr>
          <p:blipFill>
            <a:blip r:embed="rId2"/>
            <a:srcRect/>
            <a:stretch>
              <a:fillRect/>
            </a:stretch>
          </p:blipFill>
          <p:spPr bwMode="auto">
            <a:xfrm>
              <a:off x="1882" y="1145"/>
              <a:ext cx="1050" cy="372"/>
            </a:xfrm>
            <a:prstGeom prst="rect">
              <a:avLst/>
            </a:prstGeom>
            <a:noFill/>
            <a:ln w="9525">
              <a:noFill/>
              <a:miter lim="800000"/>
              <a:headEnd/>
              <a:tailEnd/>
            </a:ln>
          </p:spPr>
        </p:pic>
        <p:pic>
          <p:nvPicPr>
            <p:cNvPr id="25606" name="Picture 6"/>
            <p:cNvPicPr>
              <a:picLocks noChangeAspect="1" noChangeArrowheads="1"/>
            </p:cNvPicPr>
            <p:nvPr/>
          </p:nvPicPr>
          <p:blipFill>
            <a:blip r:embed="rId3"/>
            <a:srcRect/>
            <a:stretch>
              <a:fillRect/>
            </a:stretch>
          </p:blipFill>
          <p:spPr bwMode="auto">
            <a:xfrm>
              <a:off x="1718" y="1496"/>
              <a:ext cx="1546" cy="1067"/>
            </a:xfrm>
            <a:prstGeom prst="rect">
              <a:avLst/>
            </a:prstGeom>
            <a:noFill/>
            <a:ln w="9525">
              <a:noFill/>
              <a:miter lim="800000"/>
              <a:headEnd/>
              <a:tailEnd/>
            </a:ln>
          </p:spPr>
        </p:pic>
        <p:pic>
          <p:nvPicPr>
            <p:cNvPr id="25607" name="Picture 7"/>
            <p:cNvPicPr>
              <a:picLocks noChangeAspect="1" noChangeArrowheads="1"/>
            </p:cNvPicPr>
            <p:nvPr/>
          </p:nvPicPr>
          <p:blipFill>
            <a:blip r:embed="rId4"/>
            <a:srcRect/>
            <a:stretch>
              <a:fillRect/>
            </a:stretch>
          </p:blipFill>
          <p:spPr bwMode="auto">
            <a:xfrm>
              <a:off x="1090" y="2560"/>
              <a:ext cx="2838" cy="1734"/>
            </a:xfrm>
            <a:prstGeom prst="rect">
              <a:avLst/>
            </a:prstGeom>
            <a:noFill/>
            <a:ln w="9525">
              <a:noFill/>
              <a:miter lim="800000"/>
              <a:headEnd/>
              <a:tailEnd/>
            </a:ln>
          </p:spPr>
        </p:pic>
      </p:gr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pPr eaLnBrk="1" hangingPunct="1">
              <a:defRPr/>
            </a:pPr>
            <a:r>
              <a:rPr lang="zh-CN" altLang="en-US" b="1" smtClean="0">
                <a:effectLst>
                  <a:outerShdw blurRad="38100" dist="38100" dir="2700000" algn="tl">
                    <a:srgbClr val="000000">
                      <a:alpha val="43137"/>
                    </a:srgbClr>
                  </a:outerShdw>
                </a:effectLst>
              </a:rPr>
              <a:t>数据挖掘用在哪里？</a:t>
            </a:r>
          </a:p>
        </p:txBody>
      </p:sp>
      <p:sp>
        <p:nvSpPr>
          <p:cNvPr id="3" name="内容占位符 2"/>
          <p:cNvSpPr>
            <a:spLocks noGrp="1"/>
          </p:cNvSpPr>
          <p:nvPr>
            <p:ph idx="1"/>
          </p:nvPr>
        </p:nvSpPr>
        <p:spPr/>
        <p:txBody>
          <a:bodyPr rtlCol="0">
            <a:normAutofit fontScale="92500"/>
          </a:bodyPr>
          <a:lstStyle/>
          <a:p>
            <a:pPr eaLnBrk="1" fontAlgn="auto" hangingPunct="1">
              <a:spcAft>
                <a:spcPts val="0"/>
              </a:spcAft>
              <a:buFont typeface="Wingdings 2"/>
              <a:buChar char="ß"/>
              <a:defRPr/>
            </a:pPr>
            <a:r>
              <a:rPr lang="zh-CN" altLang="en-US" b="1" smtClean="0">
                <a:effectLst>
                  <a:outerShdw blurRad="38100" dist="38100" dir="2700000" algn="tl">
                    <a:srgbClr val="000000">
                      <a:alpha val="43137"/>
                    </a:srgbClr>
                  </a:outerShdw>
                </a:effectLst>
              </a:rPr>
              <a:t>其</a:t>
            </a:r>
            <a:r>
              <a:rPr lang="zh-CN" altLang="en-US" b="1" dirty="0">
                <a:effectLst>
                  <a:outerShdw blurRad="38100" dist="38100" dir="2700000" algn="tl">
                    <a:srgbClr val="000000">
                      <a:alpha val="43137"/>
                    </a:srgbClr>
                  </a:outerShdw>
                </a:effectLst>
              </a:rPr>
              <a:t>基本思想是比较物种的特征，并认为特征相似的物种在遗传学上接近</a:t>
            </a:r>
            <a:r>
              <a:rPr lang="zh-CN" altLang="en-US" b="1" dirty="0" smtClean="0">
                <a:effectLst>
                  <a:outerShdw blurRad="38100" dist="38100" dir="2700000" algn="tl">
                    <a:srgbClr val="000000">
                      <a:alpha val="43137"/>
                    </a:srgbClr>
                  </a:outerShdw>
                </a:effectLst>
              </a:rPr>
              <a:t>。</a:t>
            </a:r>
            <a:endParaRPr lang="en-US" altLang="zh-CN" b="1" dirty="0" smtClean="0">
              <a:effectLst>
                <a:outerShdw blurRad="38100" dist="38100" dir="2700000" algn="tl">
                  <a:srgbClr val="000000">
                    <a:alpha val="43137"/>
                  </a:srgbClr>
                </a:outerShdw>
              </a:effectLst>
            </a:endParaRPr>
          </a:p>
          <a:p>
            <a:pPr eaLnBrk="1" fontAlgn="auto" hangingPunct="1">
              <a:spcAft>
                <a:spcPts val="0"/>
              </a:spcAft>
              <a:buFont typeface="Wingdings 2"/>
              <a:buChar char="ß"/>
              <a:defRPr/>
            </a:pPr>
            <a:r>
              <a:rPr lang="zh-CN" altLang="en-US" b="1" dirty="0" smtClean="0">
                <a:effectLst>
                  <a:outerShdw blurRad="38100" dist="38100" dir="2700000" algn="tl">
                    <a:srgbClr val="000000">
                      <a:alpha val="43137"/>
                    </a:srgbClr>
                  </a:outerShdw>
                </a:effectLst>
              </a:rPr>
              <a:t>种系发生</a:t>
            </a:r>
            <a:r>
              <a:rPr lang="zh-CN" altLang="en-US" b="1" dirty="0">
                <a:effectLst>
                  <a:outerShdw blurRad="38100" dist="38100" dir="2700000" algn="tl">
                    <a:srgbClr val="000000">
                      <a:alpha val="43137"/>
                    </a:srgbClr>
                  </a:outerShdw>
                </a:effectLst>
              </a:rPr>
              <a:t>学研究的结果往往以系统发生树（</a:t>
            </a:r>
            <a:r>
              <a:rPr lang="en-US" altLang="zh-CN" b="1" dirty="0">
                <a:effectLst>
                  <a:outerShdw blurRad="38100" dist="38100" dir="2700000" algn="tl">
                    <a:srgbClr val="000000">
                      <a:alpha val="43137"/>
                    </a:srgbClr>
                  </a:outerShdw>
                </a:effectLst>
              </a:rPr>
              <a:t>phylogenetic tree</a:t>
            </a:r>
            <a:r>
              <a:rPr lang="zh-CN" altLang="en-US" b="1" dirty="0">
                <a:effectLst>
                  <a:outerShdw blurRad="38100" dist="38100" dir="2700000" algn="tl">
                    <a:srgbClr val="000000">
                      <a:alpha val="43137"/>
                    </a:srgbClr>
                  </a:outerShdw>
                </a:effectLst>
              </a:rPr>
              <a:t>）表示</a:t>
            </a:r>
            <a:r>
              <a:rPr lang="zh-CN" altLang="en-US" b="1" dirty="0" smtClean="0">
                <a:effectLst>
                  <a:outerShdw blurRad="38100" dist="38100" dir="2700000" algn="tl">
                    <a:srgbClr val="000000">
                      <a:alpha val="43137"/>
                    </a:srgbClr>
                  </a:outerShdw>
                </a:effectLst>
              </a:rPr>
              <a:t>，用</a:t>
            </a:r>
            <a:r>
              <a:rPr lang="zh-CN" altLang="en-US" b="1" dirty="0">
                <a:effectLst>
                  <a:outerShdw blurRad="38100" dist="38100" dir="2700000" algn="tl">
                    <a:srgbClr val="000000">
                      <a:alpha val="43137"/>
                    </a:srgbClr>
                  </a:outerShdw>
                </a:effectLst>
              </a:rPr>
              <a:t>它描述物种之间的进化关系</a:t>
            </a:r>
            <a:r>
              <a:rPr lang="zh-CN" altLang="en-US" b="1" dirty="0" smtClean="0">
                <a:effectLst>
                  <a:outerShdw blurRad="38100" dist="38100" dir="2700000" algn="tl">
                    <a:srgbClr val="000000">
                      <a:alpha val="43137"/>
                    </a:srgbClr>
                  </a:outerShdw>
                </a:effectLst>
              </a:rPr>
              <a:t>。</a:t>
            </a:r>
            <a:endParaRPr lang="en-US" altLang="zh-CN" b="1" dirty="0" smtClean="0">
              <a:effectLst>
                <a:outerShdw blurRad="38100" dist="38100" dir="2700000" algn="tl">
                  <a:srgbClr val="000000">
                    <a:alpha val="43137"/>
                  </a:srgbClr>
                </a:outerShdw>
              </a:effectLst>
            </a:endParaRPr>
          </a:p>
          <a:p>
            <a:pPr eaLnBrk="1" fontAlgn="auto" hangingPunct="1">
              <a:spcAft>
                <a:spcPts val="0"/>
              </a:spcAft>
              <a:buFont typeface="Wingdings 2"/>
              <a:buChar char="ß"/>
              <a:defRPr/>
            </a:pPr>
            <a:r>
              <a:rPr lang="zh-CN" altLang="en-US" b="1" dirty="0" smtClean="0">
                <a:effectLst>
                  <a:outerShdw blurRad="38100" dist="38100" dir="2700000" algn="tl">
                    <a:srgbClr val="000000">
                      <a:alpha val="43137"/>
                    </a:srgbClr>
                  </a:outerShdw>
                </a:effectLst>
              </a:rPr>
              <a:t>通过</a:t>
            </a:r>
            <a:r>
              <a:rPr lang="zh-CN" altLang="en-US" b="1" dirty="0">
                <a:effectLst>
                  <a:outerShdw blurRad="38100" dist="38100" dir="2700000" algn="tl">
                    <a:srgbClr val="000000">
                      <a:alpha val="43137"/>
                    </a:srgbClr>
                  </a:outerShdw>
                </a:effectLst>
              </a:rPr>
              <a:t>对生物学数据的建模提取特征，进而比较这些特征，研究生物形成或进化的历史</a:t>
            </a:r>
            <a:r>
              <a:rPr lang="zh-CN" altLang="en-US" b="1" dirty="0" smtClean="0">
                <a:effectLst>
                  <a:outerShdw blurRad="38100" dist="38100" dir="2700000" algn="tl">
                    <a:srgbClr val="000000">
                      <a:alpha val="43137"/>
                    </a:srgbClr>
                  </a:outerShdw>
                </a:effectLst>
              </a:rPr>
              <a:t>。</a:t>
            </a:r>
            <a:endParaRPr lang="en-US" altLang="zh-CN" b="1" smtClean="0">
              <a:effectLst>
                <a:outerShdw blurRad="38100" dist="38100" dir="2700000" algn="tl">
                  <a:srgbClr val="000000">
                    <a:alpha val="43137"/>
                  </a:srgbClr>
                </a:outerShdw>
              </a:effectLst>
            </a:endParaRPr>
          </a:p>
          <a:p>
            <a:pPr eaLnBrk="1" fontAlgn="auto" hangingPunct="1">
              <a:spcAft>
                <a:spcPts val="0"/>
              </a:spcAft>
              <a:buFont typeface="Wingdings 2"/>
              <a:buChar char="ß"/>
              <a:defRPr/>
            </a:pPr>
            <a:r>
              <a:rPr lang="zh-CN" altLang="en-US" b="1" smtClean="0">
                <a:effectLst>
                  <a:outerShdw blurRad="38100" dist="38100" dir="2700000" algn="tl">
                    <a:srgbClr val="000000">
                      <a:alpha val="43137"/>
                    </a:srgbClr>
                  </a:outerShdw>
                </a:effectLst>
              </a:rPr>
              <a:t>在</a:t>
            </a:r>
            <a:r>
              <a:rPr lang="zh-CN" altLang="en-US" b="1" dirty="0">
                <a:effectLst>
                  <a:outerShdw blurRad="38100" dist="38100" dir="2700000" algn="tl">
                    <a:srgbClr val="000000">
                      <a:alpha val="43137"/>
                    </a:srgbClr>
                  </a:outerShdw>
                </a:effectLst>
              </a:rPr>
              <a:t>分子水平上进行系统发生分析具有许多优势，所得到的结果更加科学、可靠。</a:t>
            </a: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40</a:t>
            </a:fld>
            <a:endParaRPr lang="zh-CN"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41"/>
          <p:cNvSpPr>
            <a:spLocks noGrp="1"/>
          </p:cNvSpPr>
          <p:nvPr>
            <p:ph type="sldNum" sz="quarter" idx="12"/>
          </p:nvPr>
        </p:nvSpPr>
        <p:spPr/>
        <p:txBody>
          <a:bodyPr/>
          <a:lstStyle/>
          <a:p>
            <a:pPr>
              <a:defRPr/>
            </a:pPr>
            <a:fld id="{64DB5BE0-B235-44F1-B52F-92B56B68AAB8}" type="slidenum">
              <a:rPr lang="zh-CN" altLang="zh-CN" smtClean="0"/>
              <a:pPr>
                <a:defRPr/>
              </a:pPr>
              <a:t>41</a:t>
            </a:fld>
            <a:endParaRPr lang="zh-CN" altLang="zh-CN"/>
          </a:p>
        </p:txBody>
      </p:sp>
      <p:pic>
        <p:nvPicPr>
          <p:cNvPr id="48129" name="Picture 1" descr="C:\Users\wd\AppData\Roaming\Tencent\Users\9536317\QQ\WinTemp\RichOle\N%MKRB{L]M2TOFTG~FZE{@2.png"/>
          <p:cNvPicPr>
            <a:picLocks noChangeAspect="1" noChangeArrowheads="1"/>
          </p:cNvPicPr>
          <p:nvPr/>
        </p:nvPicPr>
        <p:blipFill>
          <a:blip r:embed="rId2"/>
          <a:srcRect/>
          <a:stretch>
            <a:fillRect/>
          </a:stretch>
        </p:blipFill>
        <p:spPr bwMode="auto">
          <a:xfrm>
            <a:off x="0" y="0"/>
            <a:ext cx="9248775" cy="6858000"/>
          </a:xfrm>
          <a:prstGeom prst="rect">
            <a:avLst/>
          </a:prstGeom>
          <a:noFill/>
        </p:spPr>
      </p:pic>
    </p:spTree>
    <p:extLst>
      <p:ext uri="{BB962C8B-B14F-4D97-AF65-F5344CB8AC3E}">
        <p14:creationId xmlns:p14="http://schemas.microsoft.com/office/powerpoint/2010/main" val="24551371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eaLnBrk="1" hangingPunct="1">
              <a:defRPr/>
            </a:pPr>
            <a:r>
              <a:rPr lang="zh-CN" altLang="en-US" b="1" smtClean="0">
                <a:effectLst>
                  <a:outerShdw blurRad="38100" dist="38100" dir="2700000" algn="tl">
                    <a:srgbClr val="000000">
                      <a:alpha val="43137"/>
                    </a:srgbClr>
                  </a:outerShdw>
                </a:effectLst>
              </a:rPr>
              <a:t>相关概念</a:t>
            </a:r>
          </a:p>
        </p:txBody>
      </p:sp>
      <p:sp>
        <p:nvSpPr>
          <p:cNvPr id="40963" name="内容占位符 2"/>
          <p:cNvSpPr>
            <a:spLocks noGrp="1"/>
          </p:cNvSpPr>
          <p:nvPr>
            <p:ph idx="1"/>
          </p:nvPr>
        </p:nvSpPr>
        <p:spPr/>
        <p:txBody>
          <a:bodyPr/>
          <a:lstStyle/>
          <a:p>
            <a:pPr eaLnBrk="1" hangingPunct="1">
              <a:defRPr/>
            </a:pPr>
            <a:r>
              <a:rPr lang="zh-CN" altLang="en-US" b="1" dirty="0" smtClean="0">
                <a:solidFill>
                  <a:srgbClr val="FF0000"/>
                </a:solidFill>
                <a:effectLst>
                  <a:outerShdw blurRad="38100" dist="38100" dir="2700000" algn="tl">
                    <a:srgbClr val="000000">
                      <a:alpha val="43137"/>
                    </a:srgbClr>
                  </a:outerShdw>
                </a:effectLst>
              </a:rPr>
              <a:t>输入数据</a:t>
            </a:r>
            <a:r>
              <a:rPr lang="zh-CN" altLang="en-US" b="1" dirty="0" smtClean="0">
                <a:effectLst>
                  <a:outerShdw blurRad="38100" dist="38100" dir="2700000" algn="tl">
                    <a:srgbClr val="000000">
                      <a:alpha val="43137"/>
                    </a:srgbClr>
                  </a:outerShdw>
                </a:effectLst>
              </a:rPr>
              <a:t>：可以以各种新形式存储（平展文件、电子数据表或关系表），可以是集中数据或分布数据。</a:t>
            </a:r>
            <a:endParaRPr lang="en-US" altLang="zh-CN" b="1" dirty="0" smtClean="0">
              <a:effectLst>
                <a:outerShdw blurRad="38100" dist="38100" dir="2700000" algn="tl">
                  <a:srgbClr val="000000">
                    <a:alpha val="43137"/>
                  </a:srgbClr>
                </a:outerShdw>
              </a:effectLst>
            </a:endParaRPr>
          </a:p>
          <a:p>
            <a:pPr eaLnBrk="1" hangingPunct="1">
              <a:defRPr/>
            </a:pPr>
            <a:r>
              <a:rPr lang="zh-CN" altLang="en-US" b="1" dirty="0" smtClean="0">
                <a:solidFill>
                  <a:srgbClr val="FF0000"/>
                </a:solidFill>
                <a:effectLst>
                  <a:outerShdw blurRad="38100" dist="38100" dir="2700000" algn="tl">
                    <a:srgbClr val="000000">
                      <a:alpha val="43137"/>
                    </a:srgbClr>
                  </a:outerShdw>
                </a:effectLst>
              </a:rPr>
              <a:t>数据预处理</a:t>
            </a:r>
            <a:r>
              <a:rPr lang="zh-CN" altLang="en-US" b="1" dirty="0" smtClean="0">
                <a:effectLst>
                  <a:outerShdw blurRad="38100" dist="38100" dir="2700000" algn="tl">
                    <a:srgbClr val="000000">
                      <a:alpha val="43137"/>
                    </a:srgbClr>
                  </a:outerShdw>
                </a:effectLst>
              </a:rPr>
              <a:t>：将未加工的输入数据转换成适合分析的形式。异构数据源数据融合</a:t>
            </a:r>
            <a:r>
              <a:rPr lang="en-US" altLang="zh-CN" b="1" dirty="0" smtClean="0">
                <a:effectLst>
                  <a:outerShdw blurRad="38100" dist="38100" dir="2700000" algn="tl">
                    <a:srgbClr val="000000">
                      <a:alpha val="43137"/>
                    </a:srgbClr>
                  </a:outerShdw>
                </a:effectLst>
                <a:sym typeface="Wingdings" pitchFamily="2" charset="2"/>
              </a:rPr>
              <a:t></a:t>
            </a:r>
            <a:r>
              <a:rPr lang="zh-CN" altLang="en-US" b="1" dirty="0" smtClean="0">
                <a:effectLst>
                  <a:outerShdw blurRad="38100" dist="38100" dir="2700000" algn="tl">
                    <a:srgbClr val="000000">
                      <a:alpha val="43137"/>
                    </a:srgbClr>
                  </a:outerShdw>
                </a:effectLst>
                <a:sym typeface="Wingdings" pitchFamily="2" charset="2"/>
              </a:rPr>
              <a:t>清洗数据（消除噪声和重复观测值）</a:t>
            </a:r>
            <a:r>
              <a:rPr lang="en-US" altLang="zh-CN" b="1" dirty="0" smtClean="0">
                <a:effectLst>
                  <a:outerShdw blurRad="38100" dist="38100" dir="2700000" algn="tl">
                    <a:srgbClr val="000000">
                      <a:alpha val="43137"/>
                    </a:srgbClr>
                  </a:outerShdw>
                </a:effectLst>
                <a:sym typeface="Wingdings" pitchFamily="2" charset="2"/>
              </a:rPr>
              <a:t></a:t>
            </a:r>
            <a:r>
              <a:rPr lang="zh-CN" altLang="en-US" b="1" dirty="0" smtClean="0">
                <a:effectLst>
                  <a:outerShdw blurRad="38100" dist="38100" dir="2700000" algn="tl">
                    <a:srgbClr val="000000">
                      <a:alpha val="43137"/>
                    </a:srgbClr>
                  </a:outerShdw>
                </a:effectLst>
                <a:sym typeface="Wingdings" pitchFamily="2" charset="2"/>
              </a:rPr>
              <a:t>选择合适的数据子集和特征。****</a:t>
            </a:r>
            <a:endParaRPr lang="en-US" altLang="zh-CN" b="1" dirty="0" smtClean="0">
              <a:effectLst>
                <a:outerShdw blurRad="38100" dist="38100" dir="2700000" algn="tl">
                  <a:srgbClr val="000000">
                    <a:alpha val="43137"/>
                  </a:srgbClr>
                </a:outerShdw>
              </a:effectLst>
              <a:sym typeface="Wingdings" pitchFamily="2" charset="2"/>
            </a:endParaRPr>
          </a:p>
          <a:p>
            <a:pPr eaLnBrk="1" hangingPunct="1">
              <a:defRPr/>
            </a:pPr>
            <a:endParaRPr lang="en-US" altLang="zh-CN" b="1" dirty="0" smtClean="0">
              <a:effectLst>
                <a:outerShdw blurRad="38100" dist="38100" dir="2700000" algn="tl">
                  <a:srgbClr val="000000">
                    <a:alpha val="43137"/>
                  </a:srgbClr>
                </a:outerShdw>
              </a:effectLst>
            </a:endParaRP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42</a:t>
            </a:fld>
            <a:endParaRPr lang="zh-CN"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pPr eaLnBrk="1" hangingPunct="1">
              <a:defRPr/>
            </a:pPr>
            <a:r>
              <a:rPr lang="zh-CN" altLang="en-US" b="1" smtClean="0">
                <a:effectLst>
                  <a:outerShdw blurRad="38100" dist="38100" dir="2700000" algn="tl">
                    <a:srgbClr val="000000">
                      <a:alpha val="43137"/>
                    </a:srgbClr>
                  </a:outerShdw>
                </a:effectLst>
              </a:rPr>
              <a:t>相关概念</a:t>
            </a:r>
          </a:p>
        </p:txBody>
      </p:sp>
      <p:sp>
        <p:nvSpPr>
          <p:cNvPr id="41987" name="内容占位符 2"/>
          <p:cNvSpPr>
            <a:spLocks noGrp="1"/>
          </p:cNvSpPr>
          <p:nvPr>
            <p:ph idx="1"/>
          </p:nvPr>
        </p:nvSpPr>
        <p:spPr/>
        <p:txBody>
          <a:bodyPr/>
          <a:lstStyle/>
          <a:p>
            <a:pPr eaLnBrk="1" hangingPunct="1">
              <a:defRPr/>
            </a:pPr>
            <a:r>
              <a:rPr lang="zh-CN" altLang="en-US" b="1" dirty="0" smtClean="0">
                <a:solidFill>
                  <a:srgbClr val="FF0000"/>
                </a:solidFill>
                <a:effectLst>
                  <a:outerShdw blurRad="38100" dist="38100" dir="2700000" algn="tl">
                    <a:srgbClr val="000000">
                      <a:alpha val="43137"/>
                    </a:srgbClr>
                  </a:outerShdw>
                </a:effectLst>
                <a:sym typeface="Wingdings" pitchFamily="2" charset="2"/>
              </a:rPr>
              <a:t>结束循环</a:t>
            </a:r>
            <a:r>
              <a:rPr lang="zh-CN" altLang="en-US" b="1" dirty="0" smtClean="0">
                <a:effectLst>
                  <a:outerShdw blurRad="38100" dist="38100" dir="2700000" algn="tl">
                    <a:srgbClr val="000000">
                      <a:alpha val="43137"/>
                    </a:srgbClr>
                  </a:outerShdw>
                </a:effectLst>
                <a:sym typeface="Wingdings" pitchFamily="2" charset="2"/>
              </a:rPr>
              <a:t>：将数据挖掘的结果集成到决策支持系统的过程。结合后处理，确保集成的结果有效有用，并进行可视化，从不同视角探查数据和数据挖掘的效果。在后处理阶段，还能使用统计度量或假设检验，删除虚假的结果。</a:t>
            </a:r>
            <a:endParaRPr lang="zh-CN" altLang="en-US" b="1" dirty="0" smtClean="0">
              <a:effectLst>
                <a:outerShdw blurRad="38100" dist="38100" dir="2700000" algn="tl">
                  <a:srgbClr val="000000">
                    <a:alpha val="43137"/>
                  </a:srgbClr>
                </a:outerShdw>
              </a:effectLst>
            </a:endParaRP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43</a:t>
            </a:fld>
            <a:endParaRPr lang="zh-CN"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pPr eaLnBrk="1" hangingPunct="1">
              <a:defRPr/>
            </a:pPr>
            <a:r>
              <a:rPr lang="zh-CN" altLang="en-US" b="1" smtClean="0">
                <a:effectLst>
                  <a:outerShdw blurRad="38100" dist="38100" dir="2700000" algn="tl">
                    <a:srgbClr val="000000">
                      <a:alpha val="43137"/>
                    </a:srgbClr>
                  </a:outerShdw>
                </a:effectLst>
              </a:rPr>
              <a:t>数据挖掘技术上问题</a:t>
            </a:r>
          </a:p>
        </p:txBody>
      </p:sp>
      <p:sp>
        <p:nvSpPr>
          <p:cNvPr id="43011" name="内容占位符 2"/>
          <p:cNvSpPr>
            <a:spLocks noGrp="1"/>
          </p:cNvSpPr>
          <p:nvPr>
            <p:ph idx="1"/>
          </p:nvPr>
        </p:nvSpPr>
        <p:spPr/>
        <p:txBody>
          <a:bodyPr/>
          <a:lstStyle/>
          <a:p>
            <a:pPr eaLnBrk="1" hangingPunct="1">
              <a:defRPr/>
            </a:pPr>
            <a:r>
              <a:rPr lang="zh-CN" altLang="en-US" b="1" dirty="0" smtClean="0">
                <a:effectLst>
                  <a:outerShdw blurRad="38100" dist="38100" dir="2700000" algn="tl">
                    <a:srgbClr val="000000">
                      <a:alpha val="43137"/>
                    </a:srgbClr>
                  </a:outerShdw>
                </a:effectLst>
              </a:rPr>
              <a:t>可伸缩性</a:t>
            </a:r>
            <a:endParaRPr lang="en-US" altLang="zh-CN" b="1" dirty="0" smtClean="0">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如何处理海量数据（</a:t>
            </a:r>
            <a:r>
              <a:rPr lang="en-US" altLang="zh-CN" b="1" dirty="0" smtClean="0">
                <a:effectLst>
                  <a:outerShdw blurRad="38100" dist="38100" dir="2700000" algn="tl">
                    <a:srgbClr val="000000">
                      <a:alpha val="43137"/>
                    </a:srgbClr>
                  </a:outerShdw>
                </a:effectLst>
              </a:rPr>
              <a:t>G T P</a:t>
            </a:r>
            <a:r>
              <a:rPr lang="zh-CN" altLang="en-US" b="1" dirty="0" smtClean="0">
                <a:effectLst>
                  <a:outerShdw blurRad="38100" dist="38100" dir="2700000" algn="tl">
                    <a:srgbClr val="000000">
                      <a:alpha val="43137"/>
                    </a:srgbClr>
                  </a:outerShdw>
                </a:effectLst>
              </a:rPr>
              <a:t>）</a:t>
            </a:r>
            <a:endParaRPr lang="en-US" altLang="zh-CN" b="1" dirty="0" smtClean="0">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需要新的数据结构，指数级查找技术，非内存算法</a:t>
            </a:r>
            <a:endParaRPr lang="en-US" altLang="zh-CN" b="1" dirty="0" smtClean="0">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使用抽样技术或开发并行和分布算法，提高可伸缩程度。</a:t>
            </a: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44</a:t>
            </a:fld>
            <a:endParaRPr lang="zh-CN"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pPr eaLnBrk="1" hangingPunct="1">
              <a:defRPr/>
            </a:pPr>
            <a:r>
              <a:rPr lang="zh-CN" altLang="en-US" b="1" smtClean="0">
                <a:effectLst>
                  <a:outerShdw blurRad="38100" dist="38100" dir="2700000" algn="tl">
                    <a:srgbClr val="000000">
                      <a:alpha val="43137"/>
                    </a:srgbClr>
                  </a:outerShdw>
                </a:effectLst>
              </a:rPr>
              <a:t>数据挖掘技术上问题</a:t>
            </a:r>
          </a:p>
        </p:txBody>
      </p:sp>
      <p:sp>
        <p:nvSpPr>
          <p:cNvPr id="44035" name="内容占位符 2"/>
          <p:cNvSpPr>
            <a:spLocks noGrp="1"/>
          </p:cNvSpPr>
          <p:nvPr>
            <p:ph idx="1"/>
          </p:nvPr>
        </p:nvSpPr>
        <p:spPr/>
        <p:txBody>
          <a:bodyPr/>
          <a:lstStyle/>
          <a:p>
            <a:pPr eaLnBrk="1" hangingPunct="1">
              <a:defRPr/>
            </a:pPr>
            <a:r>
              <a:rPr lang="zh-CN" altLang="en-US" b="1" dirty="0" smtClean="0">
                <a:effectLst>
                  <a:outerShdw blurRad="38100" dist="38100" dir="2700000" algn="tl">
                    <a:srgbClr val="000000">
                      <a:alpha val="43137"/>
                    </a:srgbClr>
                  </a:outerShdw>
                </a:effectLst>
              </a:rPr>
              <a:t>高维度性：</a:t>
            </a:r>
            <a:endParaRPr lang="en-US" altLang="zh-CN" b="1" dirty="0" smtClean="0">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如果数据集有成百上千个属性？（例如：使用微整列技术处理数千特征的基因表达数据）</a:t>
            </a:r>
            <a:endParaRPr lang="en-US" altLang="zh-CN" b="1" dirty="0" smtClean="0">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对于具有时间或空间分量的数据集也具有很高维度。</a:t>
            </a:r>
            <a:endParaRPr lang="en-US" altLang="zh-CN" b="1" dirty="0" smtClean="0">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维度越高，计算复杂度越高</a:t>
            </a:r>
            <a:endParaRPr lang="en-US" altLang="zh-CN" b="1" dirty="0" smtClean="0">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如何开发适合高维度的数据挖掘算法？</a:t>
            </a: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45</a:t>
            </a:fld>
            <a:endParaRPr lang="zh-CN"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pPr eaLnBrk="1" hangingPunct="1">
              <a:defRPr/>
            </a:pPr>
            <a:r>
              <a:rPr lang="zh-CN" altLang="en-US" b="1" smtClean="0">
                <a:effectLst>
                  <a:outerShdw blurRad="38100" dist="38100" dir="2700000" algn="tl">
                    <a:srgbClr val="000000">
                      <a:alpha val="43137"/>
                    </a:srgbClr>
                  </a:outerShdw>
                </a:effectLst>
              </a:rPr>
              <a:t>数据挖掘技术上问题</a:t>
            </a:r>
          </a:p>
        </p:txBody>
      </p:sp>
      <p:sp>
        <p:nvSpPr>
          <p:cNvPr id="45059" name="内容占位符 2"/>
          <p:cNvSpPr>
            <a:spLocks noGrp="1"/>
          </p:cNvSpPr>
          <p:nvPr>
            <p:ph idx="1"/>
          </p:nvPr>
        </p:nvSpPr>
        <p:spPr/>
        <p:txBody>
          <a:bodyPr/>
          <a:lstStyle/>
          <a:p>
            <a:pPr eaLnBrk="1" hangingPunct="1">
              <a:defRPr/>
            </a:pPr>
            <a:r>
              <a:rPr lang="zh-CN" altLang="en-US" b="1" dirty="0" smtClean="0">
                <a:effectLst>
                  <a:outerShdw blurRad="38100" dist="38100" dir="2700000" algn="tl">
                    <a:srgbClr val="000000">
                      <a:alpha val="43137"/>
                    </a:srgbClr>
                  </a:outerShdw>
                </a:effectLst>
              </a:rPr>
              <a:t>异构数据</a:t>
            </a:r>
            <a:endParaRPr lang="en-US" altLang="zh-CN" b="1" dirty="0" smtClean="0">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传统方法处理的数据集：同类型、连续、分类的。</a:t>
            </a:r>
            <a:endParaRPr lang="en-US" altLang="zh-CN" b="1" dirty="0" smtClean="0">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对于在商务、科学、工程等领域，需要处理异构属性数据。</a:t>
            </a:r>
            <a:endParaRPr lang="en-US" altLang="zh-CN" b="1" dirty="0" smtClean="0">
              <a:effectLst>
                <a:outerShdw blurRad="38100" dist="38100" dir="2700000" algn="tl">
                  <a:srgbClr val="000000">
                    <a:alpha val="43137"/>
                  </a:srgbClr>
                </a:outerShdw>
              </a:effectLst>
            </a:endParaRP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46</a:t>
            </a:fld>
            <a:endParaRPr lang="zh-CN"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pPr eaLnBrk="1" hangingPunct="1">
              <a:defRPr/>
            </a:pPr>
            <a:r>
              <a:rPr lang="zh-CN" altLang="en-US" b="1" smtClean="0">
                <a:effectLst>
                  <a:outerShdw blurRad="38100" dist="38100" dir="2700000" algn="tl">
                    <a:srgbClr val="000000">
                      <a:alpha val="43137"/>
                    </a:srgbClr>
                  </a:outerShdw>
                </a:effectLst>
              </a:rPr>
              <a:t>数据挖掘技术上问题</a:t>
            </a:r>
          </a:p>
        </p:txBody>
      </p:sp>
      <p:sp>
        <p:nvSpPr>
          <p:cNvPr id="46083" name="内容占位符 2"/>
          <p:cNvSpPr>
            <a:spLocks noGrp="1"/>
          </p:cNvSpPr>
          <p:nvPr>
            <p:ph idx="1"/>
          </p:nvPr>
        </p:nvSpPr>
        <p:spPr/>
        <p:txBody>
          <a:bodyPr/>
          <a:lstStyle/>
          <a:p>
            <a:pPr eaLnBrk="1" hangingPunct="1">
              <a:defRPr/>
            </a:pPr>
            <a:r>
              <a:rPr lang="zh-CN" altLang="en-US" b="1" dirty="0" smtClean="0">
                <a:effectLst>
                  <a:outerShdw blurRad="38100" dist="38100" dir="2700000" algn="tl">
                    <a:srgbClr val="000000">
                      <a:alpha val="43137"/>
                    </a:srgbClr>
                  </a:outerShdw>
                </a:effectLst>
              </a:rPr>
              <a:t>复杂数据：</a:t>
            </a:r>
            <a:endParaRPr lang="en-US" altLang="zh-CN" b="1" dirty="0" smtClean="0">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半结构化文本</a:t>
            </a:r>
            <a:endParaRPr lang="en-US" altLang="zh-CN" b="1" dirty="0" smtClean="0">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超链接</a:t>
            </a:r>
            <a:r>
              <a:rPr lang="en-US" altLang="zh-CN" b="1" dirty="0" smtClean="0">
                <a:effectLst>
                  <a:outerShdw blurRad="38100" dist="38100" dir="2700000" algn="tl">
                    <a:srgbClr val="000000">
                      <a:alpha val="43137"/>
                    </a:srgbClr>
                  </a:outerShdw>
                </a:effectLst>
              </a:rPr>
              <a:t>Web</a:t>
            </a:r>
            <a:r>
              <a:rPr lang="zh-CN" altLang="en-US" b="1" dirty="0" smtClean="0">
                <a:effectLst>
                  <a:outerShdw blurRad="38100" dist="38100" dir="2700000" algn="tl">
                    <a:srgbClr val="000000">
                      <a:alpha val="43137"/>
                    </a:srgbClr>
                  </a:outerShdw>
                </a:effectLst>
              </a:rPr>
              <a:t>页面集</a:t>
            </a:r>
            <a:endParaRPr lang="en-US" altLang="zh-CN" b="1" dirty="0" smtClean="0">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具有序列和三维结构的</a:t>
            </a:r>
            <a:r>
              <a:rPr lang="en-US" altLang="zh-CN" b="1" dirty="0" smtClean="0">
                <a:effectLst>
                  <a:outerShdw blurRad="38100" dist="38100" dir="2700000" algn="tl">
                    <a:srgbClr val="000000">
                      <a:alpha val="43137"/>
                    </a:srgbClr>
                  </a:outerShdw>
                </a:effectLst>
              </a:rPr>
              <a:t>DNA</a:t>
            </a:r>
            <a:r>
              <a:rPr lang="zh-CN" altLang="en-US" b="1" dirty="0" smtClean="0">
                <a:effectLst>
                  <a:outerShdw blurRad="38100" dist="38100" dir="2700000" algn="tl">
                    <a:srgbClr val="000000">
                      <a:alpha val="43137"/>
                    </a:srgbClr>
                  </a:outerShdw>
                </a:effectLst>
              </a:rPr>
              <a:t>数据</a:t>
            </a:r>
            <a:endParaRPr lang="en-US" altLang="zh-CN" b="1" dirty="0" smtClean="0">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包含地球表面不同位置上时间序列的测量值（温度、气压、</a:t>
            </a:r>
            <a:r>
              <a:rPr lang="en-US" altLang="zh-CN" b="1" dirty="0" smtClean="0">
                <a:effectLst>
                  <a:outerShdw blurRad="38100" dist="38100" dir="2700000" algn="tl">
                    <a:srgbClr val="000000">
                      <a:alpha val="43137"/>
                    </a:srgbClr>
                  </a:outerShdw>
                </a:effectLst>
              </a:rPr>
              <a:t>PM2.5</a:t>
            </a:r>
            <a:r>
              <a:rPr lang="zh-CN" altLang="en-US" b="1" dirty="0" smtClean="0">
                <a:effectLst>
                  <a:outerShdw blurRad="38100" dist="38100" dir="2700000" algn="tl">
                    <a:srgbClr val="000000">
                      <a:alpha val="43137"/>
                    </a:srgbClr>
                  </a:outerShdw>
                </a:effectLst>
              </a:rPr>
              <a:t>）等</a:t>
            </a:r>
            <a:endParaRPr lang="en-US" altLang="zh-CN" b="1" dirty="0" smtClean="0">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考虑：时间和空间的自相关性、图的连通性、半结构化文本、</a:t>
            </a:r>
            <a:r>
              <a:rPr lang="en-US" altLang="zh-CN" b="1" dirty="0" smtClean="0">
                <a:effectLst>
                  <a:outerShdw blurRad="38100" dist="38100" dir="2700000" algn="tl">
                    <a:srgbClr val="000000">
                      <a:alpha val="43137"/>
                    </a:srgbClr>
                  </a:outerShdw>
                </a:effectLst>
              </a:rPr>
              <a:t>XML</a:t>
            </a:r>
            <a:r>
              <a:rPr lang="zh-CN" altLang="en-US" b="1" dirty="0" smtClean="0">
                <a:effectLst>
                  <a:outerShdw blurRad="38100" dist="38100" dir="2700000" algn="tl">
                    <a:srgbClr val="000000">
                      <a:alpha val="43137"/>
                    </a:srgbClr>
                  </a:outerShdw>
                </a:effectLst>
              </a:rPr>
              <a:t>文档中元素之间的父子联系</a:t>
            </a:r>
          </a:p>
          <a:p>
            <a:pPr eaLnBrk="1" hangingPunct="1">
              <a:defRPr/>
            </a:pPr>
            <a:endParaRPr lang="zh-CN" altLang="en-US" b="1" dirty="0" smtClean="0">
              <a:effectLst>
                <a:outerShdw blurRad="38100" dist="38100" dir="2700000" algn="tl">
                  <a:srgbClr val="000000">
                    <a:alpha val="43137"/>
                  </a:srgbClr>
                </a:outerShdw>
              </a:effectLst>
            </a:endParaRP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47</a:t>
            </a:fld>
            <a:endParaRPr lang="zh-CN"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pPr eaLnBrk="1" hangingPunct="1">
              <a:defRPr/>
            </a:pPr>
            <a:r>
              <a:rPr lang="zh-CN" altLang="en-US" b="1" smtClean="0">
                <a:effectLst>
                  <a:outerShdw blurRad="38100" dist="38100" dir="2700000" algn="tl">
                    <a:srgbClr val="000000">
                      <a:alpha val="43137"/>
                    </a:srgbClr>
                  </a:outerShdw>
                </a:effectLst>
              </a:rPr>
              <a:t>数据挖掘技术上问题</a:t>
            </a:r>
          </a:p>
        </p:txBody>
      </p:sp>
      <p:sp>
        <p:nvSpPr>
          <p:cNvPr id="47107" name="内容占位符 2"/>
          <p:cNvSpPr>
            <a:spLocks noGrp="1"/>
          </p:cNvSpPr>
          <p:nvPr>
            <p:ph idx="1"/>
          </p:nvPr>
        </p:nvSpPr>
        <p:spPr/>
        <p:txBody>
          <a:bodyPr/>
          <a:lstStyle/>
          <a:p>
            <a:pPr eaLnBrk="1" hangingPunct="1">
              <a:defRPr/>
            </a:pPr>
            <a:r>
              <a:rPr lang="zh-CN" altLang="en-US" b="1" smtClean="0">
                <a:effectLst>
                  <a:outerShdw blurRad="38100" dist="38100" dir="2700000" algn="tl">
                    <a:srgbClr val="000000">
                      <a:alpha val="43137"/>
                    </a:srgbClr>
                  </a:outerShdw>
                </a:effectLst>
              </a:rPr>
              <a:t>空间的自相关性</a:t>
            </a:r>
            <a:endParaRPr lang="en-US" altLang="zh-CN" b="1" smtClean="0">
              <a:effectLst>
                <a:outerShdw blurRad="38100" dist="38100" dir="2700000" algn="tl">
                  <a:srgbClr val="000000">
                    <a:alpha val="43137"/>
                  </a:srgbClr>
                </a:outerShdw>
              </a:effectLst>
            </a:endParaRPr>
          </a:p>
          <a:p>
            <a:pPr lvl="1" eaLnBrk="1" hangingPunct="1">
              <a:defRPr/>
            </a:pPr>
            <a:r>
              <a:rPr lang="zh-CN" altLang="en-US" b="1" smtClean="0">
                <a:effectLst>
                  <a:outerShdw blurRad="38100" dist="38100" dir="2700000" algn="tl">
                    <a:srgbClr val="000000">
                      <a:alpha val="43137"/>
                    </a:srgbClr>
                  </a:outerShdw>
                </a:effectLst>
              </a:rPr>
              <a:t>空间自相关</a:t>
            </a:r>
            <a:r>
              <a:rPr lang="en-US" altLang="zh-CN" b="1" smtClean="0">
                <a:effectLst>
                  <a:outerShdw blurRad="38100" dist="38100" dir="2700000" algn="tl">
                    <a:srgbClr val="000000">
                      <a:alpha val="43137"/>
                    </a:srgbClr>
                  </a:outerShdw>
                </a:effectLst>
              </a:rPr>
              <a:t>(spatial autocorrelation)</a:t>
            </a:r>
            <a:r>
              <a:rPr lang="zh-CN" altLang="en-US" b="1" smtClean="0">
                <a:effectLst>
                  <a:outerShdw blurRad="38100" dist="38100" dir="2700000" algn="tl">
                    <a:srgbClr val="000000">
                      <a:alpha val="43137"/>
                    </a:srgbClr>
                  </a:outerShdw>
                </a:effectLst>
              </a:rPr>
              <a:t>是指一些变量在同一个分布区内的观测数据之间潜在的相互依赖性。</a:t>
            </a:r>
            <a:endParaRPr lang="en-US" altLang="zh-CN" b="1" smtClean="0">
              <a:effectLst>
                <a:outerShdw blurRad="38100" dist="38100" dir="2700000" algn="tl">
                  <a:srgbClr val="000000">
                    <a:alpha val="43137"/>
                  </a:srgbClr>
                </a:outerShdw>
              </a:effectLst>
            </a:endParaRPr>
          </a:p>
          <a:p>
            <a:pPr lvl="1" eaLnBrk="1" hangingPunct="1">
              <a:defRPr/>
            </a:pPr>
            <a:endParaRPr lang="zh-CN" altLang="en-US" b="1" smtClean="0">
              <a:effectLst>
                <a:outerShdw blurRad="38100" dist="38100" dir="2700000" algn="tl">
                  <a:srgbClr val="000000">
                    <a:alpha val="43137"/>
                  </a:srgbClr>
                </a:outerShdw>
              </a:effectLst>
            </a:endParaRPr>
          </a:p>
          <a:p>
            <a:pPr lvl="1" eaLnBrk="1" hangingPunct="1">
              <a:defRPr/>
            </a:pPr>
            <a:r>
              <a:rPr lang="en-US" altLang="zh-CN" b="1" smtClean="0">
                <a:effectLst>
                  <a:outerShdw blurRad="38100" dist="38100" dir="2700000" algn="tl">
                    <a:srgbClr val="000000">
                      <a:alpha val="43137"/>
                    </a:srgbClr>
                  </a:outerShdw>
                </a:effectLst>
              </a:rPr>
              <a:t>Tobler(1970)</a:t>
            </a:r>
            <a:r>
              <a:rPr lang="zh-CN" altLang="en-US" b="1" smtClean="0">
                <a:effectLst>
                  <a:outerShdw blurRad="38100" dist="38100" dir="2700000" algn="tl">
                    <a:srgbClr val="000000">
                      <a:alpha val="43137"/>
                    </a:srgbClr>
                  </a:outerShdw>
                </a:effectLst>
              </a:rPr>
              <a:t>曾指出“地理学第一定律：任何东西与别的东西之间都是相关的，但近处的东西比远处的东西相关性更强”。</a:t>
            </a:r>
            <a:endParaRPr lang="en-US" altLang="zh-CN" b="1" smtClean="0">
              <a:effectLst>
                <a:outerShdw blurRad="38100" dist="38100" dir="2700000" algn="tl">
                  <a:srgbClr val="000000">
                    <a:alpha val="43137"/>
                  </a:srgbClr>
                </a:outerShdw>
              </a:effectLst>
            </a:endParaRP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48</a:t>
            </a:fld>
            <a:endParaRPr lang="zh-CN"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pPr eaLnBrk="1" hangingPunct="1">
              <a:defRPr/>
            </a:pPr>
            <a:r>
              <a:rPr lang="zh-CN" altLang="en-US" b="1" smtClean="0">
                <a:effectLst>
                  <a:outerShdw blurRad="38100" dist="38100" dir="2700000" algn="tl">
                    <a:srgbClr val="000000">
                      <a:alpha val="43137"/>
                    </a:srgbClr>
                  </a:outerShdw>
                </a:effectLst>
              </a:rPr>
              <a:t>数据挖掘技术上问题</a:t>
            </a:r>
          </a:p>
        </p:txBody>
      </p:sp>
      <p:sp>
        <p:nvSpPr>
          <p:cNvPr id="48131" name="内容占位符 2"/>
          <p:cNvSpPr>
            <a:spLocks noGrp="1"/>
          </p:cNvSpPr>
          <p:nvPr>
            <p:ph idx="1"/>
          </p:nvPr>
        </p:nvSpPr>
        <p:spPr/>
        <p:txBody>
          <a:bodyPr/>
          <a:lstStyle/>
          <a:p>
            <a:pPr lvl="1" eaLnBrk="1" hangingPunct="1">
              <a:defRPr/>
            </a:pPr>
            <a:endParaRPr lang="zh-CN" altLang="en-US" b="1" smtClean="0">
              <a:effectLst>
                <a:outerShdw blurRad="38100" dist="38100" dir="2700000" algn="tl">
                  <a:srgbClr val="000000">
                    <a:alpha val="43137"/>
                  </a:srgbClr>
                </a:outerShdw>
              </a:effectLst>
            </a:endParaRPr>
          </a:p>
          <a:p>
            <a:pPr lvl="1" eaLnBrk="1" hangingPunct="1">
              <a:defRPr/>
            </a:pPr>
            <a:r>
              <a:rPr lang="zh-CN" altLang="en-US" b="1" smtClean="0">
                <a:effectLst>
                  <a:outerShdw blurRad="38100" dist="38100" dir="2700000" algn="tl">
                    <a:srgbClr val="000000">
                      <a:alpha val="43137"/>
                    </a:srgbClr>
                  </a:outerShdw>
                </a:effectLst>
              </a:rPr>
              <a:t>空间自相关统计量是用于度量地理数据</a:t>
            </a:r>
            <a:r>
              <a:rPr lang="en-US" altLang="zh-CN" b="1" smtClean="0">
                <a:effectLst>
                  <a:outerShdw blurRad="38100" dist="38100" dir="2700000" algn="tl">
                    <a:srgbClr val="000000">
                      <a:alpha val="43137"/>
                    </a:srgbClr>
                  </a:outerShdw>
                </a:effectLst>
              </a:rPr>
              <a:t>(geographic data)</a:t>
            </a:r>
            <a:r>
              <a:rPr lang="zh-CN" altLang="en-US" b="1" smtClean="0">
                <a:effectLst>
                  <a:outerShdw blurRad="38100" dist="38100" dir="2700000" algn="tl">
                    <a:srgbClr val="000000">
                      <a:alpha val="43137"/>
                    </a:srgbClr>
                  </a:outerShdw>
                </a:effectLst>
              </a:rPr>
              <a:t>的一个基本性质：某位置上的数据与其他位置上的数据间的相互依赖程度。通常把这种依赖叫做空间依赖</a:t>
            </a:r>
            <a:r>
              <a:rPr lang="en-US" altLang="zh-CN" b="1" smtClean="0">
                <a:effectLst>
                  <a:outerShdw blurRad="38100" dist="38100" dir="2700000" algn="tl">
                    <a:srgbClr val="000000">
                      <a:alpha val="43137"/>
                    </a:srgbClr>
                  </a:outerShdw>
                </a:effectLst>
              </a:rPr>
              <a:t>(spatial dependence)</a:t>
            </a:r>
            <a:r>
              <a:rPr lang="zh-CN" altLang="en-US" b="1" smtClean="0">
                <a:effectLst>
                  <a:outerShdw blurRad="38100" dist="38100" dir="2700000" algn="tl">
                    <a:srgbClr val="000000">
                      <a:alpha val="43137"/>
                    </a:srgbClr>
                  </a:outerShdw>
                </a:effectLst>
              </a:rPr>
              <a:t>。</a:t>
            </a:r>
            <a:endParaRPr lang="en-US" altLang="zh-CN" b="1" smtClean="0">
              <a:effectLst>
                <a:outerShdw blurRad="38100" dist="38100" dir="2700000" algn="tl">
                  <a:srgbClr val="000000">
                    <a:alpha val="43137"/>
                  </a:srgbClr>
                </a:outerShdw>
              </a:effectLst>
            </a:endParaRPr>
          </a:p>
          <a:p>
            <a:pPr lvl="1" eaLnBrk="1" hangingPunct="1">
              <a:defRPr/>
            </a:pPr>
            <a:r>
              <a:rPr lang="zh-CN" altLang="en-US" b="1" smtClean="0">
                <a:effectLst>
                  <a:outerShdw blurRad="38100" dist="38100" dir="2700000" algn="tl">
                    <a:srgbClr val="000000">
                      <a:alpha val="43137"/>
                    </a:srgbClr>
                  </a:outerShdw>
                </a:effectLst>
              </a:rPr>
              <a:t>地理数据由于受空间相互作用和空间扩散的影响，彼此之间可能不再相互独立，而是相关的。</a:t>
            </a:r>
            <a:endParaRPr lang="en-US" altLang="zh-CN" b="1" smtClean="0">
              <a:effectLst>
                <a:outerShdw blurRad="38100" dist="38100" dir="2700000" algn="tl">
                  <a:srgbClr val="000000">
                    <a:alpha val="43137"/>
                  </a:srgbClr>
                </a:outerShdw>
              </a:effectLst>
            </a:endParaRP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49</a:t>
            </a:fld>
            <a:endParaRPr lang="zh-CN"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p:spPr>
        <p:txBody>
          <a:bodyPr/>
          <a:lstStyle/>
          <a:p>
            <a:fld id="{ECE3BED1-F35A-45ED-B38D-92FF43EC1125}" type="slidenum">
              <a:rPr lang="en-US" altLang="zh-CN" smtClean="0"/>
              <a:pPr/>
              <a:t>5</a:t>
            </a:fld>
            <a:endParaRPr lang="en-US" altLang="zh-CN" smtClean="0"/>
          </a:p>
        </p:txBody>
      </p:sp>
      <p:sp>
        <p:nvSpPr>
          <p:cNvPr id="26627" name="Rectangle 2"/>
          <p:cNvSpPr>
            <a:spLocks noGrp="1" noChangeArrowheads="1"/>
          </p:cNvSpPr>
          <p:nvPr>
            <p:ph type="title"/>
          </p:nvPr>
        </p:nvSpPr>
        <p:spPr/>
        <p:txBody>
          <a:bodyPr/>
          <a:lstStyle/>
          <a:p>
            <a:pPr eaLnBrk="1" hangingPunct="1"/>
            <a:r>
              <a:rPr lang="zh-CN" altLang="en-US" sz="4800" dirty="0" smtClean="0"/>
              <a:t>动机</a:t>
            </a:r>
            <a:r>
              <a:rPr lang="en-US" altLang="zh-CN" sz="4800" dirty="0" smtClean="0"/>
              <a:t>: </a:t>
            </a:r>
            <a:r>
              <a:rPr lang="zh-CN" altLang="en-US" sz="3600" dirty="0" smtClean="0"/>
              <a:t>需要是发明之母</a:t>
            </a:r>
          </a:p>
        </p:txBody>
      </p:sp>
      <p:sp>
        <p:nvSpPr>
          <p:cNvPr id="26628" name="Rectangle 3"/>
          <p:cNvSpPr>
            <a:spLocks noGrp="1" noChangeArrowheads="1"/>
          </p:cNvSpPr>
          <p:nvPr>
            <p:ph type="body" idx="1"/>
          </p:nvPr>
        </p:nvSpPr>
        <p:spPr>
          <a:xfrm>
            <a:off x="142844" y="1428736"/>
            <a:ext cx="8497888" cy="4608513"/>
          </a:xfrm>
        </p:spPr>
        <p:txBody>
          <a:bodyPr/>
          <a:lstStyle/>
          <a:p>
            <a:pPr eaLnBrk="1" hangingPunct="1"/>
            <a:r>
              <a:rPr lang="zh-CN" altLang="en-US" sz="2000" u="sng" dirty="0" smtClean="0"/>
              <a:t>数据爆炸问题</a:t>
            </a:r>
          </a:p>
          <a:p>
            <a:pPr lvl="1" eaLnBrk="1" hangingPunct="1"/>
            <a:r>
              <a:rPr lang="zh-CN" altLang="en-US" dirty="0" smtClean="0">
                <a:latin typeface="Times New Roman" pitchFamily="18" charset="0"/>
              </a:rPr>
              <a:t>自动的数据收集工具和成熟的数据库技术导致大量数据存放在数据库</a:t>
            </a:r>
            <a:r>
              <a:rPr lang="en-US" altLang="zh-CN" dirty="0" smtClean="0">
                <a:latin typeface="Times New Roman" pitchFamily="18" charset="0"/>
              </a:rPr>
              <a:t>, </a:t>
            </a:r>
            <a:r>
              <a:rPr lang="zh-CN" altLang="en-US" dirty="0" smtClean="0">
                <a:latin typeface="Times New Roman" pitchFamily="18" charset="0"/>
              </a:rPr>
              <a:t>数据仓库</a:t>
            </a:r>
            <a:r>
              <a:rPr lang="en-US" altLang="zh-CN" dirty="0" smtClean="0">
                <a:latin typeface="Times New Roman" pitchFamily="18" charset="0"/>
              </a:rPr>
              <a:t>, </a:t>
            </a:r>
            <a:r>
              <a:rPr lang="zh-CN" altLang="en-US" dirty="0" smtClean="0">
                <a:latin typeface="Times New Roman" pitchFamily="18" charset="0"/>
              </a:rPr>
              <a:t>和其它信息存储中</a:t>
            </a:r>
          </a:p>
          <a:p>
            <a:pPr lvl="2" eaLnBrk="1" hangingPunct="1">
              <a:lnSpc>
                <a:spcPct val="130000"/>
              </a:lnSpc>
            </a:pPr>
            <a:r>
              <a:rPr lang="en-US" altLang="zh-CN" sz="1800" dirty="0" smtClean="0"/>
              <a:t>Business: Web, e-commerce, transactions, stocks, </a:t>
            </a:r>
            <a:r>
              <a:rPr lang="en-US" altLang="zh-CN" sz="1800" dirty="0" smtClean="0">
                <a:latin typeface="Times New Roman" pitchFamily="18" charset="0"/>
              </a:rPr>
              <a:t>…</a:t>
            </a:r>
            <a:r>
              <a:rPr lang="en-US" altLang="zh-CN" sz="1800" dirty="0" smtClean="0"/>
              <a:t> </a:t>
            </a:r>
          </a:p>
          <a:p>
            <a:pPr lvl="2" eaLnBrk="1" hangingPunct="1">
              <a:lnSpc>
                <a:spcPct val="130000"/>
              </a:lnSpc>
            </a:pPr>
            <a:r>
              <a:rPr lang="en-US" altLang="zh-CN" sz="1800" dirty="0" smtClean="0"/>
              <a:t>Science: Remote sensing, bioinformatics, scientific simulation, </a:t>
            </a:r>
            <a:r>
              <a:rPr lang="en-US" altLang="zh-CN" sz="1800" dirty="0" smtClean="0">
                <a:latin typeface="Times New Roman" pitchFamily="18" charset="0"/>
              </a:rPr>
              <a:t>…</a:t>
            </a:r>
            <a:r>
              <a:rPr lang="en-US" altLang="zh-CN" sz="1800" dirty="0" smtClean="0"/>
              <a:t> </a:t>
            </a:r>
          </a:p>
          <a:p>
            <a:pPr lvl="2" eaLnBrk="1" hangingPunct="1">
              <a:lnSpc>
                <a:spcPct val="130000"/>
              </a:lnSpc>
            </a:pPr>
            <a:r>
              <a:rPr lang="en-US" altLang="zh-CN" sz="1800" dirty="0" smtClean="0"/>
              <a:t>Society and everyone: news, digital cameras, YouTube</a:t>
            </a:r>
            <a:endParaRPr lang="en-US" altLang="zh-CN" dirty="0" smtClean="0">
              <a:latin typeface="Times New Roman" pitchFamily="18" charset="0"/>
            </a:endParaRPr>
          </a:p>
          <a:p>
            <a:pPr eaLnBrk="1" hangingPunct="1"/>
            <a:r>
              <a:rPr lang="zh-CN" altLang="en-US" sz="2000" dirty="0" smtClean="0"/>
              <a:t>我们正被数据淹没</a:t>
            </a:r>
            <a:r>
              <a:rPr lang="en-US" altLang="zh-CN" sz="2000" dirty="0" smtClean="0"/>
              <a:t>,</a:t>
            </a:r>
            <a:r>
              <a:rPr lang="zh-CN" altLang="en-US" sz="2000" dirty="0" smtClean="0"/>
              <a:t>但却缺乏知识</a:t>
            </a:r>
          </a:p>
          <a:p>
            <a:pPr lvl="1" eaLnBrk="1" hangingPunct="1"/>
            <a:r>
              <a:rPr lang="zh-CN" altLang="en-US" sz="1800" dirty="0" smtClean="0">
                <a:solidFill>
                  <a:schemeClr val="tx2"/>
                </a:solidFill>
              </a:rPr>
              <a:t>数据丰富，但信息贫乏</a:t>
            </a:r>
          </a:p>
          <a:p>
            <a:pPr eaLnBrk="1" hangingPunct="1"/>
            <a:r>
              <a:rPr lang="zh-CN" altLang="en-US" sz="2000" dirty="0" smtClean="0"/>
              <a:t>解决办法</a:t>
            </a:r>
            <a:r>
              <a:rPr lang="en-US" altLang="zh-CN" sz="2000" dirty="0" smtClean="0"/>
              <a:t>: </a:t>
            </a:r>
            <a:r>
              <a:rPr lang="zh-CN" altLang="en-US" sz="2000" dirty="0" smtClean="0"/>
              <a:t>数据仓库与数据挖掘</a:t>
            </a:r>
          </a:p>
          <a:p>
            <a:pPr lvl="1" eaLnBrk="1" hangingPunct="1"/>
            <a:r>
              <a:rPr lang="zh-CN" altLang="en-US" dirty="0" smtClean="0">
                <a:latin typeface="Times New Roman" pitchFamily="18" charset="0"/>
              </a:rPr>
              <a:t>数据仓库与联机分析处理</a:t>
            </a:r>
            <a:r>
              <a:rPr lang="en-US" altLang="zh-CN" dirty="0" smtClean="0">
                <a:latin typeface="Times New Roman" pitchFamily="18" charset="0"/>
              </a:rPr>
              <a:t>(OLAP)</a:t>
            </a:r>
          </a:p>
          <a:p>
            <a:pPr lvl="1" eaLnBrk="1" hangingPunct="1"/>
            <a:r>
              <a:rPr lang="zh-CN" altLang="en-US" dirty="0" smtClean="0">
                <a:latin typeface="Times New Roman" pitchFamily="18" charset="0"/>
              </a:rPr>
              <a:t>从大型数据库的数据中提取有趣的知识</a:t>
            </a:r>
            <a:r>
              <a:rPr lang="en-US" altLang="zh-CN" dirty="0" smtClean="0">
                <a:latin typeface="Times New Roman" pitchFamily="18" charset="0"/>
              </a:rPr>
              <a:t>(</a:t>
            </a:r>
            <a:r>
              <a:rPr lang="zh-CN" altLang="en-US" dirty="0" smtClean="0">
                <a:latin typeface="Times New Roman" pitchFamily="18" charset="0"/>
              </a:rPr>
              <a:t>规则</a:t>
            </a:r>
            <a:r>
              <a:rPr lang="en-US" altLang="zh-CN" dirty="0" smtClean="0">
                <a:latin typeface="Times New Roman" pitchFamily="18" charset="0"/>
              </a:rPr>
              <a:t>, </a:t>
            </a:r>
            <a:r>
              <a:rPr lang="zh-CN" altLang="en-US" dirty="0" smtClean="0">
                <a:latin typeface="Times New Roman" pitchFamily="18" charset="0"/>
              </a:rPr>
              <a:t>规律性</a:t>
            </a:r>
            <a:r>
              <a:rPr lang="en-US" altLang="zh-CN" dirty="0" smtClean="0">
                <a:latin typeface="Times New Roman" pitchFamily="18" charset="0"/>
              </a:rPr>
              <a:t>, </a:t>
            </a:r>
            <a:r>
              <a:rPr lang="zh-CN" altLang="en-US" dirty="0" smtClean="0">
                <a:latin typeface="Times New Roman" pitchFamily="18" charset="0"/>
              </a:rPr>
              <a:t>模式</a:t>
            </a:r>
            <a:r>
              <a:rPr lang="en-US" altLang="zh-CN" dirty="0" smtClean="0">
                <a:latin typeface="Times New Roman" pitchFamily="18" charset="0"/>
              </a:rPr>
              <a:t>, </a:t>
            </a:r>
            <a:r>
              <a:rPr lang="zh-CN" altLang="en-US" dirty="0" smtClean="0">
                <a:latin typeface="Times New Roman" pitchFamily="18" charset="0"/>
              </a:rPr>
              <a:t>限制等</a:t>
            </a:r>
            <a:r>
              <a:rPr lang="en-US" altLang="zh-CN" dirty="0" smtClean="0">
                <a:latin typeface="Times New Roman" pitchFamily="18" charset="0"/>
              </a:rPr>
              <a:t>)</a:t>
            </a:r>
          </a:p>
        </p:txBody>
      </p:sp>
      <p:pic>
        <p:nvPicPr>
          <p:cNvPr id="7172" name="Picture 4"/>
          <p:cNvPicPr>
            <a:picLocks noChangeAspect="1" noChangeArrowheads="1"/>
          </p:cNvPicPr>
          <p:nvPr/>
        </p:nvPicPr>
        <p:blipFill>
          <a:blip r:embed="rId2"/>
          <a:srcRect/>
          <a:stretch>
            <a:fillRect/>
          </a:stretch>
        </p:blipFill>
        <p:spPr bwMode="auto">
          <a:xfrm>
            <a:off x="3779838" y="333375"/>
            <a:ext cx="5184775" cy="24415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pPr eaLnBrk="1" hangingPunct="1">
              <a:defRPr/>
            </a:pPr>
            <a:r>
              <a:rPr lang="zh-CN" altLang="en-US" b="1" smtClean="0">
                <a:effectLst>
                  <a:outerShdw blurRad="38100" dist="38100" dir="2700000" algn="tl">
                    <a:srgbClr val="000000">
                      <a:alpha val="43137"/>
                    </a:srgbClr>
                  </a:outerShdw>
                </a:effectLst>
              </a:rPr>
              <a:t>数据挖掘技术上问题</a:t>
            </a:r>
          </a:p>
        </p:txBody>
      </p:sp>
      <p:sp>
        <p:nvSpPr>
          <p:cNvPr id="49155" name="内容占位符 2"/>
          <p:cNvSpPr>
            <a:spLocks noGrp="1"/>
          </p:cNvSpPr>
          <p:nvPr>
            <p:ph idx="1"/>
          </p:nvPr>
        </p:nvSpPr>
        <p:spPr/>
        <p:txBody>
          <a:bodyPr/>
          <a:lstStyle/>
          <a:p>
            <a:pPr lvl="1" eaLnBrk="1" hangingPunct="1">
              <a:defRPr/>
            </a:pPr>
            <a:r>
              <a:rPr lang="zh-CN" altLang="en-US" b="1" smtClean="0">
                <a:effectLst>
                  <a:outerShdw blurRad="38100" dist="38100" dir="2700000" algn="tl">
                    <a:srgbClr val="000000">
                      <a:alpha val="43137"/>
                    </a:srgbClr>
                  </a:outerShdw>
                </a:effectLst>
              </a:rPr>
              <a:t>例如，视空间上互相分离的许多市场为一个集合，如市场间的距离近到可以进行商品交换与流动，则商品的价格与供应在空间上可能是相关的，而不再相互独立。</a:t>
            </a:r>
            <a:endParaRPr lang="en-US" altLang="zh-CN" b="1" smtClean="0">
              <a:effectLst>
                <a:outerShdw blurRad="38100" dist="38100" dir="2700000" algn="tl">
                  <a:srgbClr val="000000">
                    <a:alpha val="43137"/>
                  </a:srgbClr>
                </a:outerShdw>
              </a:effectLst>
            </a:endParaRPr>
          </a:p>
          <a:p>
            <a:pPr lvl="1" eaLnBrk="1" hangingPunct="1">
              <a:defRPr/>
            </a:pPr>
            <a:r>
              <a:rPr lang="zh-CN" altLang="en-US" b="1" smtClean="0">
                <a:effectLst>
                  <a:outerShdw blurRad="38100" dist="38100" dir="2700000" algn="tl">
                    <a:srgbClr val="000000">
                      <a:alpha val="43137"/>
                    </a:srgbClr>
                  </a:outerShdw>
                </a:effectLst>
              </a:rPr>
              <a:t>实际上，市场问距离越近，商品价格就越接近、越相关。</a:t>
            </a:r>
          </a:p>
          <a:p>
            <a:pPr lvl="1" eaLnBrk="1" hangingPunct="1">
              <a:defRPr/>
            </a:pPr>
            <a:r>
              <a:rPr lang="zh-CN" altLang="en-US" b="1" smtClean="0">
                <a:effectLst>
                  <a:outerShdw blurRad="38100" dist="38100" dir="2700000" algn="tl">
                    <a:srgbClr val="000000">
                      <a:alpha val="43137"/>
                    </a:srgbClr>
                  </a:outerShdw>
                </a:effectLst>
              </a:rPr>
              <a:t>空间自相关分析在地理统计学科中应用较多，现已有多种指数可以使用，但最主要的有两种指数，即</a:t>
            </a:r>
            <a:r>
              <a:rPr lang="en-US" altLang="zh-CN" b="1" smtClean="0">
                <a:effectLst>
                  <a:outerShdw blurRad="38100" dist="38100" dir="2700000" algn="tl">
                    <a:srgbClr val="000000">
                      <a:alpha val="43137"/>
                    </a:srgbClr>
                  </a:outerShdw>
                </a:effectLst>
              </a:rPr>
              <a:t>Moran</a:t>
            </a:r>
            <a:r>
              <a:rPr lang="zh-CN" altLang="en-US" b="1" smtClean="0">
                <a:effectLst>
                  <a:outerShdw blurRad="38100" dist="38100" dir="2700000" algn="tl">
                    <a:srgbClr val="000000">
                      <a:alpha val="43137"/>
                    </a:srgbClr>
                  </a:outerShdw>
                </a:effectLst>
              </a:rPr>
              <a:t>的</a:t>
            </a:r>
            <a:r>
              <a:rPr lang="en-US" altLang="zh-CN" b="1" smtClean="0">
                <a:effectLst>
                  <a:outerShdw blurRad="38100" dist="38100" dir="2700000" algn="tl">
                    <a:srgbClr val="000000">
                      <a:alpha val="43137"/>
                    </a:srgbClr>
                  </a:outerShdw>
                </a:effectLst>
              </a:rPr>
              <a:t>I</a:t>
            </a:r>
            <a:r>
              <a:rPr lang="zh-CN" altLang="en-US" b="1" smtClean="0">
                <a:effectLst>
                  <a:outerShdw blurRad="38100" dist="38100" dir="2700000" algn="tl">
                    <a:srgbClr val="000000">
                      <a:alpha val="43137"/>
                    </a:srgbClr>
                  </a:outerShdw>
                </a:effectLst>
              </a:rPr>
              <a:t>指数和</a:t>
            </a:r>
            <a:r>
              <a:rPr lang="en-US" altLang="zh-CN" b="1" smtClean="0">
                <a:effectLst>
                  <a:outerShdw blurRad="38100" dist="38100" dir="2700000" algn="tl">
                    <a:srgbClr val="000000">
                      <a:alpha val="43137"/>
                    </a:srgbClr>
                  </a:outerShdw>
                </a:effectLst>
              </a:rPr>
              <a:t>Geary</a:t>
            </a:r>
            <a:r>
              <a:rPr lang="zh-CN" altLang="en-US" b="1" smtClean="0">
                <a:effectLst>
                  <a:outerShdw blurRad="38100" dist="38100" dir="2700000" algn="tl">
                    <a:srgbClr val="000000">
                      <a:alpha val="43137"/>
                    </a:srgbClr>
                  </a:outerShdw>
                </a:effectLst>
              </a:rPr>
              <a:t>的</a:t>
            </a:r>
            <a:r>
              <a:rPr lang="en-US" altLang="zh-CN" b="1" smtClean="0">
                <a:effectLst>
                  <a:outerShdw blurRad="38100" dist="38100" dir="2700000" algn="tl">
                    <a:srgbClr val="000000">
                      <a:alpha val="43137"/>
                    </a:srgbClr>
                  </a:outerShdw>
                </a:effectLst>
              </a:rPr>
              <a:t>c</a:t>
            </a:r>
            <a:r>
              <a:rPr lang="zh-CN" altLang="en-US" b="1" smtClean="0">
                <a:effectLst>
                  <a:outerShdw blurRad="38100" dist="38100" dir="2700000" algn="tl">
                    <a:srgbClr val="000000">
                      <a:alpha val="43137"/>
                    </a:srgbClr>
                  </a:outerShdw>
                </a:effectLst>
              </a:rPr>
              <a:t>指数。 </a:t>
            </a: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50</a:t>
            </a:fld>
            <a:endParaRPr lang="zh-CN"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pPr eaLnBrk="1" hangingPunct="1">
              <a:defRPr/>
            </a:pPr>
            <a:r>
              <a:rPr lang="zh-CN" altLang="en-US" b="1" smtClean="0">
                <a:effectLst>
                  <a:outerShdw blurRad="38100" dist="38100" dir="2700000" algn="tl">
                    <a:srgbClr val="000000">
                      <a:alpha val="43137"/>
                    </a:srgbClr>
                  </a:outerShdw>
                </a:effectLst>
              </a:rPr>
              <a:t>数据挖掘技术上问题</a:t>
            </a:r>
          </a:p>
        </p:txBody>
      </p:sp>
      <p:sp>
        <p:nvSpPr>
          <p:cNvPr id="50179" name="内容占位符 2"/>
          <p:cNvSpPr>
            <a:spLocks noGrp="1"/>
          </p:cNvSpPr>
          <p:nvPr>
            <p:ph idx="1"/>
          </p:nvPr>
        </p:nvSpPr>
        <p:spPr/>
        <p:txBody>
          <a:bodyPr/>
          <a:lstStyle/>
          <a:p>
            <a:pPr eaLnBrk="1" hangingPunct="1">
              <a:defRPr/>
            </a:pPr>
            <a:r>
              <a:rPr lang="zh-CN" altLang="en-US" b="1" smtClean="0">
                <a:effectLst>
                  <a:outerShdw blurRad="38100" dist="38100" dir="2700000" algn="tl">
                    <a:srgbClr val="000000">
                      <a:alpha val="43137"/>
                    </a:srgbClr>
                  </a:outerShdw>
                </a:effectLst>
              </a:rPr>
              <a:t>数据的所有权与分布</a:t>
            </a:r>
            <a:endParaRPr lang="en-US" altLang="zh-CN" b="1" smtClean="0">
              <a:effectLst>
                <a:outerShdw blurRad="38100" dist="38100" dir="2700000" algn="tl">
                  <a:srgbClr val="000000">
                    <a:alpha val="43137"/>
                  </a:srgbClr>
                </a:outerShdw>
              </a:effectLst>
            </a:endParaRPr>
          </a:p>
          <a:p>
            <a:pPr lvl="1" eaLnBrk="1" hangingPunct="1">
              <a:defRPr/>
            </a:pPr>
            <a:r>
              <a:rPr lang="zh-CN" altLang="en-US" b="1" smtClean="0">
                <a:effectLst>
                  <a:outerShdw blurRad="38100" dist="38100" dir="2700000" algn="tl">
                    <a:srgbClr val="000000">
                      <a:alpha val="43137"/>
                    </a:srgbClr>
                  </a:outerShdw>
                </a:effectLst>
              </a:rPr>
              <a:t>数据分布存储、归属不同机构？</a:t>
            </a:r>
            <a:endParaRPr lang="en-US" altLang="zh-CN" b="1" smtClean="0">
              <a:effectLst>
                <a:outerShdw blurRad="38100" dist="38100" dir="2700000" algn="tl">
                  <a:srgbClr val="000000">
                    <a:alpha val="43137"/>
                  </a:srgbClr>
                </a:outerShdw>
              </a:effectLst>
            </a:endParaRPr>
          </a:p>
          <a:p>
            <a:pPr lvl="1" eaLnBrk="1" hangingPunct="1">
              <a:defRPr/>
            </a:pPr>
            <a:r>
              <a:rPr lang="en-US" altLang="zh-CN" b="1" smtClean="0">
                <a:effectLst>
                  <a:outerShdw blurRad="38100" dist="38100" dir="2700000" algn="tl">
                    <a:srgbClr val="000000">
                      <a:alpha val="43137"/>
                    </a:srgbClr>
                  </a:outerShdw>
                </a:effectLst>
                <a:sym typeface="Wingdings" pitchFamily="2" charset="2"/>
              </a:rPr>
              <a:t></a:t>
            </a:r>
            <a:r>
              <a:rPr lang="zh-CN" altLang="en-US" b="1" smtClean="0">
                <a:effectLst>
                  <a:outerShdw blurRad="38100" dist="38100" dir="2700000" algn="tl">
                    <a:srgbClr val="000000">
                      <a:alpha val="43137"/>
                    </a:srgbClr>
                  </a:outerShdw>
                </a:effectLst>
              </a:rPr>
              <a:t>分布式数据挖掘技术</a:t>
            </a:r>
            <a:endParaRPr lang="en-US" altLang="zh-CN" b="1" smtClean="0">
              <a:effectLst>
                <a:outerShdw blurRad="38100" dist="38100" dir="2700000" algn="tl">
                  <a:srgbClr val="000000">
                    <a:alpha val="43137"/>
                  </a:srgbClr>
                </a:outerShdw>
              </a:effectLst>
            </a:endParaRPr>
          </a:p>
          <a:p>
            <a:pPr lvl="1" eaLnBrk="1" hangingPunct="1">
              <a:defRPr/>
            </a:pPr>
            <a:r>
              <a:rPr lang="zh-CN" altLang="en-US" b="1" smtClean="0">
                <a:effectLst>
                  <a:outerShdw blurRad="38100" dist="38100" dir="2700000" algn="tl">
                    <a:srgbClr val="000000">
                      <a:alpha val="43137"/>
                    </a:srgbClr>
                  </a:outerShdw>
                </a:effectLst>
              </a:rPr>
              <a:t>如何降低执行分布式计算的通信量？</a:t>
            </a:r>
            <a:endParaRPr lang="en-US" altLang="zh-CN" b="1" smtClean="0">
              <a:effectLst>
                <a:outerShdw blurRad="38100" dist="38100" dir="2700000" algn="tl">
                  <a:srgbClr val="000000">
                    <a:alpha val="43137"/>
                  </a:srgbClr>
                </a:outerShdw>
              </a:effectLst>
            </a:endParaRPr>
          </a:p>
          <a:p>
            <a:pPr lvl="1" eaLnBrk="1" hangingPunct="1">
              <a:defRPr/>
            </a:pPr>
            <a:r>
              <a:rPr lang="zh-CN" altLang="en-US" b="1" smtClean="0">
                <a:effectLst>
                  <a:outerShdw blurRad="38100" dist="38100" dir="2700000" algn="tl">
                    <a:srgbClr val="000000">
                      <a:alpha val="43137"/>
                    </a:srgbClr>
                  </a:outerShdw>
                </a:effectLst>
              </a:rPr>
              <a:t>如何有效地统一地从多个资源得到的数据挖掘结果？（一致性问题）</a:t>
            </a:r>
            <a:endParaRPr lang="en-US" altLang="zh-CN" b="1" smtClean="0">
              <a:effectLst>
                <a:outerShdw blurRad="38100" dist="38100" dir="2700000" algn="tl">
                  <a:srgbClr val="000000">
                    <a:alpha val="43137"/>
                  </a:srgbClr>
                </a:outerShdw>
              </a:effectLst>
            </a:endParaRPr>
          </a:p>
          <a:p>
            <a:pPr lvl="1" eaLnBrk="1" hangingPunct="1">
              <a:defRPr/>
            </a:pPr>
            <a:r>
              <a:rPr lang="zh-CN" altLang="en-US" b="1" smtClean="0">
                <a:effectLst>
                  <a:outerShdw blurRad="38100" dist="38100" dir="2700000" algn="tl">
                    <a:srgbClr val="000000">
                      <a:alpha val="43137"/>
                    </a:srgbClr>
                  </a:outerShdw>
                </a:effectLst>
              </a:rPr>
              <a:t>如何处理数据安全性？隐私性？</a:t>
            </a: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51</a:t>
            </a:fld>
            <a:endParaRPr lang="zh-CN"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pPr eaLnBrk="1" hangingPunct="1">
              <a:defRPr/>
            </a:pPr>
            <a:r>
              <a:rPr lang="zh-CN" altLang="en-US" b="1" smtClean="0">
                <a:effectLst>
                  <a:outerShdw blurRad="38100" dist="38100" dir="2700000" algn="tl">
                    <a:srgbClr val="000000">
                      <a:alpha val="43137"/>
                    </a:srgbClr>
                  </a:outerShdw>
                </a:effectLst>
              </a:rPr>
              <a:t>数据挖掘技术上问题</a:t>
            </a:r>
          </a:p>
        </p:txBody>
      </p:sp>
      <p:sp>
        <p:nvSpPr>
          <p:cNvPr id="51203" name="内容占位符 2"/>
          <p:cNvSpPr>
            <a:spLocks noGrp="1"/>
          </p:cNvSpPr>
          <p:nvPr>
            <p:ph idx="1"/>
          </p:nvPr>
        </p:nvSpPr>
        <p:spPr/>
        <p:txBody>
          <a:bodyPr/>
          <a:lstStyle/>
          <a:p>
            <a:pPr eaLnBrk="1" hangingPunct="1">
              <a:defRPr/>
            </a:pPr>
            <a:r>
              <a:rPr lang="zh-CN" altLang="en-US" b="1" smtClean="0">
                <a:effectLst>
                  <a:outerShdw blurRad="38100" dist="38100" dir="2700000" algn="tl">
                    <a:srgbClr val="000000">
                      <a:alpha val="43137"/>
                    </a:srgbClr>
                  </a:outerShdw>
                </a:effectLst>
              </a:rPr>
              <a:t>非传统的分析</a:t>
            </a:r>
            <a:endParaRPr lang="en-US" altLang="zh-CN" b="1" smtClean="0">
              <a:effectLst>
                <a:outerShdw blurRad="38100" dist="38100" dir="2700000" algn="tl">
                  <a:srgbClr val="000000">
                    <a:alpha val="43137"/>
                  </a:srgbClr>
                </a:outerShdw>
              </a:effectLst>
            </a:endParaRPr>
          </a:p>
          <a:p>
            <a:pPr lvl="1" eaLnBrk="1" hangingPunct="1">
              <a:defRPr/>
            </a:pPr>
            <a:r>
              <a:rPr lang="zh-CN" altLang="en-US" b="1" smtClean="0">
                <a:effectLst>
                  <a:outerShdw blurRad="38100" dist="38100" dir="2700000" algn="tl">
                    <a:srgbClr val="000000">
                      <a:alpha val="43137"/>
                    </a:srgbClr>
                  </a:outerShdw>
                </a:effectLst>
              </a:rPr>
              <a:t>传统的分析方法：基于 假设</a:t>
            </a:r>
            <a:r>
              <a:rPr lang="en-US" altLang="zh-CN" b="1" smtClean="0">
                <a:effectLst>
                  <a:outerShdw blurRad="38100" dist="38100" dir="2700000" algn="tl">
                    <a:srgbClr val="000000">
                      <a:alpha val="43137"/>
                    </a:srgbClr>
                  </a:outerShdw>
                </a:effectLst>
              </a:rPr>
              <a:t>-</a:t>
            </a:r>
            <a:r>
              <a:rPr lang="zh-CN" altLang="en-US" b="1" smtClean="0">
                <a:effectLst>
                  <a:outerShdw blurRad="38100" dist="38100" dir="2700000" algn="tl">
                    <a:srgbClr val="000000">
                      <a:alpha val="43137"/>
                    </a:srgbClr>
                  </a:outerShdw>
                </a:effectLst>
              </a:rPr>
              <a:t>检验，即提出一种假设，设计实验收集数据，再针对假设分析数据。</a:t>
            </a:r>
            <a:r>
              <a:rPr lang="en-US" altLang="zh-CN" b="1" smtClean="0">
                <a:effectLst>
                  <a:outerShdw blurRad="38100" dist="38100" dir="2700000" algn="tl">
                    <a:srgbClr val="000000">
                      <a:alpha val="43137"/>
                    </a:srgbClr>
                  </a:outerShdw>
                </a:effectLst>
              </a:rPr>
              <a:t>【</a:t>
            </a:r>
            <a:r>
              <a:rPr lang="zh-CN" altLang="en-US" b="1" smtClean="0">
                <a:effectLst>
                  <a:outerShdw blurRad="38100" dist="38100" dir="2700000" algn="tl">
                    <a:srgbClr val="000000">
                      <a:alpha val="43137"/>
                    </a:srgbClr>
                  </a:outerShdw>
                </a:effectLst>
              </a:rPr>
              <a:t>问题：如果有成百上千的假设？</a:t>
            </a:r>
            <a:r>
              <a:rPr lang="en-US" altLang="zh-CN" b="1" smtClean="0">
                <a:effectLst>
                  <a:outerShdw blurRad="38100" dist="38100" dir="2700000" algn="tl">
                    <a:srgbClr val="000000">
                      <a:alpha val="43137"/>
                    </a:srgbClr>
                  </a:outerShdw>
                </a:effectLst>
              </a:rPr>
              <a:t>】</a:t>
            </a:r>
          </a:p>
          <a:p>
            <a:pPr lvl="1" eaLnBrk="1" hangingPunct="1">
              <a:defRPr/>
            </a:pPr>
            <a:r>
              <a:rPr lang="zh-CN" altLang="en-US" b="1" smtClean="0">
                <a:effectLst>
                  <a:outerShdw blurRad="38100" dist="38100" dir="2700000" algn="tl">
                    <a:srgbClr val="000000">
                      <a:alpha val="43137"/>
                    </a:srgbClr>
                  </a:outerShdw>
                </a:effectLst>
              </a:rPr>
              <a:t>数据挖掘针对的数据对象，一般都不是精心设计的。是</a:t>
            </a:r>
            <a:r>
              <a:rPr lang="zh-CN" altLang="en-US" b="1" smtClean="0">
                <a:solidFill>
                  <a:srgbClr val="FF0000"/>
                </a:solidFill>
                <a:effectLst>
                  <a:outerShdw blurRad="38100" dist="38100" dir="2700000" algn="tl">
                    <a:srgbClr val="000000">
                      <a:alpha val="43137"/>
                    </a:srgbClr>
                  </a:outerShdw>
                </a:effectLst>
              </a:rPr>
              <a:t>时机性样本（</a:t>
            </a:r>
            <a:r>
              <a:rPr lang="en-US" altLang="zh-CN" b="1" smtClean="0">
                <a:solidFill>
                  <a:srgbClr val="FF0000"/>
                </a:solidFill>
                <a:effectLst>
                  <a:outerShdw blurRad="38100" dist="38100" dir="2700000" algn="tl">
                    <a:srgbClr val="000000">
                      <a:alpha val="43137"/>
                    </a:srgbClr>
                  </a:outerShdw>
                </a:effectLst>
              </a:rPr>
              <a:t>opportunistic sample</a:t>
            </a:r>
            <a:r>
              <a:rPr lang="zh-CN" altLang="en-US" b="1" smtClean="0">
                <a:solidFill>
                  <a:srgbClr val="FF0000"/>
                </a:solidFill>
                <a:effectLst>
                  <a:outerShdw blurRad="38100" dist="38100" dir="2700000" algn="tl">
                    <a:srgbClr val="000000">
                      <a:alpha val="43137"/>
                    </a:srgbClr>
                  </a:outerShdw>
                </a:effectLst>
              </a:rPr>
              <a:t>），不是随机样本（</a:t>
            </a:r>
            <a:r>
              <a:rPr lang="en-US" altLang="zh-CN" b="1" smtClean="0">
                <a:solidFill>
                  <a:srgbClr val="FF0000"/>
                </a:solidFill>
                <a:effectLst>
                  <a:outerShdw blurRad="38100" dist="38100" dir="2700000" algn="tl">
                    <a:srgbClr val="000000">
                      <a:alpha val="43137"/>
                    </a:srgbClr>
                  </a:outerShdw>
                </a:effectLst>
              </a:rPr>
              <a:t>random sample</a:t>
            </a:r>
            <a:r>
              <a:rPr lang="zh-CN" altLang="en-US" b="1" smtClean="0">
                <a:solidFill>
                  <a:srgbClr val="FF0000"/>
                </a:solidFill>
                <a:effectLst>
                  <a:outerShdw blurRad="38100" dist="38100" dir="2700000" algn="tl">
                    <a:srgbClr val="000000">
                      <a:alpha val="43137"/>
                    </a:srgbClr>
                  </a:outerShdw>
                </a:effectLst>
              </a:rPr>
              <a:t>）</a:t>
            </a:r>
            <a:endParaRPr lang="en-US" altLang="zh-CN" b="1" smtClean="0">
              <a:solidFill>
                <a:srgbClr val="FF0000"/>
              </a:solidFill>
              <a:effectLst>
                <a:outerShdw blurRad="38100" dist="38100" dir="2700000" algn="tl">
                  <a:srgbClr val="000000">
                    <a:alpha val="43137"/>
                  </a:srgbClr>
                </a:outerShdw>
              </a:effectLst>
            </a:endParaRPr>
          </a:p>
          <a:p>
            <a:pPr lvl="1" eaLnBrk="1" hangingPunct="1">
              <a:defRPr/>
            </a:pPr>
            <a:r>
              <a:rPr lang="zh-CN" altLang="en-US" b="1" smtClean="0">
                <a:effectLst>
                  <a:outerShdw blurRad="38100" dist="38100" dir="2700000" algn="tl">
                    <a:srgbClr val="000000">
                      <a:alpha val="43137"/>
                    </a:srgbClr>
                  </a:outerShdw>
                </a:effectLst>
              </a:rPr>
              <a:t>数据挖掘针对的数据对象，涉及非传统的数据类型和数据分布。</a:t>
            </a: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52</a:t>
            </a:fld>
            <a:endParaRPr lang="zh-CN"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pPr eaLnBrk="1" hangingPunct="1">
              <a:defRPr/>
            </a:pPr>
            <a:r>
              <a:rPr lang="zh-CN" altLang="en-US" b="1" smtClean="0">
                <a:effectLst>
                  <a:outerShdw blurRad="38100" dist="38100" dir="2700000" algn="tl">
                    <a:srgbClr val="000000">
                      <a:alpha val="43137"/>
                    </a:srgbClr>
                  </a:outerShdw>
                </a:effectLst>
              </a:rPr>
              <a:t>数据挖掘的起源</a:t>
            </a:r>
          </a:p>
        </p:txBody>
      </p:sp>
      <p:sp>
        <p:nvSpPr>
          <p:cNvPr id="52227" name="内容占位符 2"/>
          <p:cNvSpPr>
            <a:spLocks noGrp="1"/>
          </p:cNvSpPr>
          <p:nvPr>
            <p:ph idx="1"/>
          </p:nvPr>
        </p:nvSpPr>
        <p:spPr/>
        <p:txBody>
          <a:bodyPr/>
          <a:lstStyle/>
          <a:p>
            <a:pPr eaLnBrk="1" hangingPunct="1">
              <a:defRPr/>
            </a:pPr>
            <a:r>
              <a:rPr lang="zh-CN" altLang="en-US" b="1" smtClean="0">
                <a:effectLst>
                  <a:outerShdw blurRad="38100" dist="38100" dir="2700000" algn="tl">
                    <a:srgbClr val="000000">
                      <a:alpha val="43137"/>
                    </a:srgbClr>
                  </a:outerShdw>
                </a:effectLst>
              </a:rPr>
              <a:t>集成思想</a:t>
            </a:r>
            <a:endParaRPr lang="en-US" altLang="zh-CN" b="1" smtClean="0">
              <a:effectLst>
                <a:outerShdw blurRad="38100" dist="38100" dir="2700000" algn="tl">
                  <a:srgbClr val="000000">
                    <a:alpha val="43137"/>
                  </a:srgbClr>
                </a:outerShdw>
              </a:effectLst>
            </a:endParaRPr>
          </a:p>
          <a:p>
            <a:pPr lvl="1" eaLnBrk="1" hangingPunct="1">
              <a:defRPr/>
            </a:pPr>
            <a:r>
              <a:rPr lang="zh-CN" altLang="en-US" b="1" smtClean="0">
                <a:effectLst>
                  <a:outerShdw blurRad="38100" dist="38100" dir="2700000" algn="tl">
                    <a:srgbClr val="000000">
                      <a:alpha val="43137"/>
                    </a:srgbClr>
                  </a:outerShdw>
                </a:effectLst>
              </a:rPr>
              <a:t>统计学的抽样、估计、假设检验</a:t>
            </a:r>
            <a:endParaRPr lang="en-US" altLang="zh-CN" b="1" smtClean="0">
              <a:effectLst>
                <a:outerShdw blurRad="38100" dist="38100" dir="2700000" algn="tl">
                  <a:srgbClr val="000000">
                    <a:alpha val="43137"/>
                  </a:srgbClr>
                </a:outerShdw>
              </a:effectLst>
            </a:endParaRPr>
          </a:p>
          <a:p>
            <a:pPr lvl="1" eaLnBrk="1" hangingPunct="1">
              <a:defRPr/>
            </a:pPr>
            <a:r>
              <a:rPr lang="zh-CN" altLang="en-US" b="1" smtClean="0">
                <a:effectLst>
                  <a:outerShdw blurRad="38100" dist="38100" dir="2700000" algn="tl">
                    <a:srgbClr val="000000">
                      <a:alpha val="43137"/>
                    </a:srgbClr>
                  </a:outerShdw>
                </a:effectLst>
              </a:rPr>
              <a:t>人工智能、模式识别、机器学习的搜索算法、建模技术和学习理论</a:t>
            </a:r>
            <a:endParaRPr lang="en-US" altLang="zh-CN" b="1" smtClean="0">
              <a:effectLst>
                <a:outerShdw blurRad="38100" dist="38100" dir="2700000" algn="tl">
                  <a:srgbClr val="000000">
                    <a:alpha val="43137"/>
                  </a:srgbClr>
                </a:outerShdw>
              </a:effectLst>
            </a:endParaRPr>
          </a:p>
          <a:p>
            <a:pPr lvl="1" eaLnBrk="1" hangingPunct="1">
              <a:defRPr/>
            </a:pPr>
            <a:r>
              <a:rPr lang="zh-CN" altLang="en-US" b="1" smtClean="0">
                <a:effectLst>
                  <a:outerShdw blurRad="38100" dist="38100" dir="2700000" algn="tl">
                    <a:srgbClr val="000000">
                      <a:alpha val="43137"/>
                    </a:srgbClr>
                  </a:outerShdw>
                </a:effectLst>
              </a:rPr>
              <a:t>最优化、进化计算、信息论、信号处理、可视化、信息检索</a:t>
            </a:r>
            <a:endParaRPr lang="en-US" altLang="zh-CN" b="1" smtClean="0">
              <a:effectLst>
                <a:outerShdw blurRad="38100" dist="38100" dir="2700000" algn="tl">
                  <a:srgbClr val="000000">
                    <a:alpha val="43137"/>
                  </a:srgbClr>
                </a:outerShdw>
              </a:effectLst>
            </a:endParaRPr>
          </a:p>
          <a:p>
            <a:pPr lvl="1" eaLnBrk="1" hangingPunct="1">
              <a:defRPr/>
            </a:pPr>
            <a:r>
              <a:rPr lang="zh-CN" altLang="en-US" b="1" smtClean="0">
                <a:effectLst>
                  <a:outerShdw blurRad="38100" dist="38100" dir="2700000" algn="tl">
                    <a:srgbClr val="000000">
                      <a:alpha val="43137"/>
                    </a:srgbClr>
                  </a:outerShdw>
                </a:effectLst>
              </a:rPr>
              <a:t>数据库系统提供的有效存储、索引和查询处理</a:t>
            </a:r>
            <a:endParaRPr lang="en-US" altLang="zh-CN" b="1" smtClean="0">
              <a:effectLst>
                <a:outerShdw blurRad="38100" dist="38100" dir="2700000" algn="tl">
                  <a:srgbClr val="000000">
                    <a:alpha val="43137"/>
                  </a:srgbClr>
                </a:outerShdw>
              </a:effectLst>
            </a:endParaRPr>
          </a:p>
          <a:p>
            <a:pPr lvl="1" eaLnBrk="1" hangingPunct="1">
              <a:defRPr/>
            </a:pPr>
            <a:r>
              <a:rPr lang="zh-CN" altLang="en-US" b="1" smtClean="0">
                <a:effectLst>
                  <a:outerShdw blurRad="38100" dist="38100" dir="2700000" algn="tl">
                    <a:srgbClr val="000000">
                      <a:alpha val="43137"/>
                    </a:srgbClr>
                  </a:outerShdw>
                </a:effectLst>
              </a:rPr>
              <a:t>高性能并行计算</a:t>
            </a:r>
            <a:endParaRPr lang="en-US" altLang="zh-CN" b="1" smtClean="0">
              <a:effectLst>
                <a:outerShdw blurRad="38100" dist="38100" dir="2700000" algn="tl">
                  <a:srgbClr val="000000">
                    <a:alpha val="43137"/>
                  </a:srgbClr>
                </a:outerShdw>
              </a:effectLst>
            </a:endParaRPr>
          </a:p>
          <a:p>
            <a:pPr lvl="1" eaLnBrk="1" hangingPunct="1">
              <a:defRPr/>
            </a:pPr>
            <a:r>
              <a:rPr lang="zh-CN" altLang="en-US" b="1" smtClean="0">
                <a:effectLst>
                  <a:outerShdw blurRad="38100" dist="38100" dir="2700000" algn="tl">
                    <a:srgbClr val="000000">
                      <a:alpha val="43137"/>
                    </a:srgbClr>
                  </a:outerShdw>
                </a:effectLst>
              </a:rPr>
              <a:t>分布式技术</a:t>
            </a: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53</a:t>
            </a:fld>
            <a:endParaRPr lang="zh-CN"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4DB5BE0-B235-44F1-B52F-92B56B68AAB8}" type="slidenum">
              <a:rPr lang="zh-CN" altLang="zh-CN" smtClean="0"/>
              <a:pPr>
                <a:defRPr/>
              </a:pPr>
              <a:t>54</a:t>
            </a:fld>
            <a:endParaRPr lang="zh-CN" altLang="zh-CN"/>
          </a:p>
        </p:txBody>
      </p:sp>
      <p:sp>
        <p:nvSpPr>
          <p:cNvPr id="5" name="Rectangle 2"/>
          <p:cNvSpPr>
            <a:spLocks noGrp="1" noChangeArrowheads="1"/>
          </p:cNvSpPr>
          <p:nvPr>
            <p:ph type="title"/>
          </p:nvPr>
        </p:nvSpPr>
        <p:spPr>
          <a:xfrm>
            <a:off x="1143000" y="609600"/>
            <a:ext cx="7696200" cy="914400"/>
          </a:xfrm>
          <a:noFill/>
        </p:spPr>
        <p:txBody>
          <a:bodyPr lIns="92075" tIns="46038" rIns="92075" bIns="46038" anchor="ctr"/>
          <a:lstStyle/>
          <a:p>
            <a:pPr eaLnBrk="1" hangingPunct="1"/>
            <a:r>
              <a:rPr lang="zh-CN" altLang="en-US" sz="4000" smtClean="0"/>
              <a:t>数据挖掘</a:t>
            </a:r>
            <a:r>
              <a:rPr lang="en-US" altLang="zh-CN" sz="4000" smtClean="0"/>
              <a:t>: </a:t>
            </a:r>
            <a:r>
              <a:rPr lang="zh-CN" altLang="en-US" sz="4000" smtClean="0"/>
              <a:t>多学科交叉</a:t>
            </a:r>
            <a:endParaRPr lang="zh-CN" altLang="en-US" sz="3600" b="0" smtClean="0"/>
          </a:p>
        </p:txBody>
      </p:sp>
      <p:sp>
        <p:nvSpPr>
          <p:cNvPr id="7" name="Rectangle 3"/>
          <p:cNvSpPr>
            <a:spLocks noChangeArrowheads="1"/>
          </p:cNvSpPr>
          <p:nvPr/>
        </p:nvSpPr>
        <p:spPr bwMode="auto">
          <a:xfrm>
            <a:off x="3429000" y="3429000"/>
            <a:ext cx="2209800" cy="914400"/>
          </a:xfrm>
          <a:prstGeom prst="rect">
            <a:avLst/>
          </a:prstGeom>
          <a:solidFill>
            <a:schemeClr val="accent2"/>
          </a:solidFill>
          <a:ln w="9525">
            <a:solidFill>
              <a:schemeClr val="tx1"/>
            </a:solidFill>
            <a:miter lim="800000"/>
            <a:headEnd/>
            <a:tailEnd/>
          </a:ln>
          <a:effectLst>
            <a:outerShdw dist="107763" dir="18900000" algn="ctr" rotWithShape="0">
              <a:schemeClr val="bg2"/>
            </a:outerShdw>
          </a:effec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kumimoji="0" lang="zh-CN" altLang="en-US" sz="2800" b="1"/>
              <a:t>数据挖掘</a:t>
            </a:r>
          </a:p>
        </p:txBody>
      </p:sp>
      <p:sp>
        <p:nvSpPr>
          <p:cNvPr id="8" name="Rectangle 4"/>
          <p:cNvSpPr>
            <a:spLocks noChangeArrowheads="1"/>
          </p:cNvSpPr>
          <p:nvPr/>
        </p:nvSpPr>
        <p:spPr bwMode="auto">
          <a:xfrm>
            <a:off x="1752600" y="1905000"/>
            <a:ext cx="1981200" cy="762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kumimoji="0" lang="zh-CN" altLang="en-US" b="1"/>
              <a:t>数据库技术</a:t>
            </a:r>
          </a:p>
        </p:txBody>
      </p:sp>
      <p:sp>
        <p:nvSpPr>
          <p:cNvPr id="9" name="Rectangle 5"/>
          <p:cNvSpPr>
            <a:spLocks noChangeArrowheads="1"/>
          </p:cNvSpPr>
          <p:nvPr/>
        </p:nvSpPr>
        <p:spPr bwMode="auto">
          <a:xfrm>
            <a:off x="5105400" y="1905000"/>
            <a:ext cx="1981200" cy="762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kumimoji="0" lang="zh-CN" altLang="en-US" b="1"/>
              <a:t>统计学</a:t>
            </a:r>
          </a:p>
        </p:txBody>
      </p:sp>
      <p:sp>
        <p:nvSpPr>
          <p:cNvPr id="10" name="Rectangle 6"/>
          <p:cNvSpPr>
            <a:spLocks noChangeArrowheads="1"/>
          </p:cNvSpPr>
          <p:nvPr/>
        </p:nvSpPr>
        <p:spPr bwMode="auto">
          <a:xfrm>
            <a:off x="5638800" y="5257800"/>
            <a:ext cx="1981200" cy="762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kumimoji="0" lang="zh-CN" altLang="en-US" b="1"/>
              <a:t>其它学科</a:t>
            </a:r>
          </a:p>
        </p:txBody>
      </p:sp>
      <p:sp>
        <p:nvSpPr>
          <p:cNvPr id="11" name="Rectangle 7"/>
          <p:cNvSpPr>
            <a:spLocks noChangeArrowheads="1"/>
          </p:cNvSpPr>
          <p:nvPr/>
        </p:nvSpPr>
        <p:spPr bwMode="auto">
          <a:xfrm>
            <a:off x="1371600" y="5181600"/>
            <a:ext cx="1981200" cy="762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kumimoji="0" lang="zh-CN" altLang="en-US" b="1"/>
              <a:t>信息科学</a:t>
            </a:r>
          </a:p>
        </p:txBody>
      </p:sp>
      <p:sp>
        <p:nvSpPr>
          <p:cNvPr id="12" name="Rectangle 8"/>
          <p:cNvSpPr>
            <a:spLocks noChangeArrowheads="1"/>
          </p:cNvSpPr>
          <p:nvPr/>
        </p:nvSpPr>
        <p:spPr bwMode="auto">
          <a:xfrm>
            <a:off x="381000" y="3505200"/>
            <a:ext cx="1981200" cy="762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kumimoji="0" lang="zh-CN" altLang="en-US" b="1"/>
              <a:t>机器学习</a:t>
            </a:r>
          </a:p>
        </p:txBody>
      </p:sp>
      <p:sp>
        <p:nvSpPr>
          <p:cNvPr id="13" name="Rectangle 9"/>
          <p:cNvSpPr>
            <a:spLocks noChangeArrowheads="1"/>
          </p:cNvSpPr>
          <p:nvPr/>
        </p:nvSpPr>
        <p:spPr bwMode="auto">
          <a:xfrm>
            <a:off x="6781800" y="3505200"/>
            <a:ext cx="1981200" cy="7620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lnSpc>
                <a:spcPct val="110000"/>
              </a:lnSpc>
              <a:spcBef>
                <a:spcPct val="20000"/>
              </a:spcBef>
              <a:buClr>
                <a:schemeClr val="folHlink"/>
              </a:buClr>
              <a:buSzPct val="60000"/>
              <a:buFont typeface="Wingdings" panose="05000000000000000000" pitchFamily="2" charset="2"/>
              <a:buNone/>
            </a:pPr>
            <a:r>
              <a:rPr kumimoji="0" lang="zh-CN" altLang="en-US" b="1"/>
              <a:t>可视化</a:t>
            </a:r>
            <a:endParaRPr kumimoji="0" lang="zh-CN" altLang="en-US" sz="2800" b="1"/>
          </a:p>
        </p:txBody>
      </p:sp>
      <p:sp>
        <p:nvSpPr>
          <p:cNvPr id="14" name="Line 10"/>
          <p:cNvSpPr>
            <a:spLocks noChangeShapeType="1"/>
          </p:cNvSpPr>
          <p:nvPr/>
        </p:nvSpPr>
        <p:spPr bwMode="auto">
          <a:xfrm>
            <a:off x="2362200" y="3886200"/>
            <a:ext cx="106680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 name="Line 11"/>
          <p:cNvSpPr>
            <a:spLocks noChangeShapeType="1"/>
          </p:cNvSpPr>
          <p:nvPr/>
        </p:nvSpPr>
        <p:spPr bwMode="auto">
          <a:xfrm>
            <a:off x="2895600" y="2667000"/>
            <a:ext cx="1295400" cy="7620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 name="Line 12"/>
          <p:cNvSpPr>
            <a:spLocks noChangeShapeType="1"/>
          </p:cNvSpPr>
          <p:nvPr/>
        </p:nvSpPr>
        <p:spPr bwMode="auto">
          <a:xfrm flipH="1">
            <a:off x="4876800" y="2667000"/>
            <a:ext cx="1143000" cy="7620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 name="Line 13"/>
          <p:cNvSpPr>
            <a:spLocks noChangeShapeType="1"/>
          </p:cNvSpPr>
          <p:nvPr/>
        </p:nvSpPr>
        <p:spPr bwMode="auto">
          <a:xfrm flipH="1">
            <a:off x="5715000" y="3886200"/>
            <a:ext cx="106680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8" name="Line 14"/>
          <p:cNvSpPr>
            <a:spLocks noChangeShapeType="1"/>
          </p:cNvSpPr>
          <p:nvPr/>
        </p:nvSpPr>
        <p:spPr bwMode="auto">
          <a:xfrm flipH="1" flipV="1">
            <a:off x="5029200" y="4419600"/>
            <a:ext cx="1524000" cy="838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 name="Line 15"/>
          <p:cNvSpPr>
            <a:spLocks noChangeShapeType="1"/>
          </p:cNvSpPr>
          <p:nvPr/>
        </p:nvSpPr>
        <p:spPr bwMode="auto">
          <a:xfrm flipV="1">
            <a:off x="2438400" y="4419600"/>
            <a:ext cx="1600200" cy="7620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35838641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pPr eaLnBrk="1" hangingPunct="1">
              <a:defRPr/>
            </a:pPr>
            <a:r>
              <a:rPr lang="zh-CN" altLang="en-US" b="1" smtClean="0">
                <a:effectLst>
                  <a:outerShdw blurRad="38100" dist="38100" dir="2700000" algn="tl">
                    <a:srgbClr val="000000">
                      <a:alpha val="43137"/>
                    </a:srgbClr>
                  </a:outerShdw>
                </a:effectLst>
              </a:rPr>
              <a:t>数据挖掘的任务</a:t>
            </a:r>
          </a:p>
        </p:txBody>
      </p:sp>
      <p:sp>
        <p:nvSpPr>
          <p:cNvPr id="53251" name="内容占位符 2"/>
          <p:cNvSpPr>
            <a:spLocks noGrp="1"/>
          </p:cNvSpPr>
          <p:nvPr>
            <p:ph idx="1"/>
          </p:nvPr>
        </p:nvSpPr>
        <p:spPr/>
        <p:txBody>
          <a:bodyPr/>
          <a:lstStyle/>
          <a:p>
            <a:pPr eaLnBrk="1" hangingPunct="1">
              <a:defRPr/>
            </a:pPr>
            <a:r>
              <a:rPr lang="zh-CN" altLang="en-US" b="1" smtClean="0">
                <a:effectLst>
                  <a:outerShdw blurRad="38100" dist="38100" dir="2700000" algn="tl">
                    <a:srgbClr val="000000">
                      <a:alpha val="43137"/>
                    </a:srgbClr>
                  </a:outerShdw>
                </a:effectLst>
              </a:rPr>
              <a:t>预测任务</a:t>
            </a:r>
            <a:endParaRPr lang="en-US" altLang="zh-CN" b="1" smtClean="0">
              <a:effectLst>
                <a:outerShdw blurRad="38100" dist="38100" dir="2700000" algn="tl">
                  <a:srgbClr val="000000">
                    <a:alpha val="43137"/>
                  </a:srgbClr>
                </a:outerShdw>
              </a:effectLst>
            </a:endParaRPr>
          </a:p>
          <a:p>
            <a:pPr lvl="1" eaLnBrk="1" hangingPunct="1">
              <a:defRPr/>
            </a:pPr>
            <a:r>
              <a:rPr lang="zh-CN" altLang="en-US" b="1" smtClean="0">
                <a:effectLst>
                  <a:outerShdw blurRad="38100" dist="38100" dir="2700000" algn="tl">
                    <a:srgbClr val="000000">
                      <a:alpha val="43137"/>
                    </a:srgbClr>
                  </a:outerShdw>
                </a:effectLst>
              </a:rPr>
              <a:t>根据其他属性（说明变量，自变量）的值，预测特定属性（目标变量、因变量）的值</a:t>
            </a:r>
            <a:endParaRPr lang="en-US" altLang="zh-CN" b="1" smtClean="0">
              <a:effectLst>
                <a:outerShdw blurRad="38100" dist="38100" dir="2700000" algn="tl">
                  <a:srgbClr val="000000">
                    <a:alpha val="43137"/>
                  </a:srgbClr>
                </a:outerShdw>
              </a:effectLst>
            </a:endParaRPr>
          </a:p>
          <a:p>
            <a:pPr eaLnBrk="1" hangingPunct="1">
              <a:defRPr/>
            </a:pPr>
            <a:r>
              <a:rPr lang="zh-CN" altLang="en-US" b="1" smtClean="0">
                <a:effectLst>
                  <a:outerShdw blurRad="38100" dist="38100" dir="2700000" algn="tl">
                    <a:srgbClr val="000000">
                      <a:alpha val="43137"/>
                    </a:srgbClr>
                  </a:outerShdw>
                </a:effectLst>
              </a:rPr>
              <a:t>描述任务</a:t>
            </a:r>
            <a:endParaRPr lang="en-US" altLang="zh-CN" b="1" smtClean="0">
              <a:effectLst>
                <a:outerShdw blurRad="38100" dist="38100" dir="2700000" algn="tl">
                  <a:srgbClr val="000000">
                    <a:alpha val="43137"/>
                  </a:srgbClr>
                </a:outerShdw>
              </a:effectLst>
            </a:endParaRPr>
          </a:p>
          <a:p>
            <a:pPr lvl="1" eaLnBrk="1" hangingPunct="1">
              <a:defRPr/>
            </a:pPr>
            <a:r>
              <a:rPr lang="zh-CN" altLang="en-US" b="1" smtClean="0">
                <a:effectLst>
                  <a:outerShdw blurRad="38100" dist="38100" dir="2700000" algn="tl">
                    <a:srgbClr val="000000">
                      <a:alpha val="43137"/>
                    </a:srgbClr>
                  </a:outerShdw>
                </a:effectLst>
              </a:rPr>
              <a:t>导出概括数据中潜在联系的模式（相关、趋势、聚类、轨迹和异常），探查性的，需要后处理技术验证和解释结果。</a:t>
            </a: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55</a:t>
            </a:fld>
            <a:endParaRPr lang="zh-CN"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pPr eaLnBrk="1" hangingPunct="1">
              <a:defRPr/>
            </a:pPr>
            <a:r>
              <a:rPr lang="zh-CN" altLang="en-US" b="1" smtClean="0">
                <a:effectLst>
                  <a:outerShdw blurRad="38100" dist="38100" dir="2700000" algn="tl">
                    <a:srgbClr val="000000">
                      <a:alpha val="43137"/>
                    </a:srgbClr>
                  </a:outerShdw>
                </a:effectLst>
              </a:rPr>
              <a:t>数据挖掘的任务</a:t>
            </a:r>
          </a:p>
        </p:txBody>
      </p:sp>
      <p:sp>
        <p:nvSpPr>
          <p:cNvPr id="54275" name="内容占位符 2"/>
          <p:cNvSpPr>
            <a:spLocks noGrp="1"/>
          </p:cNvSpPr>
          <p:nvPr>
            <p:ph idx="1"/>
          </p:nvPr>
        </p:nvSpPr>
        <p:spPr/>
        <p:txBody>
          <a:bodyPr/>
          <a:lstStyle/>
          <a:p>
            <a:pPr eaLnBrk="1" hangingPunct="1">
              <a:defRPr/>
            </a:pPr>
            <a:r>
              <a:rPr lang="zh-CN" altLang="en-US" b="1" smtClean="0">
                <a:effectLst>
                  <a:outerShdw blurRad="38100" dist="38100" dir="2700000" algn="tl">
                    <a:srgbClr val="000000">
                      <a:alpha val="43137"/>
                    </a:srgbClr>
                  </a:outerShdw>
                </a:effectLst>
              </a:rPr>
              <a:t>预测建模（</a:t>
            </a:r>
            <a:r>
              <a:rPr lang="en-US" altLang="zh-CN" b="1" smtClean="0">
                <a:effectLst>
                  <a:outerShdw blurRad="38100" dist="38100" dir="2700000" algn="tl">
                    <a:srgbClr val="000000">
                      <a:alpha val="43137"/>
                    </a:srgbClr>
                  </a:outerShdw>
                </a:effectLst>
              </a:rPr>
              <a:t>predictive modeling</a:t>
            </a:r>
            <a:r>
              <a:rPr lang="zh-CN" altLang="en-US" b="1" smtClean="0">
                <a:effectLst>
                  <a:outerShdw blurRad="38100" dist="38100" dir="2700000" algn="tl">
                    <a:srgbClr val="000000">
                      <a:alpha val="43137"/>
                    </a:srgbClr>
                  </a:outerShdw>
                </a:effectLst>
              </a:rPr>
              <a:t>）</a:t>
            </a:r>
            <a:endParaRPr lang="en-US" altLang="zh-CN" b="1" smtClean="0">
              <a:effectLst>
                <a:outerShdw blurRad="38100" dist="38100" dir="2700000" algn="tl">
                  <a:srgbClr val="000000">
                    <a:alpha val="43137"/>
                  </a:srgbClr>
                </a:outerShdw>
              </a:effectLst>
            </a:endParaRPr>
          </a:p>
          <a:p>
            <a:pPr lvl="1" eaLnBrk="1" hangingPunct="1">
              <a:defRPr/>
            </a:pPr>
            <a:r>
              <a:rPr lang="zh-CN" altLang="en-US" b="1" smtClean="0">
                <a:effectLst>
                  <a:outerShdw blurRad="38100" dist="38100" dir="2700000" algn="tl">
                    <a:srgbClr val="000000">
                      <a:alpha val="43137"/>
                    </a:srgbClr>
                  </a:outerShdw>
                </a:effectLst>
              </a:rPr>
              <a:t>以自变量函数的方式，对目标变量 建模</a:t>
            </a:r>
            <a:endParaRPr lang="en-US" altLang="zh-CN" b="1" smtClean="0">
              <a:effectLst>
                <a:outerShdw blurRad="38100" dist="38100" dir="2700000" algn="tl">
                  <a:srgbClr val="000000">
                    <a:alpha val="43137"/>
                  </a:srgbClr>
                </a:outerShdw>
              </a:effectLst>
            </a:endParaRPr>
          </a:p>
          <a:p>
            <a:pPr lvl="1" eaLnBrk="1" hangingPunct="1">
              <a:defRPr/>
            </a:pPr>
            <a:r>
              <a:rPr lang="zh-CN" altLang="en-US" b="1" smtClean="0">
                <a:effectLst>
                  <a:outerShdw blurRad="38100" dist="38100" dir="2700000" algn="tl">
                    <a:srgbClr val="000000">
                      <a:alpha val="43137"/>
                    </a:srgbClr>
                  </a:outerShdw>
                </a:effectLst>
              </a:rPr>
              <a:t>分类（</a:t>
            </a:r>
            <a:r>
              <a:rPr lang="en-US" altLang="zh-CN" b="1" smtClean="0">
                <a:effectLst>
                  <a:outerShdw blurRad="38100" dist="38100" dir="2700000" algn="tl">
                    <a:srgbClr val="000000">
                      <a:alpha val="43137"/>
                    </a:srgbClr>
                  </a:outerShdw>
                </a:effectLst>
              </a:rPr>
              <a:t>classification</a:t>
            </a:r>
            <a:r>
              <a:rPr lang="zh-CN" altLang="en-US" b="1" smtClean="0">
                <a:effectLst>
                  <a:outerShdw blurRad="38100" dist="38100" dir="2700000" algn="tl">
                    <a:srgbClr val="000000">
                      <a:alpha val="43137"/>
                    </a:srgbClr>
                  </a:outerShdw>
                </a:effectLst>
              </a:rPr>
              <a:t>）</a:t>
            </a:r>
            <a:endParaRPr lang="en-US" altLang="zh-CN" b="1" smtClean="0">
              <a:effectLst>
                <a:outerShdw blurRad="38100" dist="38100" dir="2700000" algn="tl">
                  <a:srgbClr val="000000">
                    <a:alpha val="43137"/>
                  </a:srgbClr>
                </a:outerShdw>
              </a:effectLst>
            </a:endParaRPr>
          </a:p>
          <a:p>
            <a:pPr lvl="2" eaLnBrk="1" hangingPunct="1">
              <a:defRPr/>
            </a:pPr>
            <a:r>
              <a:rPr lang="zh-CN" altLang="en-US" b="1" smtClean="0">
                <a:effectLst>
                  <a:outerShdw blurRad="38100" dist="38100" dir="2700000" algn="tl">
                    <a:srgbClr val="000000">
                      <a:alpha val="43137"/>
                    </a:srgbClr>
                  </a:outerShdw>
                </a:effectLst>
              </a:rPr>
              <a:t>预测离散的目标变量</a:t>
            </a:r>
            <a:endParaRPr lang="en-US" altLang="zh-CN" b="1" smtClean="0">
              <a:effectLst>
                <a:outerShdw blurRad="38100" dist="38100" dir="2700000" algn="tl">
                  <a:srgbClr val="000000">
                    <a:alpha val="43137"/>
                  </a:srgbClr>
                </a:outerShdw>
              </a:effectLst>
            </a:endParaRPr>
          </a:p>
          <a:p>
            <a:pPr lvl="1" eaLnBrk="1" hangingPunct="1">
              <a:defRPr/>
            </a:pPr>
            <a:r>
              <a:rPr lang="zh-CN" altLang="en-US" b="1" smtClean="0">
                <a:effectLst>
                  <a:outerShdw blurRad="38100" dist="38100" dir="2700000" algn="tl">
                    <a:srgbClr val="000000">
                      <a:alpha val="43137"/>
                    </a:srgbClr>
                  </a:outerShdw>
                </a:effectLst>
              </a:rPr>
              <a:t>回归（</a:t>
            </a:r>
            <a:r>
              <a:rPr lang="en-US" altLang="zh-CN" b="1" smtClean="0">
                <a:effectLst>
                  <a:outerShdw blurRad="38100" dist="38100" dir="2700000" algn="tl">
                    <a:srgbClr val="000000">
                      <a:alpha val="43137"/>
                    </a:srgbClr>
                  </a:outerShdw>
                </a:effectLst>
              </a:rPr>
              <a:t>regression</a:t>
            </a:r>
            <a:r>
              <a:rPr lang="zh-CN" altLang="en-US" b="1" smtClean="0">
                <a:effectLst>
                  <a:outerShdw blurRad="38100" dist="38100" dir="2700000" algn="tl">
                    <a:srgbClr val="000000">
                      <a:alpha val="43137"/>
                    </a:srgbClr>
                  </a:outerShdw>
                </a:effectLst>
              </a:rPr>
              <a:t>）</a:t>
            </a:r>
            <a:endParaRPr lang="en-US" altLang="zh-CN" b="1" smtClean="0">
              <a:effectLst>
                <a:outerShdw blurRad="38100" dist="38100" dir="2700000" algn="tl">
                  <a:srgbClr val="000000">
                    <a:alpha val="43137"/>
                  </a:srgbClr>
                </a:outerShdw>
              </a:effectLst>
            </a:endParaRPr>
          </a:p>
          <a:p>
            <a:pPr lvl="2" eaLnBrk="1" hangingPunct="1">
              <a:defRPr/>
            </a:pPr>
            <a:r>
              <a:rPr lang="zh-CN" altLang="en-US" b="1" smtClean="0">
                <a:effectLst>
                  <a:outerShdw blurRad="38100" dist="38100" dir="2700000" algn="tl">
                    <a:srgbClr val="000000">
                      <a:alpha val="43137"/>
                    </a:srgbClr>
                  </a:outerShdw>
                </a:effectLst>
              </a:rPr>
              <a:t>预测连续的目标变量</a:t>
            </a:r>
            <a:endParaRPr lang="en-US" altLang="zh-CN" b="1" smtClean="0">
              <a:effectLst>
                <a:outerShdw blurRad="38100" dist="38100" dir="2700000" algn="tl">
                  <a:srgbClr val="000000">
                    <a:alpha val="43137"/>
                  </a:srgbClr>
                </a:outerShdw>
              </a:effectLst>
            </a:endParaRPr>
          </a:p>
          <a:p>
            <a:pPr lvl="1" eaLnBrk="1" hangingPunct="1">
              <a:defRPr/>
            </a:pPr>
            <a:r>
              <a:rPr lang="zh-CN" altLang="en-US" b="1" smtClean="0">
                <a:effectLst>
                  <a:outerShdw blurRad="38100" dist="38100" dir="2700000" algn="tl">
                    <a:srgbClr val="000000">
                      <a:alpha val="43137"/>
                    </a:srgbClr>
                  </a:outerShdw>
                </a:effectLst>
              </a:rPr>
              <a:t>目标都是训练一个模型，使预测的目标变量与实际值之间误差最小。</a:t>
            </a: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56</a:t>
            </a:fld>
            <a:endParaRPr lang="zh-CN"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pPr eaLnBrk="1" hangingPunct="1">
              <a:defRPr/>
            </a:pPr>
            <a:endParaRPr lang="zh-CN" altLang="en-US" b="1" smtClean="0">
              <a:effectLst>
                <a:outerShdw blurRad="38100" dist="38100" dir="2700000" algn="tl">
                  <a:srgbClr val="000000">
                    <a:alpha val="43137"/>
                  </a:srgbClr>
                </a:outerShdw>
              </a:effectLst>
            </a:endParaRPr>
          </a:p>
        </p:txBody>
      </p:sp>
      <p:sp>
        <p:nvSpPr>
          <p:cNvPr id="55299" name="内容占位符 2"/>
          <p:cNvSpPr>
            <a:spLocks noGrp="1"/>
          </p:cNvSpPr>
          <p:nvPr>
            <p:ph idx="1"/>
          </p:nvPr>
        </p:nvSpPr>
        <p:spPr/>
        <p:txBody>
          <a:bodyPr/>
          <a:lstStyle/>
          <a:p>
            <a:pPr eaLnBrk="1" hangingPunct="1">
              <a:defRPr/>
            </a:pPr>
            <a:r>
              <a:rPr lang="en-US" altLang="zh-CN" b="1" smtClean="0">
                <a:effectLst>
                  <a:outerShdw blurRad="38100" dist="38100" dir="2700000" algn="tl">
                    <a:srgbClr val="000000">
                      <a:alpha val="43137"/>
                    </a:srgbClr>
                  </a:outerShdw>
                </a:effectLst>
              </a:rPr>
              <a:t>Iris</a:t>
            </a:r>
            <a:r>
              <a:rPr lang="zh-CN" altLang="en-US" b="1" smtClean="0">
                <a:effectLst>
                  <a:outerShdw blurRad="38100" dist="38100" dir="2700000" algn="tl">
                    <a:srgbClr val="000000">
                      <a:alpha val="43137"/>
                    </a:srgbClr>
                  </a:outerShdw>
                </a:effectLst>
              </a:rPr>
              <a:t>数据集是常用的分类实验数据集，由</a:t>
            </a:r>
            <a:r>
              <a:rPr lang="en-US" altLang="zh-CN" b="1" smtClean="0">
                <a:effectLst>
                  <a:outerShdw blurRad="38100" dist="38100" dir="2700000" algn="tl">
                    <a:srgbClr val="000000">
                      <a:alpha val="43137"/>
                    </a:srgbClr>
                  </a:outerShdw>
                </a:effectLst>
              </a:rPr>
              <a:t>Fisher, 1936</a:t>
            </a:r>
            <a:r>
              <a:rPr lang="zh-CN" altLang="en-US" b="1" smtClean="0">
                <a:effectLst>
                  <a:outerShdw blurRad="38100" dist="38100" dir="2700000" algn="tl">
                    <a:srgbClr val="000000">
                      <a:alpha val="43137"/>
                    </a:srgbClr>
                  </a:outerShdw>
                </a:effectLst>
              </a:rPr>
              <a:t>收集整理。</a:t>
            </a:r>
            <a:endParaRPr lang="en-US" altLang="zh-CN" b="1" smtClean="0">
              <a:effectLst>
                <a:outerShdw blurRad="38100" dist="38100" dir="2700000" algn="tl">
                  <a:srgbClr val="000000">
                    <a:alpha val="43137"/>
                  </a:srgbClr>
                </a:outerShdw>
              </a:effectLst>
            </a:endParaRPr>
          </a:p>
          <a:p>
            <a:pPr eaLnBrk="1" hangingPunct="1">
              <a:defRPr/>
            </a:pPr>
            <a:endParaRPr lang="en-US" altLang="zh-CN" b="1" smtClean="0">
              <a:effectLst>
                <a:outerShdw blurRad="38100" dist="38100" dir="2700000" algn="tl">
                  <a:srgbClr val="000000">
                    <a:alpha val="43137"/>
                  </a:srgbClr>
                </a:outerShdw>
              </a:effectLst>
            </a:endParaRPr>
          </a:p>
          <a:p>
            <a:pPr eaLnBrk="1" hangingPunct="1">
              <a:defRPr/>
            </a:pPr>
            <a:r>
              <a:rPr lang="en-US" altLang="zh-CN" b="1" smtClean="0">
                <a:effectLst>
                  <a:outerShdw blurRad="38100" dist="38100" dir="2700000" algn="tl">
                    <a:srgbClr val="000000">
                      <a:alpha val="43137"/>
                    </a:srgbClr>
                  </a:outerShdw>
                </a:effectLst>
              </a:rPr>
              <a:t>Iris</a:t>
            </a:r>
            <a:r>
              <a:rPr lang="zh-CN" altLang="en-US" b="1" smtClean="0">
                <a:effectLst>
                  <a:outerShdw blurRad="38100" dist="38100" dir="2700000" algn="tl">
                    <a:srgbClr val="000000">
                      <a:alpha val="43137"/>
                    </a:srgbClr>
                  </a:outerShdw>
                </a:effectLst>
              </a:rPr>
              <a:t>也称鸢尾花卉数据集，是一类多重变量分析的数据集。</a:t>
            </a:r>
            <a:endParaRPr lang="en-US" altLang="zh-CN" b="1" smtClean="0">
              <a:effectLst>
                <a:outerShdw blurRad="38100" dist="38100" dir="2700000" algn="tl">
                  <a:srgbClr val="000000">
                    <a:alpha val="43137"/>
                  </a:srgbClr>
                </a:outerShdw>
              </a:effectLst>
            </a:endParaRP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57</a:t>
            </a:fld>
            <a:endParaRPr lang="zh-CN"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pPr eaLnBrk="1" hangingPunct="1">
              <a:defRPr/>
            </a:pPr>
            <a:endParaRPr lang="zh-CN" altLang="en-US" b="1" smtClean="0">
              <a:effectLst>
                <a:outerShdw blurRad="38100" dist="38100" dir="2700000" algn="tl">
                  <a:srgbClr val="000000">
                    <a:alpha val="43137"/>
                  </a:srgbClr>
                </a:outerShdw>
              </a:effectLst>
            </a:endParaRPr>
          </a:p>
        </p:txBody>
      </p:sp>
      <p:sp>
        <p:nvSpPr>
          <p:cNvPr id="56323" name="内容占位符 2"/>
          <p:cNvSpPr>
            <a:spLocks noGrp="1"/>
          </p:cNvSpPr>
          <p:nvPr>
            <p:ph idx="1"/>
          </p:nvPr>
        </p:nvSpPr>
        <p:spPr/>
        <p:txBody>
          <a:bodyPr/>
          <a:lstStyle/>
          <a:p>
            <a:pPr eaLnBrk="1" hangingPunct="1">
              <a:defRPr/>
            </a:pPr>
            <a:r>
              <a:rPr lang="zh-CN" altLang="en-US" b="1" dirty="0" smtClean="0">
                <a:effectLst>
                  <a:outerShdw blurRad="38100" dist="38100" dir="2700000" algn="tl">
                    <a:srgbClr val="000000">
                      <a:alpha val="43137"/>
                    </a:srgbClr>
                  </a:outerShdw>
                </a:effectLst>
              </a:rPr>
              <a:t>数据集包含</a:t>
            </a:r>
            <a:r>
              <a:rPr lang="en-US" altLang="zh-CN" b="1" dirty="0" smtClean="0">
                <a:effectLst>
                  <a:outerShdw blurRad="38100" dist="38100" dir="2700000" algn="tl">
                    <a:srgbClr val="000000">
                      <a:alpha val="43137"/>
                    </a:srgbClr>
                  </a:outerShdw>
                </a:effectLst>
              </a:rPr>
              <a:t>150</a:t>
            </a:r>
            <a:r>
              <a:rPr lang="zh-CN" altLang="en-US" b="1" dirty="0" smtClean="0">
                <a:effectLst>
                  <a:outerShdw blurRad="38100" dist="38100" dir="2700000" algn="tl">
                    <a:srgbClr val="000000">
                      <a:alpha val="43137"/>
                    </a:srgbClr>
                  </a:outerShdw>
                </a:effectLst>
              </a:rPr>
              <a:t>个数据集，分为</a:t>
            </a:r>
            <a:r>
              <a:rPr lang="en-US" altLang="zh-CN" b="1" dirty="0" smtClean="0">
                <a:effectLst>
                  <a:outerShdw blurRad="38100" dist="38100" dir="2700000" algn="tl">
                    <a:srgbClr val="000000">
                      <a:alpha val="43137"/>
                    </a:srgbClr>
                  </a:outerShdw>
                </a:effectLst>
              </a:rPr>
              <a:t>3</a:t>
            </a:r>
            <a:r>
              <a:rPr lang="zh-CN" altLang="en-US" b="1" dirty="0" smtClean="0">
                <a:effectLst>
                  <a:outerShdw blurRad="38100" dist="38100" dir="2700000" algn="tl">
                    <a:srgbClr val="000000">
                      <a:alpha val="43137"/>
                    </a:srgbClr>
                  </a:outerShdw>
                </a:effectLst>
              </a:rPr>
              <a:t>类，每类</a:t>
            </a:r>
            <a:r>
              <a:rPr lang="en-US" altLang="zh-CN" b="1" dirty="0" smtClean="0">
                <a:effectLst>
                  <a:outerShdw blurRad="38100" dist="38100" dir="2700000" algn="tl">
                    <a:srgbClr val="000000">
                      <a:alpha val="43137"/>
                    </a:srgbClr>
                  </a:outerShdw>
                </a:effectLst>
              </a:rPr>
              <a:t>50</a:t>
            </a:r>
            <a:r>
              <a:rPr lang="zh-CN" altLang="en-US" b="1" dirty="0" smtClean="0">
                <a:effectLst>
                  <a:outerShdw blurRad="38100" dist="38100" dir="2700000" algn="tl">
                    <a:srgbClr val="000000">
                      <a:alpha val="43137"/>
                    </a:srgbClr>
                  </a:outerShdw>
                </a:effectLst>
              </a:rPr>
              <a:t>个数据，每个数据包含</a:t>
            </a:r>
            <a:r>
              <a:rPr lang="en-US" altLang="zh-CN" b="1" dirty="0" smtClean="0">
                <a:effectLst>
                  <a:outerShdw blurRad="38100" dist="38100" dir="2700000" algn="tl">
                    <a:srgbClr val="000000">
                      <a:alpha val="43137"/>
                    </a:srgbClr>
                  </a:outerShdw>
                </a:effectLst>
              </a:rPr>
              <a:t>4</a:t>
            </a:r>
            <a:r>
              <a:rPr lang="zh-CN" altLang="en-US" b="1" dirty="0" smtClean="0">
                <a:effectLst>
                  <a:outerShdw blurRad="38100" dist="38100" dir="2700000" algn="tl">
                    <a:srgbClr val="000000">
                      <a:alpha val="43137"/>
                    </a:srgbClr>
                  </a:outerShdw>
                </a:effectLst>
              </a:rPr>
              <a:t>个属性。</a:t>
            </a:r>
            <a:endParaRPr lang="en-US" altLang="zh-CN" b="1" dirty="0" smtClean="0">
              <a:effectLst>
                <a:outerShdw blurRad="38100" dist="38100" dir="2700000" algn="tl">
                  <a:srgbClr val="000000">
                    <a:alpha val="43137"/>
                  </a:srgbClr>
                </a:outerShdw>
              </a:effectLst>
            </a:endParaRPr>
          </a:p>
          <a:p>
            <a:pPr eaLnBrk="1" hangingPunct="1">
              <a:defRPr/>
            </a:pPr>
            <a:endParaRPr lang="en-US" altLang="zh-CN" b="1" dirty="0" smtClean="0">
              <a:effectLst>
                <a:outerShdw blurRad="38100" dist="38100" dir="2700000" algn="tl">
                  <a:srgbClr val="000000">
                    <a:alpha val="43137"/>
                  </a:srgbClr>
                </a:outerShdw>
              </a:effectLst>
            </a:endParaRPr>
          </a:p>
          <a:p>
            <a:pPr eaLnBrk="1" hangingPunct="1">
              <a:defRPr/>
            </a:pPr>
            <a:r>
              <a:rPr lang="zh-CN" altLang="en-US" b="1" dirty="0" smtClean="0">
                <a:effectLst>
                  <a:outerShdw blurRad="38100" dist="38100" dir="2700000" algn="tl">
                    <a:srgbClr val="000000">
                      <a:alpha val="43137"/>
                    </a:srgbClr>
                  </a:outerShdw>
                </a:effectLst>
              </a:rPr>
              <a:t>可通过花萼长度，花萼宽度，花瓣长度，花瓣宽度</a:t>
            </a:r>
            <a:r>
              <a:rPr lang="en-US" altLang="zh-CN" b="1" dirty="0" smtClean="0">
                <a:effectLst>
                  <a:outerShdw blurRad="38100" dist="38100" dir="2700000" algn="tl">
                    <a:srgbClr val="000000">
                      <a:alpha val="43137"/>
                    </a:srgbClr>
                  </a:outerShdw>
                </a:effectLst>
              </a:rPr>
              <a:t>4</a:t>
            </a:r>
            <a:r>
              <a:rPr lang="zh-CN" altLang="en-US" b="1" dirty="0" smtClean="0">
                <a:effectLst>
                  <a:outerShdw blurRad="38100" dist="38100" dir="2700000" algn="tl">
                    <a:srgbClr val="000000">
                      <a:alpha val="43137"/>
                    </a:srgbClr>
                  </a:outerShdw>
                </a:effectLst>
              </a:rPr>
              <a:t>个属性预测鸢尾花卉属于（</a:t>
            </a:r>
            <a:r>
              <a:rPr lang="en-US" altLang="zh-CN" b="1" dirty="0" err="1" smtClean="0">
                <a:effectLst>
                  <a:outerShdw blurRad="38100" dist="38100" dir="2700000" algn="tl">
                    <a:srgbClr val="000000">
                      <a:alpha val="43137"/>
                    </a:srgbClr>
                  </a:outerShdw>
                </a:effectLst>
              </a:rPr>
              <a:t>Setosa</a:t>
            </a:r>
            <a:r>
              <a:rPr lang="zh-CN" altLang="en-US" b="1" dirty="0" smtClean="0">
                <a:effectLst>
                  <a:outerShdw blurRad="38100" dist="38100" dir="2700000" algn="tl">
                    <a:srgbClr val="000000">
                      <a:alpha val="43137"/>
                    </a:srgbClr>
                  </a:outerShdw>
                </a:effectLst>
              </a:rPr>
              <a:t>，</a:t>
            </a:r>
            <a:r>
              <a:rPr lang="en-US" altLang="zh-CN" b="1" dirty="0" err="1" smtClean="0">
                <a:effectLst>
                  <a:outerShdw blurRad="38100" dist="38100" dir="2700000" algn="tl">
                    <a:srgbClr val="000000">
                      <a:alpha val="43137"/>
                    </a:srgbClr>
                  </a:outerShdw>
                </a:effectLst>
              </a:rPr>
              <a:t>Versicolour</a:t>
            </a:r>
            <a:r>
              <a:rPr lang="zh-CN" altLang="en-US" b="1" dirty="0" smtClean="0">
                <a:effectLst>
                  <a:outerShdw blurRad="38100" dist="38100" dir="2700000" algn="tl">
                    <a:srgbClr val="000000">
                      <a:alpha val="43137"/>
                    </a:srgbClr>
                  </a:outerShdw>
                </a:effectLst>
              </a:rPr>
              <a:t>，</a:t>
            </a:r>
            <a:r>
              <a:rPr lang="en-US" altLang="zh-CN" b="1" dirty="0" err="1" smtClean="0">
                <a:effectLst>
                  <a:outerShdw blurRad="38100" dist="38100" dir="2700000" algn="tl">
                    <a:srgbClr val="000000">
                      <a:alpha val="43137"/>
                    </a:srgbClr>
                  </a:outerShdw>
                </a:effectLst>
              </a:rPr>
              <a:t>Virginica</a:t>
            </a:r>
            <a:r>
              <a:rPr lang="zh-CN" altLang="en-US" b="1" dirty="0" smtClean="0">
                <a:effectLst>
                  <a:outerShdw blurRad="38100" dist="38100" dir="2700000" algn="tl">
                    <a:srgbClr val="000000">
                      <a:alpha val="43137"/>
                    </a:srgbClr>
                  </a:outerShdw>
                </a:effectLst>
              </a:rPr>
              <a:t>）三个种类中的哪一类。</a:t>
            </a: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58</a:t>
            </a:fld>
            <a:endParaRPr lang="zh-CN"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pPr eaLnBrk="1" hangingPunct="1">
              <a:defRPr/>
            </a:pPr>
            <a:endParaRPr lang="zh-CN" altLang="en-US" b="1" smtClean="0">
              <a:effectLst>
                <a:outerShdw blurRad="38100" dist="38100" dir="2700000" algn="tl">
                  <a:srgbClr val="000000">
                    <a:alpha val="43137"/>
                  </a:srgbClr>
                </a:outerShdw>
              </a:effectLst>
            </a:endParaRPr>
          </a:p>
        </p:txBody>
      </p:sp>
      <p:sp>
        <p:nvSpPr>
          <p:cNvPr id="57347" name="内容占位符 2"/>
          <p:cNvSpPr>
            <a:spLocks noGrp="1"/>
          </p:cNvSpPr>
          <p:nvPr>
            <p:ph idx="1"/>
          </p:nvPr>
        </p:nvSpPr>
        <p:spPr/>
        <p:txBody>
          <a:bodyPr/>
          <a:lstStyle/>
          <a:p>
            <a:pPr eaLnBrk="1" hangingPunct="1">
              <a:defRPr/>
            </a:pPr>
            <a:r>
              <a:rPr lang="en-US" altLang="zh-CN" b="1" smtClean="0">
                <a:effectLst>
                  <a:outerShdw blurRad="38100" dist="38100" dir="2700000" algn="tl">
                    <a:srgbClr val="000000">
                      <a:alpha val="43137"/>
                    </a:srgbClr>
                  </a:outerShdw>
                </a:effectLst>
              </a:rPr>
              <a:t>iris</a:t>
            </a:r>
            <a:r>
              <a:rPr lang="zh-CN" altLang="en-US" b="1" smtClean="0">
                <a:effectLst>
                  <a:outerShdw blurRad="38100" dist="38100" dir="2700000" algn="tl">
                    <a:srgbClr val="000000">
                      <a:alpha val="43137"/>
                    </a:srgbClr>
                  </a:outerShdw>
                </a:effectLst>
              </a:rPr>
              <a:t>以鸢尾花的特征作为数据来源，常用在分类操作中。</a:t>
            </a:r>
            <a:endParaRPr lang="en-US" altLang="zh-CN" b="1" smtClean="0">
              <a:effectLst>
                <a:outerShdw blurRad="38100" dist="38100" dir="2700000" algn="tl">
                  <a:srgbClr val="000000">
                    <a:alpha val="43137"/>
                  </a:srgbClr>
                </a:outerShdw>
              </a:effectLst>
            </a:endParaRPr>
          </a:p>
          <a:p>
            <a:pPr eaLnBrk="1" hangingPunct="1">
              <a:defRPr/>
            </a:pPr>
            <a:r>
              <a:rPr lang="zh-CN" altLang="en-US" b="1" smtClean="0">
                <a:effectLst>
                  <a:outerShdw blurRad="38100" dist="38100" dir="2700000" algn="tl">
                    <a:srgbClr val="000000">
                      <a:alpha val="43137"/>
                    </a:srgbClr>
                  </a:outerShdw>
                </a:effectLst>
              </a:rPr>
              <a:t>该数据集由</a:t>
            </a:r>
            <a:r>
              <a:rPr lang="en-US" altLang="zh-CN" b="1" smtClean="0">
                <a:effectLst>
                  <a:outerShdw blurRad="38100" dist="38100" dir="2700000" algn="tl">
                    <a:srgbClr val="000000">
                      <a:alpha val="43137"/>
                    </a:srgbClr>
                  </a:outerShdw>
                </a:effectLst>
              </a:rPr>
              <a:t>3</a:t>
            </a:r>
            <a:r>
              <a:rPr lang="zh-CN" altLang="en-US" b="1" smtClean="0">
                <a:effectLst>
                  <a:outerShdw blurRad="38100" dist="38100" dir="2700000" algn="tl">
                    <a:srgbClr val="000000">
                      <a:alpha val="43137"/>
                    </a:srgbClr>
                  </a:outerShdw>
                </a:effectLst>
              </a:rPr>
              <a:t>种不同类型的鸢尾花的</a:t>
            </a:r>
            <a:r>
              <a:rPr lang="en-US" altLang="zh-CN" b="1" smtClean="0">
                <a:effectLst>
                  <a:outerShdw blurRad="38100" dist="38100" dir="2700000" algn="tl">
                    <a:srgbClr val="000000">
                      <a:alpha val="43137"/>
                    </a:srgbClr>
                  </a:outerShdw>
                </a:effectLst>
              </a:rPr>
              <a:t>50</a:t>
            </a:r>
            <a:r>
              <a:rPr lang="zh-CN" altLang="en-US" b="1" smtClean="0">
                <a:effectLst>
                  <a:outerShdw blurRad="38100" dist="38100" dir="2700000" algn="tl">
                    <a:srgbClr val="000000">
                      <a:alpha val="43137"/>
                    </a:srgbClr>
                  </a:outerShdw>
                </a:effectLst>
              </a:rPr>
              <a:t>个样本数据构成。</a:t>
            </a:r>
            <a:endParaRPr lang="en-US" altLang="zh-CN" b="1" smtClean="0">
              <a:effectLst>
                <a:outerShdw blurRad="38100" dist="38100" dir="2700000" algn="tl">
                  <a:srgbClr val="000000">
                    <a:alpha val="43137"/>
                  </a:srgbClr>
                </a:outerShdw>
              </a:effectLst>
            </a:endParaRPr>
          </a:p>
          <a:p>
            <a:pPr eaLnBrk="1" hangingPunct="1">
              <a:defRPr/>
            </a:pPr>
            <a:r>
              <a:rPr lang="zh-CN" altLang="en-US" b="1" smtClean="0">
                <a:effectLst>
                  <a:outerShdw blurRad="38100" dist="38100" dir="2700000" algn="tl">
                    <a:srgbClr val="000000">
                      <a:alpha val="43137"/>
                    </a:srgbClr>
                  </a:outerShdw>
                </a:effectLst>
              </a:rPr>
              <a:t>其中的一个种类与另外两个种类是</a:t>
            </a:r>
            <a:r>
              <a:rPr lang="zh-CN" altLang="en-US" b="1" smtClean="0">
                <a:solidFill>
                  <a:srgbClr val="FF0000"/>
                </a:solidFill>
                <a:effectLst>
                  <a:outerShdw blurRad="38100" dist="38100" dir="2700000" algn="tl">
                    <a:srgbClr val="000000">
                      <a:alpha val="43137"/>
                    </a:srgbClr>
                  </a:outerShdw>
                </a:effectLst>
              </a:rPr>
              <a:t>线性可分离</a:t>
            </a:r>
            <a:r>
              <a:rPr lang="zh-CN" altLang="en-US" b="1" smtClean="0">
                <a:effectLst>
                  <a:outerShdw blurRad="38100" dist="38100" dir="2700000" algn="tl">
                    <a:srgbClr val="000000">
                      <a:alpha val="43137"/>
                    </a:srgbClr>
                  </a:outerShdw>
                </a:effectLst>
              </a:rPr>
              <a:t>的，后两个种类是</a:t>
            </a:r>
            <a:r>
              <a:rPr lang="zh-CN" altLang="en-US" b="1" smtClean="0">
                <a:solidFill>
                  <a:srgbClr val="FF0000"/>
                </a:solidFill>
                <a:effectLst>
                  <a:outerShdw blurRad="38100" dist="38100" dir="2700000" algn="tl">
                    <a:srgbClr val="000000">
                      <a:alpha val="43137"/>
                    </a:srgbClr>
                  </a:outerShdw>
                </a:effectLst>
              </a:rPr>
              <a:t>非线性可分离</a:t>
            </a:r>
            <a:r>
              <a:rPr lang="zh-CN" altLang="en-US" b="1" smtClean="0">
                <a:effectLst>
                  <a:outerShdw blurRad="38100" dist="38100" dir="2700000" algn="tl">
                    <a:srgbClr val="000000">
                      <a:alpha val="43137"/>
                    </a:srgbClr>
                  </a:outerShdw>
                </a:effectLst>
              </a:rPr>
              <a:t>的。</a:t>
            </a: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59</a:t>
            </a:fld>
            <a:endParaRPr lang="zh-CN"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p:spPr>
        <p:txBody>
          <a:bodyPr/>
          <a:lstStyle/>
          <a:p>
            <a:fld id="{43FED78C-8099-419A-88B6-E02DAF2C6B42}" type="slidenum">
              <a:rPr lang="en-US" altLang="zh-CN" smtClean="0"/>
              <a:pPr/>
              <a:t>6</a:t>
            </a:fld>
            <a:endParaRPr lang="en-US" altLang="zh-CN" smtClean="0"/>
          </a:p>
        </p:txBody>
      </p:sp>
      <p:sp>
        <p:nvSpPr>
          <p:cNvPr id="27651" name="Rectangle 2"/>
          <p:cNvSpPr>
            <a:spLocks noGrp="1" noChangeArrowheads="1"/>
          </p:cNvSpPr>
          <p:nvPr>
            <p:ph type="title"/>
          </p:nvPr>
        </p:nvSpPr>
        <p:spPr/>
        <p:txBody>
          <a:bodyPr/>
          <a:lstStyle/>
          <a:p>
            <a:pPr eaLnBrk="1" hangingPunct="1"/>
            <a:r>
              <a:rPr lang="zh-CN" altLang="en-US" smtClean="0"/>
              <a:t>数据挖掘界简史</a:t>
            </a:r>
          </a:p>
        </p:txBody>
      </p:sp>
      <p:sp>
        <p:nvSpPr>
          <p:cNvPr id="27652" name="Rectangle 3"/>
          <p:cNvSpPr>
            <a:spLocks noGrp="1" noChangeArrowheads="1"/>
          </p:cNvSpPr>
          <p:nvPr>
            <p:ph type="body" idx="1"/>
          </p:nvPr>
        </p:nvSpPr>
        <p:spPr>
          <a:xfrm>
            <a:off x="323850" y="1052513"/>
            <a:ext cx="8497888" cy="5761037"/>
          </a:xfrm>
        </p:spPr>
        <p:txBody>
          <a:bodyPr/>
          <a:lstStyle/>
          <a:p>
            <a:pPr eaLnBrk="1" hangingPunct="1">
              <a:lnSpc>
                <a:spcPct val="110000"/>
              </a:lnSpc>
            </a:pPr>
            <a:r>
              <a:rPr lang="en-US" altLang="zh-CN" sz="2000" u="sng" dirty="0" smtClean="0"/>
              <a:t>1989 IJCAI Workshop on Knowledge Discovery in Databases (</a:t>
            </a:r>
            <a:r>
              <a:rPr lang="en-US" altLang="zh-CN" sz="2000" u="sng" dirty="0" err="1" smtClean="0"/>
              <a:t>Piatetsky</a:t>
            </a:r>
            <a:r>
              <a:rPr lang="en-US" altLang="zh-CN" sz="2000" u="sng" dirty="0" smtClean="0"/>
              <a:t>-Shapiro)</a:t>
            </a:r>
          </a:p>
          <a:p>
            <a:pPr lvl="1" eaLnBrk="1" hangingPunct="1">
              <a:lnSpc>
                <a:spcPct val="110000"/>
              </a:lnSpc>
            </a:pPr>
            <a:r>
              <a:rPr lang="en-US" altLang="zh-CN" sz="1800" dirty="0" smtClean="0">
                <a:latin typeface="Times New Roman" pitchFamily="18" charset="0"/>
              </a:rPr>
              <a:t>Knowledge Discovery in Databases (G. </a:t>
            </a:r>
            <a:r>
              <a:rPr lang="en-US" altLang="zh-CN" sz="1800" dirty="0" err="1" smtClean="0">
                <a:latin typeface="Times New Roman" pitchFamily="18" charset="0"/>
              </a:rPr>
              <a:t>Piatetsky</a:t>
            </a:r>
            <a:r>
              <a:rPr lang="en-US" altLang="zh-CN" sz="1800" dirty="0" smtClean="0">
                <a:latin typeface="Times New Roman" pitchFamily="18" charset="0"/>
              </a:rPr>
              <a:t>-Shapiro and W. </a:t>
            </a:r>
            <a:r>
              <a:rPr lang="en-US" altLang="zh-CN" sz="1800" dirty="0" err="1" smtClean="0">
                <a:latin typeface="Times New Roman" pitchFamily="18" charset="0"/>
              </a:rPr>
              <a:t>Frawley</a:t>
            </a:r>
            <a:r>
              <a:rPr lang="en-US" altLang="zh-CN" sz="1800" dirty="0" smtClean="0">
                <a:latin typeface="Times New Roman" pitchFamily="18" charset="0"/>
              </a:rPr>
              <a:t>,</a:t>
            </a:r>
            <a:r>
              <a:rPr lang="en-US" altLang="zh-CN" sz="1600" dirty="0" smtClean="0">
                <a:latin typeface="Times New Roman" pitchFamily="18" charset="0"/>
              </a:rPr>
              <a:t> 1991)</a:t>
            </a:r>
            <a:endParaRPr lang="en-US" altLang="zh-CN" sz="1600" u="sng" dirty="0" smtClean="0">
              <a:latin typeface="Times New Roman" pitchFamily="18" charset="0"/>
            </a:endParaRPr>
          </a:p>
          <a:p>
            <a:pPr eaLnBrk="1" hangingPunct="1">
              <a:lnSpc>
                <a:spcPct val="110000"/>
              </a:lnSpc>
            </a:pPr>
            <a:r>
              <a:rPr lang="en-US" altLang="zh-CN" sz="2000" u="sng" dirty="0" smtClean="0"/>
              <a:t>1991-1994 Workshops on Knowledge Discovery in Databases</a:t>
            </a:r>
          </a:p>
          <a:p>
            <a:pPr lvl="1" eaLnBrk="1" hangingPunct="1">
              <a:lnSpc>
                <a:spcPct val="110000"/>
              </a:lnSpc>
            </a:pPr>
            <a:r>
              <a:rPr lang="en-US" altLang="zh-CN" sz="1800" dirty="0" smtClean="0">
                <a:latin typeface="Times New Roman" pitchFamily="18" charset="0"/>
              </a:rPr>
              <a:t>Advances in Knowledge Discovery and Data Mining (U. Fayyad, G. </a:t>
            </a:r>
            <a:r>
              <a:rPr lang="en-US" altLang="zh-CN" sz="1800" dirty="0" err="1" smtClean="0">
                <a:latin typeface="Times New Roman" pitchFamily="18" charset="0"/>
              </a:rPr>
              <a:t>Piatetsky</a:t>
            </a:r>
            <a:r>
              <a:rPr lang="en-US" altLang="zh-CN" sz="1800" dirty="0" smtClean="0">
                <a:latin typeface="Times New Roman" pitchFamily="18" charset="0"/>
              </a:rPr>
              <a:t>-Shapiro, P. Smyth, and R. </a:t>
            </a:r>
            <a:r>
              <a:rPr lang="en-US" altLang="zh-CN" sz="1800" dirty="0" err="1" smtClean="0">
                <a:latin typeface="Times New Roman" pitchFamily="18" charset="0"/>
              </a:rPr>
              <a:t>Uthurusamy</a:t>
            </a:r>
            <a:r>
              <a:rPr lang="en-US" altLang="zh-CN" sz="1800" dirty="0" smtClean="0">
                <a:latin typeface="Times New Roman" pitchFamily="18" charset="0"/>
              </a:rPr>
              <a:t>, 1996)</a:t>
            </a:r>
            <a:endParaRPr lang="en-US" altLang="zh-CN" sz="1800" u="sng" dirty="0" smtClean="0">
              <a:latin typeface="Times New Roman" pitchFamily="18" charset="0"/>
            </a:endParaRPr>
          </a:p>
          <a:p>
            <a:pPr eaLnBrk="1" hangingPunct="1">
              <a:lnSpc>
                <a:spcPct val="110000"/>
              </a:lnSpc>
            </a:pPr>
            <a:r>
              <a:rPr lang="en-US" altLang="zh-CN" sz="2000" u="sng" dirty="0" smtClean="0"/>
              <a:t>1995-1998 International Conferences on Knowledge Discovery in Databases and Data Mining (KDD’95-98)</a:t>
            </a:r>
          </a:p>
          <a:p>
            <a:pPr lvl="1" eaLnBrk="1" hangingPunct="1">
              <a:lnSpc>
                <a:spcPct val="110000"/>
              </a:lnSpc>
            </a:pPr>
            <a:r>
              <a:rPr lang="en-US" altLang="zh-CN" sz="1800" dirty="0" smtClean="0">
                <a:latin typeface="Times New Roman" pitchFamily="18" charset="0"/>
              </a:rPr>
              <a:t>Journal of Data Mining and Knowledge Discovery (1997)</a:t>
            </a:r>
          </a:p>
          <a:p>
            <a:pPr eaLnBrk="1" hangingPunct="1">
              <a:lnSpc>
                <a:spcPct val="110000"/>
              </a:lnSpc>
            </a:pPr>
            <a:r>
              <a:rPr lang="en-US" altLang="zh-CN" sz="2000" u="sng" dirty="0" smtClean="0"/>
              <a:t>1998 ACM SIGKDD, SIGKDD’1999-2001 conferences, and SIGKDD Explorations</a:t>
            </a:r>
          </a:p>
          <a:p>
            <a:pPr eaLnBrk="1" hangingPunct="1">
              <a:lnSpc>
                <a:spcPct val="110000"/>
              </a:lnSpc>
            </a:pPr>
            <a:r>
              <a:rPr lang="en-US" altLang="zh-CN" sz="2000" u="sng" dirty="0" smtClean="0"/>
              <a:t>More conferences on data mining</a:t>
            </a:r>
          </a:p>
          <a:p>
            <a:pPr lvl="1" eaLnBrk="1" hangingPunct="1">
              <a:lnSpc>
                <a:spcPct val="110000"/>
              </a:lnSpc>
            </a:pPr>
            <a:r>
              <a:rPr lang="en-US" altLang="zh-CN" sz="1800" dirty="0" smtClean="0">
                <a:solidFill>
                  <a:srgbClr val="FF0000"/>
                </a:solidFill>
                <a:latin typeface="Times New Roman" pitchFamily="18" charset="0"/>
              </a:rPr>
              <a:t>PAKDD</a:t>
            </a:r>
            <a:r>
              <a:rPr lang="en-US" altLang="zh-CN" sz="1800" dirty="0" smtClean="0">
                <a:latin typeface="Times New Roman" pitchFamily="18" charset="0"/>
              </a:rPr>
              <a:t>, PKDD, SIAM-Data Mining, (IEEE) </a:t>
            </a:r>
            <a:r>
              <a:rPr lang="en-US" altLang="zh-CN" sz="1800" dirty="0" smtClean="0">
                <a:solidFill>
                  <a:srgbClr val="FF0000"/>
                </a:solidFill>
                <a:latin typeface="Times New Roman" pitchFamily="18" charset="0"/>
              </a:rPr>
              <a:t>ICDM</a:t>
            </a:r>
            <a:r>
              <a:rPr lang="en-US" altLang="zh-CN" sz="1800" dirty="0" smtClean="0">
                <a:latin typeface="Times New Roman" pitchFamily="18" charset="0"/>
              </a:rPr>
              <a:t>, etc</a:t>
            </a:r>
            <a:r>
              <a:rPr lang="en-US" altLang="zh-CN" sz="1600" dirty="0" smtClean="0">
                <a:latin typeface="Times New Roman" pitchFamily="18" charset="0"/>
              </a:rPr>
              <a:t>.</a:t>
            </a:r>
          </a:p>
          <a:p>
            <a:pPr eaLnBrk="1" hangingPunct="1">
              <a:lnSpc>
                <a:spcPct val="110000"/>
              </a:lnSpc>
            </a:pPr>
            <a:r>
              <a:rPr lang="en-US" altLang="zh-CN" sz="2000" dirty="0" smtClean="0">
                <a:solidFill>
                  <a:srgbClr val="FF0000"/>
                </a:solidFill>
              </a:rPr>
              <a:t>ACM Transactions on KDD</a:t>
            </a:r>
            <a:r>
              <a:rPr lang="en-US" altLang="zh-CN" sz="2000" dirty="0" smtClean="0"/>
              <a:t> starting in 2007</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pPr eaLnBrk="1" hangingPunct="1">
              <a:defRPr/>
            </a:pPr>
            <a:endParaRPr lang="zh-CN" altLang="en-US" b="1" smtClean="0">
              <a:effectLst>
                <a:outerShdw blurRad="38100" dist="38100" dir="2700000" algn="tl">
                  <a:srgbClr val="000000">
                    <a:alpha val="43137"/>
                  </a:srgbClr>
                </a:outerShdw>
              </a:effectLst>
            </a:endParaRPr>
          </a:p>
        </p:txBody>
      </p:sp>
      <p:sp>
        <p:nvSpPr>
          <p:cNvPr id="58371" name="内容占位符 2"/>
          <p:cNvSpPr>
            <a:spLocks noGrp="1"/>
          </p:cNvSpPr>
          <p:nvPr>
            <p:ph idx="1"/>
          </p:nvPr>
        </p:nvSpPr>
        <p:spPr/>
        <p:txBody>
          <a:bodyPr/>
          <a:lstStyle/>
          <a:p>
            <a:pPr eaLnBrk="1" hangingPunct="1">
              <a:defRPr/>
            </a:pPr>
            <a:r>
              <a:rPr lang="zh-CN" altLang="en-US" b="1" smtClean="0">
                <a:effectLst>
                  <a:outerShdw blurRad="38100" dist="38100" dir="2700000" algn="tl">
                    <a:srgbClr val="000000">
                      <a:alpha val="43137"/>
                    </a:srgbClr>
                  </a:outerShdw>
                </a:effectLst>
              </a:rPr>
              <a:t>该数据集包含了</a:t>
            </a:r>
            <a:r>
              <a:rPr lang="en-US" altLang="zh-CN" b="1" smtClean="0">
                <a:effectLst>
                  <a:outerShdw blurRad="38100" dist="38100" dir="2700000" algn="tl">
                    <a:srgbClr val="000000">
                      <a:alpha val="43137"/>
                    </a:srgbClr>
                  </a:outerShdw>
                </a:effectLst>
              </a:rPr>
              <a:t>5</a:t>
            </a:r>
            <a:r>
              <a:rPr lang="zh-CN" altLang="en-US" b="1" smtClean="0">
                <a:effectLst>
                  <a:outerShdw blurRad="38100" dist="38100" dir="2700000" algn="tl">
                    <a:srgbClr val="000000">
                      <a:alpha val="43137"/>
                    </a:srgbClr>
                  </a:outerShdw>
                </a:effectLst>
              </a:rPr>
              <a:t>个属性：</a:t>
            </a:r>
          </a:p>
          <a:p>
            <a:pPr eaLnBrk="1" hangingPunct="1">
              <a:defRPr/>
            </a:pPr>
            <a:r>
              <a:rPr lang="en-US" altLang="zh-CN" b="1" smtClean="0">
                <a:effectLst>
                  <a:outerShdw blurRad="38100" dist="38100" dir="2700000" algn="tl">
                    <a:srgbClr val="000000">
                      <a:alpha val="43137"/>
                    </a:srgbClr>
                  </a:outerShdw>
                </a:effectLst>
              </a:rPr>
              <a:t>&amp; Sepal.Length</a:t>
            </a:r>
            <a:r>
              <a:rPr lang="zh-CN" altLang="en-US" b="1" smtClean="0">
                <a:effectLst>
                  <a:outerShdw blurRad="38100" dist="38100" dir="2700000" algn="tl">
                    <a:srgbClr val="000000">
                      <a:alpha val="43137"/>
                    </a:srgbClr>
                  </a:outerShdw>
                </a:effectLst>
              </a:rPr>
              <a:t>（花萼长度），单位是</a:t>
            </a:r>
            <a:r>
              <a:rPr lang="en-US" altLang="zh-CN" b="1" smtClean="0">
                <a:effectLst>
                  <a:outerShdw blurRad="38100" dist="38100" dir="2700000" algn="tl">
                    <a:srgbClr val="000000">
                      <a:alpha val="43137"/>
                    </a:srgbClr>
                  </a:outerShdw>
                </a:effectLst>
              </a:rPr>
              <a:t>cm;</a:t>
            </a:r>
          </a:p>
          <a:p>
            <a:pPr eaLnBrk="1" hangingPunct="1">
              <a:defRPr/>
            </a:pPr>
            <a:r>
              <a:rPr lang="en-US" altLang="zh-CN" b="1" smtClean="0">
                <a:effectLst>
                  <a:outerShdw blurRad="38100" dist="38100" dir="2700000" algn="tl">
                    <a:srgbClr val="000000">
                      <a:alpha val="43137"/>
                    </a:srgbClr>
                  </a:outerShdw>
                </a:effectLst>
              </a:rPr>
              <a:t>&amp; Sepal.Width</a:t>
            </a:r>
            <a:r>
              <a:rPr lang="zh-CN" altLang="en-US" b="1" smtClean="0">
                <a:effectLst>
                  <a:outerShdw blurRad="38100" dist="38100" dir="2700000" algn="tl">
                    <a:srgbClr val="000000">
                      <a:alpha val="43137"/>
                    </a:srgbClr>
                  </a:outerShdw>
                </a:effectLst>
              </a:rPr>
              <a:t>（花萼宽度），单位是</a:t>
            </a:r>
            <a:r>
              <a:rPr lang="en-US" altLang="zh-CN" b="1" smtClean="0">
                <a:effectLst>
                  <a:outerShdw blurRad="38100" dist="38100" dir="2700000" algn="tl">
                    <a:srgbClr val="000000">
                      <a:alpha val="43137"/>
                    </a:srgbClr>
                  </a:outerShdw>
                </a:effectLst>
              </a:rPr>
              <a:t>cm;</a:t>
            </a:r>
          </a:p>
          <a:p>
            <a:pPr eaLnBrk="1" hangingPunct="1">
              <a:defRPr/>
            </a:pPr>
            <a:r>
              <a:rPr lang="en-US" altLang="zh-CN" b="1" smtClean="0">
                <a:effectLst>
                  <a:outerShdw blurRad="38100" dist="38100" dir="2700000" algn="tl">
                    <a:srgbClr val="000000">
                      <a:alpha val="43137"/>
                    </a:srgbClr>
                  </a:outerShdw>
                </a:effectLst>
              </a:rPr>
              <a:t>&amp; Petal.Length</a:t>
            </a:r>
            <a:r>
              <a:rPr lang="zh-CN" altLang="en-US" b="1" smtClean="0">
                <a:effectLst>
                  <a:outerShdw blurRad="38100" dist="38100" dir="2700000" algn="tl">
                    <a:srgbClr val="000000">
                      <a:alpha val="43137"/>
                    </a:srgbClr>
                  </a:outerShdw>
                </a:effectLst>
              </a:rPr>
              <a:t>（花瓣长度），单位是</a:t>
            </a:r>
            <a:r>
              <a:rPr lang="en-US" altLang="zh-CN" b="1" smtClean="0">
                <a:effectLst>
                  <a:outerShdw blurRad="38100" dist="38100" dir="2700000" algn="tl">
                    <a:srgbClr val="000000">
                      <a:alpha val="43137"/>
                    </a:srgbClr>
                  </a:outerShdw>
                </a:effectLst>
              </a:rPr>
              <a:t>cm;</a:t>
            </a:r>
          </a:p>
          <a:p>
            <a:pPr eaLnBrk="1" hangingPunct="1">
              <a:defRPr/>
            </a:pPr>
            <a:r>
              <a:rPr lang="en-US" altLang="zh-CN" b="1" smtClean="0">
                <a:effectLst>
                  <a:outerShdw blurRad="38100" dist="38100" dir="2700000" algn="tl">
                    <a:srgbClr val="000000">
                      <a:alpha val="43137"/>
                    </a:srgbClr>
                  </a:outerShdw>
                </a:effectLst>
              </a:rPr>
              <a:t>&amp; Petal.Width</a:t>
            </a:r>
            <a:r>
              <a:rPr lang="zh-CN" altLang="en-US" b="1" smtClean="0">
                <a:effectLst>
                  <a:outerShdw blurRad="38100" dist="38100" dir="2700000" algn="tl">
                    <a:srgbClr val="000000">
                      <a:alpha val="43137"/>
                    </a:srgbClr>
                  </a:outerShdw>
                </a:effectLst>
              </a:rPr>
              <a:t>（花瓣宽度），单位是</a:t>
            </a:r>
            <a:r>
              <a:rPr lang="en-US" altLang="zh-CN" b="1" smtClean="0">
                <a:effectLst>
                  <a:outerShdw blurRad="38100" dist="38100" dir="2700000" algn="tl">
                    <a:srgbClr val="000000">
                      <a:alpha val="43137"/>
                    </a:srgbClr>
                  </a:outerShdw>
                </a:effectLst>
              </a:rPr>
              <a:t>cm;</a:t>
            </a:r>
          </a:p>
          <a:p>
            <a:pPr eaLnBrk="1" hangingPunct="1">
              <a:defRPr/>
            </a:pPr>
            <a:r>
              <a:rPr lang="en-US" altLang="zh-CN" b="1" smtClean="0">
                <a:effectLst>
                  <a:outerShdw blurRad="38100" dist="38100" dir="2700000" algn="tl">
                    <a:srgbClr val="000000">
                      <a:alpha val="43137"/>
                    </a:srgbClr>
                  </a:outerShdw>
                </a:effectLst>
              </a:rPr>
              <a:t>&amp; </a:t>
            </a:r>
            <a:r>
              <a:rPr lang="zh-CN" altLang="en-US" b="1" smtClean="0">
                <a:effectLst>
                  <a:outerShdw blurRad="38100" dist="38100" dir="2700000" algn="tl">
                    <a:srgbClr val="000000">
                      <a:alpha val="43137"/>
                    </a:srgbClr>
                  </a:outerShdw>
                </a:effectLst>
              </a:rPr>
              <a:t>种类：</a:t>
            </a:r>
            <a:r>
              <a:rPr lang="en-US" altLang="zh-CN" b="1" smtClean="0">
                <a:effectLst>
                  <a:outerShdw blurRad="38100" dist="38100" dir="2700000" algn="tl">
                    <a:srgbClr val="000000">
                      <a:alpha val="43137"/>
                    </a:srgbClr>
                  </a:outerShdw>
                </a:effectLst>
              </a:rPr>
              <a:t>Iris Setosa</a:t>
            </a:r>
            <a:r>
              <a:rPr lang="zh-CN" altLang="en-US" b="1" smtClean="0">
                <a:effectLst>
                  <a:outerShdw blurRad="38100" dist="38100" dir="2700000" algn="tl">
                    <a:srgbClr val="000000">
                      <a:alpha val="43137"/>
                    </a:srgbClr>
                  </a:outerShdw>
                </a:effectLst>
              </a:rPr>
              <a:t>（山鸢尾）、</a:t>
            </a:r>
            <a:r>
              <a:rPr lang="en-US" altLang="zh-CN" b="1" smtClean="0">
                <a:effectLst>
                  <a:outerShdw blurRad="38100" dist="38100" dir="2700000" algn="tl">
                    <a:srgbClr val="000000">
                      <a:alpha val="43137"/>
                    </a:srgbClr>
                  </a:outerShdw>
                </a:effectLst>
              </a:rPr>
              <a:t>Iris Versicolour</a:t>
            </a:r>
            <a:r>
              <a:rPr lang="zh-CN" altLang="en-US" b="1" smtClean="0">
                <a:effectLst>
                  <a:outerShdw blurRad="38100" dist="38100" dir="2700000" algn="tl">
                    <a:srgbClr val="000000">
                      <a:alpha val="43137"/>
                    </a:srgbClr>
                  </a:outerShdw>
                </a:effectLst>
              </a:rPr>
              <a:t>（杂色鸢尾），以及</a:t>
            </a:r>
            <a:r>
              <a:rPr lang="en-US" altLang="zh-CN" b="1" smtClean="0">
                <a:effectLst>
                  <a:outerShdw blurRad="38100" dist="38100" dir="2700000" algn="tl">
                    <a:srgbClr val="000000">
                      <a:alpha val="43137"/>
                    </a:srgbClr>
                  </a:outerShdw>
                </a:effectLst>
              </a:rPr>
              <a:t>Iris Virginica</a:t>
            </a:r>
            <a:r>
              <a:rPr lang="zh-CN" altLang="en-US" b="1" smtClean="0">
                <a:effectLst>
                  <a:outerShdw blurRad="38100" dist="38100" dir="2700000" algn="tl">
                    <a:srgbClr val="000000">
                      <a:alpha val="43137"/>
                    </a:srgbClr>
                  </a:outerShdw>
                </a:effectLst>
              </a:rPr>
              <a:t>（维吉尼亚鸢尾）。</a:t>
            </a: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60</a:t>
            </a:fld>
            <a:endParaRPr lang="zh-CN"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23528" y="908720"/>
            <a:ext cx="8410534"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61</a:t>
            </a:fld>
            <a:endParaRPr lang="zh-CN" altLang="zh-CN"/>
          </a:p>
        </p:txBody>
      </p:sp>
    </p:spTree>
    <p:extLst>
      <p:ext uri="{BB962C8B-B14F-4D97-AF65-F5344CB8AC3E}">
        <p14:creationId xmlns:p14="http://schemas.microsoft.com/office/powerpoint/2010/main" val="387739169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5536" y="692696"/>
            <a:ext cx="8515007" cy="5753605"/>
          </a:xfrm>
          <a:prstGeom prst="rect">
            <a:avLst/>
          </a:prstGeom>
        </p:spPr>
      </p:pic>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62</a:t>
            </a:fld>
            <a:endParaRPr lang="zh-CN" altLang="zh-CN"/>
          </a:p>
        </p:txBody>
      </p:sp>
    </p:spTree>
    <p:extLst>
      <p:ext uri="{BB962C8B-B14F-4D97-AF65-F5344CB8AC3E}">
        <p14:creationId xmlns:p14="http://schemas.microsoft.com/office/powerpoint/2010/main" val="3704545797"/>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03648" y="620688"/>
            <a:ext cx="6019397" cy="5877272"/>
          </a:xfrm>
          <a:prstGeom prst="rect">
            <a:avLst/>
          </a:prstGeom>
        </p:spPr>
      </p:pic>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63</a:t>
            </a:fld>
            <a:endParaRPr lang="zh-CN" altLang="zh-CN"/>
          </a:p>
        </p:txBody>
      </p:sp>
    </p:spTree>
    <p:extLst>
      <p:ext uri="{BB962C8B-B14F-4D97-AF65-F5344CB8AC3E}">
        <p14:creationId xmlns:p14="http://schemas.microsoft.com/office/powerpoint/2010/main" val="302741588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pPr eaLnBrk="1" hangingPunct="1">
              <a:defRPr/>
            </a:pPr>
            <a:r>
              <a:rPr lang="zh-CN" altLang="en-US" b="1" dirty="0" smtClean="0">
                <a:effectLst>
                  <a:outerShdw blurRad="38100" dist="38100" dir="2700000" algn="tl">
                    <a:srgbClr val="000000">
                      <a:alpha val="43137"/>
                    </a:srgbClr>
                  </a:outerShdw>
                </a:effectLst>
              </a:rPr>
              <a:t>数据挖掘的任务</a:t>
            </a:r>
          </a:p>
        </p:txBody>
      </p:sp>
      <p:sp>
        <p:nvSpPr>
          <p:cNvPr id="59395" name="内容占位符 2"/>
          <p:cNvSpPr>
            <a:spLocks noGrp="1"/>
          </p:cNvSpPr>
          <p:nvPr>
            <p:ph idx="1"/>
          </p:nvPr>
        </p:nvSpPr>
        <p:spPr/>
        <p:txBody>
          <a:bodyPr/>
          <a:lstStyle/>
          <a:p>
            <a:pPr eaLnBrk="1" hangingPunct="1">
              <a:defRPr/>
            </a:pPr>
            <a:r>
              <a:rPr lang="zh-CN" altLang="en-US" b="1" dirty="0" smtClean="0">
                <a:effectLst>
                  <a:outerShdw blurRad="38100" dist="38100" dir="2700000" algn="tl">
                    <a:srgbClr val="000000">
                      <a:alpha val="43137"/>
                    </a:srgbClr>
                  </a:outerShdw>
                </a:effectLst>
              </a:rPr>
              <a:t>关联分析</a:t>
            </a:r>
            <a:endParaRPr lang="en-US" altLang="zh-CN" b="1" dirty="0" smtClean="0">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发现数据中强关联特征的模式</a:t>
            </a:r>
            <a:endParaRPr lang="en-US" altLang="zh-CN" b="1" dirty="0" smtClean="0">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发现的模式通常用蕴含规则或者特征子集的形式表示</a:t>
            </a:r>
            <a:endParaRPr lang="en-US" altLang="zh-CN" b="1" dirty="0" smtClean="0">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应用：找出相同功能的基因组；识别用户一起访问的</a:t>
            </a:r>
            <a:r>
              <a:rPr lang="en-US" altLang="zh-CN" b="1" dirty="0" smtClean="0">
                <a:effectLst>
                  <a:outerShdw blurRad="38100" dist="38100" dir="2700000" algn="tl">
                    <a:srgbClr val="000000">
                      <a:alpha val="43137"/>
                    </a:srgbClr>
                  </a:outerShdw>
                </a:effectLst>
              </a:rPr>
              <a:t>Web</a:t>
            </a:r>
            <a:r>
              <a:rPr lang="zh-CN" altLang="en-US" b="1" dirty="0" smtClean="0">
                <a:effectLst>
                  <a:outerShdw blurRad="38100" dist="38100" dir="2700000" algn="tl">
                    <a:srgbClr val="000000">
                      <a:alpha val="43137"/>
                    </a:srgbClr>
                  </a:outerShdw>
                </a:effectLst>
              </a:rPr>
              <a:t>页面；理解地球气候系统不同元素之间的联系等。</a:t>
            </a:r>
            <a:endParaRPr lang="en-US" altLang="zh-CN" b="1" dirty="0" smtClean="0">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例子：购物篮分析</a:t>
            </a:r>
            <a:r>
              <a:rPr lang="en-US" altLang="zh-CN" b="1" dirty="0" smtClean="0">
                <a:effectLst>
                  <a:outerShdw blurRad="38100" dist="38100" dir="2700000" algn="tl">
                    <a:srgbClr val="000000">
                      <a:alpha val="43137"/>
                    </a:srgbClr>
                  </a:outerShdw>
                </a:effectLst>
              </a:rPr>
              <a:t>[</a:t>
            </a:r>
            <a:r>
              <a:rPr lang="zh-CN" altLang="en-US" b="1" dirty="0" smtClean="0">
                <a:effectLst>
                  <a:outerShdw blurRad="38100" dist="38100" dir="2700000" algn="tl">
                    <a:srgbClr val="000000">
                      <a:alpha val="43137"/>
                    </a:srgbClr>
                  </a:outerShdw>
                </a:effectLst>
              </a:rPr>
              <a:t>同时购买，交叉销售</a:t>
            </a:r>
            <a:r>
              <a:rPr lang="en-US" altLang="zh-CN" b="1" dirty="0" smtClean="0">
                <a:effectLst>
                  <a:outerShdw blurRad="38100" dist="38100" dir="2700000" algn="tl">
                    <a:srgbClr val="000000">
                      <a:alpha val="43137"/>
                    </a:srgbClr>
                  </a:outerShdw>
                </a:effectLst>
              </a:rPr>
              <a:t>]</a:t>
            </a:r>
            <a:endParaRPr lang="zh-CN" altLang="en-US" b="1" dirty="0" smtClean="0">
              <a:effectLst>
                <a:outerShdw blurRad="38100" dist="38100" dir="2700000" algn="tl">
                  <a:srgbClr val="000000">
                    <a:alpha val="43137"/>
                  </a:srgbClr>
                </a:outerShdw>
              </a:effectLst>
            </a:endParaRP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64</a:t>
            </a:fld>
            <a:endParaRPr lang="zh-CN" altLang="zh-C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4DB5BE0-B235-44F1-B52F-92B56B68AAB8}" type="slidenum">
              <a:rPr lang="zh-CN" altLang="zh-CN" smtClean="0"/>
              <a:pPr>
                <a:defRPr/>
              </a:pPr>
              <a:t>65</a:t>
            </a:fld>
            <a:endParaRPr lang="zh-CN" altLang="zh-CN"/>
          </a:p>
        </p:txBody>
      </p:sp>
      <p:sp>
        <p:nvSpPr>
          <p:cNvPr id="6" name="矩形 5"/>
          <p:cNvSpPr/>
          <p:nvPr/>
        </p:nvSpPr>
        <p:spPr>
          <a:xfrm>
            <a:off x="457200" y="1431769"/>
            <a:ext cx="1832553" cy="584775"/>
          </a:xfrm>
          <a:prstGeom prst="rect">
            <a:avLst/>
          </a:prstGeom>
        </p:spPr>
        <p:txBody>
          <a:bodyPr wrap="none">
            <a:spAutoFit/>
          </a:bodyPr>
          <a:lstStyle/>
          <a:p>
            <a:pPr eaLnBrk="1" hangingPunct="1">
              <a:defRPr/>
            </a:pPr>
            <a:r>
              <a:rPr lang="zh-CN" altLang="en-US" sz="3200" b="1" dirty="0">
                <a:effectLst>
                  <a:outerShdw blurRad="38100" dist="38100" dir="2700000" algn="tl">
                    <a:srgbClr val="000000">
                      <a:alpha val="43137"/>
                    </a:srgbClr>
                  </a:outerShdw>
                </a:effectLst>
              </a:rPr>
              <a:t>关联分析</a:t>
            </a:r>
            <a:endParaRPr lang="en-US" altLang="zh-CN" sz="3200" b="1" dirty="0">
              <a:effectLst>
                <a:outerShdw blurRad="38100" dist="38100" dir="2700000" algn="tl">
                  <a:srgbClr val="000000">
                    <a:alpha val="43137"/>
                  </a:srgbClr>
                </a:outerShdw>
              </a:effectLst>
            </a:endParaRPr>
          </a:p>
        </p:txBody>
      </p:sp>
      <p:sp>
        <p:nvSpPr>
          <p:cNvPr id="7" name="标题 1"/>
          <p:cNvSpPr>
            <a:spLocks noGrp="1"/>
          </p:cNvSpPr>
          <p:nvPr>
            <p:ph type="title"/>
          </p:nvPr>
        </p:nvSpPr>
        <p:spPr>
          <a:xfrm>
            <a:off x="457200" y="274638"/>
            <a:ext cx="8229600" cy="1143000"/>
          </a:xfrm>
        </p:spPr>
        <p:txBody>
          <a:bodyPr/>
          <a:lstStyle/>
          <a:p>
            <a:pPr eaLnBrk="1" hangingPunct="1">
              <a:defRPr/>
            </a:pPr>
            <a:r>
              <a:rPr lang="zh-CN" altLang="en-US" b="1" dirty="0" smtClean="0">
                <a:effectLst>
                  <a:outerShdw blurRad="38100" dist="38100" dir="2700000" algn="tl">
                    <a:srgbClr val="000000">
                      <a:alpha val="43137"/>
                    </a:srgbClr>
                  </a:outerShdw>
                </a:effectLst>
              </a:rPr>
              <a:t>数据挖掘的任务</a:t>
            </a:r>
          </a:p>
        </p:txBody>
      </p:sp>
      <p:graphicFrame>
        <p:nvGraphicFramePr>
          <p:cNvPr id="8" name="表格 7"/>
          <p:cNvGraphicFramePr>
            <a:graphicFrameLocks noGrp="1"/>
          </p:cNvGraphicFramePr>
          <p:nvPr/>
        </p:nvGraphicFramePr>
        <p:xfrm>
          <a:off x="1928794" y="2000240"/>
          <a:ext cx="4643470" cy="4286282"/>
        </p:xfrm>
        <a:graphic>
          <a:graphicData uri="http://schemas.openxmlformats.org/drawingml/2006/table">
            <a:tbl>
              <a:tblPr/>
              <a:tblGrid>
                <a:gridCol w="1279381"/>
                <a:gridCol w="3364089"/>
              </a:tblGrid>
              <a:tr h="389662">
                <a:tc>
                  <a:txBody>
                    <a:bodyPr/>
                    <a:lstStyle/>
                    <a:p>
                      <a:pPr algn="ctr">
                        <a:lnSpc>
                          <a:spcPts val="2000"/>
                        </a:lnSpc>
                        <a:spcAft>
                          <a:spcPts val="0"/>
                        </a:spcAft>
                      </a:pPr>
                      <a:r>
                        <a:rPr lang="en-US" sz="1400" kern="0" dirty="0">
                          <a:solidFill>
                            <a:srgbClr val="000000"/>
                          </a:solidFill>
                          <a:latin typeface="Times New Roman"/>
                          <a:ea typeface="宋体"/>
                          <a:cs typeface="宋体"/>
                        </a:rPr>
                        <a:t>TID</a:t>
                      </a:r>
                      <a:endParaRPr lang="zh-CN" sz="14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a:lnSpc>
                          <a:spcPts val="2000"/>
                        </a:lnSpc>
                        <a:spcAft>
                          <a:spcPts val="0"/>
                        </a:spcAft>
                      </a:pPr>
                      <a:r>
                        <a:rPr lang="zh-CN" sz="1400" kern="0">
                          <a:solidFill>
                            <a:srgbClr val="000000"/>
                          </a:solidFill>
                          <a:latin typeface="Times New Roman"/>
                          <a:ea typeface="宋体"/>
                          <a:cs typeface="宋体"/>
                        </a:rPr>
                        <a:t>商品</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r>
              <a:tr h="389662">
                <a:tc>
                  <a:txBody>
                    <a:bodyPr/>
                    <a:lstStyle/>
                    <a:p>
                      <a:pPr algn="ctr">
                        <a:lnSpc>
                          <a:spcPts val="2000"/>
                        </a:lnSpc>
                        <a:spcAft>
                          <a:spcPts val="0"/>
                        </a:spcAft>
                      </a:pPr>
                      <a:r>
                        <a:rPr lang="en-US" sz="1400" kern="0">
                          <a:solidFill>
                            <a:srgbClr val="000000"/>
                          </a:solidFill>
                          <a:latin typeface="Times New Roman"/>
                          <a:ea typeface="宋体"/>
                          <a:cs typeface="宋体"/>
                        </a:rPr>
                        <a:t>T100</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400" kern="100" dirty="0">
                          <a:latin typeface="Times New Roman"/>
                          <a:ea typeface="宋体"/>
                          <a:cs typeface="Times New Roman"/>
                        </a:rPr>
                        <a:t>牛奶</a:t>
                      </a:r>
                      <a:r>
                        <a:rPr lang="zh-CN" sz="1400" kern="0" dirty="0">
                          <a:solidFill>
                            <a:srgbClr val="000000"/>
                          </a:solidFill>
                          <a:latin typeface="Times New Roman"/>
                          <a:ea typeface="宋体"/>
                          <a:cs typeface="宋体"/>
                        </a:rPr>
                        <a:t>，</a:t>
                      </a:r>
                      <a:r>
                        <a:rPr lang="zh-CN" sz="1400" kern="100" dirty="0">
                          <a:latin typeface="Times New Roman"/>
                          <a:ea typeface="宋体"/>
                          <a:cs typeface="Times New Roman"/>
                        </a:rPr>
                        <a:t>啤酒</a:t>
                      </a:r>
                      <a:r>
                        <a:rPr lang="zh-CN" sz="1400" kern="0" dirty="0">
                          <a:solidFill>
                            <a:srgbClr val="000000"/>
                          </a:solidFill>
                          <a:latin typeface="Times New Roman"/>
                          <a:ea typeface="宋体"/>
                          <a:cs typeface="宋体"/>
                        </a:rPr>
                        <a:t>，</a:t>
                      </a:r>
                      <a:r>
                        <a:rPr lang="zh-CN" sz="1400" kern="100" dirty="0">
                          <a:latin typeface="Times New Roman"/>
                          <a:ea typeface="宋体"/>
                          <a:cs typeface="Times New Roman"/>
                        </a:rPr>
                        <a:t>尿布</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662">
                <a:tc>
                  <a:txBody>
                    <a:bodyPr/>
                    <a:lstStyle/>
                    <a:p>
                      <a:pPr algn="ctr">
                        <a:lnSpc>
                          <a:spcPts val="2000"/>
                        </a:lnSpc>
                        <a:spcAft>
                          <a:spcPts val="0"/>
                        </a:spcAft>
                      </a:pPr>
                      <a:r>
                        <a:rPr lang="en-US" sz="1400" kern="0">
                          <a:solidFill>
                            <a:srgbClr val="000000"/>
                          </a:solidFill>
                          <a:latin typeface="Times New Roman"/>
                          <a:ea typeface="宋体"/>
                          <a:cs typeface="宋体"/>
                        </a:rPr>
                        <a:t>T200</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400" kern="100" dirty="0">
                          <a:latin typeface="Times New Roman"/>
                          <a:ea typeface="宋体"/>
                          <a:cs typeface="Times New Roman"/>
                        </a:rPr>
                        <a:t>牛奶</a:t>
                      </a:r>
                      <a:r>
                        <a:rPr lang="zh-CN" sz="1400" kern="0" dirty="0">
                          <a:solidFill>
                            <a:srgbClr val="000000"/>
                          </a:solidFill>
                          <a:latin typeface="Times New Roman"/>
                          <a:ea typeface="宋体"/>
                          <a:cs typeface="宋体"/>
                        </a:rPr>
                        <a:t>，</a:t>
                      </a:r>
                      <a:r>
                        <a:rPr lang="zh-CN" sz="1400" kern="100" dirty="0">
                          <a:latin typeface="Times New Roman"/>
                          <a:ea typeface="宋体"/>
                          <a:cs typeface="Times New Roman"/>
                        </a:rPr>
                        <a:t>面包</a:t>
                      </a:r>
                      <a:r>
                        <a:rPr lang="zh-CN" sz="1400" kern="0" dirty="0">
                          <a:solidFill>
                            <a:srgbClr val="000000"/>
                          </a:solidFill>
                          <a:latin typeface="Times New Roman"/>
                          <a:ea typeface="宋体"/>
                          <a:cs typeface="宋体"/>
                        </a:rPr>
                        <a:t>，</a:t>
                      </a:r>
                      <a:r>
                        <a:rPr lang="zh-CN" sz="1400" kern="100" dirty="0">
                          <a:latin typeface="Times New Roman"/>
                          <a:ea typeface="宋体"/>
                          <a:cs typeface="Times New Roman"/>
                        </a:rPr>
                        <a:t>黄油</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662">
                <a:tc>
                  <a:txBody>
                    <a:bodyPr/>
                    <a:lstStyle/>
                    <a:p>
                      <a:pPr algn="ctr">
                        <a:lnSpc>
                          <a:spcPts val="2000"/>
                        </a:lnSpc>
                        <a:spcAft>
                          <a:spcPts val="0"/>
                        </a:spcAft>
                      </a:pPr>
                      <a:r>
                        <a:rPr lang="en-US" sz="1400" kern="0">
                          <a:solidFill>
                            <a:srgbClr val="000000"/>
                          </a:solidFill>
                          <a:latin typeface="Times New Roman"/>
                          <a:ea typeface="宋体"/>
                          <a:cs typeface="宋体"/>
                        </a:rPr>
                        <a:t>T300</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400" kern="100" dirty="0">
                          <a:latin typeface="Times New Roman"/>
                          <a:ea typeface="宋体"/>
                          <a:cs typeface="Times New Roman"/>
                        </a:rPr>
                        <a:t>牛奶</a:t>
                      </a:r>
                      <a:r>
                        <a:rPr lang="zh-CN" sz="1400" kern="0" dirty="0">
                          <a:solidFill>
                            <a:srgbClr val="000000"/>
                          </a:solidFill>
                          <a:latin typeface="Times New Roman"/>
                          <a:ea typeface="宋体"/>
                          <a:cs typeface="宋体"/>
                        </a:rPr>
                        <a:t>，</a:t>
                      </a:r>
                      <a:r>
                        <a:rPr lang="zh-CN" sz="1400" kern="100" dirty="0">
                          <a:latin typeface="Times New Roman"/>
                          <a:ea typeface="宋体"/>
                          <a:cs typeface="Times New Roman"/>
                        </a:rPr>
                        <a:t>尿布</a:t>
                      </a:r>
                      <a:r>
                        <a:rPr lang="zh-CN" sz="1400" kern="0" dirty="0">
                          <a:solidFill>
                            <a:srgbClr val="000000"/>
                          </a:solidFill>
                          <a:latin typeface="Times New Roman"/>
                          <a:ea typeface="宋体"/>
                          <a:cs typeface="宋体"/>
                        </a:rPr>
                        <a:t>，</a:t>
                      </a:r>
                      <a:r>
                        <a:rPr lang="zh-CN" sz="1400" kern="100" dirty="0">
                          <a:latin typeface="Times New Roman"/>
                          <a:ea typeface="宋体"/>
                          <a:cs typeface="Times New Roman"/>
                        </a:rPr>
                        <a:t>饼干</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662">
                <a:tc>
                  <a:txBody>
                    <a:bodyPr/>
                    <a:lstStyle/>
                    <a:p>
                      <a:pPr algn="ctr">
                        <a:lnSpc>
                          <a:spcPts val="2000"/>
                        </a:lnSpc>
                        <a:spcAft>
                          <a:spcPts val="0"/>
                        </a:spcAft>
                      </a:pPr>
                      <a:r>
                        <a:rPr lang="en-US" sz="1400" kern="0">
                          <a:solidFill>
                            <a:srgbClr val="000000"/>
                          </a:solidFill>
                          <a:latin typeface="Times New Roman"/>
                          <a:ea typeface="宋体"/>
                          <a:cs typeface="宋体"/>
                        </a:rPr>
                        <a:t>T400</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400" kern="100" dirty="0">
                          <a:latin typeface="Times New Roman"/>
                          <a:ea typeface="宋体"/>
                          <a:cs typeface="Times New Roman"/>
                        </a:rPr>
                        <a:t>面包</a:t>
                      </a:r>
                      <a:r>
                        <a:rPr lang="zh-CN" sz="1400" kern="0" dirty="0">
                          <a:solidFill>
                            <a:srgbClr val="000000"/>
                          </a:solidFill>
                          <a:latin typeface="Times New Roman"/>
                          <a:ea typeface="宋体"/>
                          <a:cs typeface="宋体"/>
                        </a:rPr>
                        <a:t>，</a:t>
                      </a:r>
                      <a:r>
                        <a:rPr lang="zh-CN" sz="1400" kern="100" dirty="0">
                          <a:latin typeface="Times New Roman"/>
                          <a:ea typeface="宋体"/>
                          <a:cs typeface="Times New Roman"/>
                        </a:rPr>
                        <a:t>黄油</a:t>
                      </a:r>
                      <a:r>
                        <a:rPr lang="zh-CN" sz="1400" kern="0" dirty="0">
                          <a:solidFill>
                            <a:srgbClr val="000000"/>
                          </a:solidFill>
                          <a:latin typeface="Times New Roman"/>
                          <a:ea typeface="宋体"/>
                          <a:cs typeface="宋体"/>
                        </a:rPr>
                        <a:t>，</a:t>
                      </a:r>
                      <a:r>
                        <a:rPr lang="zh-CN" sz="1400" kern="100" dirty="0">
                          <a:latin typeface="Times New Roman"/>
                          <a:ea typeface="宋体"/>
                          <a:cs typeface="Times New Roman"/>
                        </a:rPr>
                        <a:t>饼干</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662">
                <a:tc>
                  <a:txBody>
                    <a:bodyPr/>
                    <a:lstStyle/>
                    <a:p>
                      <a:pPr algn="ctr">
                        <a:lnSpc>
                          <a:spcPts val="2000"/>
                        </a:lnSpc>
                        <a:spcAft>
                          <a:spcPts val="0"/>
                        </a:spcAft>
                      </a:pPr>
                      <a:r>
                        <a:rPr lang="en-US" sz="1400" kern="0">
                          <a:solidFill>
                            <a:srgbClr val="000000"/>
                          </a:solidFill>
                          <a:latin typeface="Times New Roman"/>
                          <a:ea typeface="宋体"/>
                          <a:cs typeface="宋体"/>
                        </a:rPr>
                        <a:t>T500</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400" kern="100" dirty="0">
                          <a:latin typeface="Times New Roman"/>
                          <a:ea typeface="宋体"/>
                          <a:cs typeface="Times New Roman"/>
                        </a:rPr>
                        <a:t>啤酒</a:t>
                      </a:r>
                      <a:r>
                        <a:rPr lang="zh-CN" sz="1400" kern="0" dirty="0">
                          <a:solidFill>
                            <a:srgbClr val="000000"/>
                          </a:solidFill>
                          <a:latin typeface="Times New Roman"/>
                          <a:ea typeface="宋体"/>
                          <a:cs typeface="宋体"/>
                        </a:rPr>
                        <a:t>，</a:t>
                      </a:r>
                      <a:r>
                        <a:rPr lang="zh-CN" sz="1400" kern="100" dirty="0">
                          <a:latin typeface="Times New Roman"/>
                          <a:ea typeface="宋体"/>
                          <a:cs typeface="Times New Roman"/>
                        </a:rPr>
                        <a:t>尿布</a:t>
                      </a:r>
                      <a:r>
                        <a:rPr lang="zh-CN" sz="1400" kern="0" dirty="0">
                          <a:solidFill>
                            <a:srgbClr val="000000"/>
                          </a:solidFill>
                          <a:latin typeface="Times New Roman"/>
                          <a:ea typeface="宋体"/>
                          <a:cs typeface="宋体"/>
                        </a:rPr>
                        <a:t>，</a:t>
                      </a:r>
                      <a:r>
                        <a:rPr lang="zh-CN" sz="1400" kern="100" dirty="0">
                          <a:latin typeface="Times New Roman"/>
                          <a:ea typeface="宋体"/>
                          <a:cs typeface="Times New Roman"/>
                        </a:rPr>
                        <a:t>饼干</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662">
                <a:tc>
                  <a:txBody>
                    <a:bodyPr/>
                    <a:lstStyle/>
                    <a:p>
                      <a:pPr algn="ctr">
                        <a:lnSpc>
                          <a:spcPts val="2000"/>
                        </a:lnSpc>
                        <a:spcAft>
                          <a:spcPts val="0"/>
                        </a:spcAft>
                      </a:pPr>
                      <a:r>
                        <a:rPr lang="en-US" sz="1400" kern="0">
                          <a:solidFill>
                            <a:srgbClr val="000000"/>
                          </a:solidFill>
                          <a:latin typeface="Times New Roman"/>
                          <a:ea typeface="宋体"/>
                          <a:cs typeface="宋体"/>
                        </a:rPr>
                        <a:t>T600</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400" kern="100" dirty="0">
                          <a:latin typeface="Times New Roman"/>
                          <a:ea typeface="宋体"/>
                          <a:cs typeface="Times New Roman"/>
                        </a:rPr>
                        <a:t>牛奶</a:t>
                      </a:r>
                      <a:r>
                        <a:rPr lang="zh-CN" sz="1400" kern="0" dirty="0">
                          <a:solidFill>
                            <a:srgbClr val="000000"/>
                          </a:solidFill>
                          <a:latin typeface="Times New Roman"/>
                          <a:ea typeface="宋体"/>
                          <a:cs typeface="宋体"/>
                        </a:rPr>
                        <a:t>，</a:t>
                      </a:r>
                      <a:r>
                        <a:rPr lang="zh-CN" sz="1400" kern="100" dirty="0">
                          <a:latin typeface="Times New Roman"/>
                          <a:ea typeface="宋体"/>
                          <a:cs typeface="Times New Roman"/>
                        </a:rPr>
                        <a:t>尿布</a:t>
                      </a:r>
                      <a:r>
                        <a:rPr lang="zh-CN" sz="1400" kern="0" dirty="0">
                          <a:solidFill>
                            <a:srgbClr val="000000"/>
                          </a:solidFill>
                          <a:latin typeface="Times New Roman"/>
                          <a:ea typeface="宋体"/>
                          <a:cs typeface="宋体"/>
                        </a:rPr>
                        <a:t>，</a:t>
                      </a:r>
                      <a:r>
                        <a:rPr lang="zh-CN" sz="1400" kern="100" dirty="0">
                          <a:latin typeface="Times New Roman"/>
                          <a:ea typeface="宋体"/>
                          <a:cs typeface="Times New Roman"/>
                        </a:rPr>
                        <a:t>面包</a:t>
                      </a:r>
                      <a:r>
                        <a:rPr lang="zh-CN" sz="1400" kern="0" dirty="0">
                          <a:solidFill>
                            <a:srgbClr val="000000"/>
                          </a:solidFill>
                          <a:latin typeface="Times New Roman"/>
                          <a:ea typeface="宋体"/>
                          <a:cs typeface="宋体"/>
                        </a:rPr>
                        <a:t>，</a:t>
                      </a:r>
                      <a:r>
                        <a:rPr lang="zh-CN" sz="1400" kern="100" dirty="0">
                          <a:latin typeface="Times New Roman"/>
                          <a:ea typeface="宋体"/>
                          <a:cs typeface="Times New Roman"/>
                        </a:rPr>
                        <a:t>黄油</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662">
                <a:tc>
                  <a:txBody>
                    <a:bodyPr/>
                    <a:lstStyle/>
                    <a:p>
                      <a:pPr algn="ctr">
                        <a:lnSpc>
                          <a:spcPts val="2000"/>
                        </a:lnSpc>
                        <a:spcAft>
                          <a:spcPts val="0"/>
                        </a:spcAft>
                      </a:pPr>
                      <a:r>
                        <a:rPr lang="en-US" sz="1400" kern="0">
                          <a:solidFill>
                            <a:srgbClr val="000000"/>
                          </a:solidFill>
                          <a:latin typeface="Times New Roman"/>
                          <a:ea typeface="宋体"/>
                          <a:cs typeface="宋体"/>
                        </a:rPr>
                        <a:t>T700</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400" kern="100" dirty="0">
                          <a:latin typeface="Times New Roman"/>
                          <a:ea typeface="宋体"/>
                          <a:cs typeface="Times New Roman"/>
                        </a:rPr>
                        <a:t>尿布</a:t>
                      </a:r>
                      <a:r>
                        <a:rPr lang="zh-CN" sz="1400" kern="0" dirty="0">
                          <a:solidFill>
                            <a:srgbClr val="000000"/>
                          </a:solidFill>
                          <a:latin typeface="Times New Roman"/>
                          <a:ea typeface="宋体"/>
                          <a:cs typeface="宋体"/>
                        </a:rPr>
                        <a:t>，</a:t>
                      </a:r>
                      <a:r>
                        <a:rPr lang="zh-CN" sz="1400" kern="100" dirty="0">
                          <a:latin typeface="Times New Roman"/>
                          <a:ea typeface="宋体"/>
                          <a:cs typeface="Times New Roman"/>
                        </a:rPr>
                        <a:t>面包</a:t>
                      </a:r>
                      <a:r>
                        <a:rPr lang="zh-CN" sz="1400" kern="0" dirty="0">
                          <a:solidFill>
                            <a:srgbClr val="000000"/>
                          </a:solidFill>
                          <a:latin typeface="Times New Roman"/>
                          <a:ea typeface="宋体"/>
                          <a:cs typeface="宋体"/>
                        </a:rPr>
                        <a:t>，</a:t>
                      </a:r>
                      <a:r>
                        <a:rPr lang="zh-CN" sz="1400" kern="100" dirty="0">
                          <a:latin typeface="Times New Roman"/>
                          <a:ea typeface="宋体"/>
                          <a:cs typeface="Times New Roman"/>
                        </a:rPr>
                        <a:t>黄油</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662">
                <a:tc>
                  <a:txBody>
                    <a:bodyPr/>
                    <a:lstStyle/>
                    <a:p>
                      <a:pPr algn="ctr">
                        <a:lnSpc>
                          <a:spcPts val="2000"/>
                        </a:lnSpc>
                        <a:spcAft>
                          <a:spcPts val="0"/>
                        </a:spcAft>
                      </a:pPr>
                      <a:r>
                        <a:rPr lang="en-US" sz="1400" kern="0">
                          <a:solidFill>
                            <a:srgbClr val="000000"/>
                          </a:solidFill>
                          <a:latin typeface="Times New Roman"/>
                          <a:ea typeface="宋体"/>
                          <a:cs typeface="宋体"/>
                        </a:rPr>
                        <a:t>T800</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400" kern="100" dirty="0">
                          <a:latin typeface="Times New Roman"/>
                          <a:ea typeface="宋体"/>
                          <a:cs typeface="Times New Roman"/>
                        </a:rPr>
                        <a:t>啤酒</a:t>
                      </a:r>
                      <a:r>
                        <a:rPr lang="zh-CN" sz="1400" kern="0" dirty="0">
                          <a:solidFill>
                            <a:srgbClr val="000000"/>
                          </a:solidFill>
                          <a:latin typeface="Times New Roman"/>
                          <a:ea typeface="宋体"/>
                          <a:cs typeface="宋体"/>
                        </a:rPr>
                        <a:t>，</a:t>
                      </a:r>
                      <a:r>
                        <a:rPr lang="zh-CN" sz="1400" kern="100" dirty="0">
                          <a:latin typeface="Times New Roman"/>
                          <a:ea typeface="宋体"/>
                          <a:cs typeface="Times New Roman"/>
                        </a:rPr>
                        <a:t>尿布</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662">
                <a:tc>
                  <a:txBody>
                    <a:bodyPr/>
                    <a:lstStyle/>
                    <a:p>
                      <a:pPr algn="ctr">
                        <a:lnSpc>
                          <a:spcPts val="2000"/>
                        </a:lnSpc>
                        <a:spcAft>
                          <a:spcPts val="0"/>
                        </a:spcAft>
                      </a:pPr>
                      <a:r>
                        <a:rPr lang="en-US" sz="1400" kern="0">
                          <a:solidFill>
                            <a:srgbClr val="000000"/>
                          </a:solidFill>
                          <a:latin typeface="Times New Roman"/>
                          <a:ea typeface="宋体"/>
                          <a:cs typeface="宋体"/>
                        </a:rPr>
                        <a:t>T900</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400" kern="100" dirty="0">
                          <a:latin typeface="Times New Roman"/>
                          <a:ea typeface="宋体"/>
                          <a:cs typeface="Times New Roman"/>
                        </a:rPr>
                        <a:t>牛奶</a:t>
                      </a:r>
                      <a:r>
                        <a:rPr lang="zh-CN" sz="1400" kern="0" dirty="0">
                          <a:solidFill>
                            <a:srgbClr val="000000"/>
                          </a:solidFill>
                          <a:latin typeface="Times New Roman"/>
                          <a:ea typeface="宋体"/>
                          <a:cs typeface="宋体"/>
                        </a:rPr>
                        <a:t>，</a:t>
                      </a:r>
                      <a:r>
                        <a:rPr lang="zh-CN" sz="1400" kern="100" dirty="0">
                          <a:latin typeface="Times New Roman"/>
                          <a:ea typeface="宋体"/>
                          <a:cs typeface="Times New Roman"/>
                        </a:rPr>
                        <a:t>尿布</a:t>
                      </a:r>
                      <a:r>
                        <a:rPr lang="zh-CN" sz="1400" kern="0" dirty="0">
                          <a:solidFill>
                            <a:srgbClr val="000000"/>
                          </a:solidFill>
                          <a:latin typeface="Times New Roman"/>
                          <a:ea typeface="宋体"/>
                          <a:cs typeface="宋体"/>
                        </a:rPr>
                        <a:t>，</a:t>
                      </a:r>
                      <a:r>
                        <a:rPr lang="zh-CN" sz="1400" kern="100" dirty="0">
                          <a:latin typeface="Times New Roman"/>
                          <a:ea typeface="宋体"/>
                          <a:cs typeface="Times New Roman"/>
                        </a:rPr>
                        <a:t>面包</a:t>
                      </a:r>
                      <a:r>
                        <a:rPr lang="zh-CN" sz="1400" kern="0" dirty="0">
                          <a:solidFill>
                            <a:srgbClr val="000000"/>
                          </a:solidFill>
                          <a:latin typeface="Times New Roman"/>
                          <a:ea typeface="宋体"/>
                          <a:cs typeface="宋体"/>
                        </a:rPr>
                        <a:t>，</a:t>
                      </a:r>
                      <a:r>
                        <a:rPr lang="zh-CN" sz="1400" kern="100" dirty="0">
                          <a:latin typeface="Times New Roman"/>
                          <a:ea typeface="宋体"/>
                          <a:cs typeface="Times New Roman"/>
                        </a:rPr>
                        <a:t>黄油</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662">
                <a:tc>
                  <a:txBody>
                    <a:bodyPr/>
                    <a:lstStyle/>
                    <a:p>
                      <a:pPr algn="ctr">
                        <a:lnSpc>
                          <a:spcPts val="2000"/>
                        </a:lnSpc>
                        <a:spcAft>
                          <a:spcPts val="0"/>
                        </a:spcAft>
                      </a:pPr>
                      <a:r>
                        <a:rPr lang="en-US" sz="1400" kern="0">
                          <a:solidFill>
                            <a:srgbClr val="000000"/>
                          </a:solidFill>
                          <a:latin typeface="Times New Roman"/>
                          <a:ea typeface="宋体"/>
                          <a:cs typeface="宋体"/>
                        </a:rPr>
                        <a:t>T1000</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400" kern="100" dirty="0">
                          <a:latin typeface="Times New Roman"/>
                          <a:ea typeface="宋体"/>
                          <a:cs typeface="Times New Roman"/>
                        </a:rPr>
                        <a:t>啤酒</a:t>
                      </a:r>
                      <a:r>
                        <a:rPr lang="zh-CN" sz="1400" kern="0" dirty="0">
                          <a:solidFill>
                            <a:srgbClr val="000000"/>
                          </a:solidFill>
                          <a:latin typeface="Times New Roman"/>
                          <a:ea typeface="宋体"/>
                          <a:cs typeface="宋体"/>
                        </a:rPr>
                        <a:t>，</a:t>
                      </a:r>
                      <a:r>
                        <a:rPr lang="zh-CN" sz="1400" kern="100" dirty="0">
                          <a:latin typeface="Times New Roman"/>
                          <a:ea typeface="宋体"/>
                          <a:cs typeface="Times New Roman"/>
                        </a:rPr>
                        <a:t>饼干</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1497459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pPr eaLnBrk="1" hangingPunct="1">
              <a:defRPr/>
            </a:pPr>
            <a:r>
              <a:rPr lang="zh-CN" altLang="en-US" b="1" dirty="0" smtClean="0">
                <a:effectLst>
                  <a:outerShdw blurRad="38100" dist="38100" dir="2700000" algn="tl">
                    <a:srgbClr val="000000">
                      <a:alpha val="43137"/>
                    </a:srgbClr>
                  </a:outerShdw>
                </a:effectLst>
              </a:rPr>
              <a:t>数据挖掘的任务</a:t>
            </a:r>
          </a:p>
        </p:txBody>
      </p:sp>
      <p:sp>
        <p:nvSpPr>
          <p:cNvPr id="59395" name="内容占位符 2"/>
          <p:cNvSpPr>
            <a:spLocks noGrp="1"/>
          </p:cNvSpPr>
          <p:nvPr>
            <p:ph idx="1"/>
          </p:nvPr>
        </p:nvSpPr>
        <p:spPr/>
        <p:txBody>
          <a:bodyPr/>
          <a:lstStyle/>
          <a:p>
            <a:pPr eaLnBrk="1" hangingPunct="1">
              <a:defRPr/>
            </a:pPr>
            <a:r>
              <a:rPr lang="zh-CN" altLang="en-US" b="1" dirty="0" smtClean="0">
                <a:effectLst>
                  <a:outerShdw blurRad="38100" dist="38100" dir="2700000" algn="tl">
                    <a:srgbClr val="000000">
                      <a:alpha val="43137"/>
                    </a:srgbClr>
                  </a:outerShdw>
                </a:effectLst>
              </a:rPr>
              <a:t>聚类分析</a:t>
            </a:r>
            <a:endParaRPr lang="en-US" altLang="zh-CN" b="1" dirty="0" smtClean="0">
              <a:effectLst>
                <a:outerShdw blurRad="38100" dist="38100" dir="2700000" algn="tl">
                  <a:srgbClr val="000000">
                    <a:alpha val="43137"/>
                  </a:srgbClr>
                </a:outerShdw>
              </a:effectLst>
            </a:endParaRPr>
          </a:p>
          <a:p>
            <a:pPr lvl="1" eaLnBrk="1" hangingPunct="1">
              <a:defRPr/>
            </a:pPr>
            <a:r>
              <a:rPr lang="zh-CN" altLang="en-US" b="1" dirty="0" smtClean="0">
                <a:effectLst>
                  <a:outerShdw blurRad="38100" dist="38100" dir="2700000" algn="tl">
                    <a:srgbClr val="000000">
                      <a:alpha val="43137"/>
                    </a:srgbClr>
                  </a:outerShdw>
                </a:effectLst>
              </a:rPr>
              <a:t>发现紧密相关的观测值组群</a:t>
            </a:r>
            <a:endParaRPr lang="en-US" altLang="zh-CN" b="1" dirty="0" smtClean="0">
              <a:effectLst>
                <a:outerShdw blurRad="38100" dist="38100" dir="2700000" algn="tl">
                  <a:srgbClr val="000000">
                    <a:alpha val="43137"/>
                  </a:srgbClr>
                </a:outerShdw>
              </a:effectLst>
            </a:endParaRPr>
          </a:p>
          <a:p>
            <a:pPr lvl="1" eaLnBrk="1" hangingPunct="1">
              <a:defRPr/>
            </a:pPr>
            <a:r>
              <a:rPr lang="zh-CN" altLang="en-US" dirty="0">
                <a:solidFill>
                  <a:srgbClr val="FF0000"/>
                </a:solidFill>
              </a:rPr>
              <a:t>同一个簇中的对象有很大的</a:t>
            </a:r>
            <a:r>
              <a:rPr lang="zh-CN" altLang="en-US" b="1" dirty="0">
                <a:solidFill>
                  <a:srgbClr val="00B0F0"/>
                </a:solidFill>
                <a:effectLst>
                  <a:outerShdw blurRad="38100" dist="38100" dir="2700000" algn="tl">
                    <a:srgbClr val="000000">
                      <a:alpha val="43137"/>
                    </a:srgbClr>
                  </a:outerShdw>
                </a:effectLst>
              </a:rPr>
              <a:t>相似性</a:t>
            </a:r>
            <a:endParaRPr lang="en-US" altLang="zh-CN" b="1" dirty="0">
              <a:solidFill>
                <a:srgbClr val="00B0F0"/>
              </a:solidFill>
              <a:effectLst>
                <a:outerShdw blurRad="38100" dist="38100" dir="2700000" algn="tl">
                  <a:srgbClr val="000000">
                    <a:alpha val="43137"/>
                  </a:srgbClr>
                </a:outerShdw>
              </a:effectLst>
            </a:endParaRPr>
          </a:p>
          <a:p>
            <a:pPr lvl="1" eaLnBrk="1" hangingPunct="1">
              <a:defRPr/>
            </a:pPr>
            <a:r>
              <a:rPr lang="zh-CN" altLang="en-US" dirty="0">
                <a:solidFill>
                  <a:srgbClr val="FF0000"/>
                </a:solidFill>
              </a:rPr>
              <a:t>不同簇间</a:t>
            </a:r>
            <a:r>
              <a:rPr lang="zh-CN" altLang="en-US" dirty="0" smtClean="0">
                <a:solidFill>
                  <a:srgbClr val="FF0000"/>
                </a:solidFill>
              </a:rPr>
              <a:t>的对象</a:t>
            </a:r>
            <a:r>
              <a:rPr lang="zh-CN" altLang="en-US" dirty="0">
                <a:solidFill>
                  <a:srgbClr val="FF0000"/>
                </a:solidFill>
              </a:rPr>
              <a:t>有很大的</a:t>
            </a:r>
            <a:r>
              <a:rPr lang="zh-CN" altLang="en-US" b="1" dirty="0">
                <a:solidFill>
                  <a:srgbClr val="00B0F0"/>
                </a:solidFill>
                <a:effectLst>
                  <a:outerShdw blurRad="38100" dist="38100" dir="2700000" algn="tl">
                    <a:srgbClr val="000000">
                      <a:alpha val="43137"/>
                    </a:srgbClr>
                  </a:outerShdw>
                </a:effectLst>
              </a:rPr>
              <a:t>相异</a:t>
            </a:r>
            <a:r>
              <a:rPr lang="zh-CN" altLang="en-US" b="1" dirty="0" smtClean="0">
                <a:solidFill>
                  <a:srgbClr val="00B0F0"/>
                </a:solidFill>
                <a:effectLst>
                  <a:outerShdw blurRad="38100" dist="38100" dir="2700000" algn="tl">
                    <a:srgbClr val="000000">
                      <a:alpha val="43137"/>
                    </a:srgbClr>
                  </a:outerShdw>
                </a:effectLst>
              </a:rPr>
              <a:t>性</a:t>
            </a:r>
            <a:endParaRPr lang="en-US" altLang="zh-CN" b="1" dirty="0" smtClean="0">
              <a:solidFill>
                <a:srgbClr val="00B0F0"/>
              </a:solidFill>
              <a:effectLst>
                <a:outerShdw blurRad="38100" dist="38100" dir="2700000" algn="tl">
                  <a:srgbClr val="000000">
                    <a:alpha val="43137"/>
                  </a:srgbClr>
                </a:outerShdw>
              </a:effectLst>
            </a:endParaRPr>
          </a:p>
          <a:p>
            <a:pPr lvl="1" eaLnBrk="1" hangingPunct="1">
              <a:defRPr/>
            </a:pPr>
            <a:endParaRPr lang="en-US" altLang="zh-CN" b="1" dirty="0">
              <a:solidFill>
                <a:srgbClr val="00B0F0"/>
              </a:solidFill>
              <a:effectLst>
                <a:outerShdw blurRad="38100" dist="38100" dir="2700000" algn="tl">
                  <a:srgbClr val="000000">
                    <a:alpha val="43137"/>
                  </a:srgbClr>
                </a:outerShdw>
              </a:effectLst>
            </a:endParaRPr>
          </a:p>
          <a:p>
            <a:pPr lvl="1" eaLnBrk="1" hangingPunct="1">
              <a:defRPr/>
            </a:pPr>
            <a:r>
              <a:rPr lang="zh-CN" altLang="en-US" b="1" dirty="0" smtClean="0">
                <a:solidFill>
                  <a:srgbClr val="00B0F0"/>
                </a:solidFill>
                <a:effectLst>
                  <a:outerShdw blurRad="38100" dist="38100" dir="2700000" algn="tl">
                    <a:srgbClr val="000000">
                      <a:alpha val="43137"/>
                    </a:srgbClr>
                  </a:outerShdw>
                </a:effectLst>
              </a:rPr>
              <a:t>对相关客户分组</a:t>
            </a:r>
            <a:endParaRPr lang="en-US" altLang="zh-CN" b="1" dirty="0" smtClean="0">
              <a:solidFill>
                <a:srgbClr val="00B0F0"/>
              </a:solidFill>
              <a:effectLst>
                <a:outerShdw blurRad="38100" dist="38100" dir="2700000" algn="tl">
                  <a:srgbClr val="000000">
                    <a:alpha val="43137"/>
                  </a:srgbClr>
                </a:outerShdw>
              </a:effectLst>
            </a:endParaRPr>
          </a:p>
          <a:p>
            <a:pPr lvl="1" eaLnBrk="1" hangingPunct="1">
              <a:defRPr/>
            </a:pPr>
            <a:r>
              <a:rPr lang="zh-CN" altLang="en-US" b="1" dirty="0" smtClean="0">
                <a:solidFill>
                  <a:srgbClr val="00B0F0"/>
                </a:solidFill>
                <a:effectLst>
                  <a:outerShdw blurRad="38100" dist="38100" dir="2700000" algn="tl">
                    <a:srgbClr val="000000">
                      <a:alpha val="43137"/>
                    </a:srgbClr>
                  </a:outerShdw>
                </a:effectLst>
              </a:rPr>
              <a:t>压缩数据</a:t>
            </a:r>
            <a:endParaRPr lang="en-US" altLang="zh-CN" b="1" dirty="0" smtClean="0">
              <a:solidFill>
                <a:srgbClr val="00B0F0"/>
              </a:solidFill>
              <a:effectLst>
                <a:outerShdw blurRad="38100" dist="38100" dir="2700000" algn="tl">
                  <a:srgbClr val="000000">
                    <a:alpha val="43137"/>
                  </a:srgbClr>
                </a:outerShdw>
              </a:effectLst>
            </a:endParaRPr>
          </a:p>
          <a:p>
            <a:pPr lvl="1" eaLnBrk="1" hangingPunct="1">
              <a:defRPr/>
            </a:pPr>
            <a:r>
              <a:rPr lang="en-US" altLang="zh-CN" b="1" dirty="0" smtClean="0">
                <a:solidFill>
                  <a:srgbClr val="00B0F0"/>
                </a:solidFill>
                <a:effectLst>
                  <a:outerShdw blurRad="38100" dist="38100" dir="2700000" algn="tl">
                    <a:srgbClr val="000000">
                      <a:alpha val="43137"/>
                    </a:srgbClr>
                  </a:outerShdw>
                </a:effectLst>
              </a:rPr>
              <a:t>…</a:t>
            </a:r>
            <a:endParaRPr lang="zh-CN" altLang="en-US" b="1" dirty="0">
              <a:solidFill>
                <a:srgbClr val="00B0F0"/>
              </a:solidFill>
              <a:effectLst>
                <a:outerShdw blurRad="38100" dist="38100" dir="2700000" algn="tl">
                  <a:srgbClr val="000000">
                    <a:alpha val="43137"/>
                  </a:srgbClr>
                </a:outerShdw>
              </a:effectLst>
            </a:endParaRPr>
          </a:p>
        </p:txBody>
      </p:sp>
      <p:sp>
        <p:nvSpPr>
          <p:cNvPr id="2" name="灯片编号占位符 1"/>
          <p:cNvSpPr>
            <a:spLocks noGrp="1"/>
          </p:cNvSpPr>
          <p:nvPr>
            <p:ph type="sldNum" sz="quarter" idx="12"/>
          </p:nvPr>
        </p:nvSpPr>
        <p:spPr/>
        <p:txBody>
          <a:bodyPr/>
          <a:lstStyle/>
          <a:p>
            <a:pPr>
              <a:defRPr/>
            </a:pPr>
            <a:fld id="{64DB5BE0-B235-44F1-B52F-92B56B68AAB8}" type="slidenum">
              <a:rPr lang="zh-CN" altLang="zh-CN" smtClean="0"/>
              <a:pPr>
                <a:defRPr/>
              </a:pPr>
              <a:t>66</a:t>
            </a:fld>
            <a:endParaRPr lang="zh-CN" altLang="zh-CN"/>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080" y="3789683"/>
            <a:ext cx="3657600" cy="2879677"/>
          </a:xfrm>
          <a:prstGeom prst="rect">
            <a:avLst/>
          </a:prstGeom>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dirty="0" smtClean="0">
                <a:effectLst>
                  <a:outerShdw blurRad="38100" dist="38100" dir="2700000" algn="tl">
                    <a:srgbClr val="000000">
                      <a:alpha val="43137"/>
                    </a:srgbClr>
                  </a:outerShdw>
                </a:effectLst>
              </a:rPr>
              <a:t>数据挖掘的任务</a:t>
            </a:r>
            <a:endParaRPr lang="zh-CN" altLang="en-US" b="1" dirty="0"/>
          </a:p>
        </p:txBody>
      </p:sp>
      <p:sp>
        <p:nvSpPr>
          <p:cNvPr id="73731" name="内容占位符 2"/>
          <p:cNvSpPr>
            <a:spLocks noGrp="1"/>
          </p:cNvSpPr>
          <p:nvPr>
            <p:ph idx="1"/>
          </p:nvPr>
        </p:nvSpPr>
        <p:spPr/>
        <p:txBody>
          <a:bodyPr/>
          <a:lstStyle/>
          <a:p>
            <a:r>
              <a:rPr lang="zh-CN" altLang="en-US" b="1" dirty="0" smtClean="0"/>
              <a:t>异常检测</a:t>
            </a:r>
            <a:endParaRPr lang="en-US" altLang="zh-CN" b="1" dirty="0" smtClean="0"/>
          </a:p>
          <a:p>
            <a:pPr lvl="1"/>
            <a:r>
              <a:rPr lang="zh-CN" altLang="en-US" b="1" dirty="0" smtClean="0"/>
              <a:t>识别特征明显与其他数据不同的观测值</a:t>
            </a:r>
            <a:endParaRPr lang="en-US" altLang="zh-CN" b="1" dirty="0" smtClean="0"/>
          </a:p>
          <a:p>
            <a:pPr lvl="1"/>
            <a:r>
              <a:rPr lang="zh-CN" altLang="en-US" b="1" dirty="0" smtClean="0"/>
              <a:t>识别异常点、离</a:t>
            </a:r>
            <a:r>
              <a:rPr lang="zh-CN" altLang="en-US" b="1" smtClean="0"/>
              <a:t>群点</a:t>
            </a:r>
            <a:endParaRPr lang="en-US" altLang="zh-CN" b="1" dirty="0" smtClean="0"/>
          </a:p>
          <a:p>
            <a:pPr lvl="1"/>
            <a:r>
              <a:rPr lang="zh-CN" altLang="en-US" b="1" dirty="0" smtClean="0"/>
              <a:t>应用在欺诈检测、网络攻击、异常抖动等</a:t>
            </a:r>
          </a:p>
        </p:txBody>
      </p:sp>
      <p:sp>
        <p:nvSpPr>
          <p:cNvPr id="3" name="灯片编号占位符 2"/>
          <p:cNvSpPr>
            <a:spLocks noGrp="1"/>
          </p:cNvSpPr>
          <p:nvPr>
            <p:ph type="sldNum" sz="quarter" idx="12"/>
          </p:nvPr>
        </p:nvSpPr>
        <p:spPr/>
        <p:txBody>
          <a:bodyPr/>
          <a:lstStyle/>
          <a:p>
            <a:pPr>
              <a:defRPr/>
            </a:pPr>
            <a:fld id="{64DB5BE0-B235-44F1-B52F-92B56B68AAB8}" type="slidenum">
              <a:rPr lang="zh-CN" altLang="zh-CN" smtClean="0"/>
              <a:pPr>
                <a:defRPr/>
              </a:pPr>
              <a:t>67</a:t>
            </a:fld>
            <a:endParaRPr lang="zh-CN" altLang="zh-CN"/>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564" y="4439247"/>
            <a:ext cx="6560399" cy="2245715"/>
          </a:xfrm>
          <a:prstGeom prst="rect">
            <a:avLst/>
          </a:prstGeom>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dirty="0" smtClean="0">
                <a:effectLst>
                  <a:outerShdw blurRad="38100" dist="38100" dir="2700000" algn="tl">
                    <a:srgbClr val="000000">
                      <a:alpha val="43137"/>
                    </a:srgbClr>
                  </a:outerShdw>
                </a:effectLst>
              </a:rPr>
              <a:t>数据挖掘案例</a:t>
            </a:r>
            <a:endParaRPr lang="zh-CN" altLang="en-US" b="1" dirty="0"/>
          </a:p>
        </p:txBody>
      </p:sp>
      <p:sp>
        <p:nvSpPr>
          <p:cNvPr id="3" name="灯片编号占位符 2"/>
          <p:cNvSpPr>
            <a:spLocks noGrp="1"/>
          </p:cNvSpPr>
          <p:nvPr>
            <p:ph type="sldNum" sz="quarter" idx="12"/>
          </p:nvPr>
        </p:nvSpPr>
        <p:spPr/>
        <p:txBody>
          <a:bodyPr/>
          <a:lstStyle/>
          <a:p>
            <a:pPr>
              <a:defRPr/>
            </a:pPr>
            <a:fld id="{64DB5BE0-B235-44F1-B52F-92B56B68AAB8}" type="slidenum">
              <a:rPr lang="zh-CN" altLang="zh-CN" smtClean="0"/>
              <a:pPr>
                <a:defRPr/>
              </a:pPr>
              <a:t>68</a:t>
            </a:fld>
            <a:endParaRPr lang="zh-CN" altLang="zh-CN"/>
          </a:p>
        </p:txBody>
      </p:sp>
      <p:pic>
        <p:nvPicPr>
          <p:cNvPr id="47106" name="Picture 2" descr="http://7xiur2.com1.z0.glb.clouddn.com/0373.png"/>
          <p:cNvPicPr>
            <a:picLocks noChangeAspect="1" noChangeArrowheads="1"/>
          </p:cNvPicPr>
          <p:nvPr/>
        </p:nvPicPr>
        <p:blipFill>
          <a:blip r:embed="rId2"/>
          <a:srcRect/>
          <a:stretch>
            <a:fillRect/>
          </a:stretch>
        </p:blipFill>
        <p:spPr bwMode="auto">
          <a:xfrm>
            <a:off x="857224" y="1500174"/>
            <a:ext cx="7524201" cy="4857784"/>
          </a:xfrm>
          <a:prstGeom prst="rect">
            <a:avLst/>
          </a:prstGeom>
          <a:noFill/>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dirty="0" smtClean="0">
                <a:effectLst>
                  <a:outerShdw blurRad="38100" dist="38100" dir="2700000" algn="tl">
                    <a:srgbClr val="000000">
                      <a:alpha val="43137"/>
                    </a:srgbClr>
                  </a:outerShdw>
                </a:effectLst>
              </a:rPr>
              <a:t>数据挖掘案例</a:t>
            </a:r>
            <a:endParaRPr lang="zh-CN" altLang="en-US" b="1" dirty="0"/>
          </a:p>
        </p:txBody>
      </p:sp>
      <p:sp>
        <p:nvSpPr>
          <p:cNvPr id="3" name="灯片编号占位符 2"/>
          <p:cNvSpPr>
            <a:spLocks noGrp="1"/>
          </p:cNvSpPr>
          <p:nvPr>
            <p:ph type="sldNum" sz="quarter" idx="12"/>
          </p:nvPr>
        </p:nvSpPr>
        <p:spPr/>
        <p:txBody>
          <a:bodyPr/>
          <a:lstStyle/>
          <a:p>
            <a:pPr>
              <a:defRPr/>
            </a:pPr>
            <a:fld id="{64DB5BE0-B235-44F1-B52F-92B56B68AAB8}" type="slidenum">
              <a:rPr lang="zh-CN" altLang="zh-CN" smtClean="0"/>
              <a:pPr>
                <a:defRPr/>
              </a:pPr>
              <a:t>69</a:t>
            </a:fld>
            <a:endParaRPr lang="zh-CN" altLang="zh-CN"/>
          </a:p>
        </p:txBody>
      </p:sp>
      <p:pic>
        <p:nvPicPr>
          <p:cNvPr id="121858" name="Picture 2" descr="http://7xiur2.com1.z0.glb.clouddn.com/0374.png"/>
          <p:cNvPicPr>
            <a:picLocks noChangeAspect="1" noChangeArrowheads="1"/>
          </p:cNvPicPr>
          <p:nvPr/>
        </p:nvPicPr>
        <p:blipFill>
          <a:blip r:embed="rId2"/>
          <a:srcRect/>
          <a:stretch>
            <a:fillRect/>
          </a:stretch>
        </p:blipFill>
        <p:spPr bwMode="auto">
          <a:xfrm>
            <a:off x="785786" y="1785926"/>
            <a:ext cx="7228551" cy="4357718"/>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p:spPr>
        <p:txBody>
          <a:bodyPr/>
          <a:lstStyle/>
          <a:p>
            <a:fld id="{810E1857-F0E9-407D-8F34-EA7AD6370CEB}" type="slidenum">
              <a:rPr lang="en-US" altLang="zh-CN" smtClean="0"/>
              <a:pPr/>
              <a:t>7</a:t>
            </a:fld>
            <a:endParaRPr lang="en-US" altLang="zh-CN" smtClean="0"/>
          </a:p>
        </p:txBody>
      </p:sp>
      <p:sp>
        <p:nvSpPr>
          <p:cNvPr id="28675" name="Rectangle 2"/>
          <p:cNvSpPr>
            <a:spLocks noGrp="1" noChangeArrowheads="1"/>
          </p:cNvSpPr>
          <p:nvPr>
            <p:ph type="title"/>
          </p:nvPr>
        </p:nvSpPr>
        <p:spPr>
          <a:xfrm>
            <a:off x="304800" y="228600"/>
            <a:ext cx="8534400" cy="762000"/>
          </a:xfrm>
          <a:noFill/>
        </p:spPr>
        <p:txBody>
          <a:bodyPr lIns="92075" tIns="46038" rIns="92075" bIns="46038" anchor="ctr"/>
          <a:lstStyle/>
          <a:p>
            <a:pPr eaLnBrk="1" hangingPunct="1"/>
            <a:r>
              <a:rPr lang="en-US" altLang="zh-CN" sz="3600" smtClean="0"/>
              <a:t>Conferences and Journals on Data Mining</a:t>
            </a:r>
            <a:endParaRPr lang="en-US" altLang="zh-CN" sz="3600" b="0" smtClean="0"/>
          </a:p>
        </p:txBody>
      </p:sp>
      <p:sp>
        <p:nvSpPr>
          <p:cNvPr id="28676" name="Rectangle 3"/>
          <p:cNvSpPr>
            <a:spLocks noGrp="1" noChangeArrowheads="1"/>
          </p:cNvSpPr>
          <p:nvPr>
            <p:ph type="body" idx="1"/>
          </p:nvPr>
        </p:nvSpPr>
        <p:spPr>
          <a:xfrm>
            <a:off x="152400" y="1125538"/>
            <a:ext cx="4419600" cy="5427662"/>
          </a:xfrm>
          <a:noFill/>
        </p:spPr>
        <p:txBody>
          <a:bodyPr lIns="92075" tIns="46038" rIns="92075" bIns="46038"/>
          <a:lstStyle/>
          <a:p>
            <a:pPr eaLnBrk="1" hangingPunct="1"/>
            <a:r>
              <a:rPr lang="en-US" altLang="zh-CN" sz="2000" dirty="0" smtClean="0"/>
              <a:t>KDD Conferences</a:t>
            </a:r>
          </a:p>
          <a:p>
            <a:pPr lvl="1" eaLnBrk="1" hangingPunct="1"/>
            <a:r>
              <a:rPr lang="en-US" altLang="zh-CN" sz="2000" b="1" dirty="0" smtClean="0"/>
              <a:t>ACM SIGKDD Int. Conf. on Knowledge Discovery in Databases and Data Mining (</a:t>
            </a:r>
            <a:r>
              <a:rPr lang="en-US" altLang="zh-CN" sz="2000" b="1" dirty="0" smtClean="0">
                <a:solidFill>
                  <a:srgbClr val="FF0000"/>
                </a:solidFill>
              </a:rPr>
              <a:t>KDD</a:t>
            </a:r>
            <a:r>
              <a:rPr lang="en-US" altLang="zh-CN" sz="2000" b="1" dirty="0" smtClean="0"/>
              <a:t>)</a:t>
            </a:r>
          </a:p>
          <a:p>
            <a:pPr lvl="1" eaLnBrk="1" hangingPunct="1"/>
            <a:r>
              <a:rPr lang="en-US" altLang="zh-CN" sz="2000" b="1" dirty="0" smtClean="0"/>
              <a:t>SIAM Data Mining Conf. (</a:t>
            </a:r>
            <a:r>
              <a:rPr lang="en-US" altLang="zh-CN" sz="2000" b="1" dirty="0" smtClean="0">
                <a:solidFill>
                  <a:srgbClr val="FF0000"/>
                </a:solidFill>
              </a:rPr>
              <a:t>SDM</a:t>
            </a:r>
            <a:r>
              <a:rPr lang="en-US" altLang="zh-CN" sz="2000" b="1" dirty="0" smtClean="0"/>
              <a:t>)</a:t>
            </a:r>
          </a:p>
          <a:p>
            <a:pPr lvl="1" eaLnBrk="1" hangingPunct="1"/>
            <a:r>
              <a:rPr lang="en-US" altLang="zh-CN" sz="2000" b="1" dirty="0" smtClean="0"/>
              <a:t>(IEEE) Int. Conf. on Data Mining (</a:t>
            </a:r>
            <a:r>
              <a:rPr lang="en-US" altLang="zh-CN" sz="2000" b="1" dirty="0" smtClean="0">
                <a:solidFill>
                  <a:srgbClr val="FF0000"/>
                </a:solidFill>
              </a:rPr>
              <a:t>ICDM</a:t>
            </a:r>
            <a:r>
              <a:rPr lang="en-US" altLang="zh-CN" sz="2000" b="1" dirty="0" smtClean="0"/>
              <a:t>)</a:t>
            </a:r>
          </a:p>
          <a:p>
            <a:pPr lvl="1" eaLnBrk="1" hangingPunct="1"/>
            <a:r>
              <a:rPr lang="en-US" altLang="zh-CN" sz="2000" b="1" dirty="0" smtClean="0"/>
              <a:t>Conf. on Principles and practices of Knowledge Discovery and Data Mining (</a:t>
            </a:r>
            <a:r>
              <a:rPr lang="en-US" altLang="zh-CN" sz="2000" b="1" dirty="0" smtClean="0">
                <a:solidFill>
                  <a:srgbClr val="FF0000"/>
                </a:solidFill>
              </a:rPr>
              <a:t>PKDD</a:t>
            </a:r>
            <a:r>
              <a:rPr lang="en-US" altLang="zh-CN" sz="2000" b="1" dirty="0" smtClean="0"/>
              <a:t>)</a:t>
            </a:r>
          </a:p>
          <a:p>
            <a:pPr lvl="1" eaLnBrk="1" hangingPunct="1"/>
            <a:r>
              <a:rPr lang="en-US" altLang="zh-CN" sz="2000" b="1" dirty="0" smtClean="0"/>
              <a:t>Pacific-Asia Conf. on Knowledge Discovery and Data Mining (</a:t>
            </a:r>
            <a:r>
              <a:rPr lang="en-US" altLang="zh-CN" sz="2000" b="1" dirty="0" smtClean="0">
                <a:solidFill>
                  <a:srgbClr val="FF0000"/>
                </a:solidFill>
              </a:rPr>
              <a:t>PAKDD</a:t>
            </a:r>
            <a:r>
              <a:rPr lang="en-US" altLang="zh-CN" sz="2000" b="1" dirty="0" smtClean="0"/>
              <a:t>)</a:t>
            </a:r>
          </a:p>
        </p:txBody>
      </p:sp>
      <p:sp>
        <p:nvSpPr>
          <p:cNvPr id="28677" name="Rectangle 4"/>
          <p:cNvSpPr>
            <a:spLocks noChangeArrowheads="1"/>
          </p:cNvSpPr>
          <p:nvPr/>
        </p:nvSpPr>
        <p:spPr bwMode="auto">
          <a:xfrm>
            <a:off x="4495800" y="1052513"/>
            <a:ext cx="4343400" cy="5576887"/>
          </a:xfrm>
          <a:prstGeom prst="rect">
            <a:avLst/>
          </a:prstGeom>
          <a:noFill/>
          <a:ln w="9525">
            <a:noFill/>
            <a:miter lim="800000"/>
            <a:headEnd/>
            <a:tailEnd/>
          </a:ln>
        </p:spPr>
        <p:txBody>
          <a:bodyPr lIns="92075" tIns="46038" rIns="92075" bIns="46038"/>
          <a:lstStyle/>
          <a:p>
            <a:pPr marL="342900" indent="-342900" algn="l">
              <a:lnSpc>
                <a:spcPct val="110000"/>
              </a:lnSpc>
              <a:spcBef>
                <a:spcPct val="20000"/>
              </a:spcBef>
              <a:buClr>
                <a:schemeClr val="folHlink"/>
              </a:buClr>
              <a:buSzPct val="60000"/>
              <a:buFont typeface="Wingdings" pitchFamily="2" charset="2"/>
              <a:buChar char="n"/>
            </a:pPr>
            <a:r>
              <a:rPr lang="en-US" altLang="zh-CN" sz="2000" b="1" dirty="0">
                <a:latin typeface="Times New Roman" pitchFamily="18" charset="0"/>
              </a:rPr>
              <a:t>Other related conferences</a:t>
            </a:r>
          </a:p>
          <a:p>
            <a:pPr marL="742950" lvl="1" indent="-285750" algn="l">
              <a:lnSpc>
                <a:spcPct val="110000"/>
              </a:lnSpc>
              <a:spcBef>
                <a:spcPct val="20000"/>
              </a:spcBef>
              <a:buClr>
                <a:schemeClr val="hlink"/>
              </a:buClr>
              <a:buSzPct val="55000"/>
              <a:buFont typeface="Wingdings" pitchFamily="2" charset="2"/>
              <a:buChar char="n"/>
            </a:pPr>
            <a:r>
              <a:rPr lang="en-US" altLang="zh-CN" sz="2000" b="1" dirty="0"/>
              <a:t>ACM SIGMOD</a:t>
            </a:r>
          </a:p>
          <a:p>
            <a:pPr marL="742950" lvl="1" indent="-285750" algn="l">
              <a:lnSpc>
                <a:spcPct val="110000"/>
              </a:lnSpc>
              <a:spcBef>
                <a:spcPct val="20000"/>
              </a:spcBef>
              <a:buClr>
                <a:schemeClr val="hlink"/>
              </a:buClr>
              <a:buSzPct val="55000"/>
              <a:buFont typeface="Wingdings" pitchFamily="2" charset="2"/>
              <a:buChar char="n"/>
            </a:pPr>
            <a:r>
              <a:rPr lang="en-US" altLang="zh-CN" sz="2000" b="1" dirty="0"/>
              <a:t>VLDB</a:t>
            </a:r>
          </a:p>
          <a:p>
            <a:pPr marL="742950" lvl="1" indent="-285750" algn="l">
              <a:lnSpc>
                <a:spcPct val="110000"/>
              </a:lnSpc>
              <a:spcBef>
                <a:spcPct val="20000"/>
              </a:spcBef>
              <a:buClr>
                <a:schemeClr val="hlink"/>
              </a:buClr>
              <a:buSzPct val="55000"/>
              <a:buFont typeface="Wingdings" pitchFamily="2" charset="2"/>
              <a:buChar char="n"/>
            </a:pPr>
            <a:r>
              <a:rPr lang="en-US" altLang="zh-CN" sz="2000" b="1" dirty="0"/>
              <a:t>(IEEE) ICDE</a:t>
            </a:r>
          </a:p>
          <a:p>
            <a:pPr marL="742950" lvl="1" indent="-285750" algn="l">
              <a:lnSpc>
                <a:spcPct val="110000"/>
              </a:lnSpc>
              <a:spcBef>
                <a:spcPct val="20000"/>
              </a:spcBef>
              <a:buClr>
                <a:schemeClr val="hlink"/>
              </a:buClr>
              <a:buSzPct val="55000"/>
              <a:buFont typeface="Wingdings" pitchFamily="2" charset="2"/>
              <a:buChar char="n"/>
            </a:pPr>
            <a:r>
              <a:rPr lang="en-US" altLang="zh-CN" sz="2000" b="1" dirty="0"/>
              <a:t>WWW, SIGIR</a:t>
            </a:r>
          </a:p>
          <a:p>
            <a:pPr marL="742950" lvl="1" indent="-285750" algn="l">
              <a:lnSpc>
                <a:spcPct val="110000"/>
              </a:lnSpc>
              <a:spcBef>
                <a:spcPct val="20000"/>
              </a:spcBef>
              <a:buClr>
                <a:schemeClr val="hlink"/>
              </a:buClr>
              <a:buSzPct val="55000"/>
              <a:buFont typeface="Wingdings" pitchFamily="2" charset="2"/>
              <a:buChar char="n"/>
            </a:pPr>
            <a:r>
              <a:rPr lang="en-US" altLang="zh-CN" sz="2000" b="1" dirty="0"/>
              <a:t>ICML, CVPR, NIPS</a:t>
            </a:r>
          </a:p>
          <a:p>
            <a:pPr marL="342900" indent="-342900" algn="l">
              <a:lnSpc>
                <a:spcPct val="110000"/>
              </a:lnSpc>
              <a:spcBef>
                <a:spcPct val="20000"/>
              </a:spcBef>
              <a:buClr>
                <a:schemeClr val="folHlink"/>
              </a:buClr>
              <a:buSzPct val="60000"/>
              <a:buFont typeface="Wingdings" pitchFamily="2" charset="2"/>
              <a:buChar char="n"/>
            </a:pPr>
            <a:r>
              <a:rPr lang="en-US" altLang="zh-CN" sz="2000" b="1" dirty="0">
                <a:latin typeface="Times New Roman" pitchFamily="18" charset="0"/>
              </a:rPr>
              <a:t>Journals </a:t>
            </a:r>
          </a:p>
          <a:p>
            <a:pPr marL="742950" lvl="1" indent="-285750" algn="l">
              <a:lnSpc>
                <a:spcPct val="110000"/>
              </a:lnSpc>
              <a:spcBef>
                <a:spcPct val="20000"/>
              </a:spcBef>
              <a:buClr>
                <a:schemeClr val="hlink"/>
              </a:buClr>
              <a:buSzPct val="55000"/>
              <a:buFont typeface="Wingdings" pitchFamily="2" charset="2"/>
              <a:buChar char="n"/>
            </a:pPr>
            <a:r>
              <a:rPr lang="en-US" altLang="zh-CN" sz="2000" b="1" dirty="0"/>
              <a:t>Data Mining and Knowledge Discovery (DAMI or DMKD)</a:t>
            </a:r>
          </a:p>
          <a:p>
            <a:pPr marL="742950" lvl="1" indent="-285750" algn="l">
              <a:lnSpc>
                <a:spcPct val="110000"/>
              </a:lnSpc>
              <a:spcBef>
                <a:spcPct val="20000"/>
              </a:spcBef>
              <a:buClr>
                <a:schemeClr val="hlink"/>
              </a:buClr>
              <a:buSzPct val="55000"/>
              <a:buFont typeface="Wingdings" pitchFamily="2" charset="2"/>
              <a:buChar char="n"/>
            </a:pPr>
            <a:r>
              <a:rPr lang="en-US" altLang="zh-CN" sz="2000" b="1" dirty="0"/>
              <a:t>IEEE Trans. On Knowledge and Data Eng. (TKDE)</a:t>
            </a:r>
          </a:p>
          <a:p>
            <a:pPr marL="742950" lvl="1" indent="-285750" algn="l">
              <a:lnSpc>
                <a:spcPct val="110000"/>
              </a:lnSpc>
              <a:spcBef>
                <a:spcPct val="20000"/>
              </a:spcBef>
              <a:buClr>
                <a:schemeClr val="hlink"/>
              </a:buClr>
              <a:buSzPct val="55000"/>
              <a:buFont typeface="Wingdings" pitchFamily="2" charset="2"/>
              <a:buChar char="n"/>
            </a:pPr>
            <a:r>
              <a:rPr lang="en-US" altLang="zh-CN" sz="2000" b="1" dirty="0"/>
              <a:t>KDD Explorations</a:t>
            </a:r>
          </a:p>
          <a:p>
            <a:pPr marL="742950" lvl="1" indent="-285750" algn="l">
              <a:lnSpc>
                <a:spcPct val="110000"/>
              </a:lnSpc>
              <a:spcBef>
                <a:spcPct val="20000"/>
              </a:spcBef>
              <a:buClr>
                <a:schemeClr val="hlink"/>
              </a:buClr>
              <a:buSzPct val="55000"/>
              <a:buFont typeface="Wingdings" pitchFamily="2" charset="2"/>
              <a:buChar char="n"/>
            </a:pPr>
            <a:r>
              <a:rPr lang="en-US" altLang="zh-CN" sz="2000" b="1" dirty="0"/>
              <a:t>ACM Trans. on KDD</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p:spPr>
        <p:txBody>
          <a:bodyPr/>
          <a:lstStyle/>
          <a:p>
            <a:fld id="{B560FF6A-4E03-4597-BDD3-44B03C0DCC53}" type="slidenum">
              <a:rPr lang="en-US" altLang="zh-CN" smtClean="0"/>
              <a:pPr/>
              <a:t>70</a:t>
            </a:fld>
            <a:endParaRPr lang="en-US" altLang="zh-CN" smtClean="0"/>
          </a:p>
        </p:txBody>
      </p:sp>
      <p:sp>
        <p:nvSpPr>
          <p:cNvPr id="46083" name="Rectangle 2"/>
          <p:cNvSpPr>
            <a:spLocks noGrp="1" noChangeArrowheads="1"/>
          </p:cNvSpPr>
          <p:nvPr>
            <p:ph type="title"/>
          </p:nvPr>
        </p:nvSpPr>
        <p:spPr/>
        <p:txBody>
          <a:bodyPr/>
          <a:lstStyle/>
          <a:p>
            <a:pPr eaLnBrk="1" hangingPunct="1"/>
            <a:r>
              <a:rPr lang="zh-CN" altLang="en-US" smtClean="0"/>
              <a:t>数据挖掘</a:t>
            </a:r>
            <a:r>
              <a:rPr lang="en-US" altLang="zh-CN" smtClean="0"/>
              <a:t>:</a:t>
            </a:r>
            <a:r>
              <a:rPr lang="zh-CN" altLang="en-US" sz="4000" smtClean="0"/>
              <a:t>在什么数据上进行</a:t>
            </a:r>
            <a:r>
              <a:rPr lang="en-US" altLang="zh-CN" sz="4000" smtClean="0"/>
              <a:t>?</a:t>
            </a:r>
          </a:p>
        </p:txBody>
      </p:sp>
      <p:sp>
        <p:nvSpPr>
          <p:cNvPr id="46084" name="Rectangle 3"/>
          <p:cNvSpPr>
            <a:spLocks noGrp="1" noChangeArrowheads="1"/>
          </p:cNvSpPr>
          <p:nvPr>
            <p:ph type="body" idx="1"/>
          </p:nvPr>
        </p:nvSpPr>
        <p:spPr>
          <a:xfrm>
            <a:off x="428596" y="1428736"/>
            <a:ext cx="8543956" cy="5429264"/>
          </a:xfrm>
        </p:spPr>
        <p:txBody>
          <a:bodyPr/>
          <a:lstStyle/>
          <a:p>
            <a:pPr eaLnBrk="1" hangingPunct="1"/>
            <a:r>
              <a:rPr lang="zh-CN" altLang="en-US" u="sng" dirty="0" smtClean="0"/>
              <a:t>关系数据库</a:t>
            </a:r>
            <a:endParaRPr lang="zh-CN" altLang="en-US" dirty="0" smtClean="0"/>
          </a:p>
          <a:p>
            <a:pPr eaLnBrk="1" hangingPunct="1"/>
            <a:r>
              <a:rPr lang="zh-CN" altLang="en-US" u="sng" dirty="0" smtClean="0"/>
              <a:t>数据仓库</a:t>
            </a:r>
          </a:p>
          <a:p>
            <a:pPr eaLnBrk="1" hangingPunct="1"/>
            <a:r>
              <a:rPr lang="zh-CN" altLang="en-US" u="sng" dirty="0" smtClean="0"/>
              <a:t>事务</a:t>
            </a:r>
            <a:r>
              <a:rPr lang="en-US" altLang="zh-CN" u="sng" dirty="0" smtClean="0"/>
              <a:t>(</a:t>
            </a:r>
            <a:r>
              <a:rPr lang="zh-CN" altLang="en-US" u="sng" dirty="0" smtClean="0"/>
              <a:t>交易</a:t>
            </a:r>
            <a:r>
              <a:rPr lang="en-US" altLang="zh-CN" u="sng" dirty="0" smtClean="0"/>
              <a:t>)</a:t>
            </a:r>
            <a:r>
              <a:rPr lang="zh-CN" altLang="en-US" u="sng" dirty="0" smtClean="0"/>
              <a:t>数据库</a:t>
            </a:r>
          </a:p>
          <a:p>
            <a:pPr eaLnBrk="1" hangingPunct="1"/>
            <a:r>
              <a:rPr lang="zh-CN" altLang="en-US" u="sng" dirty="0" smtClean="0"/>
              <a:t>先进的数据库和信息存储</a:t>
            </a:r>
            <a:endParaRPr lang="zh-CN" altLang="en-US" dirty="0" smtClean="0"/>
          </a:p>
          <a:p>
            <a:pPr lvl="1" eaLnBrk="1" hangingPunct="1"/>
            <a:r>
              <a:rPr lang="zh-CN" altLang="en-US" u="sng" dirty="0" smtClean="0">
                <a:latin typeface="Times New Roman" pitchFamily="18" charset="0"/>
              </a:rPr>
              <a:t>面向对象和对象</a:t>
            </a:r>
            <a:r>
              <a:rPr lang="en-US" altLang="zh-CN" u="sng" dirty="0" smtClean="0">
                <a:latin typeface="Times New Roman" pitchFamily="18" charset="0"/>
              </a:rPr>
              <a:t>-</a:t>
            </a:r>
            <a:r>
              <a:rPr lang="zh-CN" altLang="en-US" u="sng" dirty="0" smtClean="0">
                <a:latin typeface="Times New Roman" pitchFamily="18" charset="0"/>
              </a:rPr>
              <a:t>关系数据库</a:t>
            </a:r>
            <a:endParaRPr lang="zh-CN" altLang="en-US" sz="2400" dirty="0" smtClean="0">
              <a:latin typeface="Times New Roman" pitchFamily="18" charset="0"/>
            </a:endParaRPr>
          </a:p>
          <a:p>
            <a:pPr lvl="1" eaLnBrk="1" hangingPunct="1"/>
            <a:r>
              <a:rPr lang="zh-CN" altLang="en-US" u="sng" dirty="0" smtClean="0">
                <a:latin typeface="Times New Roman" pitchFamily="18" charset="0"/>
              </a:rPr>
              <a:t>空间和时间数据</a:t>
            </a:r>
          </a:p>
          <a:p>
            <a:pPr lvl="1" eaLnBrk="1" hangingPunct="1"/>
            <a:r>
              <a:rPr lang="zh-CN" altLang="en-US" u="sng" dirty="0" smtClean="0">
                <a:latin typeface="Times New Roman" pitchFamily="18" charset="0"/>
              </a:rPr>
              <a:t>时间序列数据和流数据</a:t>
            </a:r>
          </a:p>
          <a:p>
            <a:pPr lvl="1" eaLnBrk="1" hangingPunct="1"/>
            <a:r>
              <a:rPr lang="zh-CN" altLang="en-US" u="sng" dirty="0" smtClean="0">
                <a:latin typeface="Times New Roman" pitchFamily="18" charset="0"/>
              </a:rPr>
              <a:t>文本数据库和多媒体数据库</a:t>
            </a:r>
          </a:p>
          <a:p>
            <a:pPr lvl="1" eaLnBrk="1" hangingPunct="1"/>
            <a:r>
              <a:rPr lang="zh-CN" altLang="en-US" u="sng" dirty="0" smtClean="0">
                <a:latin typeface="Times New Roman" pitchFamily="18" charset="0"/>
              </a:rPr>
              <a:t>异种数据库和遗产数据库 </a:t>
            </a:r>
          </a:p>
          <a:p>
            <a:pPr lvl="1" eaLnBrk="1" hangingPunct="1"/>
            <a:r>
              <a:rPr lang="en-US" altLang="zh-CN" u="sng" dirty="0" smtClean="0">
                <a:latin typeface="Times New Roman" pitchFamily="18" charset="0"/>
              </a:rPr>
              <a:t>WWW</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p:spPr>
        <p:txBody>
          <a:bodyPr/>
          <a:lstStyle/>
          <a:p>
            <a:fld id="{EC1083D7-616E-46CD-99A4-C0161616F3A6}" type="slidenum">
              <a:rPr lang="en-US" altLang="zh-CN" smtClean="0"/>
              <a:pPr/>
              <a:t>71</a:t>
            </a:fld>
            <a:endParaRPr lang="en-US" altLang="zh-CN" smtClean="0"/>
          </a:p>
        </p:txBody>
      </p:sp>
      <p:sp>
        <p:nvSpPr>
          <p:cNvPr id="59395" name="Rectangle 2"/>
          <p:cNvSpPr>
            <a:spLocks noGrp="1" noChangeArrowheads="1"/>
          </p:cNvSpPr>
          <p:nvPr>
            <p:ph type="title"/>
          </p:nvPr>
        </p:nvSpPr>
        <p:spPr/>
        <p:txBody>
          <a:bodyPr/>
          <a:lstStyle/>
          <a:p>
            <a:pPr eaLnBrk="1" hangingPunct="1"/>
            <a:r>
              <a:rPr lang="zh-CN" altLang="en-US" smtClean="0"/>
              <a:t>数据挖掘分类</a:t>
            </a:r>
          </a:p>
        </p:txBody>
      </p:sp>
      <p:sp>
        <p:nvSpPr>
          <p:cNvPr id="59396" name="Rectangle 3"/>
          <p:cNvSpPr>
            <a:spLocks noGrp="1" noChangeArrowheads="1"/>
          </p:cNvSpPr>
          <p:nvPr>
            <p:ph type="body" idx="1"/>
          </p:nvPr>
        </p:nvSpPr>
        <p:spPr>
          <a:xfrm>
            <a:off x="323850" y="1268413"/>
            <a:ext cx="8497888" cy="4752975"/>
          </a:xfrm>
        </p:spPr>
        <p:txBody>
          <a:bodyPr/>
          <a:lstStyle/>
          <a:p>
            <a:pPr eaLnBrk="1" hangingPunct="1">
              <a:lnSpc>
                <a:spcPct val="130000"/>
              </a:lnSpc>
            </a:pPr>
            <a:r>
              <a:rPr lang="zh-CN" altLang="en-US" smtClean="0"/>
              <a:t>一般功能</a:t>
            </a:r>
          </a:p>
          <a:p>
            <a:pPr lvl="1" eaLnBrk="1" hangingPunct="1">
              <a:lnSpc>
                <a:spcPct val="130000"/>
              </a:lnSpc>
            </a:pPr>
            <a:r>
              <a:rPr lang="zh-CN" altLang="en-US" smtClean="0">
                <a:latin typeface="Times New Roman" pitchFamily="18" charset="0"/>
              </a:rPr>
              <a:t>描述式数据挖掘</a:t>
            </a:r>
            <a:r>
              <a:rPr lang="en-US" altLang="zh-CN" smtClean="0">
                <a:latin typeface="Times New Roman" pitchFamily="18" charset="0"/>
              </a:rPr>
              <a:t>——</a:t>
            </a:r>
            <a:r>
              <a:rPr lang="zh-CN" altLang="en-US" smtClean="0">
                <a:latin typeface="Times New Roman" pitchFamily="18" charset="0"/>
              </a:rPr>
              <a:t>描述数据的一般性质</a:t>
            </a:r>
          </a:p>
          <a:p>
            <a:pPr lvl="1" eaLnBrk="1" hangingPunct="1">
              <a:lnSpc>
                <a:spcPct val="130000"/>
              </a:lnSpc>
            </a:pPr>
            <a:r>
              <a:rPr lang="zh-CN" altLang="en-US" smtClean="0">
                <a:latin typeface="Times New Roman" pitchFamily="18" charset="0"/>
              </a:rPr>
              <a:t>预测式数据挖掘</a:t>
            </a:r>
            <a:r>
              <a:rPr lang="en-US" altLang="zh-CN" smtClean="0">
                <a:latin typeface="Times New Roman" pitchFamily="18" charset="0"/>
              </a:rPr>
              <a:t>——</a:t>
            </a:r>
            <a:r>
              <a:rPr lang="zh-CN" altLang="en-US" smtClean="0">
                <a:latin typeface="Times New Roman" pitchFamily="18" charset="0"/>
              </a:rPr>
              <a:t>对数据进行推断，做预测</a:t>
            </a:r>
          </a:p>
          <a:p>
            <a:pPr eaLnBrk="1" hangingPunct="1">
              <a:lnSpc>
                <a:spcPct val="130000"/>
              </a:lnSpc>
            </a:pPr>
            <a:r>
              <a:rPr lang="zh-CN" altLang="en-US" smtClean="0"/>
              <a:t>不同的角度</a:t>
            </a:r>
            <a:r>
              <a:rPr lang="en-US" altLang="zh-CN" smtClean="0"/>
              <a:t>,</a:t>
            </a:r>
            <a:r>
              <a:rPr lang="zh-CN" altLang="en-US" smtClean="0"/>
              <a:t>不同的分类</a:t>
            </a:r>
          </a:p>
          <a:p>
            <a:pPr lvl="1" eaLnBrk="1" hangingPunct="1">
              <a:lnSpc>
                <a:spcPct val="130000"/>
              </a:lnSpc>
            </a:pPr>
            <a:r>
              <a:rPr lang="zh-CN" altLang="en-US" smtClean="0">
                <a:latin typeface="Times New Roman" pitchFamily="18" charset="0"/>
              </a:rPr>
              <a:t>待挖掘的数据库类型 </a:t>
            </a:r>
          </a:p>
          <a:p>
            <a:pPr lvl="1" eaLnBrk="1" hangingPunct="1">
              <a:lnSpc>
                <a:spcPct val="130000"/>
              </a:lnSpc>
            </a:pPr>
            <a:r>
              <a:rPr lang="zh-CN" altLang="en-US" smtClean="0">
                <a:latin typeface="Times New Roman" pitchFamily="18" charset="0"/>
              </a:rPr>
              <a:t>待发现的知识类型</a:t>
            </a:r>
          </a:p>
          <a:p>
            <a:pPr lvl="1" eaLnBrk="1" hangingPunct="1">
              <a:lnSpc>
                <a:spcPct val="130000"/>
              </a:lnSpc>
            </a:pPr>
            <a:r>
              <a:rPr lang="zh-CN" altLang="en-US" smtClean="0">
                <a:latin typeface="Times New Roman" pitchFamily="18" charset="0"/>
              </a:rPr>
              <a:t>所用的技术类型</a:t>
            </a:r>
          </a:p>
          <a:p>
            <a:pPr lvl="1" eaLnBrk="1" hangingPunct="1">
              <a:lnSpc>
                <a:spcPct val="130000"/>
              </a:lnSpc>
            </a:pPr>
            <a:r>
              <a:rPr lang="zh-CN" altLang="en-US" smtClean="0">
                <a:latin typeface="Times New Roman" pitchFamily="18" charset="0"/>
              </a:rPr>
              <a:t>所适合的应用类型</a:t>
            </a:r>
            <a:endParaRPr lang="zh-CN" altLang="en-US" smtClean="0"/>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p:spPr>
        <p:txBody>
          <a:bodyPr/>
          <a:lstStyle/>
          <a:p>
            <a:fld id="{C2958EC1-443B-42A0-9F0F-3EBA31D86B67}" type="slidenum">
              <a:rPr lang="en-US" altLang="zh-CN" smtClean="0"/>
              <a:pPr/>
              <a:t>72</a:t>
            </a:fld>
            <a:endParaRPr lang="en-US" altLang="zh-CN" smtClean="0"/>
          </a:p>
        </p:txBody>
      </p:sp>
      <p:sp>
        <p:nvSpPr>
          <p:cNvPr id="60419" name="Rectangle 2"/>
          <p:cNvSpPr>
            <a:spLocks noGrp="1" noChangeArrowheads="1"/>
          </p:cNvSpPr>
          <p:nvPr>
            <p:ph type="title"/>
          </p:nvPr>
        </p:nvSpPr>
        <p:spPr/>
        <p:txBody>
          <a:bodyPr/>
          <a:lstStyle/>
          <a:p>
            <a:pPr eaLnBrk="1" hangingPunct="1"/>
            <a:r>
              <a:rPr lang="zh-CN" altLang="en-US" sz="4000" smtClean="0"/>
              <a:t>数据挖掘分类的多维视图</a:t>
            </a:r>
          </a:p>
        </p:txBody>
      </p:sp>
      <p:sp>
        <p:nvSpPr>
          <p:cNvPr id="60420" name="Rectangle 3"/>
          <p:cNvSpPr>
            <a:spLocks noGrp="1" noChangeArrowheads="1"/>
          </p:cNvSpPr>
          <p:nvPr>
            <p:ph type="body" idx="1"/>
          </p:nvPr>
        </p:nvSpPr>
        <p:spPr/>
        <p:txBody>
          <a:bodyPr/>
          <a:lstStyle/>
          <a:p>
            <a:pPr eaLnBrk="1" hangingPunct="1"/>
            <a:r>
              <a:rPr lang="zh-CN" altLang="en-US" sz="1800" u="sng" dirty="0" smtClean="0"/>
              <a:t>待挖掘的数据库</a:t>
            </a:r>
            <a:endParaRPr lang="zh-CN" altLang="en-US" sz="1800" dirty="0" smtClean="0"/>
          </a:p>
          <a:p>
            <a:pPr lvl="1" eaLnBrk="1" hangingPunct="1"/>
            <a:r>
              <a:rPr lang="zh-CN" altLang="en-US" sz="1800" dirty="0" smtClean="0">
                <a:latin typeface="Times New Roman" pitchFamily="18" charset="0"/>
              </a:rPr>
              <a:t>关系的</a:t>
            </a:r>
            <a:r>
              <a:rPr lang="en-US" altLang="zh-CN" sz="1800" dirty="0" smtClean="0">
                <a:latin typeface="Times New Roman" pitchFamily="18" charset="0"/>
              </a:rPr>
              <a:t>, </a:t>
            </a:r>
            <a:r>
              <a:rPr lang="zh-CN" altLang="en-US" sz="1800" dirty="0" smtClean="0">
                <a:latin typeface="Times New Roman" pitchFamily="18" charset="0"/>
              </a:rPr>
              <a:t>事务的</a:t>
            </a:r>
            <a:r>
              <a:rPr lang="en-US" altLang="zh-CN" sz="1800" dirty="0" smtClean="0">
                <a:latin typeface="Times New Roman" pitchFamily="18" charset="0"/>
              </a:rPr>
              <a:t>, </a:t>
            </a:r>
            <a:r>
              <a:rPr lang="zh-CN" altLang="en-US" sz="1800" dirty="0" smtClean="0">
                <a:latin typeface="Times New Roman" pitchFamily="18" charset="0"/>
              </a:rPr>
              <a:t>面向对象的</a:t>
            </a:r>
            <a:r>
              <a:rPr lang="en-US" altLang="zh-CN" sz="1800" dirty="0" smtClean="0">
                <a:latin typeface="Times New Roman" pitchFamily="18" charset="0"/>
              </a:rPr>
              <a:t>, </a:t>
            </a:r>
            <a:r>
              <a:rPr lang="zh-CN" altLang="en-US" sz="1800" dirty="0" smtClean="0">
                <a:latin typeface="Times New Roman" pitchFamily="18" charset="0"/>
              </a:rPr>
              <a:t>对象</a:t>
            </a:r>
            <a:r>
              <a:rPr lang="en-US" altLang="zh-CN" sz="1800" dirty="0" smtClean="0">
                <a:latin typeface="Times New Roman" pitchFamily="18" charset="0"/>
              </a:rPr>
              <a:t>-</a:t>
            </a:r>
            <a:r>
              <a:rPr lang="zh-CN" altLang="en-US" sz="1800" dirty="0" smtClean="0">
                <a:latin typeface="Times New Roman" pitchFamily="18" charset="0"/>
              </a:rPr>
              <a:t>关系的</a:t>
            </a:r>
            <a:r>
              <a:rPr lang="en-US" altLang="zh-CN" sz="1800" dirty="0" smtClean="0">
                <a:latin typeface="Times New Roman" pitchFamily="18" charset="0"/>
              </a:rPr>
              <a:t>, </a:t>
            </a:r>
            <a:r>
              <a:rPr lang="zh-CN" altLang="en-US" sz="1800" dirty="0" smtClean="0">
                <a:latin typeface="Times New Roman" pitchFamily="18" charset="0"/>
              </a:rPr>
              <a:t>主动的</a:t>
            </a:r>
            <a:r>
              <a:rPr lang="en-US" altLang="zh-CN" sz="1800" dirty="0" smtClean="0">
                <a:latin typeface="Times New Roman" pitchFamily="18" charset="0"/>
              </a:rPr>
              <a:t>, </a:t>
            </a:r>
            <a:r>
              <a:rPr lang="zh-CN" altLang="en-US" sz="1800" dirty="0" smtClean="0">
                <a:latin typeface="Times New Roman" pitchFamily="18" charset="0"/>
              </a:rPr>
              <a:t>空间的</a:t>
            </a:r>
            <a:r>
              <a:rPr lang="en-US" altLang="zh-CN" sz="1800" dirty="0" smtClean="0">
                <a:latin typeface="Times New Roman" pitchFamily="18" charset="0"/>
              </a:rPr>
              <a:t>, </a:t>
            </a:r>
            <a:r>
              <a:rPr lang="zh-CN" altLang="en-US" sz="1800" dirty="0" smtClean="0">
                <a:latin typeface="Times New Roman" pitchFamily="18" charset="0"/>
              </a:rPr>
              <a:t>时间序列的</a:t>
            </a:r>
            <a:r>
              <a:rPr lang="en-US" altLang="zh-CN" sz="1800" dirty="0" smtClean="0">
                <a:latin typeface="Times New Roman" pitchFamily="18" charset="0"/>
              </a:rPr>
              <a:t>, </a:t>
            </a:r>
            <a:r>
              <a:rPr lang="zh-CN" altLang="en-US" sz="1800" dirty="0" smtClean="0">
                <a:latin typeface="Times New Roman" pitchFamily="18" charset="0"/>
              </a:rPr>
              <a:t>文本的</a:t>
            </a:r>
            <a:r>
              <a:rPr lang="en-US" altLang="zh-CN" sz="1800" dirty="0" smtClean="0">
                <a:latin typeface="Times New Roman" pitchFamily="18" charset="0"/>
              </a:rPr>
              <a:t>, </a:t>
            </a:r>
            <a:r>
              <a:rPr lang="zh-CN" altLang="en-US" sz="1800" dirty="0" smtClean="0">
                <a:latin typeface="Times New Roman" pitchFamily="18" charset="0"/>
              </a:rPr>
              <a:t>多媒体的</a:t>
            </a:r>
            <a:r>
              <a:rPr lang="en-US" altLang="zh-CN" sz="1800" dirty="0" smtClean="0">
                <a:latin typeface="Times New Roman" pitchFamily="18" charset="0"/>
              </a:rPr>
              <a:t>, </a:t>
            </a:r>
            <a:r>
              <a:rPr lang="zh-CN" altLang="en-US" sz="1800" dirty="0" smtClean="0">
                <a:latin typeface="Times New Roman" pitchFamily="18" charset="0"/>
              </a:rPr>
              <a:t>异种的</a:t>
            </a:r>
            <a:r>
              <a:rPr lang="en-US" altLang="zh-CN" sz="1800" dirty="0" smtClean="0">
                <a:latin typeface="Times New Roman" pitchFamily="18" charset="0"/>
              </a:rPr>
              <a:t>, </a:t>
            </a:r>
            <a:r>
              <a:rPr lang="zh-CN" altLang="en-US" sz="1800" dirty="0" smtClean="0">
                <a:latin typeface="Times New Roman" pitchFamily="18" charset="0"/>
              </a:rPr>
              <a:t>遗产的</a:t>
            </a:r>
            <a:r>
              <a:rPr lang="en-US" altLang="zh-CN" sz="1800" dirty="0" smtClean="0">
                <a:latin typeface="Times New Roman" pitchFamily="18" charset="0"/>
              </a:rPr>
              <a:t>, WWW, </a:t>
            </a:r>
            <a:r>
              <a:rPr lang="zh-CN" altLang="en-US" sz="1800" dirty="0" smtClean="0">
                <a:latin typeface="Times New Roman" pitchFamily="18" charset="0"/>
              </a:rPr>
              <a:t>等</a:t>
            </a:r>
            <a:r>
              <a:rPr lang="en-US" altLang="zh-CN" sz="1800" dirty="0" smtClean="0">
                <a:latin typeface="Times New Roman" pitchFamily="18" charset="0"/>
              </a:rPr>
              <a:t>.</a:t>
            </a:r>
          </a:p>
          <a:p>
            <a:pPr eaLnBrk="1" hangingPunct="1"/>
            <a:r>
              <a:rPr lang="zh-CN" altLang="en-US" sz="1800" u="sng" dirty="0" smtClean="0"/>
              <a:t>所挖掘的知识</a:t>
            </a:r>
            <a:endParaRPr lang="zh-CN" altLang="en-US" sz="1800" dirty="0" smtClean="0"/>
          </a:p>
          <a:p>
            <a:pPr lvl="1" eaLnBrk="1" hangingPunct="1"/>
            <a:r>
              <a:rPr lang="zh-CN" altLang="en-US" sz="1800" dirty="0" smtClean="0">
                <a:latin typeface="Times New Roman" pitchFamily="18" charset="0"/>
              </a:rPr>
              <a:t>特征</a:t>
            </a:r>
            <a:r>
              <a:rPr lang="en-US" altLang="zh-CN" sz="1800" dirty="0" smtClean="0">
                <a:latin typeface="Times New Roman" pitchFamily="18" charset="0"/>
              </a:rPr>
              <a:t>, </a:t>
            </a:r>
            <a:r>
              <a:rPr lang="zh-CN" altLang="en-US" sz="1800" dirty="0" smtClean="0">
                <a:latin typeface="Times New Roman" pitchFamily="18" charset="0"/>
              </a:rPr>
              <a:t>区分</a:t>
            </a:r>
            <a:r>
              <a:rPr lang="en-US" altLang="zh-CN" sz="1800" dirty="0" smtClean="0">
                <a:latin typeface="Times New Roman" pitchFamily="18" charset="0"/>
              </a:rPr>
              <a:t>, </a:t>
            </a:r>
            <a:r>
              <a:rPr lang="zh-CN" altLang="en-US" sz="1800" dirty="0" smtClean="0">
                <a:latin typeface="Times New Roman" pitchFamily="18" charset="0"/>
              </a:rPr>
              <a:t>关联</a:t>
            </a:r>
            <a:r>
              <a:rPr lang="en-US" altLang="zh-CN" sz="1800" dirty="0" smtClean="0">
                <a:latin typeface="Times New Roman" pitchFamily="18" charset="0"/>
              </a:rPr>
              <a:t>, </a:t>
            </a:r>
            <a:r>
              <a:rPr lang="zh-CN" altLang="en-US" sz="1800" dirty="0" smtClean="0">
                <a:latin typeface="Times New Roman" pitchFamily="18" charset="0"/>
              </a:rPr>
              <a:t>分类</a:t>
            </a:r>
            <a:r>
              <a:rPr lang="en-US" altLang="zh-CN" sz="1800" dirty="0" smtClean="0">
                <a:latin typeface="Times New Roman" pitchFamily="18" charset="0"/>
              </a:rPr>
              <a:t>, </a:t>
            </a:r>
            <a:r>
              <a:rPr lang="zh-CN" altLang="en-US" sz="1800" dirty="0" smtClean="0">
                <a:latin typeface="Times New Roman" pitchFamily="18" charset="0"/>
              </a:rPr>
              <a:t>聚类</a:t>
            </a:r>
            <a:r>
              <a:rPr lang="en-US" altLang="zh-CN" sz="1800" dirty="0" smtClean="0">
                <a:latin typeface="Times New Roman" pitchFamily="18" charset="0"/>
              </a:rPr>
              <a:t>, </a:t>
            </a:r>
            <a:r>
              <a:rPr lang="zh-CN" altLang="en-US" sz="1800" dirty="0" smtClean="0">
                <a:latin typeface="Times New Roman" pitchFamily="18" charset="0"/>
              </a:rPr>
              <a:t>趋势</a:t>
            </a:r>
            <a:r>
              <a:rPr lang="en-US" altLang="zh-CN" sz="1800" dirty="0" smtClean="0">
                <a:latin typeface="Times New Roman" pitchFamily="18" charset="0"/>
              </a:rPr>
              <a:t>, </a:t>
            </a:r>
            <a:r>
              <a:rPr lang="zh-CN" altLang="en-US" sz="1800" dirty="0" smtClean="0">
                <a:latin typeface="Times New Roman" pitchFamily="18" charset="0"/>
              </a:rPr>
              <a:t>偏离和孤立点分析</a:t>
            </a:r>
            <a:r>
              <a:rPr lang="en-US" altLang="zh-CN" sz="1800" dirty="0" smtClean="0">
                <a:latin typeface="Times New Roman" pitchFamily="18" charset="0"/>
              </a:rPr>
              <a:t>, </a:t>
            </a:r>
            <a:r>
              <a:rPr lang="zh-CN" altLang="en-US" sz="1800" dirty="0" smtClean="0">
                <a:latin typeface="Times New Roman" pitchFamily="18" charset="0"/>
              </a:rPr>
              <a:t>等</a:t>
            </a:r>
            <a:r>
              <a:rPr lang="en-US" altLang="zh-CN" sz="1800" dirty="0" smtClean="0">
                <a:latin typeface="Times New Roman" pitchFamily="18" charset="0"/>
              </a:rPr>
              <a:t>.</a:t>
            </a:r>
          </a:p>
          <a:p>
            <a:pPr lvl="1" eaLnBrk="1" hangingPunct="1"/>
            <a:r>
              <a:rPr lang="zh-CN" altLang="en-US" sz="1800" dirty="0" smtClean="0">
                <a:latin typeface="Times New Roman" pitchFamily="18" charset="0"/>
              </a:rPr>
              <a:t>多</a:t>
            </a:r>
            <a:r>
              <a:rPr lang="en-US" altLang="zh-CN" sz="1800" dirty="0" smtClean="0">
                <a:latin typeface="Times New Roman" pitchFamily="18" charset="0"/>
              </a:rPr>
              <a:t>/</a:t>
            </a:r>
            <a:r>
              <a:rPr lang="zh-CN" altLang="en-US" sz="1800" dirty="0" smtClean="0">
                <a:latin typeface="Times New Roman" pitchFamily="18" charset="0"/>
              </a:rPr>
              <a:t>集成的功能</a:t>
            </a:r>
            <a:r>
              <a:rPr lang="en-US" altLang="zh-CN" sz="1800" dirty="0" smtClean="0">
                <a:latin typeface="Times New Roman" pitchFamily="18" charset="0"/>
              </a:rPr>
              <a:t>, </a:t>
            </a:r>
            <a:r>
              <a:rPr lang="zh-CN" altLang="en-US" sz="1800" dirty="0" smtClean="0">
                <a:latin typeface="Times New Roman" pitchFamily="18" charset="0"/>
              </a:rPr>
              <a:t>和多层次上的挖掘</a:t>
            </a:r>
          </a:p>
          <a:p>
            <a:pPr eaLnBrk="1" hangingPunct="1"/>
            <a:r>
              <a:rPr lang="zh-CN" altLang="en-US" sz="1800" u="sng" dirty="0" smtClean="0"/>
              <a:t>所用技术</a:t>
            </a:r>
            <a:endParaRPr lang="zh-CN" altLang="en-US" sz="1800" dirty="0" smtClean="0"/>
          </a:p>
          <a:p>
            <a:pPr lvl="1" eaLnBrk="1" hangingPunct="1"/>
            <a:r>
              <a:rPr lang="zh-CN" altLang="en-US" sz="1800" dirty="0" smtClean="0">
                <a:latin typeface="Times New Roman" pitchFamily="18" charset="0"/>
              </a:rPr>
              <a:t>面向数据库的</a:t>
            </a:r>
            <a:r>
              <a:rPr lang="en-US" altLang="zh-CN" sz="1800" dirty="0" smtClean="0">
                <a:latin typeface="Times New Roman" pitchFamily="18" charset="0"/>
              </a:rPr>
              <a:t>, </a:t>
            </a:r>
            <a:r>
              <a:rPr lang="zh-CN" altLang="en-US" sz="1800" dirty="0" smtClean="0">
                <a:latin typeface="Times New Roman" pitchFamily="18" charset="0"/>
              </a:rPr>
              <a:t>数据仓库 </a:t>
            </a:r>
            <a:r>
              <a:rPr lang="en-US" altLang="zh-CN" sz="1800" dirty="0" smtClean="0">
                <a:latin typeface="Times New Roman" pitchFamily="18" charset="0"/>
              </a:rPr>
              <a:t>(OLAP), </a:t>
            </a:r>
            <a:r>
              <a:rPr lang="zh-CN" altLang="en-US" sz="1800" dirty="0" smtClean="0">
                <a:latin typeface="Times New Roman" pitchFamily="18" charset="0"/>
              </a:rPr>
              <a:t>机器学习</a:t>
            </a:r>
            <a:r>
              <a:rPr lang="en-US" altLang="zh-CN" sz="1800" dirty="0" smtClean="0">
                <a:latin typeface="Times New Roman" pitchFamily="18" charset="0"/>
              </a:rPr>
              <a:t>, </a:t>
            </a:r>
            <a:r>
              <a:rPr lang="zh-CN" altLang="en-US" sz="1800" dirty="0" smtClean="0">
                <a:latin typeface="Times New Roman" pitchFamily="18" charset="0"/>
              </a:rPr>
              <a:t>统计学</a:t>
            </a:r>
            <a:r>
              <a:rPr lang="en-US" altLang="zh-CN" sz="1800" dirty="0" smtClean="0">
                <a:latin typeface="Times New Roman" pitchFamily="18" charset="0"/>
              </a:rPr>
              <a:t>, </a:t>
            </a:r>
            <a:r>
              <a:rPr lang="zh-CN" altLang="en-US" sz="1800" dirty="0" smtClean="0">
                <a:latin typeface="Times New Roman" pitchFamily="18" charset="0"/>
              </a:rPr>
              <a:t>可视化</a:t>
            </a:r>
            <a:r>
              <a:rPr lang="en-US" altLang="zh-CN" sz="1800" dirty="0" smtClean="0">
                <a:latin typeface="Times New Roman" pitchFamily="18" charset="0"/>
              </a:rPr>
              <a:t>, </a:t>
            </a:r>
            <a:r>
              <a:rPr lang="zh-CN" altLang="en-US" sz="1800" dirty="0" smtClean="0">
                <a:latin typeface="Times New Roman" pitchFamily="18" charset="0"/>
              </a:rPr>
              <a:t>神经网络</a:t>
            </a:r>
            <a:r>
              <a:rPr lang="en-US" altLang="zh-CN" sz="1800" dirty="0" smtClean="0">
                <a:latin typeface="Times New Roman" pitchFamily="18" charset="0"/>
              </a:rPr>
              <a:t>, </a:t>
            </a:r>
            <a:r>
              <a:rPr lang="zh-CN" altLang="en-US" sz="1800" dirty="0" smtClean="0">
                <a:latin typeface="Times New Roman" pitchFamily="18" charset="0"/>
              </a:rPr>
              <a:t>等</a:t>
            </a:r>
            <a:r>
              <a:rPr lang="en-US" altLang="zh-CN" sz="1800" dirty="0" smtClean="0">
                <a:latin typeface="Times New Roman" pitchFamily="18" charset="0"/>
              </a:rPr>
              <a:t>.</a:t>
            </a:r>
          </a:p>
          <a:p>
            <a:pPr eaLnBrk="1" hangingPunct="1"/>
            <a:r>
              <a:rPr lang="zh-CN" altLang="en-US" sz="1800" u="sng" dirty="0" smtClean="0"/>
              <a:t>适合的应用</a:t>
            </a:r>
          </a:p>
          <a:p>
            <a:pPr lvl="1" eaLnBrk="1" hangingPunct="1"/>
            <a:r>
              <a:rPr lang="zh-CN" altLang="en-US" sz="1800" dirty="0" smtClean="0">
                <a:latin typeface="Times New Roman" pitchFamily="18" charset="0"/>
              </a:rPr>
              <a:t>零售</a:t>
            </a:r>
            <a:r>
              <a:rPr lang="en-US" altLang="zh-CN" sz="1800" dirty="0" smtClean="0">
                <a:latin typeface="Times New Roman" pitchFamily="18" charset="0"/>
              </a:rPr>
              <a:t>, </a:t>
            </a:r>
            <a:r>
              <a:rPr lang="zh-CN" altLang="en-US" sz="1800" dirty="0" smtClean="0">
                <a:latin typeface="Times New Roman" pitchFamily="18" charset="0"/>
              </a:rPr>
              <a:t>电讯</a:t>
            </a:r>
            <a:r>
              <a:rPr lang="en-US" altLang="zh-CN" sz="1800" dirty="0" smtClean="0">
                <a:latin typeface="Times New Roman" pitchFamily="18" charset="0"/>
              </a:rPr>
              <a:t>, </a:t>
            </a:r>
            <a:r>
              <a:rPr lang="zh-CN" altLang="en-US" sz="1800" dirty="0" smtClean="0">
                <a:latin typeface="Times New Roman" pitchFamily="18" charset="0"/>
              </a:rPr>
              <a:t>银行</a:t>
            </a:r>
            <a:r>
              <a:rPr lang="en-US" altLang="zh-CN" sz="1800" dirty="0" smtClean="0">
                <a:latin typeface="Times New Roman" pitchFamily="18" charset="0"/>
              </a:rPr>
              <a:t>, </a:t>
            </a:r>
            <a:r>
              <a:rPr lang="zh-CN" altLang="en-US" sz="1800" dirty="0" smtClean="0">
                <a:latin typeface="Times New Roman" pitchFamily="18" charset="0"/>
              </a:rPr>
              <a:t>欺骗分析</a:t>
            </a:r>
            <a:r>
              <a:rPr lang="en-US" altLang="zh-CN" sz="1800" dirty="0" smtClean="0">
                <a:latin typeface="Times New Roman" pitchFamily="18" charset="0"/>
              </a:rPr>
              <a:t>, DNA </a:t>
            </a:r>
            <a:r>
              <a:rPr lang="zh-CN" altLang="en-US" sz="1800" dirty="0" smtClean="0">
                <a:latin typeface="Times New Roman" pitchFamily="18" charset="0"/>
              </a:rPr>
              <a:t>挖掘</a:t>
            </a:r>
            <a:r>
              <a:rPr lang="en-US" altLang="zh-CN" sz="1800" dirty="0" smtClean="0">
                <a:latin typeface="Times New Roman" pitchFamily="18" charset="0"/>
              </a:rPr>
              <a:t>, </a:t>
            </a:r>
            <a:r>
              <a:rPr lang="zh-CN" altLang="en-US" sz="1800" dirty="0" smtClean="0">
                <a:latin typeface="Times New Roman" pitchFamily="18" charset="0"/>
              </a:rPr>
              <a:t>股票市场分析</a:t>
            </a:r>
            <a:r>
              <a:rPr lang="en-US" altLang="zh-CN" sz="1800" dirty="0" smtClean="0">
                <a:latin typeface="Times New Roman" pitchFamily="18" charset="0"/>
              </a:rPr>
              <a:t>, Web </a:t>
            </a:r>
            <a:r>
              <a:rPr lang="zh-CN" altLang="en-US" sz="1800" dirty="0" smtClean="0">
                <a:latin typeface="Times New Roman" pitchFamily="18" charset="0"/>
              </a:rPr>
              <a:t>挖掘</a:t>
            </a:r>
            <a:r>
              <a:rPr lang="en-US" altLang="zh-CN" sz="1800" dirty="0" smtClean="0">
                <a:latin typeface="Times New Roman" pitchFamily="18" charset="0"/>
              </a:rPr>
              <a:t>, Web</a:t>
            </a:r>
            <a:r>
              <a:rPr lang="zh-CN" altLang="en-US" sz="1800" dirty="0" smtClean="0">
                <a:latin typeface="Times New Roman" pitchFamily="18" charset="0"/>
              </a:rPr>
              <a:t>日志分析</a:t>
            </a:r>
            <a:r>
              <a:rPr lang="en-US" altLang="zh-CN" sz="1800" dirty="0" smtClean="0">
                <a:latin typeface="Times New Roman" pitchFamily="18" charset="0"/>
              </a:rPr>
              <a:t>, </a:t>
            </a:r>
            <a:r>
              <a:rPr lang="zh-CN" altLang="en-US" sz="1800" dirty="0" smtClean="0">
                <a:latin typeface="Times New Roman" pitchFamily="18" charset="0"/>
              </a:rPr>
              <a:t>等</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9F008A36-78C9-4955-B958-C60371386A74}" type="slidenum">
              <a:rPr kumimoji="0" lang="en-US" altLang="zh-CN" sz="1400"/>
              <a:pPr eaLnBrk="1" hangingPunct="1"/>
              <a:t>73</a:t>
            </a:fld>
            <a:endParaRPr kumimoji="0" lang="en-US" altLang="zh-CN" sz="1400"/>
          </a:p>
        </p:txBody>
      </p:sp>
      <p:sp>
        <p:nvSpPr>
          <p:cNvPr id="52227" name="Rectangle 2"/>
          <p:cNvSpPr>
            <a:spLocks noGrp="1" noChangeArrowheads="1"/>
          </p:cNvSpPr>
          <p:nvPr>
            <p:ph type="title"/>
          </p:nvPr>
        </p:nvSpPr>
        <p:spPr>
          <a:xfrm>
            <a:off x="0" y="170979"/>
            <a:ext cx="9144000" cy="593725"/>
          </a:xfrm>
        </p:spPr>
        <p:txBody>
          <a:bodyPr/>
          <a:lstStyle/>
          <a:p>
            <a:pPr eaLnBrk="1" hangingPunct="1"/>
            <a:r>
              <a:rPr lang="en-US" altLang="zh-CN" sz="2400" dirty="0" smtClean="0"/>
              <a:t>Top-10 Most Popular DM Algorithms:18 Identified Candidates (I)</a:t>
            </a:r>
          </a:p>
        </p:txBody>
      </p:sp>
      <p:sp>
        <p:nvSpPr>
          <p:cNvPr id="52228" name="Rectangle 3"/>
          <p:cNvSpPr>
            <a:spLocks noGrp="1" noChangeArrowheads="1"/>
          </p:cNvSpPr>
          <p:nvPr>
            <p:ph type="body" idx="1"/>
          </p:nvPr>
        </p:nvSpPr>
        <p:spPr>
          <a:xfrm>
            <a:off x="0" y="764704"/>
            <a:ext cx="9144000" cy="5661025"/>
          </a:xfrm>
        </p:spPr>
        <p:txBody>
          <a:bodyPr/>
          <a:lstStyle/>
          <a:p>
            <a:pPr eaLnBrk="1" hangingPunct="1">
              <a:lnSpc>
                <a:spcPct val="90000"/>
              </a:lnSpc>
            </a:pPr>
            <a:r>
              <a:rPr lang="en-US" altLang="zh-CN" sz="2000" b="0" dirty="0" smtClean="0"/>
              <a:t> </a:t>
            </a:r>
            <a:r>
              <a:rPr lang="en-US" altLang="zh-CN" sz="2000" b="1" dirty="0" smtClean="0"/>
              <a:t>Classification</a:t>
            </a:r>
          </a:p>
          <a:p>
            <a:pPr lvl="1" eaLnBrk="1" hangingPunct="1">
              <a:lnSpc>
                <a:spcPct val="90000"/>
              </a:lnSpc>
            </a:pPr>
            <a:r>
              <a:rPr lang="en-US" altLang="zh-CN" sz="2000" b="0" dirty="0" smtClean="0"/>
              <a:t>#1. </a:t>
            </a:r>
            <a:r>
              <a:rPr lang="en-US" altLang="zh-CN" sz="2000" b="1" dirty="0" smtClean="0"/>
              <a:t>C4.5</a:t>
            </a:r>
            <a:r>
              <a:rPr lang="en-US" altLang="zh-CN" sz="2000" b="0" dirty="0" smtClean="0"/>
              <a:t>: Quinlan, J. R. C4.5: Programs for Machine Learning. Morgan Kaufmann., 1993.</a:t>
            </a:r>
          </a:p>
          <a:p>
            <a:pPr lvl="1" eaLnBrk="1" hangingPunct="1">
              <a:lnSpc>
                <a:spcPct val="90000"/>
              </a:lnSpc>
            </a:pPr>
            <a:r>
              <a:rPr lang="en-US" altLang="zh-CN" sz="2000" b="0" dirty="0" smtClean="0"/>
              <a:t>#2. </a:t>
            </a:r>
            <a:r>
              <a:rPr lang="en-US" altLang="zh-CN" sz="2000" b="1" dirty="0" smtClean="0"/>
              <a:t>CART</a:t>
            </a:r>
            <a:r>
              <a:rPr lang="en-US" altLang="zh-CN" sz="2000" b="0" dirty="0" smtClean="0"/>
              <a:t>: L. </a:t>
            </a:r>
            <a:r>
              <a:rPr lang="en-US" altLang="zh-CN" sz="2000" b="0" dirty="0" err="1" smtClean="0"/>
              <a:t>Breiman</a:t>
            </a:r>
            <a:r>
              <a:rPr lang="en-US" altLang="zh-CN" sz="2000" b="0" dirty="0" smtClean="0"/>
              <a:t>, J. Friedman, R. </a:t>
            </a:r>
            <a:r>
              <a:rPr lang="en-US" altLang="zh-CN" sz="2000" b="0" dirty="0" err="1" smtClean="0"/>
              <a:t>Olshen</a:t>
            </a:r>
            <a:r>
              <a:rPr lang="en-US" altLang="zh-CN" sz="2000" b="0" dirty="0" smtClean="0"/>
              <a:t>, and C. Stone. Classification and Regression Trees. Wadsworth, 1984.</a:t>
            </a:r>
          </a:p>
          <a:p>
            <a:pPr lvl="1" eaLnBrk="1" hangingPunct="1">
              <a:lnSpc>
                <a:spcPct val="90000"/>
              </a:lnSpc>
            </a:pPr>
            <a:r>
              <a:rPr lang="en-US" altLang="zh-CN" sz="2000" b="0" dirty="0" smtClean="0"/>
              <a:t>#3. </a:t>
            </a:r>
            <a:r>
              <a:rPr lang="en-US" altLang="zh-CN" sz="2000" b="1" dirty="0" smtClean="0"/>
              <a:t>K Nearest </a:t>
            </a:r>
            <a:r>
              <a:rPr lang="en-US" altLang="zh-CN" sz="2000" b="1" dirty="0" err="1" smtClean="0"/>
              <a:t>Neighbours</a:t>
            </a:r>
            <a:r>
              <a:rPr lang="en-US" altLang="zh-CN" sz="2000" b="1" dirty="0" smtClean="0"/>
              <a:t> (</a:t>
            </a:r>
            <a:r>
              <a:rPr lang="en-US" altLang="zh-CN" sz="2000" b="1" dirty="0" err="1" smtClean="0"/>
              <a:t>kNN</a:t>
            </a:r>
            <a:r>
              <a:rPr lang="en-US" altLang="zh-CN" sz="2000" b="1" dirty="0" smtClean="0"/>
              <a:t>): </a:t>
            </a:r>
            <a:r>
              <a:rPr lang="en-US" altLang="zh-CN" sz="2000" b="0" dirty="0" smtClean="0"/>
              <a:t>Hastie, T. and </a:t>
            </a:r>
            <a:r>
              <a:rPr lang="en-US" altLang="zh-CN" sz="2000" b="0" dirty="0" err="1" smtClean="0"/>
              <a:t>Tibshirani</a:t>
            </a:r>
            <a:r>
              <a:rPr lang="en-US" altLang="zh-CN" sz="2000" b="0" dirty="0" smtClean="0"/>
              <a:t>, R. 1996. Discriminant Adaptive Nearest Neighbor Classification. TPAMI. 18(6)</a:t>
            </a:r>
          </a:p>
          <a:p>
            <a:pPr lvl="1" eaLnBrk="1" hangingPunct="1">
              <a:lnSpc>
                <a:spcPct val="90000"/>
              </a:lnSpc>
            </a:pPr>
            <a:r>
              <a:rPr lang="en-US" altLang="zh-CN" sz="2000" b="0" dirty="0" smtClean="0"/>
              <a:t>#4. </a:t>
            </a:r>
            <a:r>
              <a:rPr lang="en-US" altLang="zh-CN" sz="2000" b="1" dirty="0" smtClean="0"/>
              <a:t>Naive Bayes </a:t>
            </a:r>
            <a:r>
              <a:rPr lang="en-US" altLang="zh-CN" sz="2000" b="0" dirty="0" smtClean="0"/>
              <a:t>Hand, D.J., Yu, K., 2001. Idiot's Bayes: Not So Stupid After All? </a:t>
            </a:r>
            <a:r>
              <a:rPr lang="en-US" altLang="zh-CN" sz="2000" b="0" dirty="0" err="1" smtClean="0"/>
              <a:t>Internat.</a:t>
            </a:r>
            <a:r>
              <a:rPr lang="en-US" altLang="zh-CN" sz="2000" b="0" dirty="0" smtClean="0"/>
              <a:t> Statist. Rev. 69, 385-398.</a:t>
            </a:r>
          </a:p>
          <a:p>
            <a:pPr eaLnBrk="1" hangingPunct="1">
              <a:lnSpc>
                <a:spcPct val="90000"/>
              </a:lnSpc>
            </a:pPr>
            <a:r>
              <a:rPr lang="en-US" altLang="zh-CN" sz="2000" b="1" dirty="0" smtClean="0"/>
              <a:t>Statistical Learning</a:t>
            </a:r>
          </a:p>
          <a:p>
            <a:pPr lvl="1" eaLnBrk="1" hangingPunct="1">
              <a:lnSpc>
                <a:spcPct val="90000"/>
              </a:lnSpc>
            </a:pPr>
            <a:r>
              <a:rPr lang="en-US" altLang="zh-CN" sz="2000" b="0" dirty="0" smtClean="0"/>
              <a:t>#5. </a:t>
            </a:r>
            <a:r>
              <a:rPr lang="en-US" altLang="zh-CN" sz="2000" b="1" dirty="0" smtClean="0"/>
              <a:t>SVM</a:t>
            </a:r>
            <a:r>
              <a:rPr lang="en-US" altLang="zh-CN" sz="2000" b="0" dirty="0" smtClean="0"/>
              <a:t>: </a:t>
            </a:r>
            <a:r>
              <a:rPr lang="en-US" altLang="zh-CN" sz="2000" b="0" dirty="0" err="1" smtClean="0"/>
              <a:t>Vapnik</a:t>
            </a:r>
            <a:r>
              <a:rPr lang="en-US" altLang="zh-CN" sz="2000" b="0" dirty="0" smtClean="0"/>
              <a:t>, V. N. 1995. The Nature of Statistical Learning Theory. Springer-</a:t>
            </a:r>
            <a:r>
              <a:rPr lang="en-US" altLang="zh-CN" sz="2000" b="0" dirty="0" err="1" smtClean="0"/>
              <a:t>Verlag</a:t>
            </a:r>
            <a:r>
              <a:rPr lang="en-US" altLang="zh-CN" sz="2000" b="0" dirty="0" smtClean="0"/>
              <a:t>.</a:t>
            </a:r>
          </a:p>
          <a:p>
            <a:pPr lvl="1" eaLnBrk="1" hangingPunct="1">
              <a:lnSpc>
                <a:spcPct val="90000"/>
              </a:lnSpc>
            </a:pPr>
            <a:r>
              <a:rPr lang="en-US" altLang="zh-CN" sz="2000" b="0" dirty="0" smtClean="0"/>
              <a:t> #6. </a:t>
            </a:r>
            <a:r>
              <a:rPr lang="en-US" altLang="zh-CN" sz="2000" b="1" dirty="0" smtClean="0"/>
              <a:t>EM</a:t>
            </a:r>
            <a:r>
              <a:rPr lang="en-US" altLang="zh-CN" sz="2000" b="0" dirty="0" smtClean="0"/>
              <a:t>: McLachlan, G. and Peel, D. (2000). Finite Mixture Models. J. Wiley, New York. Association Analysis</a:t>
            </a:r>
          </a:p>
          <a:p>
            <a:pPr lvl="1" eaLnBrk="1" hangingPunct="1">
              <a:lnSpc>
                <a:spcPct val="90000"/>
              </a:lnSpc>
            </a:pPr>
            <a:r>
              <a:rPr lang="en-US" altLang="zh-CN" sz="2000" b="0" dirty="0" smtClean="0"/>
              <a:t>#7. </a:t>
            </a:r>
            <a:r>
              <a:rPr lang="en-US" altLang="zh-CN" sz="2000" b="1" dirty="0" err="1" smtClean="0"/>
              <a:t>Apriori</a:t>
            </a:r>
            <a:r>
              <a:rPr lang="en-US" altLang="zh-CN" sz="2000" b="0" dirty="0" smtClean="0"/>
              <a:t>: Rakesh Agrawal and Ramakrishnan </a:t>
            </a:r>
            <a:r>
              <a:rPr lang="en-US" altLang="zh-CN" sz="2000" b="0" dirty="0" err="1" smtClean="0"/>
              <a:t>Srikant</a:t>
            </a:r>
            <a:r>
              <a:rPr lang="en-US" altLang="zh-CN" sz="2000" b="0" dirty="0" smtClean="0"/>
              <a:t>. Fast Algorithms for Mining Association Rules. In VLDB '94.</a:t>
            </a:r>
          </a:p>
          <a:p>
            <a:pPr lvl="1" eaLnBrk="1" hangingPunct="1">
              <a:lnSpc>
                <a:spcPct val="90000"/>
              </a:lnSpc>
            </a:pPr>
            <a:r>
              <a:rPr lang="en-US" altLang="zh-CN" sz="2000" b="0" dirty="0" smtClean="0"/>
              <a:t>#8. </a:t>
            </a:r>
            <a:r>
              <a:rPr lang="en-US" altLang="zh-CN" sz="2000" b="1" dirty="0" smtClean="0"/>
              <a:t>FP-Tree</a:t>
            </a:r>
            <a:r>
              <a:rPr lang="en-US" altLang="zh-CN" sz="2000" b="0" dirty="0" smtClean="0"/>
              <a:t>: Han, J., Pei, J., and Yin, Y. 2000. Mining frequent patterns without candidate generation. In SIGMOD '00.</a:t>
            </a:r>
          </a:p>
        </p:txBody>
      </p:sp>
    </p:spTree>
    <p:extLst>
      <p:ext uri="{BB962C8B-B14F-4D97-AF65-F5344CB8AC3E}">
        <p14:creationId xmlns:p14="http://schemas.microsoft.com/office/powerpoint/2010/main" val="837283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EB5FF820-2C17-4623-A998-4DD19D4E14F7}" type="slidenum">
              <a:rPr kumimoji="0" lang="en-US" altLang="zh-CN" sz="1400"/>
              <a:pPr eaLnBrk="1" hangingPunct="1"/>
              <a:t>74</a:t>
            </a:fld>
            <a:endParaRPr kumimoji="0" lang="en-US" altLang="zh-CN" sz="1400"/>
          </a:p>
        </p:txBody>
      </p:sp>
      <p:sp>
        <p:nvSpPr>
          <p:cNvPr id="53251" name="Rectangle 2"/>
          <p:cNvSpPr>
            <a:spLocks noGrp="1" noChangeArrowheads="1"/>
          </p:cNvSpPr>
          <p:nvPr>
            <p:ph type="title"/>
          </p:nvPr>
        </p:nvSpPr>
        <p:spPr>
          <a:xfrm>
            <a:off x="900113" y="116632"/>
            <a:ext cx="7732712" cy="514350"/>
          </a:xfrm>
        </p:spPr>
        <p:txBody>
          <a:bodyPr/>
          <a:lstStyle/>
          <a:p>
            <a:pPr eaLnBrk="1" hangingPunct="1"/>
            <a:r>
              <a:rPr lang="en-US" altLang="zh-CN" sz="2400" dirty="0" smtClean="0"/>
              <a:t>The 18 Identified Candidates (II)</a:t>
            </a:r>
          </a:p>
        </p:txBody>
      </p:sp>
      <p:sp>
        <p:nvSpPr>
          <p:cNvPr id="53252" name="Rectangle 3"/>
          <p:cNvSpPr>
            <a:spLocks noGrp="1" noChangeArrowheads="1"/>
          </p:cNvSpPr>
          <p:nvPr>
            <p:ph type="body" idx="1"/>
          </p:nvPr>
        </p:nvSpPr>
        <p:spPr>
          <a:xfrm>
            <a:off x="174204" y="404664"/>
            <a:ext cx="8964612" cy="5532612"/>
          </a:xfrm>
        </p:spPr>
        <p:txBody>
          <a:bodyPr/>
          <a:lstStyle/>
          <a:p>
            <a:pPr eaLnBrk="1" hangingPunct="1">
              <a:lnSpc>
                <a:spcPct val="90000"/>
              </a:lnSpc>
            </a:pPr>
            <a:r>
              <a:rPr lang="en-US" altLang="zh-CN" sz="2400" b="1" dirty="0" smtClean="0"/>
              <a:t>Link Mining</a:t>
            </a:r>
          </a:p>
          <a:p>
            <a:pPr lvl="1" eaLnBrk="1" hangingPunct="1">
              <a:lnSpc>
                <a:spcPct val="90000"/>
              </a:lnSpc>
            </a:pPr>
            <a:r>
              <a:rPr lang="en-US" altLang="zh-CN" sz="2400" dirty="0" smtClean="0"/>
              <a:t>#9. </a:t>
            </a:r>
            <a:r>
              <a:rPr lang="en-US" altLang="zh-CN" sz="2400" b="1" dirty="0" smtClean="0"/>
              <a:t>PageRank</a:t>
            </a:r>
            <a:r>
              <a:rPr lang="en-US" altLang="zh-CN" sz="2400" dirty="0" smtClean="0"/>
              <a:t>: </a:t>
            </a:r>
            <a:r>
              <a:rPr lang="en-US" altLang="zh-CN" sz="2400" dirty="0" err="1" smtClean="0"/>
              <a:t>Brin</a:t>
            </a:r>
            <a:r>
              <a:rPr lang="en-US" altLang="zh-CN" sz="2400" dirty="0" smtClean="0"/>
              <a:t>, S. and Page, L. 1998. The anatomy of a large-scale </a:t>
            </a:r>
            <a:r>
              <a:rPr lang="en-US" altLang="zh-CN" sz="2400" dirty="0" err="1" smtClean="0"/>
              <a:t>hypertextual</a:t>
            </a:r>
            <a:r>
              <a:rPr lang="en-US" altLang="zh-CN" sz="2400" dirty="0" smtClean="0"/>
              <a:t> Web search engine. In WWW-7, 1998.</a:t>
            </a:r>
          </a:p>
          <a:p>
            <a:pPr lvl="1" eaLnBrk="1" hangingPunct="1">
              <a:lnSpc>
                <a:spcPct val="90000"/>
              </a:lnSpc>
            </a:pPr>
            <a:r>
              <a:rPr lang="en-US" altLang="zh-CN" sz="2400" dirty="0" smtClean="0"/>
              <a:t>#10. </a:t>
            </a:r>
            <a:r>
              <a:rPr lang="en-US" altLang="zh-CN" sz="2400" b="1" dirty="0" smtClean="0"/>
              <a:t>HITS</a:t>
            </a:r>
            <a:r>
              <a:rPr lang="en-US" altLang="zh-CN" sz="2400" dirty="0" smtClean="0"/>
              <a:t>: Kleinberg, J. M. 1998. Authoritative sources in a hyperlinked environment. SODA, 1998.</a:t>
            </a:r>
          </a:p>
          <a:p>
            <a:pPr eaLnBrk="1" hangingPunct="1">
              <a:lnSpc>
                <a:spcPct val="90000"/>
              </a:lnSpc>
            </a:pPr>
            <a:r>
              <a:rPr lang="en-US" altLang="zh-CN" sz="2400" b="1" dirty="0" smtClean="0"/>
              <a:t>Clustering</a:t>
            </a:r>
          </a:p>
          <a:p>
            <a:pPr lvl="1" eaLnBrk="1" hangingPunct="1">
              <a:lnSpc>
                <a:spcPct val="90000"/>
              </a:lnSpc>
            </a:pPr>
            <a:r>
              <a:rPr lang="en-US" altLang="zh-CN" sz="2400" dirty="0" smtClean="0"/>
              <a:t>#11. </a:t>
            </a:r>
            <a:r>
              <a:rPr lang="en-US" altLang="zh-CN" sz="2400" b="1" dirty="0" smtClean="0"/>
              <a:t>K-Means</a:t>
            </a:r>
            <a:r>
              <a:rPr lang="en-US" altLang="zh-CN" sz="2400" dirty="0" smtClean="0"/>
              <a:t>: </a:t>
            </a:r>
            <a:r>
              <a:rPr lang="en-US" altLang="zh-CN" sz="2400" dirty="0" err="1" smtClean="0"/>
              <a:t>MacQueen</a:t>
            </a:r>
            <a:r>
              <a:rPr lang="en-US" altLang="zh-CN" sz="2400" dirty="0" smtClean="0"/>
              <a:t>, J. B., Some methods for classification and analysis of multivariate observations, in Proc. 5th Berkeley </a:t>
            </a:r>
            <a:r>
              <a:rPr lang="en-US" altLang="zh-CN" sz="2400" dirty="0" err="1" smtClean="0"/>
              <a:t>Symp</a:t>
            </a:r>
            <a:r>
              <a:rPr lang="en-US" altLang="zh-CN" sz="2400" dirty="0" smtClean="0"/>
              <a:t>. Mathematical Statistics and Probability, 1967.</a:t>
            </a:r>
          </a:p>
          <a:p>
            <a:pPr lvl="1" eaLnBrk="1" hangingPunct="1">
              <a:lnSpc>
                <a:spcPct val="90000"/>
              </a:lnSpc>
            </a:pPr>
            <a:r>
              <a:rPr lang="en-US" altLang="zh-CN" sz="2400" dirty="0" smtClean="0"/>
              <a:t>#12. </a:t>
            </a:r>
            <a:r>
              <a:rPr lang="en-US" altLang="zh-CN" sz="2400" b="1" dirty="0" smtClean="0"/>
              <a:t>BIRCH</a:t>
            </a:r>
            <a:r>
              <a:rPr lang="en-US" altLang="zh-CN" sz="2400" dirty="0" smtClean="0"/>
              <a:t>: Zhang, T., Ramakrishnan, R., and </a:t>
            </a:r>
            <a:r>
              <a:rPr lang="en-US" altLang="zh-CN" sz="2400" dirty="0" err="1" smtClean="0"/>
              <a:t>Livny</a:t>
            </a:r>
            <a:r>
              <a:rPr lang="en-US" altLang="zh-CN" sz="2400" dirty="0" smtClean="0"/>
              <a:t>, M. 1996. BIRCH: an efficient data clustering method for very large databases. In SIGMOD '96.</a:t>
            </a:r>
          </a:p>
          <a:p>
            <a:pPr eaLnBrk="1" hangingPunct="1">
              <a:lnSpc>
                <a:spcPct val="90000"/>
              </a:lnSpc>
            </a:pPr>
            <a:r>
              <a:rPr lang="en-US" altLang="zh-CN" sz="2400" b="1" dirty="0" smtClean="0"/>
              <a:t>Bagging and Boosting</a:t>
            </a:r>
          </a:p>
          <a:p>
            <a:pPr lvl="1" eaLnBrk="1" hangingPunct="1">
              <a:lnSpc>
                <a:spcPct val="90000"/>
              </a:lnSpc>
            </a:pPr>
            <a:r>
              <a:rPr lang="en-US" altLang="zh-CN" sz="2400" dirty="0" smtClean="0"/>
              <a:t>#13. </a:t>
            </a:r>
            <a:r>
              <a:rPr lang="en-US" altLang="zh-CN" sz="2400" b="1" dirty="0" err="1" smtClean="0"/>
              <a:t>AdaBoost</a:t>
            </a:r>
            <a:r>
              <a:rPr lang="en-US" altLang="zh-CN" sz="2400" dirty="0" smtClean="0"/>
              <a:t>: Freund, Y. and </a:t>
            </a:r>
            <a:r>
              <a:rPr lang="en-US" altLang="zh-CN" sz="2400" dirty="0" err="1" smtClean="0"/>
              <a:t>Schapire</a:t>
            </a:r>
            <a:r>
              <a:rPr lang="en-US" altLang="zh-CN" sz="2400" dirty="0" smtClean="0"/>
              <a:t>, R. E. 1997. A decision-theoretic generalization of on-line learning and an application to boosting. J. </a:t>
            </a:r>
            <a:r>
              <a:rPr lang="en-US" altLang="zh-CN" sz="2400" dirty="0" err="1" smtClean="0"/>
              <a:t>Comput</a:t>
            </a:r>
            <a:r>
              <a:rPr lang="en-US" altLang="zh-CN" sz="2400" dirty="0" smtClean="0"/>
              <a:t>. Syst. Sci. 55, 1 (Aug. 1997), 119-139.</a:t>
            </a:r>
          </a:p>
        </p:txBody>
      </p:sp>
    </p:spTree>
    <p:extLst>
      <p:ext uri="{BB962C8B-B14F-4D97-AF65-F5344CB8AC3E}">
        <p14:creationId xmlns:p14="http://schemas.microsoft.com/office/powerpoint/2010/main" val="1394396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27A5060-975C-4EF1-B50C-D264DC43CAC9}" type="slidenum">
              <a:rPr kumimoji="0" lang="en-US" altLang="zh-CN" sz="1400"/>
              <a:pPr eaLnBrk="1" hangingPunct="1"/>
              <a:t>75</a:t>
            </a:fld>
            <a:endParaRPr kumimoji="0" lang="en-US" altLang="zh-CN" sz="1400"/>
          </a:p>
        </p:txBody>
      </p:sp>
      <p:sp>
        <p:nvSpPr>
          <p:cNvPr id="54275" name="Rectangle 2"/>
          <p:cNvSpPr>
            <a:spLocks noGrp="1" noChangeArrowheads="1"/>
          </p:cNvSpPr>
          <p:nvPr>
            <p:ph type="title"/>
          </p:nvPr>
        </p:nvSpPr>
        <p:spPr>
          <a:xfrm>
            <a:off x="768350" y="116632"/>
            <a:ext cx="8375650" cy="441325"/>
          </a:xfrm>
        </p:spPr>
        <p:txBody>
          <a:bodyPr/>
          <a:lstStyle/>
          <a:p>
            <a:pPr eaLnBrk="1" hangingPunct="1"/>
            <a:r>
              <a:rPr lang="en-US" altLang="zh-CN" sz="4000" dirty="0" smtClean="0"/>
              <a:t>The 18 Identified Candidates (III)</a:t>
            </a:r>
          </a:p>
        </p:txBody>
      </p:sp>
      <p:sp>
        <p:nvSpPr>
          <p:cNvPr id="54276" name="Rectangle 3"/>
          <p:cNvSpPr>
            <a:spLocks noGrp="1" noChangeArrowheads="1"/>
          </p:cNvSpPr>
          <p:nvPr>
            <p:ph type="body" idx="1"/>
          </p:nvPr>
        </p:nvSpPr>
        <p:spPr>
          <a:xfrm>
            <a:off x="0" y="475704"/>
            <a:ext cx="8964613" cy="5689600"/>
          </a:xfrm>
        </p:spPr>
        <p:txBody>
          <a:bodyPr/>
          <a:lstStyle/>
          <a:p>
            <a:pPr eaLnBrk="1" hangingPunct="1"/>
            <a:r>
              <a:rPr lang="en-US" altLang="zh-CN" sz="2200" b="1" dirty="0" smtClean="0"/>
              <a:t>Sequential Patterns</a:t>
            </a:r>
          </a:p>
          <a:p>
            <a:pPr lvl="1" eaLnBrk="1" hangingPunct="1"/>
            <a:r>
              <a:rPr lang="en-US" altLang="zh-CN" sz="2200" dirty="0" smtClean="0"/>
              <a:t>#14. </a:t>
            </a:r>
            <a:r>
              <a:rPr lang="en-US" altLang="zh-CN" sz="2200" b="1" dirty="0" smtClean="0"/>
              <a:t>GSP</a:t>
            </a:r>
            <a:r>
              <a:rPr lang="en-US" altLang="zh-CN" sz="2200" dirty="0" smtClean="0"/>
              <a:t>: </a:t>
            </a:r>
            <a:r>
              <a:rPr lang="en-US" altLang="zh-CN" sz="2200" dirty="0" err="1" smtClean="0"/>
              <a:t>Srikant</a:t>
            </a:r>
            <a:r>
              <a:rPr lang="en-US" altLang="zh-CN" sz="2200" dirty="0" smtClean="0"/>
              <a:t>, R. and Agrawal, R. 1996. Mining Sequential Patterns: Generalizations and Performance Improvements. 5th International Conference on Extending Database Technology, 1996.</a:t>
            </a:r>
          </a:p>
          <a:p>
            <a:pPr lvl="1" eaLnBrk="1" hangingPunct="1"/>
            <a:r>
              <a:rPr lang="en-US" altLang="zh-CN" sz="2200" dirty="0" smtClean="0"/>
              <a:t>#15. </a:t>
            </a:r>
            <a:r>
              <a:rPr lang="en-US" altLang="zh-CN" sz="2200" b="1" dirty="0" err="1" smtClean="0"/>
              <a:t>PrefixSpan</a:t>
            </a:r>
            <a:r>
              <a:rPr lang="en-US" altLang="zh-CN" sz="2200" dirty="0" smtClean="0"/>
              <a:t>: J. Pei, J. Han, B. </a:t>
            </a:r>
            <a:r>
              <a:rPr lang="en-US" altLang="zh-CN" sz="2200" dirty="0" err="1" smtClean="0"/>
              <a:t>Mortazavi-Asl</a:t>
            </a:r>
            <a:r>
              <a:rPr lang="en-US" altLang="zh-CN" sz="2200" dirty="0" smtClean="0"/>
              <a:t>, H. Pinto, Q. Chen, U. </a:t>
            </a:r>
            <a:r>
              <a:rPr lang="en-US" altLang="zh-CN" sz="2200" dirty="0" err="1" smtClean="0"/>
              <a:t>Dayal</a:t>
            </a:r>
            <a:r>
              <a:rPr lang="en-US" altLang="zh-CN" sz="2200" dirty="0" smtClean="0"/>
              <a:t> and M-C. Hsu. </a:t>
            </a:r>
            <a:r>
              <a:rPr lang="en-US" altLang="zh-CN" sz="2200" dirty="0" err="1" smtClean="0"/>
              <a:t>PrefixSpan</a:t>
            </a:r>
            <a:r>
              <a:rPr lang="en-US" altLang="zh-CN" sz="2200" dirty="0" smtClean="0"/>
              <a:t>: Mining Sequential Patterns Efficiently by Prefix-Projected Pattern Growth. In ICDE '01.</a:t>
            </a:r>
          </a:p>
          <a:p>
            <a:pPr eaLnBrk="1" hangingPunct="1"/>
            <a:r>
              <a:rPr lang="en-US" altLang="zh-CN" sz="2200" b="1" dirty="0" smtClean="0"/>
              <a:t>Integrated Mining</a:t>
            </a:r>
          </a:p>
          <a:p>
            <a:pPr lvl="1" eaLnBrk="1" hangingPunct="1"/>
            <a:r>
              <a:rPr lang="en-US" altLang="zh-CN" sz="2200" dirty="0" smtClean="0"/>
              <a:t>#16. </a:t>
            </a:r>
            <a:r>
              <a:rPr lang="en-US" altLang="zh-CN" sz="2200" b="1" dirty="0" smtClean="0"/>
              <a:t>CBA</a:t>
            </a:r>
            <a:r>
              <a:rPr lang="en-US" altLang="zh-CN" sz="2200" dirty="0" smtClean="0"/>
              <a:t>: Liu, B., Hsu, W. and Ma, Y. M. Integrating classification and association rule mining. KDD-98. </a:t>
            </a:r>
          </a:p>
          <a:p>
            <a:pPr eaLnBrk="1" hangingPunct="1"/>
            <a:r>
              <a:rPr lang="en-US" altLang="zh-CN" sz="2200" b="1" dirty="0" smtClean="0"/>
              <a:t>Rough Sets</a:t>
            </a:r>
          </a:p>
          <a:p>
            <a:pPr lvl="1" eaLnBrk="1" hangingPunct="1"/>
            <a:r>
              <a:rPr lang="en-US" altLang="zh-CN" sz="2200" dirty="0" smtClean="0"/>
              <a:t>#17</a:t>
            </a:r>
            <a:r>
              <a:rPr lang="en-US" altLang="zh-CN" sz="2200" b="1" dirty="0" smtClean="0"/>
              <a:t>. Finding </a:t>
            </a:r>
            <a:r>
              <a:rPr lang="en-US" altLang="zh-CN" sz="2200" b="1" dirty="0" err="1" smtClean="0"/>
              <a:t>reduct</a:t>
            </a:r>
            <a:r>
              <a:rPr lang="en-US" altLang="zh-CN" sz="2200" dirty="0" smtClean="0"/>
              <a:t>: </a:t>
            </a:r>
            <a:r>
              <a:rPr lang="en-US" altLang="zh-CN" sz="2200" dirty="0" err="1" smtClean="0"/>
              <a:t>Zdzislaw</a:t>
            </a:r>
            <a:r>
              <a:rPr lang="en-US" altLang="zh-CN" sz="2200" dirty="0" smtClean="0"/>
              <a:t> </a:t>
            </a:r>
            <a:r>
              <a:rPr lang="en-US" altLang="zh-CN" sz="2200" dirty="0" err="1" smtClean="0"/>
              <a:t>Pawlak</a:t>
            </a:r>
            <a:r>
              <a:rPr lang="en-US" altLang="zh-CN" sz="2200" dirty="0" smtClean="0"/>
              <a:t>, Rough Sets: Theoretical Aspects of Reasoning about Data, Kluwer Academic Publishers, Norwell, MA, 1992</a:t>
            </a:r>
          </a:p>
          <a:p>
            <a:pPr eaLnBrk="1" hangingPunct="1"/>
            <a:r>
              <a:rPr lang="en-US" altLang="zh-CN" sz="2200" b="1" dirty="0" smtClean="0"/>
              <a:t>Graph Mining</a:t>
            </a:r>
          </a:p>
          <a:p>
            <a:pPr lvl="1" eaLnBrk="1" hangingPunct="1"/>
            <a:r>
              <a:rPr lang="en-US" altLang="zh-CN" sz="2200" dirty="0" smtClean="0"/>
              <a:t>#18. </a:t>
            </a:r>
            <a:r>
              <a:rPr lang="en-US" altLang="zh-CN" sz="2200" b="1" dirty="0" err="1" smtClean="0"/>
              <a:t>gSpan</a:t>
            </a:r>
            <a:r>
              <a:rPr lang="en-US" altLang="zh-CN" sz="2200" dirty="0" smtClean="0"/>
              <a:t>: Yan, X. and Han, J. 2002. </a:t>
            </a:r>
            <a:r>
              <a:rPr lang="en-US" altLang="zh-CN" sz="2200" dirty="0" err="1" smtClean="0"/>
              <a:t>gSpan</a:t>
            </a:r>
            <a:r>
              <a:rPr lang="en-US" altLang="zh-CN" sz="2200" dirty="0" smtClean="0"/>
              <a:t>: Graph-Based Substructure Pattern Mining. In ICDM '02.</a:t>
            </a:r>
          </a:p>
        </p:txBody>
      </p:sp>
    </p:spTree>
    <p:extLst>
      <p:ext uri="{BB962C8B-B14F-4D97-AF65-F5344CB8AC3E}">
        <p14:creationId xmlns:p14="http://schemas.microsoft.com/office/powerpoint/2010/main" val="169415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4DB5BE0-B235-44F1-B52F-92B56B68AAB8}" type="slidenum">
              <a:rPr lang="zh-CN" altLang="zh-CN" smtClean="0"/>
              <a:pPr>
                <a:defRPr/>
              </a:pPr>
              <a:t>76</a:t>
            </a:fld>
            <a:endParaRPr lang="zh-CN" altLang="zh-CN"/>
          </a:p>
        </p:txBody>
      </p:sp>
      <p:sp>
        <p:nvSpPr>
          <p:cNvPr id="5" name="Rectangle 3"/>
          <p:cNvSpPr txBox="1">
            <a:spLocks noChangeArrowheads="1"/>
          </p:cNvSpPr>
          <p:nvPr/>
        </p:nvSpPr>
        <p:spPr bwMode="auto">
          <a:xfrm>
            <a:off x="1043608" y="908720"/>
            <a:ext cx="7776542"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lnSpc>
                <a:spcPct val="110000"/>
              </a:lnSpc>
            </a:pPr>
            <a:r>
              <a:rPr lang="en-US" altLang="zh-CN" sz="2800" b="1" dirty="0" smtClean="0"/>
              <a:t>1: C4.5 (61 votes)</a:t>
            </a:r>
          </a:p>
          <a:p>
            <a:pPr eaLnBrk="1" hangingPunct="1">
              <a:lnSpc>
                <a:spcPct val="110000"/>
              </a:lnSpc>
            </a:pPr>
            <a:r>
              <a:rPr lang="en-US" altLang="zh-CN" sz="2800" b="1" dirty="0" smtClean="0"/>
              <a:t>2: K-Means (60 votes)</a:t>
            </a:r>
          </a:p>
          <a:p>
            <a:pPr eaLnBrk="1" hangingPunct="1">
              <a:lnSpc>
                <a:spcPct val="110000"/>
              </a:lnSpc>
            </a:pPr>
            <a:r>
              <a:rPr lang="en-US" altLang="zh-CN" sz="2800" b="1" dirty="0" smtClean="0"/>
              <a:t>3: SVM (58 votes)</a:t>
            </a:r>
          </a:p>
          <a:p>
            <a:pPr eaLnBrk="1" hangingPunct="1">
              <a:lnSpc>
                <a:spcPct val="110000"/>
              </a:lnSpc>
            </a:pPr>
            <a:r>
              <a:rPr lang="en-US" altLang="zh-CN" sz="2800" b="1" dirty="0" smtClean="0"/>
              <a:t>4: </a:t>
            </a:r>
            <a:r>
              <a:rPr lang="en-US" altLang="zh-CN" sz="2800" b="1" dirty="0" err="1" smtClean="0"/>
              <a:t>Apriori</a:t>
            </a:r>
            <a:r>
              <a:rPr lang="en-US" altLang="zh-CN" sz="2800" b="1" dirty="0" smtClean="0"/>
              <a:t> (52 votes)</a:t>
            </a:r>
          </a:p>
          <a:p>
            <a:pPr eaLnBrk="1" hangingPunct="1">
              <a:lnSpc>
                <a:spcPct val="110000"/>
              </a:lnSpc>
            </a:pPr>
            <a:r>
              <a:rPr lang="en-US" altLang="zh-CN" sz="2800" b="1" dirty="0" smtClean="0"/>
              <a:t>5: EM (48 votes)</a:t>
            </a:r>
          </a:p>
          <a:p>
            <a:pPr eaLnBrk="1" hangingPunct="1">
              <a:lnSpc>
                <a:spcPct val="110000"/>
              </a:lnSpc>
            </a:pPr>
            <a:r>
              <a:rPr lang="en-US" altLang="zh-CN" sz="2800" b="1" dirty="0" smtClean="0"/>
              <a:t>6: PageRank (46 votes)</a:t>
            </a:r>
          </a:p>
          <a:p>
            <a:pPr eaLnBrk="1" hangingPunct="1">
              <a:lnSpc>
                <a:spcPct val="110000"/>
              </a:lnSpc>
            </a:pPr>
            <a:r>
              <a:rPr lang="en-US" altLang="zh-CN" sz="2800" b="1" dirty="0" smtClean="0"/>
              <a:t>7: </a:t>
            </a:r>
            <a:r>
              <a:rPr lang="en-US" altLang="zh-CN" sz="2800" b="1" dirty="0" err="1" smtClean="0"/>
              <a:t>AdaBoost</a:t>
            </a:r>
            <a:r>
              <a:rPr lang="en-US" altLang="zh-CN" sz="2800" b="1" dirty="0" smtClean="0"/>
              <a:t> (45 votes)</a:t>
            </a:r>
          </a:p>
          <a:p>
            <a:pPr eaLnBrk="1" hangingPunct="1">
              <a:lnSpc>
                <a:spcPct val="110000"/>
              </a:lnSpc>
            </a:pPr>
            <a:r>
              <a:rPr lang="en-US" altLang="zh-CN" sz="2800" b="1" dirty="0" smtClean="0"/>
              <a:t>8: </a:t>
            </a:r>
            <a:r>
              <a:rPr lang="en-US" altLang="zh-CN" sz="2800" b="1" dirty="0" err="1" smtClean="0"/>
              <a:t>kNN</a:t>
            </a:r>
            <a:r>
              <a:rPr lang="en-US" altLang="zh-CN" sz="2800" b="1" dirty="0" smtClean="0"/>
              <a:t> (45 votes)</a:t>
            </a:r>
          </a:p>
          <a:p>
            <a:pPr eaLnBrk="1" hangingPunct="1">
              <a:lnSpc>
                <a:spcPct val="110000"/>
              </a:lnSpc>
            </a:pPr>
            <a:r>
              <a:rPr lang="en-US" altLang="zh-CN" sz="2800" b="1" dirty="0" smtClean="0"/>
              <a:t>9: Naive Bayes (45 votes)</a:t>
            </a:r>
          </a:p>
          <a:p>
            <a:pPr eaLnBrk="1" hangingPunct="1">
              <a:lnSpc>
                <a:spcPct val="110000"/>
              </a:lnSpc>
            </a:pPr>
            <a:r>
              <a:rPr lang="en-US" altLang="zh-CN" sz="2800" b="1" dirty="0" smtClean="0"/>
              <a:t>10: CART (34 votes)</a:t>
            </a:r>
          </a:p>
        </p:txBody>
      </p:sp>
      <p:sp>
        <p:nvSpPr>
          <p:cNvPr id="6" name="Rectangle 2"/>
          <p:cNvSpPr>
            <a:spLocks noGrp="1" noChangeArrowheads="1"/>
          </p:cNvSpPr>
          <p:nvPr>
            <p:ph type="title"/>
          </p:nvPr>
        </p:nvSpPr>
        <p:spPr>
          <a:xfrm>
            <a:off x="323528" y="116632"/>
            <a:ext cx="8496622" cy="792088"/>
          </a:xfrm>
        </p:spPr>
        <p:txBody>
          <a:bodyPr/>
          <a:lstStyle/>
          <a:p>
            <a:pPr eaLnBrk="1" hangingPunct="1"/>
            <a:r>
              <a:rPr lang="en-US" altLang="zh-CN" sz="2800" dirty="0" smtClean="0"/>
              <a:t>Top-10 Algorithm Finally Selected at ICDM</a:t>
            </a:r>
            <a:r>
              <a:rPr lang="en-US" altLang="zh-CN" sz="2800" dirty="0" smtClean="0">
                <a:latin typeface="Tahoma" panose="020B0604030504040204" pitchFamily="34" charset="0"/>
              </a:rPr>
              <a:t>’</a:t>
            </a:r>
            <a:r>
              <a:rPr lang="en-US" altLang="zh-CN" sz="2800" dirty="0" smtClean="0"/>
              <a:t>06</a:t>
            </a:r>
          </a:p>
        </p:txBody>
      </p:sp>
    </p:spTree>
    <p:extLst>
      <p:ext uri="{BB962C8B-B14F-4D97-AF65-F5344CB8AC3E}">
        <p14:creationId xmlns:p14="http://schemas.microsoft.com/office/powerpoint/2010/main" val="623557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p:spPr>
        <p:txBody>
          <a:bodyPr/>
          <a:lstStyle/>
          <a:p>
            <a:fld id="{82E48D45-D4B3-418A-85AA-C58FC9CD4190}" type="slidenum">
              <a:rPr lang="en-US" altLang="zh-CN" smtClean="0"/>
              <a:pPr/>
              <a:t>8</a:t>
            </a:fld>
            <a:endParaRPr lang="en-US" altLang="zh-CN" smtClean="0"/>
          </a:p>
        </p:txBody>
      </p:sp>
      <p:sp>
        <p:nvSpPr>
          <p:cNvPr id="29699" name="Rectangle 2"/>
          <p:cNvSpPr>
            <a:spLocks noGrp="1" noChangeArrowheads="1"/>
          </p:cNvSpPr>
          <p:nvPr>
            <p:ph type="title"/>
          </p:nvPr>
        </p:nvSpPr>
        <p:spPr>
          <a:xfrm>
            <a:off x="0" y="0"/>
            <a:ext cx="9525000" cy="838200"/>
          </a:xfrm>
          <a:noFill/>
        </p:spPr>
        <p:txBody>
          <a:bodyPr lIns="92075" tIns="46038" rIns="92075" bIns="46038" anchor="ctr"/>
          <a:lstStyle/>
          <a:p>
            <a:pPr eaLnBrk="1" hangingPunct="1"/>
            <a:r>
              <a:rPr lang="en-US" altLang="zh-CN" sz="3200" dirty="0" smtClean="0"/>
              <a:t>Where 2 Find References? DBLP, </a:t>
            </a:r>
            <a:r>
              <a:rPr lang="en-US" altLang="zh-CN" sz="3200" dirty="0" err="1" smtClean="0"/>
              <a:t>CiteSeer</a:t>
            </a:r>
            <a:r>
              <a:rPr lang="en-US" altLang="zh-CN" sz="3200" dirty="0" smtClean="0"/>
              <a:t>, Google</a:t>
            </a:r>
            <a:endParaRPr lang="en-US" altLang="zh-CN" sz="3200" b="0" dirty="0" smtClean="0"/>
          </a:p>
        </p:txBody>
      </p:sp>
      <p:sp>
        <p:nvSpPr>
          <p:cNvPr id="29700" name="Rectangle 3"/>
          <p:cNvSpPr>
            <a:spLocks noGrp="1" noChangeArrowheads="1"/>
          </p:cNvSpPr>
          <p:nvPr>
            <p:ph type="body" idx="1"/>
          </p:nvPr>
        </p:nvSpPr>
        <p:spPr>
          <a:xfrm>
            <a:off x="357158" y="1071546"/>
            <a:ext cx="8583613" cy="5638800"/>
          </a:xfrm>
          <a:noFill/>
        </p:spPr>
        <p:txBody>
          <a:bodyPr lIns="92075" tIns="46038" rIns="92075" bIns="46038"/>
          <a:lstStyle/>
          <a:p>
            <a:pPr eaLnBrk="1" hangingPunct="1"/>
            <a:r>
              <a:rPr lang="en-US" altLang="zh-CN" sz="1800" u="sng" dirty="0" smtClean="0"/>
              <a:t>Data mining and KDD (SIGKDD: CDROM)</a:t>
            </a:r>
          </a:p>
          <a:p>
            <a:pPr lvl="1" eaLnBrk="1" hangingPunct="1"/>
            <a:r>
              <a:rPr lang="en-US" altLang="zh-CN" sz="1400" dirty="0" smtClean="0"/>
              <a:t>Conferences: ACM-SIGKDD, IEEE-ICDM, SIAM-DM, PKDD, PAKDD, etc.</a:t>
            </a:r>
          </a:p>
          <a:p>
            <a:pPr lvl="1" eaLnBrk="1" hangingPunct="1"/>
            <a:r>
              <a:rPr lang="en-US" altLang="zh-CN" sz="1400" dirty="0" smtClean="0"/>
              <a:t>Journal: Data Mining and Knowledge Discovery, KDD Explorations, ACM TKDD</a:t>
            </a:r>
            <a:endParaRPr lang="en-US" altLang="zh-CN" sz="1400" u="sng" dirty="0" smtClean="0"/>
          </a:p>
          <a:p>
            <a:pPr eaLnBrk="1" hangingPunct="1"/>
            <a:r>
              <a:rPr lang="en-US" altLang="zh-CN" sz="1800" u="sng" dirty="0" smtClean="0"/>
              <a:t>Database systems (SIGMOD: ACM SIGMOD Anthology</a:t>
            </a:r>
            <a:r>
              <a:rPr lang="en-US" altLang="zh-CN" sz="1600" u="sng" dirty="0" smtClean="0">
                <a:latin typeface="Tahoma" pitchFamily="34" charset="0"/>
              </a:rPr>
              <a:t>—</a:t>
            </a:r>
            <a:r>
              <a:rPr lang="en-US" altLang="zh-CN" sz="1800" u="sng" dirty="0" smtClean="0"/>
              <a:t>CD ROM)</a:t>
            </a:r>
          </a:p>
          <a:p>
            <a:pPr lvl="1" eaLnBrk="1" hangingPunct="1"/>
            <a:r>
              <a:rPr lang="en-US" altLang="zh-CN" sz="1400" dirty="0" smtClean="0"/>
              <a:t>Conferences: ACM-SIGMOD, ACM-PODS, VLDB, IEEE-ICDE, EDBT, ICDT, DASFAA</a:t>
            </a:r>
          </a:p>
          <a:p>
            <a:pPr lvl="1" eaLnBrk="1" hangingPunct="1"/>
            <a:r>
              <a:rPr lang="en-US" altLang="zh-CN" sz="1400" dirty="0" smtClean="0"/>
              <a:t>Journals: IEEE-TKDE, ACM-TODS/TOIS, JIIS, J. ACM, VLDB J., Info. Sys., etc.</a:t>
            </a:r>
            <a:endParaRPr lang="en-US" altLang="zh-CN" sz="1400" u="sng" dirty="0" smtClean="0"/>
          </a:p>
          <a:p>
            <a:pPr eaLnBrk="1" hangingPunct="1"/>
            <a:r>
              <a:rPr lang="en-US" altLang="zh-CN" sz="1800" u="sng" dirty="0" smtClean="0"/>
              <a:t>AI &amp; Machine Learning</a:t>
            </a:r>
          </a:p>
          <a:p>
            <a:pPr lvl="1" eaLnBrk="1" hangingPunct="1"/>
            <a:r>
              <a:rPr lang="en-US" altLang="zh-CN" sz="1400" dirty="0" smtClean="0"/>
              <a:t>Conferences: Machine learning (ML), AAAI, IJCAI, COLT (Learning Theory), CVPR, NIPS, etc.</a:t>
            </a:r>
          </a:p>
          <a:p>
            <a:pPr lvl="1" eaLnBrk="1" hangingPunct="1"/>
            <a:r>
              <a:rPr lang="en-US" altLang="zh-CN" sz="1400" dirty="0" smtClean="0"/>
              <a:t>Journals: Machine Learning, Artificial Intelligence, Knowledge and Information Systems, IEEE-PAMI, etc.</a:t>
            </a:r>
          </a:p>
          <a:p>
            <a:pPr eaLnBrk="1" hangingPunct="1"/>
            <a:r>
              <a:rPr lang="en-US" altLang="zh-CN" sz="1800" u="sng" dirty="0" smtClean="0"/>
              <a:t>Web and IR</a:t>
            </a:r>
            <a:r>
              <a:rPr lang="en-US" altLang="zh-CN" sz="1600" b="0" u="sng" dirty="0" smtClean="0"/>
              <a:t> </a:t>
            </a:r>
          </a:p>
          <a:p>
            <a:pPr lvl="1" eaLnBrk="1" hangingPunct="1"/>
            <a:r>
              <a:rPr lang="en-US" altLang="zh-CN" sz="1400" dirty="0" smtClean="0"/>
              <a:t>Conferences: SIGIR, WWW, CIKM, etc.</a:t>
            </a:r>
          </a:p>
          <a:p>
            <a:pPr lvl="1" eaLnBrk="1" hangingPunct="1"/>
            <a:r>
              <a:rPr lang="en-US" altLang="zh-CN" sz="1400" dirty="0" smtClean="0"/>
              <a:t>Journals: WWW: Internet and Web Information Systems, </a:t>
            </a:r>
          </a:p>
          <a:p>
            <a:pPr eaLnBrk="1" hangingPunct="1"/>
            <a:r>
              <a:rPr lang="en-US" altLang="zh-CN" sz="1800" u="sng" dirty="0" smtClean="0"/>
              <a:t>Statistics</a:t>
            </a:r>
          </a:p>
          <a:p>
            <a:pPr lvl="1" eaLnBrk="1" hangingPunct="1"/>
            <a:r>
              <a:rPr lang="en-US" altLang="zh-CN" sz="1400" dirty="0" smtClean="0"/>
              <a:t>Conferences: Joint Stat. Meeting, etc.</a:t>
            </a:r>
          </a:p>
          <a:p>
            <a:pPr lvl="1" eaLnBrk="1" hangingPunct="1"/>
            <a:r>
              <a:rPr lang="en-US" altLang="zh-CN" sz="1400" dirty="0" smtClean="0"/>
              <a:t>Journals: Annals of statistics, etc.</a:t>
            </a:r>
          </a:p>
          <a:p>
            <a:pPr eaLnBrk="1" hangingPunct="1"/>
            <a:r>
              <a:rPr lang="en-US" altLang="zh-CN" sz="1800" u="sng" dirty="0" smtClean="0"/>
              <a:t>Visualization</a:t>
            </a:r>
          </a:p>
          <a:p>
            <a:pPr lvl="1" eaLnBrk="1" hangingPunct="1"/>
            <a:r>
              <a:rPr lang="en-US" altLang="zh-CN" sz="1400" dirty="0" smtClean="0"/>
              <a:t>Conference proceedings: CHI, ACM-</a:t>
            </a:r>
            <a:r>
              <a:rPr lang="en-US" altLang="zh-CN" sz="1400" dirty="0" err="1" smtClean="0"/>
              <a:t>SIGGraph</a:t>
            </a:r>
            <a:r>
              <a:rPr lang="en-US" altLang="zh-CN" sz="1400" dirty="0" smtClean="0"/>
              <a:t>, etc.</a:t>
            </a:r>
          </a:p>
          <a:p>
            <a:pPr lvl="1" eaLnBrk="1" hangingPunct="1"/>
            <a:r>
              <a:rPr lang="en-US" altLang="zh-CN" sz="1400" dirty="0" smtClean="0"/>
              <a:t>Journals: IEEE Trans. visualization and computer graphics, etc.</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ChangeArrowheads="1"/>
          </p:cNvSpPr>
          <p:nvPr/>
        </p:nvSpPr>
        <p:spPr bwMode="auto">
          <a:xfrm>
            <a:off x="355600" y="228600"/>
            <a:ext cx="8431213" cy="661988"/>
          </a:xfrm>
          <a:prstGeom prst="rect">
            <a:avLst/>
          </a:prstGeom>
          <a:noFill/>
          <a:ln w="9525">
            <a:noFill/>
            <a:miter lim="800000"/>
            <a:headEnd/>
            <a:tailEnd/>
          </a:ln>
          <a:effectLst/>
        </p:spPr>
        <p:txBody>
          <a:bodyPr lIns="182562" tIns="46038" rIns="182562" bIns="46038">
            <a:spAutoFit/>
          </a:bodyPr>
          <a:lstStyle/>
          <a:p>
            <a:pPr algn="ctr">
              <a:lnSpc>
                <a:spcPct val="85000"/>
              </a:lnSpc>
            </a:pPr>
            <a:r>
              <a:rPr kumimoji="1" lang="zh-CN" altLang="en-US" sz="4400" b="1">
                <a:solidFill>
                  <a:schemeClr val="tx2"/>
                </a:solidFill>
                <a:effectLst>
                  <a:outerShdw blurRad="38100" dist="38100" dir="2700000" algn="tl">
                    <a:srgbClr val="C0C0C0"/>
                  </a:outerShdw>
                </a:effectLst>
                <a:latin typeface="Tahoma" pitchFamily="34" charset="0"/>
                <a:ea typeface="隶书" pitchFamily="49" charset="-122"/>
              </a:rPr>
              <a:t>数据挖掘的社会需求</a:t>
            </a:r>
          </a:p>
        </p:txBody>
      </p:sp>
      <p:graphicFrame>
        <p:nvGraphicFramePr>
          <p:cNvPr id="795648" name="Object 1024"/>
          <p:cNvGraphicFramePr>
            <a:graphicFrameLocks noChangeAspect="1"/>
          </p:cNvGraphicFramePr>
          <p:nvPr/>
        </p:nvGraphicFramePr>
        <p:xfrm>
          <a:off x="660400" y="2362200"/>
          <a:ext cx="685800" cy="438150"/>
        </p:xfrm>
        <a:graphic>
          <a:graphicData uri="http://schemas.openxmlformats.org/presentationml/2006/ole">
            <mc:AlternateContent xmlns:mc="http://schemas.openxmlformats.org/markup-compatibility/2006">
              <mc:Choice xmlns:v="urn:schemas-microsoft-com:vml" Requires="v">
                <p:oleObj spid="_x0000_s1050" name="剪辑" r:id="rId3" imgW="2286000" imgH="1463040" progId="">
                  <p:embed/>
                </p:oleObj>
              </mc:Choice>
              <mc:Fallback>
                <p:oleObj name="剪辑" r:id="rId3" imgW="2286000" imgH="14630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400" y="2362200"/>
                        <a:ext cx="68580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5649" name="Object 1025"/>
          <p:cNvGraphicFramePr>
            <a:graphicFrameLocks noChangeAspect="1"/>
          </p:cNvGraphicFramePr>
          <p:nvPr/>
        </p:nvGraphicFramePr>
        <p:xfrm>
          <a:off x="5689600" y="1465263"/>
          <a:ext cx="2286000" cy="1462087"/>
        </p:xfrm>
        <a:graphic>
          <a:graphicData uri="http://schemas.openxmlformats.org/presentationml/2006/ole">
            <mc:AlternateContent xmlns:mc="http://schemas.openxmlformats.org/markup-compatibility/2006">
              <mc:Choice xmlns:v="urn:schemas-microsoft-com:vml" Requires="v">
                <p:oleObj spid="_x0000_s1051" name="剪辑" r:id="rId5" imgW="2286000" imgH="1463040" progId="">
                  <p:embed/>
                </p:oleObj>
              </mc:Choice>
              <mc:Fallback>
                <p:oleObj name="剪辑" r:id="rId5" imgW="2286000" imgH="146304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9600" y="1465263"/>
                        <a:ext cx="2286000" cy="1462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5"/>
          <p:cNvGrpSpPr>
            <a:grpSpLocks/>
          </p:cNvGrpSpPr>
          <p:nvPr/>
        </p:nvGrpSpPr>
        <p:grpSpPr bwMode="auto">
          <a:xfrm>
            <a:off x="5689600" y="2895600"/>
            <a:ext cx="2946400" cy="2381250"/>
            <a:chOff x="3396" y="1908"/>
            <a:chExt cx="1856" cy="1500"/>
          </a:xfrm>
        </p:grpSpPr>
        <p:sp>
          <p:nvSpPr>
            <p:cNvPr id="448518" name="Text Box 6"/>
            <p:cNvSpPr txBox="1">
              <a:spLocks noChangeArrowheads="1"/>
            </p:cNvSpPr>
            <p:nvPr/>
          </p:nvSpPr>
          <p:spPr bwMode="auto">
            <a:xfrm>
              <a:off x="3792" y="2112"/>
              <a:ext cx="1344" cy="404"/>
            </a:xfrm>
            <a:prstGeom prst="rect">
              <a:avLst/>
            </a:prstGeom>
            <a:noFill/>
            <a:ln w="12700" cap="sq">
              <a:noFill/>
              <a:miter lim="800000"/>
              <a:headEnd type="none" w="sm" len="sm"/>
              <a:tailEnd type="none" w="sm" len="sm"/>
            </a:ln>
            <a:effectLst/>
          </p:spPr>
          <p:txBody>
            <a:bodyPr>
              <a:spAutoFit/>
            </a:bodyPr>
            <a:lstStyle/>
            <a:p>
              <a:pPr eaLnBrk="0" hangingPunct="0"/>
              <a:r>
                <a:rPr kumimoji="1" lang="zh-CN" altLang="en-GB" sz="3600" b="1">
                  <a:latin typeface="Times New Roman" pitchFamily="18" charset="0"/>
                </a:rPr>
                <a:t>数据挖掘</a:t>
              </a:r>
              <a:endParaRPr kumimoji="1" lang="zh-CN" altLang="en-GB" sz="2400" b="1">
                <a:latin typeface="Times New Roman" pitchFamily="18" charset="0"/>
              </a:endParaRPr>
            </a:p>
          </p:txBody>
        </p:sp>
        <p:graphicFrame>
          <p:nvGraphicFramePr>
            <p:cNvPr id="795651" name="Object 1027"/>
            <p:cNvGraphicFramePr>
              <a:graphicFrameLocks noChangeAspect="1"/>
            </p:cNvGraphicFramePr>
            <p:nvPr/>
          </p:nvGraphicFramePr>
          <p:xfrm>
            <a:off x="4526" y="2676"/>
            <a:ext cx="726" cy="732"/>
          </p:xfrm>
          <a:graphic>
            <a:graphicData uri="http://schemas.openxmlformats.org/presentationml/2006/ole">
              <mc:AlternateContent xmlns:mc="http://schemas.openxmlformats.org/markup-compatibility/2006">
                <mc:Choice xmlns:v="urn:schemas-microsoft-com:vml" Requires="v">
                  <p:oleObj spid="_x0000_s1052" name="剪辑" r:id="rId6" imgW="4582440" imgH="3359160" progId="">
                    <p:embed/>
                  </p:oleObj>
                </mc:Choice>
                <mc:Fallback>
                  <p:oleObj name="剪辑" r:id="rId6" imgW="4582440" imgH="3359160" progId="">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6" y="2676"/>
                          <a:ext cx="726" cy="7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8520" name="Line 8"/>
            <p:cNvSpPr>
              <a:spLocks noChangeShapeType="1"/>
            </p:cNvSpPr>
            <p:nvPr/>
          </p:nvSpPr>
          <p:spPr bwMode="auto">
            <a:xfrm>
              <a:off x="3396" y="1908"/>
              <a:ext cx="1296" cy="1056"/>
            </a:xfrm>
            <a:prstGeom prst="line">
              <a:avLst/>
            </a:prstGeom>
            <a:noFill/>
            <a:ln w="12700">
              <a:solidFill>
                <a:srgbClr val="FF9900"/>
              </a:solidFill>
              <a:prstDash val="sysDot"/>
              <a:round/>
              <a:headEnd type="none" w="sm" len="sm"/>
              <a:tailEnd type="none" w="sm" len="sm"/>
            </a:ln>
            <a:effectLst/>
          </p:spPr>
          <p:txBody>
            <a:bodyPr wrap="none" anchor="ctr"/>
            <a:lstStyle/>
            <a:p>
              <a:endParaRPr lang="zh-CN" altLang="en-US"/>
            </a:p>
          </p:txBody>
        </p:sp>
        <p:sp>
          <p:nvSpPr>
            <p:cNvPr id="448521" name="Line 9"/>
            <p:cNvSpPr>
              <a:spLocks noChangeShapeType="1"/>
            </p:cNvSpPr>
            <p:nvPr/>
          </p:nvSpPr>
          <p:spPr bwMode="auto">
            <a:xfrm>
              <a:off x="4836" y="1908"/>
              <a:ext cx="336" cy="1008"/>
            </a:xfrm>
            <a:prstGeom prst="line">
              <a:avLst/>
            </a:prstGeom>
            <a:noFill/>
            <a:ln w="12700">
              <a:solidFill>
                <a:srgbClr val="FF9900"/>
              </a:solidFill>
              <a:prstDash val="sysDot"/>
              <a:round/>
              <a:headEnd type="none" w="sm" len="sm"/>
              <a:tailEnd type="none" w="sm" len="sm"/>
            </a:ln>
            <a:effectLst/>
          </p:spPr>
          <p:txBody>
            <a:bodyPr wrap="none" anchor="ctr"/>
            <a:lstStyle/>
            <a:p>
              <a:endParaRPr lang="zh-CN" altLang="en-US"/>
            </a:p>
          </p:txBody>
        </p:sp>
      </p:grpSp>
      <p:graphicFrame>
        <p:nvGraphicFramePr>
          <p:cNvPr id="795650" name="Object 1026"/>
          <p:cNvGraphicFramePr>
            <a:graphicFrameLocks noChangeAspect="1"/>
          </p:cNvGraphicFramePr>
          <p:nvPr/>
        </p:nvGraphicFramePr>
        <p:xfrm>
          <a:off x="765175" y="3219450"/>
          <a:ext cx="4714875" cy="2071688"/>
        </p:xfrm>
        <a:graphic>
          <a:graphicData uri="http://schemas.openxmlformats.org/presentationml/2006/ole">
            <mc:AlternateContent xmlns:mc="http://schemas.openxmlformats.org/markup-compatibility/2006">
              <mc:Choice xmlns:v="urn:schemas-microsoft-com:vml" Requires="v">
                <p:oleObj spid="_x0000_s1053" name="剪辑" r:id="rId8" imgW="2286720" imgH="2246040" progId="">
                  <p:embed/>
                </p:oleObj>
              </mc:Choice>
              <mc:Fallback>
                <p:oleObj name="剪辑" r:id="rId8" imgW="2286720" imgH="2246040"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5175" y="3219450"/>
                        <a:ext cx="4714875" cy="2071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1"/>
          <p:cNvGrpSpPr>
            <a:grpSpLocks/>
          </p:cNvGrpSpPr>
          <p:nvPr/>
        </p:nvGrpSpPr>
        <p:grpSpPr bwMode="auto">
          <a:xfrm>
            <a:off x="1270000" y="1465263"/>
            <a:ext cx="4419600" cy="1447800"/>
            <a:chOff x="612" y="1007"/>
            <a:chExt cx="2784" cy="912"/>
          </a:xfrm>
        </p:grpSpPr>
        <p:sp>
          <p:nvSpPr>
            <p:cNvPr id="448524" name="Line 12"/>
            <p:cNvSpPr>
              <a:spLocks noChangeShapeType="1"/>
            </p:cNvSpPr>
            <p:nvPr/>
          </p:nvSpPr>
          <p:spPr bwMode="auto">
            <a:xfrm flipV="1">
              <a:off x="660" y="1007"/>
              <a:ext cx="2736" cy="565"/>
            </a:xfrm>
            <a:prstGeom prst="line">
              <a:avLst/>
            </a:prstGeom>
            <a:noFill/>
            <a:ln w="12700" cap="rnd">
              <a:solidFill>
                <a:schemeClr val="tx1"/>
              </a:solidFill>
              <a:prstDash val="sysDot"/>
              <a:round/>
              <a:headEnd type="none" w="sm" len="sm"/>
              <a:tailEnd type="none" w="sm" len="sm"/>
            </a:ln>
            <a:effectLst/>
          </p:spPr>
          <p:txBody>
            <a:bodyPr wrap="none" anchor="ctr"/>
            <a:lstStyle/>
            <a:p>
              <a:endParaRPr lang="zh-CN" altLang="en-US"/>
            </a:p>
          </p:txBody>
        </p:sp>
        <p:sp>
          <p:nvSpPr>
            <p:cNvPr id="448525" name="Line 13"/>
            <p:cNvSpPr>
              <a:spLocks noChangeShapeType="1"/>
            </p:cNvSpPr>
            <p:nvPr/>
          </p:nvSpPr>
          <p:spPr bwMode="auto">
            <a:xfrm>
              <a:off x="612" y="1860"/>
              <a:ext cx="2784" cy="59"/>
            </a:xfrm>
            <a:prstGeom prst="line">
              <a:avLst/>
            </a:prstGeom>
            <a:noFill/>
            <a:ln w="12700" cap="rnd">
              <a:solidFill>
                <a:schemeClr val="tx1"/>
              </a:solidFill>
              <a:prstDash val="sysDot"/>
              <a:round/>
              <a:headEnd type="none" w="sm" len="sm"/>
              <a:tailEnd type="none" w="sm" len="sm"/>
            </a:ln>
            <a:effectLst/>
          </p:spPr>
          <p:txBody>
            <a:bodyPr wrap="none" anchor="ctr"/>
            <a:lstStyle/>
            <a:p>
              <a:endParaRPr lang="zh-CN" altLang="en-US"/>
            </a:p>
          </p:txBody>
        </p:sp>
        <p:sp>
          <p:nvSpPr>
            <p:cNvPr id="448526" name="Text Box 14"/>
            <p:cNvSpPr txBox="1">
              <a:spLocks noChangeArrowheads="1"/>
            </p:cNvSpPr>
            <p:nvPr/>
          </p:nvSpPr>
          <p:spPr bwMode="auto">
            <a:xfrm>
              <a:off x="1056" y="1440"/>
              <a:ext cx="2304" cy="404"/>
            </a:xfrm>
            <a:prstGeom prst="rect">
              <a:avLst/>
            </a:prstGeom>
            <a:noFill/>
            <a:ln w="12700" cap="sq">
              <a:noFill/>
              <a:miter lim="800000"/>
              <a:headEnd type="none" w="sm" len="sm"/>
              <a:tailEnd type="none" w="sm" len="sm"/>
            </a:ln>
            <a:effectLst/>
          </p:spPr>
          <p:txBody>
            <a:bodyPr>
              <a:spAutoFit/>
            </a:bodyPr>
            <a:lstStyle/>
            <a:p>
              <a:pPr eaLnBrk="0" hangingPunct="0"/>
              <a:r>
                <a:rPr kumimoji="1" lang="zh-CN" altLang="en-GB" sz="3600" b="1">
                  <a:latin typeface="Times New Roman" pitchFamily="18" charset="0"/>
                </a:rPr>
                <a:t>数据库越来越大</a:t>
              </a:r>
              <a:endParaRPr kumimoji="1" lang="zh-CN" altLang="en-GB" sz="2400" b="1">
                <a:latin typeface="Times New Roman" pitchFamily="18" charset="0"/>
              </a:endParaRPr>
            </a:p>
          </p:txBody>
        </p:sp>
      </p:grpSp>
      <p:sp>
        <p:nvSpPr>
          <p:cNvPr id="448527" name="Text Box 15"/>
          <p:cNvSpPr txBox="1">
            <a:spLocks noChangeArrowheads="1"/>
          </p:cNvSpPr>
          <p:nvPr/>
        </p:nvSpPr>
        <p:spPr bwMode="auto">
          <a:xfrm>
            <a:off x="5943600" y="5334000"/>
            <a:ext cx="2971800" cy="641350"/>
          </a:xfrm>
          <a:prstGeom prst="rect">
            <a:avLst/>
          </a:prstGeom>
          <a:noFill/>
          <a:ln w="9525">
            <a:noFill/>
            <a:miter lim="800000"/>
            <a:headEnd/>
            <a:tailEnd/>
          </a:ln>
          <a:effectLst/>
        </p:spPr>
        <p:txBody>
          <a:bodyPr>
            <a:spAutoFit/>
          </a:bodyPr>
          <a:lstStyle/>
          <a:p>
            <a:pPr>
              <a:spcBef>
                <a:spcPct val="50000"/>
              </a:spcBef>
            </a:pPr>
            <a:r>
              <a:rPr kumimoji="1" lang="zh-CN" altLang="en-GB" sz="3600" b="1">
                <a:solidFill>
                  <a:srgbClr val="CC0000"/>
                </a:solidFill>
                <a:latin typeface="Times New Roman" pitchFamily="18" charset="0"/>
              </a:rPr>
              <a:t>有价值的知识</a:t>
            </a:r>
            <a:endParaRPr kumimoji="1" lang="zh-CN" altLang="en-US" sz="3600" b="1">
              <a:solidFill>
                <a:srgbClr val="CC0000"/>
              </a:solidFill>
              <a:latin typeface="Times New Roman" pitchFamily="18" charset="0"/>
            </a:endParaRPr>
          </a:p>
        </p:txBody>
      </p:sp>
      <p:sp>
        <p:nvSpPr>
          <p:cNvPr id="448528" name="Text Box 16"/>
          <p:cNvSpPr txBox="1">
            <a:spLocks noChangeArrowheads="1"/>
          </p:cNvSpPr>
          <p:nvPr/>
        </p:nvSpPr>
        <p:spPr bwMode="auto">
          <a:xfrm>
            <a:off x="685800" y="5410200"/>
            <a:ext cx="2590800" cy="641350"/>
          </a:xfrm>
          <a:prstGeom prst="rect">
            <a:avLst/>
          </a:prstGeom>
          <a:noFill/>
          <a:ln w="9525">
            <a:noFill/>
            <a:miter lim="800000"/>
            <a:headEnd/>
            <a:tailEnd/>
          </a:ln>
          <a:effectLst/>
        </p:spPr>
        <p:txBody>
          <a:bodyPr>
            <a:spAutoFit/>
          </a:bodyPr>
          <a:lstStyle/>
          <a:p>
            <a:pPr>
              <a:spcBef>
                <a:spcPct val="50000"/>
              </a:spcBef>
            </a:pPr>
            <a:r>
              <a:rPr kumimoji="1" lang="zh-CN" altLang="en-GB" sz="3600" b="1">
                <a:solidFill>
                  <a:srgbClr val="CC0000"/>
                </a:solidFill>
                <a:latin typeface="Times New Roman" pitchFamily="18" charset="0"/>
              </a:rPr>
              <a:t>可怕的数据</a:t>
            </a:r>
            <a:endParaRPr kumimoji="1" lang="zh-CN" altLang="en-US" sz="3600" b="1">
              <a:solidFill>
                <a:srgbClr val="CC0000"/>
              </a:solidFill>
              <a:latin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79564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nodeType="clickEffect">
                                  <p:stCondLst>
                                    <p:cond delay="0"/>
                                  </p:stCondLst>
                                  <p:childTnLst>
                                    <p:set>
                                      <p:cBhvr>
                                        <p:cTn id="15" dur="1" fill="hold">
                                          <p:stCondLst>
                                            <p:cond delay="0"/>
                                          </p:stCondLst>
                                        </p:cTn>
                                        <p:tgtEl>
                                          <p:spTgt spid="795650"/>
                                        </p:tgtEl>
                                        <p:attrNameLst>
                                          <p:attrName>style.visibility</p:attrName>
                                        </p:attrNameLst>
                                      </p:cBhvr>
                                      <p:to>
                                        <p:strVal val="visible"/>
                                      </p:to>
                                    </p:set>
                                    <p:animEffect transition="in" filter="box(out)">
                                      <p:cBhvr>
                                        <p:cTn id="16" dur="500"/>
                                        <p:tgtEl>
                                          <p:spTgt spid="795650"/>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48528"/>
                                        </p:tgtEl>
                                        <p:attrNameLst>
                                          <p:attrName>style.visibility</p:attrName>
                                        </p:attrNameLst>
                                      </p:cBhvr>
                                      <p:to>
                                        <p:strVal val="visible"/>
                                      </p:to>
                                    </p:set>
                                    <p:anim calcmode="lin" valueType="num">
                                      <p:cBhvr additive="base">
                                        <p:cTn id="21" dur="500" fill="hold"/>
                                        <p:tgtEl>
                                          <p:spTgt spid="448528"/>
                                        </p:tgtEl>
                                        <p:attrNameLst>
                                          <p:attrName>ppt_x</p:attrName>
                                        </p:attrNameLst>
                                      </p:cBhvr>
                                      <p:tavLst>
                                        <p:tav tm="0">
                                          <p:val>
                                            <p:strVal val="#ppt_x"/>
                                          </p:val>
                                        </p:tav>
                                        <p:tav tm="100000">
                                          <p:val>
                                            <p:strVal val="#ppt_x"/>
                                          </p:val>
                                        </p:tav>
                                      </p:tavLst>
                                    </p:anim>
                                    <p:anim calcmode="lin" valueType="num">
                                      <p:cBhvr additive="base">
                                        <p:cTn id="22" dur="500" fill="hold"/>
                                        <p:tgtEl>
                                          <p:spTgt spid="44852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448527"/>
                                        </p:tgtEl>
                                        <p:attrNameLst>
                                          <p:attrName>style.visibility</p:attrName>
                                        </p:attrNameLst>
                                      </p:cBhvr>
                                      <p:to>
                                        <p:strVal val="visible"/>
                                      </p:to>
                                    </p:set>
                                    <p:anim calcmode="lin" valueType="num">
                                      <p:cBhvr additive="base">
                                        <p:cTn id="32" dur="500" fill="hold"/>
                                        <p:tgtEl>
                                          <p:spTgt spid="448527"/>
                                        </p:tgtEl>
                                        <p:attrNameLst>
                                          <p:attrName>ppt_x</p:attrName>
                                        </p:attrNameLst>
                                      </p:cBhvr>
                                      <p:tavLst>
                                        <p:tav tm="0">
                                          <p:val>
                                            <p:strVal val="#ppt_x"/>
                                          </p:val>
                                        </p:tav>
                                        <p:tav tm="100000">
                                          <p:val>
                                            <p:strVal val="#ppt_x"/>
                                          </p:val>
                                        </p:tav>
                                      </p:tavLst>
                                    </p:anim>
                                    <p:anim calcmode="lin" valueType="num">
                                      <p:cBhvr additive="base">
                                        <p:cTn id="33" dur="500" fill="hold"/>
                                        <p:tgtEl>
                                          <p:spTgt spid="4485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27" grpId="0" autoUpdateAnimBg="0"/>
      <p:bldP spid="448528" grpId="0" autoUpdateAnimBg="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2673</TotalTime>
  <Words>6914</Words>
  <Application>Microsoft Office PowerPoint</Application>
  <PresentationFormat>全屏显示(4:3)</PresentationFormat>
  <Paragraphs>597</Paragraphs>
  <Slides>76</Slides>
  <Notes>20</Notes>
  <HiddenSlides>2</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2</vt:i4>
      </vt:variant>
      <vt:variant>
        <vt:lpstr>幻灯片标题</vt:lpstr>
      </vt:variant>
      <vt:variant>
        <vt:i4>76</vt:i4>
      </vt:variant>
    </vt:vector>
  </HeadingPairs>
  <TitlesOfParts>
    <vt:vector size="96" baseType="lpstr">
      <vt:lpstr>Helvetica Black</vt:lpstr>
      <vt:lpstr>Monotype Sorts</vt:lpstr>
      <vt:lpstr>黑体</vt:lpstr>
      <vt:lpstr>楷体_GB2312</vt:lpstr>
      <vt:lpstr>隶书</vt:lpstr>
      <vt:lpstr>宋体</vt:lpstr>
      <vt:lpstr>微软雅黑</vt:lpstr>
      <vt:lpstr>Arial</vt:lpstr>
      <vt:lpstr>Calibri</vt:lpstr>
      <vt:lpstr>Franklin Gothic Book</vt:lpstr>
      <vt:lpstr>Franklin Gothic Medium</vt:lpstr>
      <vt:lpstr>Helvetica</vt:lpstr>
      <vt:lpstr>Impact</vt:lpstr>
      <vt:lpstr>Tahoma</vt:lpstr>
      <vt:lpstr>Times New Roman</vt:lpstr>
      <vt:lpstr>Wingdings</vt:lpstr>
      <vt:lpstr>Wingdings 2</vt:lpstr>
      <vt:lpstr>暗香扑面</vt:lpstr>
      <vt:lpstr>剪辑</vt:lpstr>
      <vt:lpstr>Clip</vt:lpstr>
      <vt:lpstr>PowerPoint 演示文稿</vt:lpstr>
      <vt:lpstr>PowerPoint 演示文稿</vt:lpstr>
      <vt:lpstr>数据处理技术的演进</vt:lpstr>
      <vt:lpstr>PowerPoint 演示文稿</vt:lpstr>
      <vt:lpstr>动机: 需要是发明之母</vt:lpstr>
      <vt:lpstr>数据挖掘界简史</vt:lpstr>
      <vt:lpstr>Conferences and Journals on Data Mining</vt:lpstr>
      <vt:lpstr>Where 2 Find References? DBLP, CiteSeer, Google</vt:lpstr>
      <vt:lpstr>PowerPoint 演示文稿</vt:lpstr>
      <vt:lpstr>PowerPoint 演示文稿</vt:lpstr>
      <vt:lpstr>当前发展背景</vt:lpstr>
      <vt:lpstr>当前发展背景</vt:lpstr>
      <vt:lpstr>数据挖掘的出现</vt:lpstr>
      <vt:lpstr>什么是数据挖掘?</vt:lpstr>
      <vt:lpstr>什么是数据挖掘</vt:lpstr>
      <vt:lpstr>数据挖掘概念</vt:lpstr>
      <vt:lpstr>相关概念</vt:lpstr>
      <vt:lpstr>PowerPoint 演示文稿</vt:lpstr>
      <vt:lpstr>KDD过程的步骤</vt:lpstr>
      <vt:lpstr>KDD过程: 机器学习和统计的角度</vt:lpstr>
      <vt:lpstr>典型的数据挖掘系统结构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数据挖掘用在哪里？</vt:lpstr>
      <vt:lpstr>数据挖掘用在哪里？</vt:lpstr>
      <vt:lpstr>数据挖掘用在哪里？ 数据挖掘和商务智能</vt:lpstr>
      <vt:lpstr>数据挖掘用在哪里？</vt:lpstr>
      <vt:lpstr>数据挖掘用在哪里？</vt:lpstr>
      <vt:lpstr>数据挖掘用在哪里？</vt:lpstr>
      <vt:lpstr>数据挖掘用在哪里？</vt:lpstr>
      <vt:lpstr>数据挖掘用在哪里？</vt:lpstr>
      <vt:lpstr>数据挖掘用在哪里？</vt:lpstr>
      <vt:lpstr>数据挖掘用在哪里？</vt:lpstr>
      <vt:lpstr>PowerPoint 演示文稿</vt:lpstr>
      <vt:lpstr>相关概念</vt:lpstr>
      <vt:lpstr>相关概念</vt:lpstr>
      <vt:lpstr>数据挖掘技术上问题</vt:lpstr>
      <vt:lpstr>数据挖掘技术上问题</vt:lpstr>
      <vt:lpstr>数据挖掘技术上问题</vt:lpstr>
      <vt:lpstr>数据挖掘技术上问题</vt:lpstr>
      <vt:lpstr>数据挖掘技术上问题</vt:lpstr>
      <vt:lpstr>数据挖掘技术上问题</vt:lpstr>
      <vt:lpstr>数据挖掘技术上问题</vt:lpstr>
      <vt:lpstr>数据挖掘技术上问题</vt:lpstr>
      <vt:lpstr>数据挖掘技术上问题</vt:lpstr>
      <vt:lpstr>数据挖掘的起源</vt:lpstr>
      <vt:lpstr>数据挖掘: 多学科交叉</vt:lpstr>
      <vt:lpstr>数据挖掘的任务</vt:lpstr>
      <vt:lpstr>数据挖掘的任务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数据挖掘的任务</vt:lpstr>
      <vt:lpstr>数据挖掘的任务</vt:lpstr>
      <vt:lpstr>数据挖掘的任务</vt:lpstr>
      <vt:lpstr>数据挖掘的任务</vt:lpstr>
      <vt:lpstr>数据挖掘案例</vt:lpstr>
      <vt:lpstr>数据挖掘案例</vt:lpstr>
      <vt:lpstr>数据挖掘:在什么数据上进行?</vt:lpstr>
      <vt:lpstr>数据挖掘分类</vt:lpstr>
      <vt:lpstr>数据挖掘分类的多维视图</vt:lpstr>
      <vt:lpstr>Top-10 Most Popular DM Algorithms:18 Identified Candidates (I)</vt:lpstr>
      <vt:lpstr>The 18 Identified Candidates (II)</vt:lpstr>
      <vt:lpstr>The 18 Identified Candidates (III)</vt:lpstr>
      <vt:lpstr>Top-10 Algorithm Finally Selected at ICDM’06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绪论</dc:title>
  <dc:creator>admin</dc:creator>
  <cp:lastModifiedBy>wd</cp:lastModifiedBy>
  <cp:revision>145</cp:revision>
  <dcterms:created xsi:type="dcterms:W3CDTF">2017-01-18T06:23:21Z</dcterms:created>
  <dcterms:modified xsi:type="dcterms:W3CDTF">2019-09-02T08:59:34Z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2052-8.1.0.2424</vt:lpwstr>
  </property>
</Properties>
</file>