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6" r:id="rId12"/>
    <p:sldId id="267" r:id="rId13"/>
    <p:sldId id="35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5" r:id="rId36"/>
    <p:sldId id="366" r:id="rId37"/>
    <p:sldId id="367" r:id="rId38"/>
    <p:sldId id="368" r:id="rId39"/>
    <p:sldId id="369" r:id="rId40"/>
    <p:sldId id="370" r:id="rId41"/>
    <p:sldId id="372" r:id="rId42"/>
    <p:sldId id="374" r:id="rId43"/>
    <p:sldId id="375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E8012-BE92-44B8-B9E5-2F62006C7D53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7FEA1-10E3-4891-9A7B-7558E653BD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B%86%E4%B8%AD%E8%B6%8B%E5%8A%BF" TargetMode="External"/><Relationship Id="rId7" Type="http://schemas.openxmlformats.org/officeDocument/2006/relationships/hyperlink" Target="https://baike.baidu.com/item/%E6%A0%87%E5%87%86%E5%B7%A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4%B8%AD%E4%BD%8D%E6%95%B0" TargetMode="External"/><Relationship Id="rId5" Type="http://schemas.openxmlformats.org/officeDocument/2006/relationships/hyperlink" Target="https://baike.baidu.com/item/%E5%9D%87%E6%95%B0" TargetMode="External"/><Relationship Id="rId4" Type="http://schemas.openxmlformats.org/officeDocument/2006/relationships/hyperlink" Target="https://baike.baidu.com/item/%E5%AF%B9%E7%A7%B0%E8%BD%B4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7B7C6-C47D-4398-92EB-043A53B46BC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970"/>
            <a:ext cx="5047215" cy="4076923"/>
          </a:xfrm>
          <a:noFill/>
          <a:ln/>
        </p:spPr>
        <p:txBody>
          <a:bodyPr lIns="89884" tIns="44942" rIns="89884" bIns="44942"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1827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1E6C4-9EBB-4001-BA01-CF24C582F650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是正态分布的位置参数，描述正态分布的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集中趋势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位置。概率规律为取与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邻近的值的概率大，而取离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越远的值的概率越小。正态分布以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X=μ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对称轴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，左右完全对称。正态分布的期望、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均数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中位数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、众数相同，均等于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描述正态分布资料数据分布的离散程度，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越大，数据分布越分散，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越小，数据分布越集中。也称为是正态分布的形状参数，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越大，曲线越扁平，反之，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越小，曲线越瘦高。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函数曲线下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68.268949%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的面积在平均数左右的一个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标准差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范围内。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95.449974%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的面积在平均数左右两个标准差的范围内。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99.730020%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的面积在平均数左右三个标准差的范围内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86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66324-9911-491D-AB32-98B04EE9C594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93" y="4373970"/>
            <a:ext cx="5047215" cy="4076923"/>
          </a:xfrm>
          <a:noFill/>
          <a:ln/>
        </p:spPr>
        <p:txBody>
          <a:bodyPr lIns="89884" tIns="44942" rIns="89884" bIns="44942"/>
          <a:lstStyle/>
          <a:p>
            <a:r>
              <a:rPr lang="en-US" altLang="zh-CN" smtClean="0"/>
              <a:t>JH: Maybe we can remove Loess curve</a:t>
            </a:r>
          </a:p>
        </p:txBody>
      </p:sp>
    </p:spTree>
    <p:extLst>
      <p:ext uri="{BB962C8B-B14F-4D97-AF65-F5344CB8AC3E}">
        <p14:creationId xmlns:p14="http://schemas.microsoft.com/office/powerpoint/2010/main" val="4254348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1A2723-E4EC-4473-87D8-0DD9E8B3567F}" type="slidenum">
              <a:rPr lang="zh-CN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zh-CN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JH: A better and BASIC histogram figure --- because this one overlaps with a later one!</a:t>
            </a:r>
          </a:p>
        </p:txBody>
      </p:sp>
    </p:spTree>
    <p:extLst>
      <p:ext uri="{BB962C8B-B14F-4D97-AF65-F5344CB8AC3E}">
        <p14:creationId xmlns:p14="http://schemas.microsoft.com/office/powerpoint/2010/main" val="215721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9377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CF3D352-BC2D-42C5-B67A-8970767F3E70}" type="slidenum">
              <a:rPr lang="zh-CN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zh-CN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47391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B2C53D-2200-45E9-8A2B-978D074B6EFD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699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909313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54113" y="693738"/>
            <a:ext cx="4552950" cy="3414712"/>
          </a:xfrm>
          <a:solidFill>
            <a:srgbClr val="FFFFFF"/>
          </a:solidFill>
          <a:ln cap="flat"/>
        </p:spPr>
      </p:sp>
      <p:sp>
        <p:nvSpPr>
          <p:cNvPr id="16386" name="文本占位符 909314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 cap="flat">
            <a:solidFill>
              <a:srgbClr val="000000"/>
            </a:solidFill>
          </a:ln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10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BE46D1-EE33-4313-AB35-0C02F19132C6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Note: We need to </a:t>
            </a:r>
            <a:r>
              <a:rPr lang="en-US" altLang="en-US" b="1" dirty="0" smtClean="0"/>
              <a:t>label</a:t>
            </a:r>
            <a:r>
              <a:rPr lang="en-US" altLang="en-US" dirty="0" smtClean="0"/>
              <a:t> the dark plotted points as </a:t>
            </a:r>
            <a:r>
              <a:rPr lang="en-US" altLang="en-US" b="1" dirty="0" smtClean="0"/>
              <a:t>Q1, Median, Q3</a:t>
            </a:r>
            <a:r>
              <a:rPr lang="en-US" altLang="en-US" dirty="0" smtClean="0"/>
              <a:t> – that would help in understanding this graph.</a:t>
            </a:r>
          </a:p>
          <a:p>
            <a:r>
              <a:rPr lang="en-US" altLang="en-US" dirty="0" smtClean="0"/>
              <a:t>Tell audience: There is a shift in distribution of branch 1 WRT branch 2 in that the unit prices of items sold at branch 1 tend to be lower than those at branch 2.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在给定的时间段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AllElectronics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的两个不同部门销售的商品的单价数据的分位数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分位数图。每个点对应于每个数据集的相同的分位数，并对该分位数显示部门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的销售商品单价。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销售的商品单价比部门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稍低。换言之，部门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销售的商品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低于或等于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美元，而在部门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销售的商品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低于或等于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美元。在第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个分位数（标记为中位数，即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），我们看到部门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销售的商品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低于或等于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美元，而在部门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销售的商品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低于或等于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美元。一般地，我们注意到部门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的分布相对于部门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有一个漂移，因为部门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销售的商品单价趋向于比部门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低。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4473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8C8C8CE-F8D8-4175-AD77-519B7DCB72E6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smtClean="0"/>
              <a:t>Need a better and more MEANINGFUL scatter plot! -JH</a:t>
            </a:r>
          </a:p>
        </p:txBody>
      </p:sp>
    </p:spTree>
    <p:extLst>
      <p:ext uri="{BB962C8B-B14F-4D97-AF65-F5344CB8AC3E}">
        <p14:creationId xmlns:p14="http://schemas.microsoft.com/office/powerpoint/2010/main" val="2903300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15AC35-66F9-4340-A1A6-70CB99440241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4632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18F472-7076-4759-839C-B96341DDE640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901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91136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1154113" y="693738"/>
            <a:ext cx="4552950" cy="3414712"/>
          </a:xfrm>
          <a:solidFill>
            <a:srgbClr val="FFFFFF"/>
          </a:solidFill>
          <a:ln cap="flat"/>
        </p:spPr>
      </p:sp>
      <p:sp>
        <p:nvSpPr>
          <p:cNvPr id="19458" name="文本占位符 911362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 cap="flat">
            <a:solidFill>
              <a:srgbClr val="000000"/>
            </a:solidFill>
          </a:ln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361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1043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02792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5410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32872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47886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74728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7638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3748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28923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0344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04960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21506" name="文本占位符 104960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124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25477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6719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68679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6223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52776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5137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36841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965"/>
            <a:ext cx="4479727" cy="3413881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75293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5832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739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99737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23554" name="文本占位符 9973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1043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27961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positively skewed </a:t>
            </a:r>
            <a:r>
              <a:rPr lang="zh-CN" altLang="en-US" sz="1200" dirty="0" smtClean="0"/>
              <a:t>正倾斜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negatively skewed </a:t>
            </a:r>
            <a:r>
              <a:rPr lang="zh-CN" altLang="en-US" sz="1200" dirty="0" smtClean="0"/>
              <a:t>负倾斜</a:t>
            </a:r>
            <a:endParaRPr lang="en-US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CD854-F196-4E54-B35C-9C74AF04979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4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识别可疑的离群点的通常规则是，挑选落在第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个四分位数之上或第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个四分位数之下至少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1.5×IQR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CD854-F196-4E54-B35C-9C74AF04979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2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3EE56-F388-4F94-91C4-BD3309C7809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Redraw the boxplot!  Yes, we need a more real boxplot graph!</a:t>
            </a:r>
          </a:p>
        </p:txBody>
      </p:sp>
    </p:spTree>
    <p:extLst>
      <p:ext uri="{BB962C8B-B14F-4D97-AF65-F5344CB8AC3E}">
        <p14:creationId xmlns:p14="http://schemas.microsoft.com/office/powerpoint/2010/main" val="83137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CD854-F196-4E54-B35C-9C74AF04979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5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总体方差</a:t>
            </a:r>
            <a:r>
              <a:rPr kumimoji="0" lang="el-GR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σ</a:t>
            </a:r>
            <a:r>
              <a:rPr kumimoji="0" lang="en-US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为总体例数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实际工作中，总体均数难以得到时，应用样本统计量代替总体参数，经校正后，样本方差计算公式为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CD854-F196-4E54-B35C-9C74AF04979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7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7A766-A22B-4CB0-94BE-16AEF6428B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79078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EDD99-D881-4832-BA8B-C3FBE4F2D5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73003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9CBCA-D11B-4EE6-8A90-358910A3819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95317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4F52F42-01D7-4758-AD42-3F87F929C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66719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__3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wmf"/><Relationship Id="rId4" Type="http://schemas.openxmlformats.org/officeDocument/2006/relationships/oleObject" Target="../embeddings/Microsoft_Word_97_-_2003___4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__1.doc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ke.com/sowiki/%E7%A6%BB%E6%95%A3%E5%9E%8B?prd=content_doc_searc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/>
              <a:t>数据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247652" y="302461"/>
            <a:ext cx="8696325" cy="6167438"/>
            <a:chOff x="-2" y="-2"/>
            <a:chExt cx="3890" cy="5274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0" y="0"/>
              <a:ext cx="3886" cy="5270"/>
              <a:chOff x="0" y="0"/>
              <a:chExt cx="3886" cy="5270"/>
            </a:xfrm>
          </p:grpSpPr>
          <p:grpSp>
            <p:nvGrpSpPr>
              <p:cNvPr id="7" name="Group 4"/>
              <p:cNvGrpSpPr/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71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72" name="Group 6"/>
                <p:cNvGrpSpPr/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7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zh-CN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属性类型</a:t>
                    </a:r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8" name="Group 9"/>
              <p:cNvGrpSpPr/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67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8" name="Group 11"/>
                <p:cNvGrpSpPr/>
                <p:nvPr/>
              </p:nvGrpSpPr>
              <p:grpSpPr bwMode="auto">
                <a:xfrm>
                  <a:off x="684" y="0"/>
                  <a:ext cx="1403" cy="596"/>
                  <a:chOff x="684" y="0"/>
                  <a:chExt cx="1403" cy="596"/>
                </a:xfrm>
              </p:grpSpPr>
              <p:sp>
                <p:nvSpPr>
                  <p:cNvPr id="6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317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zh-CN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描述</a:t>
                    </a:r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403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9" name="Group 14"/>
              <p:cNvGrpSpPr/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63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4" name="Group 16"/>
                <p:cNvGrpSpPr/>
                <p:nvPr/>
              </p:nvGrpSpPr>
              <p:grpSpPr bwMode="auto">
                <a:xfrm>
                  <a:off x="2087" y="0"/>
                  <a:ext cx="950" cy="596"/>
                  <a:chOff x="2087" y="0"/>
                  <a:chExt cx="950" cy="596"/>
                </a:xfrm>
              </p:grpSpPr>
              <p:sp>
                <p:nvSpPr>
                  <p:cNvPr id="6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0"/>
                    <a:ext cx="864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zh-CN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举例</a:t>
                    </a:r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87" y="0"/>
                    <a:ext cx="950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0" name="Group 19"/>
              <p:cNvGrpSpPr/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59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60" name="Group 21"/>
                <p:cNvGrpSpPr/>
                <p:nvPr/>
              </p:nvGrpSpPr>
              <p:grpSpPr bwMode="auto">
                <a:xfrm>
                  <a:off x="3037" y="0"/>
                  <a:ext cx="849" cy="596"/>
                  <a:chOff x="3037" y="0"/>
                  <a:chExt cx="849" cy="596"/>
                </a:xfrm>
              </p:grpSpPr>
              <p:sp>
                <p:nvSpPr>
                  <p:cNvPr id="6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0"/>
                    <a:ext cx="763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zh-CN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操作</a:t>
                    </a:r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0"/>
                    <a:ext cx="8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11" name="Group 24"/>
              <p:cNvGrpSpPr/>
              <p:nvPr/>
            </p:nvGrpSpPr>
            <p:grpSpPr bwMode="auto">
              <a:xfrm>
                <a:off x="0" y="596"/>
                <a:ext cx="684" cy="1130"/>
                <a:chOff x="0" y="596"/>
                <a:chExt cx="684" cy="1130"/>
              </a:xfrm>
            </p:grpSpPr>
            <p:sp>
              <p:nvSpPr>
                <p:cNvPr id="5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1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Nominal</a:t>
                  </a:r>
                </a:p>
                <a:p>
                  <a:pPr algn="ctr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标称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（分类 定性）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" name="Group 27"/>
              <p:cNvGrpSpPr/>
              <p:nvPr/>
            </p:nvGrpSpPr>
            <p:grpSpPr bwMode="auto">
              <a:xfrm>
                <a:off x="684" y="596"/>
                <a:ext cx="1403" cy="1130"/>
                <a:chOff x="684" y="596"/>
                <a:chExt cx="1403" cy="1130"/>
              </a:xfrm>
            </p:grpSpPr>
            <p:sp>
              <p:nvSpPr>
                <p:cNvPr id="55" name="Rectangle 28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317" cy="1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区分对象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(=,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  <a:sym typeface="Symbol" panose="05050102010706020507" pitchFamily="18" charset="2"/>
                    </a:rPr>
                    <a:t>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)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6" name="Rectangle 29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403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" name="Group 30"/>
              <p:cNvGrpSpPr/>
              <p:nvPr/>
            </p:nvGrpSpPr>
            <p:grpSpPr bwMode="auto">
              <a:xfrm>
                <a:off x="2087" y="596"/>
                <a:ext cx="950" cy="1130"/>
                <a:chOff x="2087" y="596"/>
                <a:chExt cx="950" cy="1130"/>
              </a:xfrm>
            </p:grpSpPr>
            <p:sp>
              <p:nvSpPr>
                <p:cNvPr id="53" name="Rectangle 31"/>
                <p:cNvSpPr>
                  <a:spLocks noChangeArrowheads="1"/>
                </p:cNvSpPr>
                <p:nvPr/>
              </p:nvSpPr>
              <p:spPr bwMode="auto">
                <a:xfrm>
                  <a:off x="2130" y="596"/>
                  <a:ext cx="864" cy="1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邮政编码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ID</a:t>
                  </a:r>
                </a:p>
                <a:p>
                  <a:pPr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性别（男 女）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Rectangle 32"/>
                <p:cNvSpPr>
                  <a:spLocks noChangeArrowheads="1"/>
                </p:cNvSpPr>
                <p:nvPr/>
              </p:nvSpPr>
              <p:spPr bwMode="auto">
                <a:xfrm>
                  <a:off x="2087" y="596"/>
                  <a:ext cx="950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4" name="Group 33"/>
              <p:cNvGrpSpPr/>
              <p:nvPr/>
            </p:nvGrpSpPr>
            <p:grpSpPr bwMode="auto">
              <a:xfrm>
                <a:off x="3037" y="563"/>
                <a:ext cx="849" cy="1163"/>
                <a:chOff x="3037" y="563"/>
                <a:chExt cx="849" cy="1163"/>
              </a:xfrm>
            </p:grpSpPr>
            <p:sp>
              <p:nvSpPr>
                <p:cNvPr id="51" name="Rectangle 34"/>
                <p:cNvSpPr>
                  <a:spLocks noChangeArrowheads="1"/>
                </p:cNvSpPr>
                <p:nvPr/>
              </p:nvSpPr>
              <p:spPr bwMode="auto">
                <a:xfrm>
                  <a:off x="3080" y="563"/>
                  <a:ext cx="763" cy="1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zh-CN" sz="17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Mode</a:t>
                  </a:r>
                </a:p>
                <a:p>
                  <a:pPr eaLnBrk="1" hangingPunct="1"/>
                  <a:r>
                    <a:rPr lang="en-US" altLang="zh-CN" sz="17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Entropy</a:t>
                  </a:r>
                </a:p>
                <a:p>
                  <a:pPr eaLnBrk="1" hangingPunct="1"/>
                  <a:r>
                    <a:rPr lang="en-US" altLang="zh-CN" sz="17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contingency </a:t>
                  </a:r>
                  <a:r>
                    <a:rPr lang="en-US" altLang="zh-CN" sz="17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correlation</a:t>
                  </a:r>
                  <a:r>
                    <a:rPr lang="en-US" altLang="zh-CN" sz="17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,</a:t>
                  </a:r>
                </a:p>
                <a:p>
                  <a:pPr eaLnBrk="1" hangingPunct="1"/>
                  <a:r>
                    <a:rPr lang="en-US" altLang="zh-CN" sz="17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  <a:sym typeface="Symbol" panose="05050102010706020507" pitchFamily="18" charset="2"/>
                    </a:rPr>
                    <a:t></a:t>
                  </a:r>
                  <a:r>
                    <a:rPr lang="en-US" altLang="zh-CN" sz="1700" b="1" baseline="30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2</a:t>
                  </a:r>
                  <a:r>
                    <a:rPr lang="en-US" altLang="zh-CN" sz="17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  <a:sym typeface="Symbol" panose="05050102010706020507" pitchFamily="18" charset="2"/>
                    </a:rPr>
                    <a:t> test</a:t>
                  </a:r>
                  <a:endParaRPr lang="en-US" altLang="zh-CN" sz="17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3037" y="596"/>
                  <a:ext cx="849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" name="Group 36"/>
              <p:cNvGrpSpPr/>
              <p:nvPr/>
            </p:nvGrpSpPr>
            <p:grpSpPr bwMode="auto">
              <a:xfrm>
                <a:off x="0" y="1726"/>
                <a:ext cx="684" cy="1092"/>
                <a:chOff x="0" y="1726"/>
                <a:chExt cx="684" cy="1092"/>
              </a:xfrm>
            </p:grpSpPr>
            <p:sp>
              <p:nvSpPr>
                <p:cNvPr id="4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726"/>
                  <a:ext cx="598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Ordinal</a:t>
                  </a:r>
                </a:p>
                <a:p>
                  <a:pPr algn="ctr"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顺序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（分类 定性）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726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Group 39"/>
              <p:cNvGrpSpPr/>
              <p:nvPr/>
            </p:nvGrpSpPr>
            <p:grpSpPr bwMode="auto">
              <a:xfrm>
                <a:off x="684" y="1726"/>
                <a:ext cx="1403" cy="1092"/>
                <a:chOff x="684" y="1726"/>
                <a:chExt cx="1403" cy="1092"/>
              </a:xfrm>
            </p:grpSpPr>
            <p:sp>
              <p:nvSpPr>
                <p:cNvPr id="47" name="Rectangle 40"/>
                <p:cNvSpPr>
                  <a:spLocks noChangeArrowheads="1"/>
                </p:cNvSpPr>
                <p:nvPr/>
              </p:nvSpPr>
              <p:spPr bwMode="auto">
                <a:xfrm>
                  <a:off x="727" y="1726"/>
                  <a:ext cx="1317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只是确定对象的顺序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(&lt;,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&gt;)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684" y="1726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7" name="Group 42"/>
              <p:cNvGrpSpPr/>
              <p:nvPr/>
            </p:nvGrpSpPr>
            <p:grpSpPr bwMode="auto">
              <a:xfrm>
                <a:off x="2087" y="1726"/>
                <a:ext cx="950" cy="1092"/>
                <a:chOff x="2087" y="1726"/>
                <a:chExt cx="950" cy="1092"/>
              </a:xfrm>
            </p:grpSpPr>
            <p:sp>
              <p:nvSpPr>
                <p:cNvPr id="45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0" y="1726"/>
                  <a:ext cx="864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矿石硬度（好 较好 很好）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门牌号码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成绩？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44"/>
                <p:cNvSpPr>
                  <a:spLocks noChangeArrowheads="1"/>
                </p:cNvSpPr>
                <p:nvPr/>
              </p:nvSpPr>
              <p:spPr bwMode="auto">
                <a:xfrm>
                  <a:off x="2087" y="1726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45"/>
              <p:cNvGrpSpPr/>
              <p:nvPr/>
            </p:nvGrpSpPr>
            <p:grpSpPr bwMode="auto">
              <a:xfrm>
                <a:off x="3037" y="1726"/>
                <a:ext cx="849" cy="1092"/>
                <a:chOff x="3037" y="1726"/>
                <a:chExt cx="849" cy="1092"/>
              </a:xfrm>
            </p:grpSpPr>
            <p:sp>
              <p:nvSpPr>
                <p:cNvPr id="43" name="Rectangle 46"/>
                <p:cNvSpPr>
                  <a:spLocks noChangeArrowheads="1"/>
                </p:cNvSpPr>
                <p:nvPr/>
              </p:nvSpPr>
              <p:spPr bwMode="auto">
                <a:xfrm>
                  <a:off x="3080" y="1726"/>
                  <a:ext cx="763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zh-CN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median,</a:t>
                  </a:r>
                </a:p>
                <a:p>
                  <a:pPr eaLnBrk="1" hangingPunct="1"/>
                  <a:r>
                    <a:rPr lang="en-US" altLang="zh-CN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percentiles,</a:t>
                  </a:r>
                </a:p>
                <a:p>
                  <a:pPr eaLnBrk="1" hangingPunct="1"/>
                  <a:r>
                    <a:rPr lang="en-US" altLang="zh-CN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rank correlation</a:t>
                  </a:r>
                </a:p>
                <a:p>
                  <a:pPr eaLnBrk="1" hangingPunct="1"/>
                  <a:r>
                    <a:rPr lang="en-US" altLang="zh-CN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run tests,</a:t>
                  </a:r>
                </a:p>
                <a:p>
                  <a:pPr eaLnBrk="1" hangingPunct="1"/>
                  <a:r>
                    <a:rPr lang="en-US" altLang="zh-CN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sign </a:t>
                  </a:r>
                  <a:r>
                    <a:rPr lang="en-US" altLang="zh-CN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tests</a:t>
                  </a:r>
                  <a:endParaRPr lang="en-US" altLang="zh-C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47"/>
                <p:cNvSpPr>
                  <a:spLocks noChangeArrowheads="1"/>
                </p:cNvSpPr>
                <p:nvPr/>
              </p:nvSpPr>
              <p:spPr bwMode="auto">
                <a:xfrm>
                  <a:off x="3037" y="1726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Group 48"/>
              <p:cNvGrpSpPr/>
              <p:nvPr/>
            </p:nvGrpSpPr>
            <p:grpSpPr bwMode="auto">
              <a:xfrm>
                <a:off x="0" y="2818"/>
                <a:ext cx="684" cy="1092"/>
                <a:chOff x="0" y="2818"/>
                <a:chExt cx="684" cy="1092"/>
              </a:xfrm>
            </p:grpSpPr>
            <p:sp>
              <p:nvSpPr>
                <p:cNvPr id="41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2818"/>
                  <a:ext cx="598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Interval</a:t>
                  </a:r>
                </a:p>
                <a:p>
                  <a:pPr algn="ctr"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区间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（数值 定量）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818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0" name="Group 51"/>
              <p:cNvGrpSpPr/>
              <p:nvPr/>
            </p:nvGrpSpPr>
            <p:grpSpPr bwMode="auto">
              <a:xfrm>
                <a:off x="684" y="2818"/>
                <a:ext cx="1403" cy="1092"/>
                <a:chOff x="684" y="2818"/>
                <a:chExt cx="1403" cy="1092"/>
              </a:xfrm>
            </p:grpSpPr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727" y="2818"/>
                  <a:ext cx="1317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对象之间的差值、距离有明确意义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/>
                  </a:r>
                  <a:b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</a:br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(+, - )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Rectangle 53"/>
                <p:cNvSpPr>
                  <a:spLocks noChangeArrowheads="1"/>
                </p:cNvSpPr>
                <p:nvPr/>
              </p:nvSpPr>
              <p:spPr bwMode="auto">
                <a:xfrm>
                  <a:off x="684" y="2818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1" name="Group 54"/>
              <p:cNvGrpSpPr/>
              <p:nvPr/>
            </p:nvGrpSpPr>
            <p:grpSpPr bwMode="auto">
              <a:xfrm>
                <a:off x="2087" y="2818"/>
                <a:ext cx="950" cy="1092"/>
                <a:chOff x="2087" y="2818"/>
                <a:chExt cx="950" cy="1092"/>
              </a:xfrm>
            </p:grpSpPr>
            <p:sp>
              <p:nvSpPr>
                <p:cNvPr id="37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0" y="2818"/>
                  <a:ext cx="864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日历日期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摄氏</a:t>
                  </a:r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温度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Rectangle 56"/>
                <p:cNvSpPr>
                  <a:spLocks noChangeArrowheads="1"/>
                </p:cNvSpPr>
                <p:nvPr/>
              </p:nvSpPr>
              <p:spPr bwMode="auto">
                <a:xfrm>
                  <a:off x="2087" y="2818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2" name="Group 57"/>
              <p:cNvGrpSpPr/>
              <p:nvPr/>
            </p:nvGrpSpPr>
            <p:grpSpPr bwMode="auto">
              <a:xfrm>
                <a:off x="3037" y="2818"/>
                <a:ext cx="849" cy="1092"/>
                <a:chOff x="3037" y="2818"/>
                <a:chExt cx="849" cy="1092"/>
              </a:xfrm>
            </p:grpSpPr>
            <p:sp>
              <p:nvSpPr>
                <p:cNvPr id="3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80" y="2818"/>
                  <a:ext cx="763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zh-CN" sz="1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Mean</a:t>
                  </a:r>
                </a:p>
                <a:p>
                  <a:pPr eaLnBrk="1" hangingPunct="1"/>
                  <a:r>
                    <a:rPr lang="en-US" altLang="zh-CN" sz="1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standard deviation</a:t>
                  </a:r>
                </a:p>
                <a:p>
                  <a:pPr eaLnBrk="1" hangingPunct="1"/>
                  <a:r>
                    <a:rPr lang="en-US" altLang="zh-CN" sz="1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Pearson's correlation</a:t>
                  </a:r>
                </a:p>
                <a:p>
                  <a:pPr eaLnBrk="1" hangingPunct="1"/>
                  <a:r>
                    <a:rPr lang="en-US" altLang="zh-CN" sz="14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</a:t>
                  </a:r>
                  <a:r>
                    <a:rPr lang="en-US" altLang="zh-CN" sz="1400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t</a:t>
                  </a:r>
                  <a:r>
                    <a:rPr lang="en-US" altLang="zh-CN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and </a:t>
                  </a:r>
                  <a:r>
                    <a:rPr lang="en-US" altLang="zh-CN" sz="1400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F</a:t>
                  </a:r>
                  <a:r>
                    <a:rPr lang="en-US" altLang="zh-CN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tests</a:t>
                  </a:r>
                  <a:endParaRPr lang="en-US" altLang="zh-CN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Rectangle 59"/>
                <p:cNvSpPr>
                  <a:spLocks noChangeArrowheads="1"/>
                </p:cNvSpPr>
                <p:nvPr/>
              </p:nvSpPr>
              <p:spPr bwMode="auto">
                <a:xfrm>
                  <a:off x="3037" y="2818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3" name="Group 60"/>
              <p:cNvGrpSpPr/>
              <p:nvPr/>
            </p:nvGrpSpPr>
            <p:grpSpPr bwMode="auto">
              <a:xfrm>
                <a:off x="0" y="3910"/>
                <a:ext cx="684" cy="1360"/>
                <a:chOff x="0" y="3910"/>
                <a:chExt cx="684" cy="1360"/>
              </a:xfrm>
            </p:grpSpPr>
            <p:sp>
              <p:nvSpPr>
                <p:cNvPr id="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3910"/>
                  <a:ext cx="598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Ratio</a:t>
                  </a:r>
                </a:p>
                <a:p>
                  <a:pPr algn="ctr"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比率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（数值 定量）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910"/>
                  <a:ext cx="684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" name="Group 63"/>
              <p:cNvGrpSpPr/>
              <p:nvPr/>
            </p:nvGrpSpPr>
            <p:grpSpPr bwMode="auto">
              <a:xfrm>
                <a:off x="684" y="3910"/>
                <a:ext cx="1403" cy="1360"/>
                <a:chOff x="684" y="3910"/>
                <a:chExt cx="1403" cy="1360"/>
              </a:xfrm>
            </p:grpSpPr>
            <p:sp>
              <p:nvSpPr>
                <p:cNvPr id="31" name="Rectangle 64"/>
                <p:cNvSpPr>
                  <a:spLocks noChangeArrowheads="1"/>
                </p:cNvSpPr>
                <p:nvPr/>
              </p:nvSpPr>
              <p:spPr bwMode="auto">
                <a:xfrm>
                  <a:off x="727" y="3910"/>
                  <a:ext cx="1317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对象之间的差、比率，都有明确意义</a:t>
                  </a:r>
                  <a:endPara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(*, /)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Rectangle 65"/>
                <p:cNvSpPr>
                  <a:spLocks noChangeArrowheads="1"/>
                </p:cNvSpPr>
                <p:nvPr/>
              </p:nvSpPr>
              <p:spPr bwMode="auto">
                <a:xfrm>
                  <a:off x="684" y="3910"/>
                  <a:ext cx="1403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" name="Group 66"/>
              <p:cNvGrpSpPr/>
              <p:nvPr/>
            </p:nvGrpSpPr>
            <p:grpSpPr bwMode="auto">
              <a:xfrm>
                <a:off x="2087" y="3910"/>
                <a:ext cx="950" cy="1360"/>
                <a:chOff x="2087" y="3910"/>
                <a:chExt cx="950" cy="1360"/>
              </a:xfrm>
            </p:grpSpPr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2130" y="3910"/>
                  <a:ext cx="864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绝对温度</a:t>
                  </a:r>
                  <a:endPara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货币量</a:t>
                  </a:r>
                  <a:endPara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年龄</a:t>
                  </a:r>
                  <a:endPara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质量</a:t>
                  </a:r>
                  <a:endPara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长度</a:t>
                  </a:r>
                  <a:endParaRPr lang="en-US" altLang="zh-CN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电流</a:t>
                  </a:r>
                  <a:endParaRPr lang="en-US" altLang="zh-C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2087" y="3910"/>
                  <a:ext cx="950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6" name="Group 69"/>
              <p:cNvGrpSpPr/>
              <p:nvPr/>
            </p:nvGrpSpPr>
            <p:grpSpPr bwMode="auto">
              <a:xfrm>
                <a:off x="3037" y="3910"/>
                <a:ext cx="849" cy="1360"/>
                <a:chOff x="3037" y="3910"/>
                <a:chExt cx="849" cy="1360"/>
              </a:xfrm>
            </p:grpSpPr>
            <p:sp>
              <p:nvSpPr>
                <p:cNvPr id="27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0" y="4102"/>
                  <a:ext cx="763" cy="1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zh-CN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geometric </a:t>
                  </a:r>
                  <a:r>
                    <a:rPr lang="en-US" altLang="zh-CN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mean</a:t>
                  </a:r>
                </a:p>
                <a:p>
                  <a:pPr eaLnBrk="1" hangingPunct="1"/>
                  <a:r>
                    <a:rPr lang="en-US" altLang="zh-CN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harmonic mean</a:t>
                  </a:r>
                </a:p>
                <a:p>
                  <a:pPr eaLnBrk="1" hangingPunct="1"/>
                  <a:r>
                    <a:rPr lang="en-US" altLang="zh-CN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percent </a:t>
                  </a:r>
                  <a:r>
                    <a:rPr lang="en-US" altLang="zh-CN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variation</a:t>
                  </a:r>
                  <a:endParaRPr lang="en-US" altLang="zh-C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Rectangle 71"/>
                <p:cNvSpPr>
                  <a:spLocks noChangeArrowheads="1"/>
                </p:cNvSpPr>
                <p:nvPr/>
              </p:nvSpPr>
              <p:spPr bwMode="auto">
                <a:xfrm>
                  <a:off x="3037" y="3910"/>
                  <a:ext cx="849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72"/>
            <p:cNvSpPr>
              <a:spLocks noChangeArrowheads="1"/>
            </p:cNvSpPr>
            <p:nvPr/>
          </p:nvSpPr>
          <p:spPr bwMode="auto">
            <a:xfrm>
              <a:off x="-2" y="-2"/>
              <a:ext cx="3890" cy="52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818" name="Group 2"/>
          <p:cNvGrpSpPr/>
          <p:nvPr/>
        </p:nvGrpSpPr>
        <p:grpSpPr bwMode="auto">
          <a:xfrm>
            <a:off x="685800" y="304802"/>
            <a:ext cx="7924800" cy="6276975"/>
            <a:chOff x="-2" y="-2"/>
            <a:chExt cx="3761" cy="4164"/>
          </a:xfrm>
        </p:grpSpPr>
        <p:grpSp>
          <p:nvGrpSpPr>
            <p:cNvPr id="802819" name="Group 3"/>
            <p:cNvGrpSpPr/>
            <p:nvPr/>
          </p:nvGrpSpPr>
          <p:grpSpPr bwMode="auto">
            <a:xfrm>
              <a:off x="0" y="0"/>
              <a:ext cx="3757" cy="4160"/>
              <a:chOff x="0" y="0"/>
              <a:chExt cx="3757" cy="4160"/>
            </a:xfrm>
          </p:grpSpPr>
          <p:grpSp>
            <p:nvGrpSpPr>
              <p:cNvPr id="802820" name="Group 4"/>
              <p:cNvGrpSpPr/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802821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802822" name="Group 6"/>
                <p:cNvGrpSpPr/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80282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zh-CN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属性类型</a:t>
                    </a:r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0282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802825" name="Group 9"/>
              <p:cNvGrpSpPr/>
              <p:nvPr/>
            </p:nvGrpSpPr>
            <p:grpSpPr bwMode="auto">
              <a:xfrm>
                <a:off x="684" y="0"/>
                <a:ext cx="1691" cy="596"/>
                <a:chOff x="684" y="0"/>
                <a:chExt cx="1691" cy="596"/>
              </a:xfrm>
            </p:grpSpPr>
            <p:sp>
              <p:nvSpPr>
                <p:cNvPr id="802826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691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802827" name="Group 11"/>
                <p:cNvGrpSpPr/>
                <p:nvPr/>
              </p:nvGrpSpPr>
              <p:grpSpPr bwMode="auto">
                <a:xfrm>
                  <a:off x="684" y="0"/>
                  <a:ext cx="1691" cy="596"/>
                  <a:chOff x="684" y="0"/>
                  <a:chExt cx="1691" cy="596"/>
                </a:xfrm>
              </p:grpSpPr>
              <p:sp>
                <p:nvSpPr>
                  <p:cNvPr id="80282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605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en-US" altLang="zh-CN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Transformation</a:t>
                    </a:r>
                  </a:p>
                  <a:p>
                    <a:pPr algn="ctr"/>
                    <a:r>
                      <a: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变换</a:t>
                    </a:r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0282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691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802830" name="Group 14"/>
              <p:cNvGrpSpPr/>
              <p:nvPr/>
            </p:nvGrpSpPr>
            <p:grpSpPr bwMode="auto">
              <a:xfrm>
                <a:off x="2375" y="0"/>
                <a:ext cx="1382" cy="596"/>
                <a:chOff x="2375" y="0"/>
                <a:chExt cx="1382" cy="596"/>
              </a:xfrm>
            </p:grpSpPr>
            <p:sp>
              <p:nvSpPr>
                <p:cNvPr id="802831" name="Rectangle 15"/>
                <p:cNvSpPr>
                  <a:spLocks noChangeArrowheads="1"/>
                </p:cNvSpPr>
                <p:nvPr/>
              </p:nvSpPr>
              <p:spPr bwMode="auto">
                <a:xfrm>
                  <a:off x="2375" y="0"/>
                  <a:ext cx="1382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802832" name="Group 16"/>
                <p:cNvGrpSpPr/>
                <p:nvPr/>
              </p:nvGrpSpPr>
              <p:grpSpPr bwMode="auto">
                <a:xfrm>
                  <a:off x="2375" y="0"/>
                  <a:ext cx="1382" cy="596"/>
                  <a:chOff x="2375" y="0"/>
                  <a:chExt cx="1382" cy="596"/>
                </a:xfrm>
              </p:grpSpPr>
              <p:sp>
                <p:nvSpPr>
                  <p:cNvPr id="80283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418" y="0"/>
                    <a:ext cx="1296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zh-CN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说明</a:t>
                    </a:r>
                    <a:endPara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0283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0"/>
                    <a:ext cx="1382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grpSp>
            <p:nvGrpSpPr>
              <p:cNvPr id="802835" name="Group 19"/>
              <p:cNvGrpSpPr/>
              <p:nvPr/>
            </p:nvGrpSpPr>
            <p:grpSpPr bwMode="auto">
              <a:xfrm>
                <a:off x="0" y="596"/>
                <a:ext cx="684" cy="824"/>
                <a:chOff x="0" y="596"/>
                <a:chExt cx="684" cy="824"/>
              </a:xfrm>
            </p:grpSpPr>
            <p:sp>
              <p:nvSpPr>
                <p:cNvPr id="80283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8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Nominal</a:t>
                  </a:r>
                </a:p>
                <a:p>
                  <a:pPr algn="ctr" eaLnBrk="1" hangingPunct="1"/>
                  <a:r>
                    <a:rPr lang="zh-CN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标称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3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38" name="Group 22"/>
              <p:cNvGrpSpPr/>
              <p:nvPr/>
            </p:nvGrpSpPr>
            <p:grpSpPr bwMode="auto">
              <a:xfrm>
                <a:off x="684" y="596"/>
                <a:ext cx="1691" cy="824"/>
                <a:chOff x="684" y="596"/>
                <a:chExt cx="1691" cy="824"/>
              </a:xfrm>
            </p:grpSpPr>
            <p:sp>
              <p:nvSpPr>
                <p:cNvPr id="802839" name="Rectangle 23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605" cy="8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任何一对一的变换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691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41" name="Group 25"/>
              <p:cNvGrpSpPr/>
              <p:nvPr/>
            </p:nvGrpSpPr>
            <p:grpSpPr bwMode="auto">
              <a:xfrm>
                <a:off x="2375" y="596"/>
                <a:ext cx="1382" cy="824"/>
                <a:chOff x="2375" y="596"/>
                <a:chExt cx="1382" cy="824"/>
              </a:xfrm>
            </p:grpSpPr>
            <p:sp>
              <p:nvSpPr>
                <p:cNvPr id="802842" name="Rectangle 26"/>
                <p:cNvSpPr>
                  <a:spLocks noChangeArrowheads="1"/>
                </p:cNvSpPr>
                <p:nvPr/>
              </p:nvSpPr>
              <p:spPr bwMode="auto">
                <a:xfrm>
                  <a:off x="2418" y="596"/>
                  <a:ext cx="1296" cy="8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ID</a:t>
                  </a:r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重新编号，意义相同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43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596"/>
                  <a:ext cx="1382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44" name="Group 28"/>
              <p:cNvGrpSpPr/>
              <p:nvPr/>
            </p:nvGrpSpPr>
            <p:grpSpPr bwMode="auto">
              <a:xfrm>
                <a:off x="0" y="1420"/>
                <a:ext cx="684" cy="1092"/>
                <a:chOff x="0" y="1420"/>
                <a:chExt cx="684" cy="1092"/>
              </a:xfrm>
            </p:grpSpPr>
            <p:sp>
              <p:nvSpPr>
                <p:cNvPr id="802845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420"/>
                  <a:ext cx="598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Ordinal</a:t>
                  </a:r>
                </a:p>
                <a:p>
                  <a:pPr algn="ctr" eaLnBrk="1" hangingPunct="1"/>
                  <a:r>
                    <a:rPr lang="zh-CN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序数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4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420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47" name="Group 31"/>
              <p:cNvGrpSpPr/>
              <p:nvPr/>
            </p:nvGrpSpPr>
            <p:grpSpPr bwMode="auto">
              <a:xfrm>
                <a:off x="684" y="1420"/>
                <a:ext cx="1691" cy="1092"/>
                <a:chOff x="684" y="1420"/>
                <a:chExt cx="1691" cy="1092"/>
              </a:xfrm>
            </p:grpSpPr>
            <p:sp>
              <p:nvSpPr>
                <p:cNvPr id="802848" name="Rectangle 32"/>
                <p:cNvSpPr>
                  <a:spLocks noChangeArrowheads="1"/>
                </p:cNvSpPr>
                <p:nvPr/>
              </p:nvSpPr>
              <p:spPr bwMode="auto">
                <a:xfrm>
                  <a:off x="727" y="1420"/>
                  <a:ext cx="1605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zh-CN" altLang="en-US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保序变换</a:t>
                  </a:r>
                  <a:endParaRPr lang="en-US" altLang="zh-CN" b="1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MS Mincho" panose="02020609040205080304" pitchFamily="49" charset="-128"/>
                  </a:endParaRPr>
                </a:p>
                <a:p>
                  <a:pPr eaLnBrk="1" hangingPunct="1"/>
                  <a:r>
                    <a:rPr lang="en-US" altLang="zh-CN" b="1" i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new_value</a:t>
                  </a:r>
                  <a:r>
                    <a:rPr lang="en-US" altLang="zh-CN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</a:t>
                  </a:r>
                  <a:r>
                    <a:rPr lang="en-US" altLang="zh-CN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= f(</a:t>
                  </a:r>
                  <a:r>
                    <a:rPr lang="en-US" altLang="zh-CN" b="1" i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old_value</a:t>
                  </a:r>
                  <a:r>
                    <a:rPr lang="en-US" altLang="zh-CN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) </a:t>
                  </a:r>
                  <a:br>
                    <a:rPr lang="en-US" altLang="zh-CN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</a:br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f </a:t>
                  </a:r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是 单调函数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49" name="Rectangle 33"/>
                <p:cNvSpPr>
                  <a:spLocks noChangeArrowheads="1"/>
                </p:cNvSpPr>
                <p:nvPr/>
              </p:nvSpPr>
              <p:spPr bwMode="auto">
                <a:xfrm>
                  <a:off x="684" y="1420"/>
                  <a:ext cx="1691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50" name="Group 34"/>
              <p:cNvGrpSpPr/>
              <p:nvPr/>
            </p:nvGrpSpPr>
            <p:grpSpPr bwMode="auto">
              <a:xfrm>
                <a:off x="2375" y="1420"/>
                <a:ext cx="1382" cy="1092"/>
                <a:chOff x="2375" y="1420"/>
                <a:chExt cx="1382" cy="1092"/>
              </a:xfrm>
            </p:grpSpPr>
            <p:sp>
              <p:nvSpPr>
                <p:cNvPr id="802851" name="Rectangle 35"/>
                <p:cNvSpPr>
                  <a:spLocks noChangeArrowheads="1"/>
                </p:cNvSpPr>
                <p:nvPr/>
              </p:nvSpPr>
              <p:spPr bwMode="auto">
                <a:xfrm>
                  <a:off x="2418" y="1420"/>
                  <a:ext cx="1296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{</a:t>
                  </a:r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好，较好，很好</a:t>
                  </a:r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}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{1, 2, 3} </a:t>
                  </a:r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</a:p>
                <a:p>
                  <a:pPr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{ 0.5, 1, 10</a:t>
                  </a:r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}</a:t>
                  </a:r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，意义相同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52" name="Rectangle 36"/>
                <p:cNvSpPr>
                  <a:spLocks noChangeArrowheads="1"/>
                </p:cNvSpPr>
                <p:nvPr/>
              </p:nvSpPr>
              <p:spPr bwMode="auto">
                <a:xfrm>
                  <a:off x="2375" y="1420"/>
                  <a:ext cx="1382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53" name="Group 37"/>
              <p:cNvGrpSpPr/>
              <p:nvPr/>
            </p:nvGrpSpPr>
            <p:grpSpPr bwMode="auto">
              <a:xfrm>
                <a:off x="0" y="2512"/>
                <a:ext cx="684" cy="1092"/>
                <a:chOff x="0" y="2512"/>
                <a:chExt cx="684" cy="1092"/>
              </a:xfrm>
            </p:grpSpPr>
            <p:sp>
              <p:nvSpPr>
                <p:cNvPr id="802854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2512"/>
                  <a:ext cx="598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Interval</a:t>
                  </a:r>
                </a:p>
                <a:p>
                  <a:pPr algn="ctr" eaLnBrk="1" hangingPunct="1"/>
                  <a:r>
                    <a:rPr lang="zh-CN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区间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5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2512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56" name="Group 40"/>
              <p:cNvGrpSpPr/>
              <p:nvPr/>
            </p:nvGrpSpPr>
            <p:grpSpPr bwMode="auto">
              <a:xfrm>
                <a:off x="684" y="2512"/>
                <a:ext cx="1691" cy="1092"/>
                <a:chOff x="684" y="2512"/>
                <a:chExt cx="1691" cy="1092"/>
              </a:xfrm>
            </p:grpSpPr>
            <p:sp>
              <p:nvSpPr>
                <p:cNvPr id="802857" name="Rectangle 41"/>
                <p:cNvSpPr>
                  <a:spLocks noChangeArrowheads="1"/>
                </p:cNvSpPr>
                <p:nvPr/>
              </p:nvSpPr>
              <p:spPr bwMode="auto">
                <a:xfrm>
                  <a:off x="727" y="2512"/>
                  <a:ext cx="1605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zh-CN" b="1" i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new_value</a:t>
                  </a:r>
                  <a:r>
                    <a:rPr lang="en-US" altLang="zh-CN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=a * </a:t>
                  </a:r>
                  <a:r>
                    <a:rPr lang="en-US" altLang="zh-CN" b="1" i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old_value</a:t>
                  </a:r>
                  <a:r>
                    <a:rPr lang="en-US" altLang="zh-CN" b="1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 + </a:t>
                  </a:r>
                  <a:r>
                    <a:rPr lang="en-US" altLang="zh-CN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b</a:t>
                  </a:r>
                </a:p>
                <a:p>
                  <a:pPr eaLnBrk="1" hangingPunct="1"/>
                  <a:r>
                    <a:rPr lang="en-US" altLang="zh-CN" b="1" i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a,b</a:t>
                  </a:r>
                  <a:r>
                    <a:rPr lang="en-US" altLang="zh-CN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b="1" i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是常数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58" name="Rectangle 42"/>
                <p:cNvSpPr>
                  <a:spLocks noChangeArrowheads="1"/>
                </p:cNvSpPr>
                <p:nvPr/>
              </p:nvSpPr>
              <p:spPr bwMode="auto">
                <a:xfrm>
                  <a:off x="684" y="2512"/>
                  <a:ext cx="1691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59" name="Group 43"/>
              <p:cNvGrpSpPr/>
              <p:nvPr/>
            </p:nvGrpSpPr>
            <p:grpSpPr bwMode="auto">
              <a:xfrm>
                <a:off x="2375" y="2512"/>
                <a:ext cx="1382" cy="1092"/>
                <a:chOff x="2375" y="2512"/>
                <a:chExt cx="1382" cy="1092"/>
              </a:xfrm>
            </p:grpSpPr>
            <p:sp>
              <p:nvSpPr>
                <p:cNvPr id="802860" name="Rectangle 44"/>
                <p:cNvSpPr>
                  <a:spLocks noChangeArrowheads="1"/>
                </p:cNvSpPr>
                <p:nvPr/>
              </p:nvSpPr>
              <p:spPr bwMode="auto">
                <a:xfrm>
                  <a:off x="2418" y="2512"/>
                  <a:ext cx="1296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线性变换，意义相同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61" name="Rectangle 45"/>
                <p:cNvSpPr>
                  <a:spLocks noChangeArrowheads="1"/>
                </p:cNvSpPr>
                <p:nvPr/>
              </p:nvSpPr>
              <p:spPr bwMode="auto">
                <a:xfrm>
                  <a:off x="2375" y="2512"/>
                  <a:ext cx="1382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62" name="Group 46"/>
              <p:cNvGrpSpPr/>
              <p:nvPr/>
            </p:nvGrpSpPr>
            <p:grpSpPr bwMode="auto">
              <a:xfrm>
                <a:off x="0" y="3604"/>
                <a:ext cx="684" cy="556"/>
                <a:chOff x="0" y="3604"/>
                <a:chExt cx="684" cy="556"/>
              </a:xfrm>
            </p:grpSpPr>
            <p:sp>
              <p:nvSpPr>
                <p:cNvPr id="80286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3604"/>
                  <a:ext cx="598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zh-CN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Ratio</a:t>
                  </a:r>
                </a:p>
                <a:p>
                  <a:pPr algn="ctr" eaLnBrk="1" hangingPunct="1"/>
                  <a:r>
                    <a:rPr lang="zh-CN" alt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比率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6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3604"/>
                  <a:ext cx="684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65" name="Group 49"/>
              <p:cNvGrpSpPr/>
              <p:nvPr/>
            </p:nvGrpSpPr>
            <p:grpSpPr bwMode="auto">
              <a:xfrm>
                <a:off x="684" y="3604"/>
                <a:ext cx="1691" cy="556"/>
                <a:chOff x="684" y="3604"/>
                <a:chExt cx="1691" cy="556"/>
              </a:xfrm>
            </p:grpSpPr>
            <p:sp>
              <p:nvSpPr>
                <p:cNvPr id="802866" name="Rectangle 50"/>
                <p:cNvSpPr>
                  <a:spLocks noChangeArrowheads="1"/>
                </p:cNvSpPr>
                <p:nvPr/>
              </p:nvSpPr>
              <p:spPr bwMode="auto">
                <a:xfrm>
                  <a:off x="727" y="3604"/>
                  <a:ext cx="1605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zh-CN" b="1" i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new_value = a * old_value</a:t>
                  </a:r>
                  <a:endPara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67" name="Rectangle 51"/>
                <p:cNvSpPr>
                  <a:spLocks noChangeArrowheads="1"/>
                </p:cNvSpPr>
                <p:nvPr/>
              </p:nvSpPr>
              <p:spPr bwMode="auto">
                <a:xfrm>
                  <a:off x="684" y="3604"/>
                  <a:ext cx="169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02868" name="Group 52"/>
              <p:cNvGrpSpPr/>
              <p:nvPr/>
            </p:nvGrpSpPr>
            <p:grpSpPr bwMode="auto">
              <a:xfrm>
                <a:off x="2375" y="3604"/>
                <a:ext cx="1382" cy="556"/>
                <a:chOff x="2375" y="3604"/>
                <a:chExt cx="1382" cy="556"/>
              </a:xfrm>
            </p:grpSpPr>
            <p:sp>
              <p:nvSpPr>
                <p:cNvPr id="802869" name="Rectangle 53"/>
                <p:cNvSpPr>
                  <a:spLocks noChangeArrowheads="1"/>
                </p:cNvSpPr>
                <p:nvPr/>
              </p:nvSpPr>
              <p:spPr bwMode="auto">
                <a:xfrm>
                  <a:off x="2418" y="3604"/>
                  <a:ext cx="1296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意义相同</a:t>
                  </a:r>
                  <a:endPara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2870" name="Rectangle 54"/>
                <p:cNvSpPr>
                  <a:spLocks noChangeArrowheads="1"/>
                </p:cNvSpPr>
                <p:nvPr/>
              </p:nvSpPr>
              <p:spPr bwMode="auto">
                <a:xfrm>
                  <a:off x="2375" y="3604"/>
                  <a:ext cx="1382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02871" name="Rectangle 55"/>
            <p:cNvSpPr>
              <a:spLocks noChangeArrowheads="1"/>
            </p:cNvSpPr>
            <p:nvPr/>
          </p:nvSpPr>
          <p:spPr bwMode="auto">
            <a:xfrm>
              <a:off x="-2" y="-2"/>
              <a:ext cx="3761" cy="416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离散和连续值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</a:t>
            </a:r>
          </a:p>
          <a:p>
            <a:pPr lvl="2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分类用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有限个值 或者 无限可数个值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例如：邮政编码，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pPr lvl="2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元属性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{0,1}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 性别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非对称二元属性（稀疏矩阵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sparse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连续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</a:p>
          <a:p>
            <a:pPr lvl="2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有限精度浮点数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一般，标称和序数属性是离散的（包括二元）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区间和比率属性是连续的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计数属性是离散的，但也是比率属性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E5A60-2215-4EF9-B932-0CFB86D6CBE8}" type="slidenum">
              <a:rPr lang="zh-CN" altLang="en-US" sz="2400"/>
              <a:t>13</a:t>
            </a:fld>
            <a:endParaRPr lang="en-US" altLang="zh-CN" sz="24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9208"/>
            <a:ext cx="86868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b="1" smtClean="0">
                <a:ea typeface="宋体" panose="02010600030101010101" pitchFamily="2" charset="-122"/>
              </a:rPr>
              <a:t>数据集合的类型</a:t>
            </a:r>
            <a:endParaRPr lang="en-US" altLang="zh-CN" sz="3200" b="1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762000"/>
            <a:ext cx="4800600" cy="5867400"/>
          </a:xfrm>
          <a:prstGeom prst="rect">
            <a:avLst/>
          </a:prstGeom>
          <a:noFill/>
        </p:spPr>
        <p:txBody>
          <a:bodyPr vert="horz" lIns="90488" tIns="44450" rIns="90488" bIns="4445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Record</a:t>
            </a: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关系记录</a:t>
            </a:r>
            <a:endParaRPr lang="en-US" altLang="zh-CN" sz="1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数据矩阵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e.g.,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数值矩阵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交叉表</a:t>
            </a:r>
            <a:endParaRPr lang="en-US" altLang="zh-CN" sz="1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文档数据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文本文档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词频向量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term-frequency vector</a:t>
            </a: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交易数据</a:t>
            </a:r>
            <a:endParaRPr lang="en-US" altLang="zh-CN" sz="1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en-US" altLang="zh-CN" sz="1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万维网</a:t>
            </a:r>
            <a:endParaRPr lang="en-US" altLang="zh-CN" sz="1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社会或信息网络</a:t>
            </a:r>
            <a:endParaRPr lang="en-US" altLang="zh-CN" sz="1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分子结构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Molecular Structures</a:t>
            </a:r>
          </a:p>
          <a:p>
            <a:pPr marL="285750" indent="-28575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有序的 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Ordered</a:t>
            </a: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视频数据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sequence of images</a:t>
            </a: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时间数据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时间序列 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time-series</a:t>
            </a: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序列数据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交易序列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transaction sequences</a:t>
            </a:r>
          </a:p>
          <a:p>
            <a:pPr marL="800100" lvl="1" indent="-34290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遗传序列数据</a:t>
            </a:r>
          </a:p>
          <a:p>
            <a:pPr marL="285750" indent="-285750">
              <a:lnSpc>
                <a:spcPct val="105000"/>
              </a:lnSpc>
            </a:pP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图像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image and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多媒体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multimedia: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Spatial data: maps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Image data: </a:t>
            </a:r>
          </a:p>
          <a:p>
            <a:pPr marL="800100" lvl="1" indent="-342900">
              <a:lnSpc>
                <a:spcPct val="105000"/>
              </a:lnSpc>
            </a:pP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Video data:</a:t>
            </a: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14800" y="1592263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Visio" r:id="rId3" imgW="5986145" imgH="2798445" progId="Visio.Drawing.6">
                  <p:embed/>
                </p:oleObj>
              </mc:Choice>
              <mc:Fallback>
                <p:oleObj name="Visio" r:id="rId3" imgW="5986145" imgH="2798445" progId="Visio.Drawing.6">
                  <p:embed/>
                  <p:pic>
                    <p:nvPicPr>
                      <p:cNvPr id="0" name="图片 29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92263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29200" y="4191000"/>
          <a:ext cx="382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Document" r:id="rId6" imgW="3823970" imgH="1999615" progId="Word.Document.8">
                  <p:embed/>
                </p:oleObj>
              </mc:Choice>
              <mc:Fallback>
                <p:oleObj name="Document" r:id="rId6" imgW="3823970" imgH="1999615" progId="Word.Document.8">
                  <p:embed/>
                  <p:pic>
                    <p:nvPicPr>
                      <p:cNvPr id="0" name="图片 29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82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数据集的特性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维度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dimensionality</a:t>
            </a: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对象属性的个数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高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维会造成维灾难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-curse of dimensionality</a:t>
            </a: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降维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稀疏性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sparsity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稀疏数据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——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对于非对称特征数据集，大部分属性值为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，非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很少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分辨率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resolution</a:t>
            </a: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合适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记录型数据集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0144" y="1651003"/>
          <a:ext cx="3409156" cy="485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Document" r:id="rId4" imgW="5405755" imgH="5779135" progId="Word.Document.8">
                  <p:embed/>
                </p:oleObj>
              </mc:Choice>
              <mc:Fallback>
                <p:oleObj name="Document" r:id="rId4" imgW="5405755" imgH="577913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144" y="1651003"/>
                        <a:ext cx="3409156" cy="4859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数据矩阵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Matrix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270397" y="1549400"/>
            <a:ext cx="6238875" cy="2374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如果数据集中所有数据对象都具有相同的数值属性值，则数据对象可以视为多维空间中的点（向量）。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每一维度代表一个属性。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行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列，则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为对象数，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为属性数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</a:p>
          <a:p>
            <a:pPr lvl="4"/>
            <a:endPara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3771" y="4029080"/>
          <a:ext cx="5572125" cy="19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VISIO" r:id="rId3" imgW="5706110" imgH="1480820" progId="Visio.Drawing.6">
                  <p:embed/>
                </p:oleObj>
              </mc:Choice>
              <mc:Fallback>
                <p:oleObj name="VISIO" r:id="rId3" imgW="5706110" imgH="1480820" progId="Visio.Drawing.6">
                  <p:embed/>
                  <p:pic>
                    <p:nvPicPr>
                      <p:cNvPr id="0" name="图片 3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771" y="4029080"/>
                        <a:ext cx="5572125" cy="192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文档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术语矩阵（稀疏数据矩阵）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383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每一个文档可以用术语（词）向量表示（没有先后关系）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每个术语是一个属性，其值为在每个文档中出现的次数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文档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术语矩阵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document-term matrix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63700" y="2928937"/>
          <a:ext cx="5600700" cy="347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Visio" r:id="rId3" imgW="5986145" imgH="2798445" progId="Visio.Drawing.6">
                  <p:embed/>
                </p:oleObj>
              </mc:Choice>
              <mc:Fallback>
                <p:oleObj name="Visio" r:id="rId3" imgW="5986145" imgH="2798445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928937"/>
                        <a:ext cx="5600700" cy="3470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事务数据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Transaction Data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462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每一个记录（事务）包含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一系列项的集合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例如：购物篮数据，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basket data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，一般是二元非对称属性，表示购买何种商品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44700" y="2932118"/>
          <a:ext cx="5080000" cy="354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Document" r:id="rId4" imgW="3823970" imgH="1999615" progId="Word.Document.8">
                  <p:embed/>
                </p:oleObj>
              </mc:Choice>
              <mc:Fallback>
                <p:oleObj name="Document" r:id="rId4" imgW="3823970" imgH="19996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932118"/>
                        <a:ext cx="5080000" cy="354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图数据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Data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55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数据对象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对应图中的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节点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图形反映了数据对象之间的联系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节点相连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链，链的方向，链的权重等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苯分子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76541" y="3403600"/>
          <a:ext cx="26670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VISIO" r:id="rId3" imgW="839470" imgH="646430" progId="Visio.Drawing.6">
                  <p:embed/>
                </p:oleObj>
              </mc:Choice>
              <mc:Fallback>
                <p:oleObj name="VISIO" r:id="rId3" imgW="839470" imgH="64643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541" y="3403600"/>
                        <a:ext cx="2667000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数据是？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419102" y="1417637"/>
            <a:ext cx="3667125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具有属性的对象集合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属性是对象的特征，每一性质等。例如：学生的姓名，性别等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属性也称为：变量、字段、特性、性质、特征等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对象也称为：记录、样本、实例、实体、向量、观测等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5031582" y="1527174"/>
            <a:ext cx="3858418" cy="4441826"/>
            <a:chOff x="3403" y="1104"/>
            <a:chExt cx="2213" cy="2640"/>
          </a:xfrm>
        </p:grpSpPr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Document" r:id="rId4" imgW="5405755" imgH="5779135" progId="Word.Document.8">
                    <p:embed/>
                  </p:oleObj>
                </mc:Choice>
                <mc:Fallback>
                  <p:oleObj name="Document" r:id="rId4" imgW="5405755" imgH="5779135" progId="Word.Document.8">
                    <p:embed/>
                    <p:pic>
                      <p:nvPicPr>
                        <p:cNvPr id="0" name="图片 1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12"/>
            <p:cNvSpPr/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924551" y="1217582"/>
            <a:ext cx="714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属性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AutoShape 15"/>
          <p:cNvSpPr/>
          <p:nvPr/>
        </p:nvSpPr>
        <p:spPr bwMode="auto">
          <a:xfrm>
            <a:off x="4706944" y="2646223"/>
            <a:ext cx="28575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144571" y="3854380"/>
            <a:ext cx="4869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有序数据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93800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时间序；空间序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时序数据（时间数据 时序事务数据）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3403" y="2700866"/>
          <a:ext cx="344805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50"/>
                <a:gridCol w="1149350"/>
                <a:gridCol w="1149350"/>
              </a:tblGrid>
              <a:tr h="285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客户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购买的商品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289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A,B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  <a:tr h="339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A,C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  <a:tr h="28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baseline="-25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C,D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  <a:tr h="28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kumimoji="0" lang="en-US" altLang="zh-CN" b="1" kern="1200" baseline="-250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b="1" kern="1200" baseline="-250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A,D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  <a:tr h="28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kumimoji="0" lang="en-US" altLang="zh-CN" b="1" kern="1200" baseline="-250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b="1" kern="1200" baseline="-250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  <a:tr h="28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A,E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29100" y="2954866"/>
          <a:ext cx="3980634" cy="157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3256734"/>
              </a:tblGrid>
              <a:tr h="394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客户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购买的时间和购买的商品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94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</a:t>
                      </a:r>
                      <a:r>
                        <a:rPr kumimoji="0" lang="en-US" altLang="zh-CN" b="1" kern="1200" baseline="-250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:A,B) (t</a:t>
                      </a:r>
                      <a:r>
                        <a:rPr kumimoji="0" lang="en-US" altLang="zh-CN" b="1" kern="1200" baseline="-250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:C,D) (t</a:t>
                      </a:r>
                      <a:r>
                        <a:rPr kumimoji="0" lang="en-US" altLang="zh-CN" b="1" kern="1200" baseline="-250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:A,E)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  <a:tr h="394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</a:t>
                      </a:r>
                      <a:r>
                        <a:rPr kumimoji="0" lang="en-US" altLang="zh-CN" b="1" kern="1200" baseline="-250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:A,D) (t</a:t>
                      </a:r>
                      <a:r>
                        <a:rPr kumimoji="0" lang="en-US" altLang="zh-CN" b="1" kern="1200" baseline="-250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:E)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  <a:tr h="394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zh-CN" b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b="1" baseline="-25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(t</a:t>
                      </a:r>
                      <a:r>
                        <a:rPr kumimoji="0" lang="en-US" altLang="zh-CN" b="1" kern="1200" baseline="-250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:A,C)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序列数据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基因组（四种核苷酸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ATGC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78077" y="1549399"/>
          <a:ext cx="4518023" cy="5141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VISIO" r:id="rId3" imgW="2330450" imgH="1991995" progId="Visio.Drawing.6">
                  <p:embed/>
                </p:oleObj>
              </mc:Choice>
              <mc:Fallback>
                <p:oleObj name="VISIO" r:id="rId3" imgW="2330450" imgH="199199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7" y="1549399"/>
                        <a:ext cx="4518023" cy="5141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空间数据（空间自相关）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79" y="1604963"/>
            <a:ext cx="4737497" cy="502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8E2DD7-2AE1-4E65-B5AA-67D147809A23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9144000" cy="762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宋体" pitchFamily="2" charset="-122"/>
              </a:rPr>
              <a:t>数据的</a:t>
            </a:r>
            <a:r>
              <a:rPr lang="en-US" altLang="zh-CN" b="1" dirty="0" smtClean="0">
                <a:ea typeface="宋体" pitchFamily="2" charset="-122"/>
              </a:rPr>
              <a:t>(</a:t>
            </a:r>
            <a:r>
              <a:rPr lang="zh-CN" altLang="en-US" b="1" dirty="0" smtClean="0">
                <a:ea typeface="宋体" pitchFamily="2" charset="-122"/>
              </a:rPr>
              <a:t>基本</a:t>
            </a:r>
            <a:r>
              <a:rPr lang="en-US" altLang="zh-CN" b="1" dirty="0" smtClean="0">
                <a:ea typeface="宋体" pitchFamily="2" charset="-122"/>
              </a:rPr>
              <a:t>)</a:t>
            </a:r>
            <a:r>
              <a:rPr lang="zh-CN" altLang="en-US" b="1" dirty="0" smtClean="0">
                <a:ea typeface="宋体" pitchFamily="2" charset="-122"/>
              </a:rPr>
              <a:t>统计描述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85850"/>
            <a:ext cx="8305800" cy="5257800"/>
          </a:xfrm>
        </p:spPr>
        <p:txBody>
          <a:bodyPr/>
          <a:lstStyle/>
          <a:p>
            <a:pPr eaLnBrk="1" hangingPunct="1">
              <a:buSzPct val="80000"/>
            </a:pPr>
            <a:r>
              <a:rPr lang="en-US" altLang="zh-CN" b="1" u="sng" dirty="0" smtClean="0">
                <a:ea typeface="宋体" pitchFamily="2" charset="-122"/>
              </a:rPr>
              <a:t>Motivation</a:t>
            </a:r>
          </a:p>
          <a:p>
            <a:pPr lvl="1" eaLnBrk="1" hangingPunct="1">
              <a:spcAft>
                <a:spcPts val="600"/>
              </a:spcAft>
              <a:buSzPct val="80000"/>
            </a:pPr>
            <a:r>
              <a:rPr lang="zh-CN" altLang="en-US" b="1" dirty="0" smtClean="0">
                <a:ea typeface="宋体" pitchFamily="2" charset="-122"/>
              </a:rPr>
              <a:t>为了更好的理解数据</a:t>
            </a:r>
            <a:r>
              <a:rPr lang="en-US" altLang="zh-CN" b="1" dirty="0" smtClean="0">
                <a:ea typeface="宋体" pitchFamily="2" charset="-122"/>
              </a:rPr>
              <a:t>:</a:t>
            </a:r>
            <a:r>
              <a:rPr lang="zh-CN" altLang="en-US" b="1" dirty="0" smtClean="0">
                <a:ea typeface="宋体" pitchFamily="2" charset="-122"/>
              </a:rPr>
              <a:t>集中趋势，变异和传播</a:t>
            </a:r>
            <a:endParaRPr lang="en-US" altLang="zh-CN" b="1" dirty="0" smtClean="0">
              <a:ea typeface="宋体" pitchFamily="2" charset="-122"/>
            </a:endParaRPr>
          </a:p>
          <a:p>
            <a:pPr eaLnBrk="1" hangingPunct="1">
              <a:buSzPct val="80000"/>
            </a:pPr>
            <a:r>
              <a:rPr lang="zh-CN" altLang="en-US" b="1" u="sng" dirty="0" smtClean="0">
                <a:ea typeface="宋体" pitchFamily="2" charset="-122"/>
              </a:rPr>
              <a:t>数据离散特征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spcAft>
                <a:spcPts val="600"/>
              </a:spcAft>
              <a:buSzPct val="80000"/>
            </a:pPr>
            <a:r>
              <a:rPr lang="zh-CN" altLang="en-US" b="1" dirty="0" smtClean="0">
                <a:ea typeface="宋体" pitchFamily="2" charset="-122"/>
              </a:rPr>
              <a:t>中位数</a:t>
            </a:r>
            <a:r>
              <a:rPr lang="en-US" altLang="zh-CN" b="1" dirty="0" smtClean="0">
                <a:ea typeface="宋体" pitchFamily="2" charset="-122"/>
              </a:rPr>
              <a:t>, </a:t>
            </a:r>
            <a:r>
              <a:rPr lang="zh-CN" altLang="en-US" b="1" dirty="0" smtClean="0">
                <a:ea typeface="宋体" pitchFamily="2" charset="-122"/>
              </a:rPr>
              <a:t>最大</a:t>
            </a:r>
            <a:r>
              <a:rPr lang="en-US" altLang="zh-CN" b="1" dirty="0" smtClean="0">
                <a:ea typeface="宋体" pitchFamily="2" charset="-122"/>
              </a:rPr>
              <a:t>, </a:t>
            </a:r>
            <a:r>
              <a:rPr lang="zh-CN" altLang="en-US" b="1" dirty="0" smtClean="0">
                <a:ea typeface="宋体" pitchFamily="2" charset="-122"/>
              </a:rPr>
              <a:t>最小</a:t>
            </a:r>
            <a:r>
              <a:rPr lang="en-US" altLang="zh-CN" b="1" dirty="0" smtClean="0">
                <a:ea typeface="宋体" pitchFamily="2" charset="-122"/>
              </a:rPr>
              <a:t>, </a:t>
            </a:r>
            <a:r>
              <a:rPr lang="zh-CN" altLang="en-US" b="1" dirty="0" smtClean="0">
                <a:ea typeface="宋体" pitchFamily="2" charset="-122"/>
              </a:rPr>
              <a:t>分位数</a:t>
            </a:r>
            <a:r>
              <a:rPr lang="en-US" altLang="zh-CN" b="1" dirty="0" smtClean="0">
                <a:ea typeface="宋体" pitchFamily="2" charset="-122"/>
              </a:rPr>
              <a:t>, </a:t>
            </a:r>
            <a:r>
              <a:rPr lang="zh-CN" altLang="en-US" b="1" dirty="0" smtClean="0">
                <a:ea typeface="宋体" pitchFamily="2" charset="-122"/>
              </a:rPr>
              <a:t>离群点</a:t>
            </a:r>
            <a:r>
              <a:rPr lang="en-US" altLang="zh-CN" b="1" dirty="0" smtClean="0">
                <a:ea typeface="宋体" pitchFamily="2" charset="-122"/>
              </a:rPr>
              <a:t>, </a:t>
            </a:r>
            <a:r>
              <a:rPr lang="zh-CN" altLang="en-US" b="1" dirty="0" smtClean="0">
                <a:ea typeface="宋体" pitchFamily="2" charset="-122"/>
              </a:rPr>
              <a:t>方差</a:t>
            </a:r>
            <a:r>
              <a:rPr lang="en-US" altLang="zh-CN" b="1" dirty="0" smtClean="0">
                <a:ea typeface="宋体" pitchFamily="2" charset="-122"/>
              </a:rPr>
              <a:t>, </a:t>
            </a:r>
            <a:r>
              <a:rPr lang="zh-CN" altLang="en-US" b="1" dirty="0" smtClean="0">
                <a:ea typeface="宋体" pitchFamily="2" charset="-122"/>
              </a:rPr>
              <a:t>等</a:t>
            </a:r>
            <a:r>
              <a:rPr lang="en-US" altLang="zh-CN" b="1" dirty="0" smtClean="0">
                <a:ea typeface="宋体" pitchFamily="2" charset="-122"/>
              </a:rPr>
              <a:t>.</a:t>
            </a:r>
          </a:p>
          <a:p>
            <a:pPr eaLnBrk="1" hangingPunct="1">
              <a:buSzPct val="80000"/>
            </a:pPr>
            <a:r>
              <a:rPr lang="zh-CN" altLang="en-US" b="1" u="sng" dirty="0" smtClean="0">
                <a:ea typeface="宋体" pitchFamily="2" charset="-122"/>
              </a:rPr>
              <a:t>针对排序区间的数值维</a:t>
            </a:r>
            <a:endParaRPr lang="en-US" altLang="zh-CN" b="1" u="sng" dirty="0" smtClean="0">
              <a:ea typeface="宋体" pitchFamily="2" charset="-122"/>
            </a:endParaRPr>
          </a:p>
          <a:p>
            <a:pPr lvl="1" eaLnBrk="1" hangingPunct="1">
              <a:buSzPct val="80000"/>
            </a:pPr>
            <a:r>
              <a:rPr lang="zh-CN" altLang="en-US" b="1" dirty="0" smtClean="0">
                <a:ea typeface="宋体" pitchFamily="2" charset="-122"/>
              </a:rPr>
              <a:t>数据离散度</a:t>
            </a:r>
            <a:r>
              <a:rPr lang="en-US" altLang="zh-CN" b="1" dirty="0" smtClean="0">
                <a:ea typeface="宋体" pitchFamily="2" charset="-122"/>
              </a:rPr>
              <a:t>: </a:t>
            </a:r>
            <a:r>
              <a:rPr lang="zh-CN" altLang="en-US" b="1" dirty="0" smtClean="0">
                <a:ea typeface="宋体" pitchFamily="2" charset="-122"/>
              </a:rPr>
              <a:t>多个粒度上的精确分析</a:t>
            </a:r>
          </a:p>
          <a:p>
            <a:pPr lvl="1" eaLnBrk="1" hangingPunct="1">
              <a:spcAft>
                <a:spcPts val="600"/>
              </a:spcAft>
              <a:buSzPct val="80000"/>
            </a:pPr>
            <a:r>
              <a:rPr lang="zh-CN" altLang="en-US" b="1" dirty="0" smtClean="0">
                <a:ea typeface="宋体" pitchFamily="2" charset="-122"/>
              </a:rPr>
              <a:t>排序区间的盒图</a:t>
            </a:r>
            <a:r>
              <a:rPr lang="en-US" altLang="zh-CN" b="1" dirty="0" smtClean="0">
                <a:ea typeface="宋体" pitchFamily="2" charset="-122"/>
              </a:rPr>
              <a:t>/</a:t>
            </a:r>
            <a:r>
              <a:rPr lang="zh-CN" altLang="en-US" b="1" dirty="0" smtClean="0">
                <a:ea typeface="宋体" pitchFamily="2" charset="-122"/>
              </a:rPr>
              <a:t>分位数图分析</a:t>
            </a:r>
            <a:endParaRPr lang="en-US" altLang="zh-CN" b="1" dirty="0" smtClean="0">
              <a:ea typeface="宋体" pitchFamily="2" charset="-122"/>
            </a:endParaRPr>
          </a:p>
          <a:p>
            <a:pPr eaLnBrk="1" hangingPunct="1">
              <a:buSzPct val="80000"/>
            </a:pPr>
            <a:r>
              <a:rPr lang="zh-CN" altLang="en-US" b="1" u="sng" dirty="0" smtClean="0">
                <a:ea typeface="宋体" pitchFamily="2" charset="-122"/>
              </a:rPr>
              <a:t>某计算侧度下的离散度分析</a:t>
            </a:r>
            <a:endParaRPr lang="en-US" altLang="zh-CN" b="1" dirty="0" smtClean="0">
              <a:ea typeface="宋体" pitchFamily="2" charset="-122"/>
            </a:endParaRPr>
          </a:p>
          <a:p>
            <a:pPr lvl="1" eaLnBrk="1" hangingPunct="1">
              <a:buSzPct val="80000"/>
            </a:pPr>
            <a:r>
              <a:rPr lang="zh-CN" altLang="en-US" b="1" dirty="0" smtClean="0">
                <a:ea typeface="宋体" pitchFamily="2" charset="-122"/>
              </a:rPr>
              <a:t>折叠为某数值维度下</a:t>
            </a:r>
          </a:p>
          <a:p>
            <a:pPr lvl="1" eaLnBrk="1" hangingPunct="1">
              <a:buSzPct val="80000"/>
            </a:pPr>
            <a:r>
              <a:rPr lang="zh-CN" altLang="en-US" b="1" dirty="0" smtClean="0">
                <a:ea typeface="宋体" pitchFamily="2" charset="-122"/>
              </a:rPr>
              <a:t>转化立方体上的盒图</a:t>
            </a:r>
            <a:r>
              <a:rPr lang="en-US" altLang="zh-CN" b="1" dirty="0" smtClean="0">
                <a:ea typeface="宋体" pitchFamily="2" charset="-122"/>
              </a:rPr>
              <a:t>/</a:t>
            </a:r>
            <a:r>
              <a:rPr lang="zh-CN" altLang="en-US" b="1" dirty="0" smtClean="0">
                <a:ea typeface="宋体" pitchFamily="2" charset="-122"/>
              </a:rPr>
              <a:t>分位数图</a:t>
            </a:r>
            <a:endParaRPr lang="en-US" altLang="zh-CN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230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DB1D8B-DD04-4E68-9D94-E19DA3BCFBE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66700"/>
            <a:ext cx="7772400" cy="636588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宋体" pitchFamily="2" charset="-122"/>
              </a:rPr>
              <a:t>分布度量</a:t>
            </a:r>
            <a:r>
              <a:rPr lang="en-US" altLang="zh-CN" sz="3200" b="1" dirty="0" smtClean="0">
                <a:ea typeface="宋体" pitchFamily="2" charset="-122"/>
              </a:rPr>
              <a:t>/</a:t>
            </a:r>
            <a:r>
              <a:rPr lang="zh-CN" altLang="en-US" sz="3200" b="1" dirty="0" smtClean="0">
                <a:ea typeface="宋体" pitchFamily="2" charset="-122"/>
              </a:rPr>
              <a:t>代数度量</a:t>
            </a:r>
            <a:r>
              <a:rPr lang="en-US" altLang="zh-CN" sz="3200" b="1" dirty="0" smtClean="0">
                <a:ea typeface="宋体" pitchFamily="2" charset="-122"/>
              </a:rPr>
              <a:t>/</a:t>
            </a:r>
            <a:r>
              <a:rPr lang="zh-CN" altLang="en-US" sz="3200" b="1" dirty="0" smtClean="0">
                <a:ea typeface="宋体" pitchFamily="2" charset="-122"/>
              </a:rPr>
              <a:t>整体度量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56260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从数据挖掘角度，需要考察如何在大型数据可中有效计算度量。</a:t>
            </a:r>
          </a:p>
          <a:p>
            <a:r>
              <a:rPr lang="zh-CN" altLang="en-US" b="1" dirty="0" smtClean="0">
                <a:ea typeface="宋体" pitchFamily="2" charset="-122"/>
              </a:rPr>
              <a:t>分布式度量 </a:t>
            </a:r>
            <a:r>
              <a:rPr lang="en-US" altLang="zh-CN" b="1" dirty="0" smtClean="0">
                <a:ea typeface="宋体" pitchFamily="2" charset="-122"/>
              </a:rPr>
              <a:t>distributive measure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可通过如下方法计算的度量（函数）：将数据划分成较小子集，计算每个子集的度量，合并计算结果得到整个数据集的度量值。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Sum, count</a:t>
            </a:r>
          </a:p>
          <a:p>
            <a:r>
              <a:rPr lang="zh-CN" altLang="en-US" b="1" dirty="0" smtClean="0">
                <a:ea typeface="宋体" pitchFamily="2" charset="-122"/>
              </a:rPr>
              <a:t>代数度量 </a:t>
            </a:r>
            <a:r>
              <a:rPr lang="en-US" altLang="zh-CN" b="1" dirty="0" smtClean="0">
                <a:ea typeface="宋体" pitchFamily="2" charset="-122"/>
              </a:rPr>
              <a:t>algebraic measure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可用一个函数于一个或多个分布度量计算的度量</a:t>
            </a:r>
          </a:p>
          <a:p>
            <a:r>
              <a:rPr lang="zh-CN" altLang="en-US" b="1" dirty="0" smtClean="0">
                <a:ea typeface="宋体" pitchFamily="2" charset="-122"/>
              </a:rPr>
              <a:t>整体度量 </a:t>
            </a:r>
            <a:r>
              <a:rPr lang="en-US" altLang="zh-CN" b="1" dirty="0" smtClean="0">
                <a:ea typeface="宋体" pitchFamily="2" charset="-122"/>
              </a:rPr>
              <a:t>holistic measure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必须对整个数据集计算的度量</a:t>
            </a:r>
          </a:p>
        </p:txBody>
      </p:sp>
    </p:spTree>
    <p:extLst>
      <p:ext uri="{BB962C8B-B14F-4D97-AF65-F5344CB8AC3E}">
        <p14:creationId xmlns:p14="http://schemas.microsoft.com/office/powerpoint/2010/main" val="28330903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9103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315000"/>
            <a:ext cx="8485592" cy="25890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8434" name="标题 91033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位置度量</a:t>
            </a:r>
            <a:r>
              <a:rPr lang="en-US" altLang="zh-CN" sz="2800" dirty="0" smtClean="0">
                <a:ea typeface="宋体" pitchFamily="2" charset="-122"/>
              </a:rPr>
              <a:t>:</a:t>
            </a:r>
            <a:r>
              <a:rPr lang="zh-CN" altLang="en-US" sz="2800" dirty="0" smtClean="0">
                <a:ea typeface="宋体" pitchFamily="2" charset="-122"/>
              </a:rPr>
              <a:t>均值和中位数（ </a:t>
            </a:r>
            <a:r>
              <a:rPr lang="en-US" altLang="zh-CN" sz="2800" dirty="0" smtClean="0">
                <a:ea typeface="宋体" pitchFamily="2" charset="-122"/>
              </a:rPr>
              <a:t>Mean and Median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</a:p>
        </p:txBody>
      </p:sp>
      <p:sp>
        <p:nvSpPr>
          <p:cNvPr id="18435" name="文本占位符 910338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对于连续数据</a:t>
            </a:r>
            <a:r>
              <a:rPr lang="zh-CN" altLang="en-US" dirty="0" smtClean="0">
                <a:ea typeface="宋体" pitchFamily="2" charset="-122"/>
              </a:rPr>
              <a:t>，两个使用最广泛的汇总统计是均值（</a:t>
            </a:r>
            <a:r>
              <a:rPr lang="en-US" altLang="zh-CN" dirty="0" smtClean="0">
                <a:ea typeface="宋体" pitchFamily="2" charset="-122"/>
              </a:rPr>
              <a:t>mean</a:t>
            </a:r>
            <a:r>
              <a:rPr lang="zh-CN" altLang="en-US" dirty="0" smtClean="0">
                <a:ea typeface="宋体" pitchFamily="2" charset="-122"/>
              </a:rPr>
              <a:t>）和中位数（</a:t>
            </a:r>
            <a:r>
              <a:rPr lang="en-US" altLang="zh-CN" dirty="0" smtClean="0">
                <a:ea typeface="宋体" pitchFamily="2" charset="-122"/>
              </a:rPr>
              <a:t>median</a:t>
            </a:r>
            <a:r>
              <a:rPr lang="zh-CN" altLang="en-US" dirty="0" smtClean="0">
                <a:ea typeface="宋体" pitchFamily="2" charset="-122"/>
              </a:rPr>
              <a:t>），它们是值集位置的度量。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均值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中位数</a:t>
            </a:r>
            <a:r>
              <a:rPr lang="zh-CN" altLang="en-US" dirty="0" smtClean="0">
                <a:ea typeface="宋体" pitchFamily="2" charset="-122"/>
              </a:rPr>
              <a:t>定义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970844" y="2044334"/>
            <a:ext cx="2483556" cy="36933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zh-CN" altLang="en-US" dirty="0" smtClean="0"/>
              <a:t>对个体集中趋势的度量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254644" y="-23155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中心趋势度量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均值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altLang="en-US" sz="4000" u="sng" dirty="0" smtClean="0">
                <a:latin typeface="Calibri" panose="020F0502020204030204" pitchFamily="34" charset="0"/>
              </a:rPr>
              <a:t>Mean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224023"/>
            <a:ext cx="10531141" cy="50292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2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均值</a:t>
            </a:r>
            <a:r>
              <a:rPr kumimoji="0" lang="en-US" altLang="en-US" sz="2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(algebraic measure) (sample vs. population):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Note: 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sample size and 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is population size. </a:t>
            </a:r>
          </a:p>
          <a:p>
            <a:pPr marL="200021" marR="0" lvl="1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 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00021" marR="0" lvl="1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 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加权均值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截尾均值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丢弃高低极值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(e.g., Olympics gymnastics score computation)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232591" y="2291274"/>
          <a:ext cx="2231802" cy="107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Microsoft Equation 3.0" r:id="rId3" imgW="710891" imgH="431613" progId="Equation.3">
                  <p:embed/>
                </p:oleObj>
              </mc:Choice>
              <mc:Fallback>
                <p:oleObj name="Microsoft Equation 3.0" r:id="rId3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91" y="2291274"/>
                        <a:ext cx="2231802" cy="107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4226593" y="3487961"/>
          <a:ext cx="2292913" cy="207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5" imgW="749300" imgH="838200" progId="Equation.3">
                  <p:embed/>
                </p:oleObj>
              </mc:Choice>
              <mc:Fallback>
                <p:oleObj name="Equation" r:id="rId5" imgW="749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593" y="3487961"/>
                        <a:ext cx="2292913" cy="2074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5550564" y="2291274"/>
          <a:ext cx="1654679" cy="119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7" imgW="596900" imgH="431800" progId="Equation.3">
                  <p:embed/>
                </p:oleObj>
              </mc:Choice>
              <mc:Fallback>
                <p:oleObj name="Equation" r:id="rId7" imgW="5969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564" y="2291274"/>
                        <a:ext cx="1654679" cy="119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own Arrow 1"/>
          <p:cNvSpPr/>
          <p:nvPr/>
        </p:nvSpPr>
        <p:spPr>
          <a:xfrm rot="17220723">
            <a:off x="2184304" y="1882535"/>
            <a:ext cx="349754" cy="82771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3"/>
          <p:cNvSpPr/>
          <p:nvPr/>
        </p:nvSpPr>
        <p:spPr>
          <a:xfrm rot="16483461">
            <a:off x="3429902" y="4060958"/>
            <a:ext cx="349754" cy="827719"/>
          </a:xfrm>
          <a:prstGeom prst="downArrow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4"/>
          <p:cNvSpPr/>
          <p:nvPr/>
        </p:nvSpPr>
        <p:spPr>
          <a:xfrm rot="16914701">
            <a:off x="4940409" y="1850759"/>
            <a:ext cx="349754" cy="827719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04857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位置度量</a:t>
            </a:r>
            <a:r>
              <a:rPr lang="en-US" altLang="zh-CN" sz="2800" dirty="0" smtClean="0">
                <a:ea typeface="宋体" pitchFamily="2" charset="-122"/>
              </a:rPr>
              <a:t>:</a:t>
            </a:r>
            <a:r>
              <a:rPr lang="zh-CN" altLang="en-US" sz="2800" dirty="0" smtClean="0">
                <a:ea typeface="宋体" pitchFamily="2" charset="-122"/>
              </a:rPr>
              <a:t>均值和中位数（ </a:t>
            </a:r>
            <a:r>
              <a:rPr lang="en-US" altLang="zh-CN" sz="2800" dirty="0" smtClean="0">
                <a:ea typeface="宋体" pitchFamily="2" charset="-122"/>
              </a:rPr>
              <a:t>Mean and Median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</a:p>
        </p:txBody>
      </p:sp>
      <p:sp>
        <p:nvSpPr>
          <p:cNvPr id="1048579" name="文本占位符 1048578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82012" cy="518160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>
                <a:ea typeface="宋体" pitchFamily="2" charset="-122"/>
              </a:rPr>
              <a:t>均值对于离群值很敏感；对于包含离群值的数据，中位数又一次提供值集中间的一个更稳健的估计</a:t>
            </a:r>
            <a:r>
              <a:rPr lang="zh-CN" altLang="en-US" dirty="0" smtClean="0">
                <a:ea typeface="宋体" pitchFamily="2" charset="-122"/>
              </a:rPr>
              <a:t>。</a:t>
            </a:r>
          </a:p>
          <a:p>
            <a:endParaRPr lang="zh-CN" altLang="en-US" dirty="0" smtClean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  <a:p>
            <a:r>
              <a:rPr lang="zh-CN" altLang="en-US" sz="3200" dirty="0" smtClean="0">
                <a:ea typeface="宋体" pitchFamily="2" charset="-122"/>
              </a:rPr>
              <a:t>截断均值（</a:t>
            </a:r>
            <a:r>
              <a:rPr lang="en-US" altLang="zh-CN" sz="3200" dirty="0" smtClean="0">
                <a:ea typeface="宋体" pitchFamily="2" charset="-122"/>
              </a:rPr>
              <a:t>trimmed mean</a:t>
            </a:r>
            <a:r>
              <a:rPr lang="zh-CN" altLang="en-US" sz="3200" dirty="0" smtClean="0">
                <a:ea typeface="宋体" pitchFamily="2" charset="-122"/>
              </a:rPr>
              <a:t>）：</a:t>
            </a:r>
            <a:endParaRPr lang="en-US" altLang="zh-CN" sz="3200" dirty="0" smtClean="0">
              <a:ea typeface="宋体" pitchFamily="2" charset="-122"/>
            </a:endParaRPr>
          </a:p>
          <a:p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指定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100</a:t>
            </a:r>
            <a:r>
              <a:rPr lang="zh-CN" altLang="en-US" dirty="0" smtClean="0">
                <a:ea typeface="宋体" pitchFamily="2" charset="-122"/>
              </a:rPr>
              <a:t>之间的百分位数</a:t>
            </a:r>
            <a:r>
              <a:rPr lang="en-US" altLang="zh-CN" i="1" dirty="0" smtClean="0">
                <a:ea typeface="宋体" pitchFamily="2" charset="-122"/>
              </a:rPr>
              <a:t>p</a:t>
            </a:r>
            <a:r>
              <a:rPr lang="zh-CN" altLang="en-US" dirty="0" smtClean="0">
                <a:ea typeface="宋体" pitchFamily="2" charset="-122"/>
              </a:rPr>
              <a:t>，丢弃高端和低端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p</a:t>
            </a:r>
            <a:r>
              <a:rPr lang="en-US" altLang="zh-CN" dirty="0" smtClean="0">
                <a:ea typeface="宋体" pitchFamily="2" charset="-122"/>
              </a:rPr>
              <a:t>/2)%</a:t>
            </a:r>
            <a:r>
              <a:rPr lang="zh-CN" altLang="en-US" dirty="0" smtClean="0">
                <a:ea typeface="宋体" pitchFamily="2" charset="-122"/>
              </a:rPr>
              <a:t>的数据，然后用常规的方法计算均值，所得的结果即是截断均值。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应避免在两端截去太多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如</a:t>
            </a:r>
            <a:r>
              <a:rPr lang="en-US" altLang="zh-CN" dirty="0" smtClean="0">
                <a:ea typeface="宋体" pitchFamily="2" charset="-122"/>
              </a:rPr>
              <a:t>20%),</a:t>
            </a:r>
            <a:r>
              <a:rPr lang="zh-CN" altLang="en-US" dirty="0" smtClean="0">
                <a:ea typeface="宋体" pitchFamily="2" charset="-122"/>
              </a:rPr>
              <a:t>因为这可能导致丢失有价值的信息。</a:t>
            </a:r>
          </a:p>
        </p:txBody>
      </p:sp>
      <p:sp>
        <p:nvSpPr>
          <p:cNvPr id="4" name="矩形 3"/>
          <p:cNvSpPr/>
          <p:nvPr/>
        </p:nvSpPr>
        <p:spPr>
          <a:xfrm>
            <a:off x="1018048" y="3911370"/>
            <a:ext cx="6908800" cy="40011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为抵消少数极端值的影响，丢弃高低极端值后的均值。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7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99635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位置度量</a:t>
            </a:r>
            <a:r>
              <a:rPr lang="en-US" altLang="zh-CN" sz="2800" dirty="0" smtClean="0">
                <a:ea typeface="宋体" pitchFamily="2" charset="-122"/>
              </a:rPr>
              <a:t>:</a:t>
            </a:r>
            <a:r>
              <a:rPr lang="zh-CN" altLang="en-US" sz="2800" dirty="0" smtClean="0">
                <a:ea typeface="宋体" pitchFamily="2" charset="-122"/>
              </a:rPr>
              <a:t>均值和中位数（ </a:t>
            </a:r>
            <a:r>
              <a:rPr lang="en-US" altLang="zh-CN" sz="2800" dirty="0" smtClean="0">
                <a:ea typeface="宋体" pitchFamily="2" charset="-122"/>
              </a:rPr>
              <a:t>Mean and Median</a:t>
            </a:r>
            <a:r>
              <a:rPr lang="zh-CN" altLang="en-US" sz="2800" dirty="0" smtClean="0">
                <a:ea typeface="宋体" pitchFamily="2" charset="-122"/>
              </a:rPr>
              <a:t>）</a:t>
            </a:r>
          </a:p>
        </p:txBody>
      </p:sp>
      <p:sp>
        <p:nvSpPr>
          <p:cNvPr id="996356" name="文本占位符 99635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82012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  <a:p>
            <a:r>
              <a:rPr lang="zh-CN" altLang="en-US" sz="3200" dirty="0" smtClean="0">
                <a:ea typeface="宋体" pitchFamily="2" charset="-122"/>
              </a:rPr>
              <a:t>中位数是</a:t>
            </a:r>
            <a:r>
              <a:rPr lang="en-US" altLang="zh-CN" sz="3200" i="1" dirty="0" smtClean="0">
                <a:ea typeface="宋体" pitchFamily="2" charset="-122"/>
              </a:rPr>
              <a:t>p </a:t>
            </a:r>
            <a:r>
              <a:rPr lang="en-US" altLang="zh-CN" sz="3200" dirty="0" smtClean="0">
                <a:ea typeface="宋体" pitchFamily="2" charset="-122"/>
              </a:rPr>
              <a:t>= 100%</a:t>
            </a:r>
            <a:r>
              <a:rPr lang="zh-CN" altLang="en-US" sz="3200" dirty="0" smtClean="0">
                <a:ea typeface="宋体" pitchFamily="2" charset="-122"/>
              </a:rPr>
              <a:t>时的截断均值，而标准均值是对应于</a:t>
            </a:r>
            <a:r>
              <a:rPr lang="en-US" altLang="zh-CN" sz="3200" i="1" dirty="0" smtClean="0">
                <a:ea typeface="宋体" pitchFamily="2" charset="-122"/>
              </a:rPr>
              <a:t>p </a:t>
            </a:r>
            <a:r>
              <a:rPr lang="en-US" altLang="zh-CN" sz="3200" dirty="0" smtClean="0">
                <a:ea typeface="宋体" pitchFamily="2" charset="-122"/>
              </a:rPr>
              <a:t>= 0%</a:t>
            </a:r>
            <a:r>
              <a:rPr lang="zh-CN" altLang="en-US" sz="3200" dirty="0" smtClean="0">
                <a:ea typeface="宋体" pitchFamily="2" charset="-122"/>
              </a:rPr>
              <a:t>的截断均值。 </a:t>
            </a:r>
          </a:p>
          <a:p>
            <a:endParaRPr lang="zh-CN" altLang="en-US" sz="3200" dirty="0" smtClean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dirty="0" smtClean="0">
              <a:ea typeface="宋体" pitchFamily="2" charset="-122"/>
            </a:endParaRPr>
          </a:p>
          <a:p>
            <a:r>
              <a:rPr lang="zh-CN" altLang="en-US" sz="3200" dirty="0" smtClean="0">
                <a:ea typeface="宋体" pitchFamily="2" charset="-122"/>
              </a:rPr>
              <a:t>例</a:t>
            </a:r>
            <a:r>
              <a:rPr lang="en-US" altLang="zh-CN" sz="3200" dirty="0" smtClean="0">
                <a:ea typeface="宋体" pitchFamily="2" charset="-122"/>
              </a:rPr>
              <a:t>  </a:t>
            </a:r>
            <a:r>
              <a:rPr lang="zh-CN" altLang="en-US" sz="3200" dirty="0" smtClean="0">
                <a:ea typeface="宋体" pitchFamily="2" charset="-122"/>
              </a:rPr>
              <a:t>考虑值集</a:t>
            </a:r>
            <a:r>
              <a:rPr lang="en-US" altLang="zh-CN" sz="3200" dirty="0" smtClean="0">
                <a:ea typeface="宋体" pitchFamily="2" charset="-122"/>
              </a:rPr>
              <a:t>{1, 2, 3, 4, 5, 90}</a:t>
            </a:r>
            <a:r>
              <a:rPr lang="zh-CN" altLang="en-US" sz="3200" dirty="0" smtClean="0">
                <a:ea typeface="宋体" pitchFamily="2" charset="-122"/>
              </a:rPr>
              <a:t>。这些值的均值是</a:t>
            </a:r>
            <a:r>
              <a:rPr lang="en-US" altLang="zh-CN" sz="3200" dirty="0" smtClean="0">
                <a:ea typeface="宋体" pitchFamily="2" charset="-122"/>
              </a:rPr>
              <a:t>17.5</a:t>
            </a:r>
            <a:r>
              <a:rPr lang="zh-CN" altLang="en-US" sz="3200" dirty="0" smtClean="0">
                <a:ea typeface="宋体" pitchFamily="2" charset="-122"/>
              </a:rPr>
              <a:t>，而中位数是</a:t>
            </a:r>
            <a:r>
              <a:rPr lang="en-US" altLang="zh-CN" sz="3200" dirty="0" smtClean="0">
                <a:ea typeface="宋体" pitchFamily="2" charset="-122"/>
              </a:rPr>
              <a:t>3.5</a:t>
            </a:r>
            <a:r>
              <a:rPr lang="zh-CN" altLang="en-US" sz="3200" dirty="0" smtClean="0">
                <a:ea typeface="宋体" pitchFamily="2" charset="-122"/>
              </a:rPr>
              <a:t>，</a:t>
            </a:r>
            <a:r>
              <a:rPr lang="en-US" altLang="zh-CN" sz="3200" i="1" dirty="0" smtClean="0">
                <a:ea typeface="宋体" pitchFamily="2" charset="-122"/>
              </a:rPr>
              <a:t>p </a:t>
            </a:r>
            <a:r>
              <a:rPr lang="en-US" altLang="zh-CN" sz="3200" dirty="0" smtClean="0">
                <a:ea typeface="宋体" pitchFamily="2" charset="-122"/>
              </a:rPr>
              <a:t>= 40%</a:t>
            </a:r>
            <a:r>
              <a:rPr lang="zh-CN" altLang="en-US" sz="3200" dirty="0" smtClean="0">
                <a:ea typeface="宋体" pitchFamily="2" charset="-122"/>
              </a:rPr>
              <a:t>时的截断均值也是</a:t>
            </a:r>
            <a:r>
              <a:rPr lang="en-US" altLang="zh-CN" sz="3200" dirty="0" smtClean="0">
                <a:ea typeface="宋体" pitchFamily="2" charset="-122"/>
              </a:rPr>
              <a:t>3.5</a:t>
            </a:r>
            <a:r>
              <a:rPr lang="zh-CN" altLang="en-US" sz="3200" dirty="0" smtClean="0">
                <a:ea typeface="宋体" pitchFamily="2" charset="-122"/>
              </a:rPr>
              <a:t>。 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559" y="824170"/>
            <a:ext cx="6908800" cy="40011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对于倾斜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非对称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数据，数据中心的更好度量是</a:t>
            </a:r>
            <a:r>
              <a:rPr lang="zh-CN" altLang="en-US" sz="2000" b="1" dirty="0" smtClean="0"/>
              <a:t>中位数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92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96770" y="0"/>
            <a:ext cx="7772400" cy="83047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中心趋势度量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中位数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altLang="en-US" sz="4000" u="sng" dirty="0" smtClean="0">
                <a:latin typeface="Calibri" panose="020F0502020204030204" pitchFamily="34" charset="0"/>
              </a:rPr>
              <a:t>Median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795742"/>
            <a:ext cx="8810007" cy="18808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4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中位数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lang="zh-CN" altLang="en-US" sz="2800" dirty="0" smtClean="0"/>
              <a:t>有序数据值的中间值。</a:t>
            </a: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48640" lvl="1" indent="-228600">
              <a:spcBef>
                <a:spcPts val="4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zh-CN" altLang="en-US" sz="2000" dirty="0" smtClean="0">
                <a:latin typeface="Calibri" panose="020F0502020204030204" pitchFamily="34" charset="0"/>
              </a:rPr>
              <a:t>奇数个值的有序集，中位数为中间值；偶数个值的有序集，中位数为中间两个值的均值；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lvl="0" indent="-274320">
              <a:spcBef>
                <a:spcPts val="4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en-US" sz="2800" dirty="0" smtClean="0"/>
              <a:t>插值计算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(for </a:t>
            </a:r>
            <a:r>
              <a:rPr kumimoji="0" lang="en-US" alt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grouped data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基于分组数据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en-US" sz="2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/>
          </p:nvPr>
        </p:nvGraphicFramePr>
        <p:xfrm>
          <a:off x="1620951" y="5185531"/>
          <a:ext cx="5917905" cy="1164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2387600" imgH="469900" progId="Equation.3">
                  <p:embed/>
                </p:oleObj>
              </mc:Choice>
              <mc:Fallback>
                <p:oleObj name="Equation" r:id="rId3" imgW="2387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951" y="5185531"/>
                        <a:ext cx="5917905" cy="1164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86" y="2305738"/>
            <a:ext cx="2541054" cy="227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3620" y="4702839"/>
            <a:ext cx="196871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Approximate median</a:t>
            </a:r>
            <a:endParaRPr lang="en-US" sz="2400" dirty="0"/>
          </a:p>
        </p:txBody>
      </p:sp>
      <p:sp>
        <p:nvSpPr>
          <p:cNvPr id="19" name="Curved Right Arrow 2"/>
          <p:cNvSpPr/>
          <p:nvPr/>
        </p:nvSpPr>
        <p:spPr>
          <a:xfrm rot="19277405">
            <a:off x="1008048" y="5487828"/>
            <a:ext cx="430813" cy="733667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7696" y="6223457"/>
            <a:ext cx="228601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Low interval limit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37901" y="5151039"/>
            <a:ext cx="309640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Interval width (L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– L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22" name="Right Arrow 4"/>
          <p:cNvSpPr/>
          <p:nvPr/>
        </p:nvSpPr>
        <p:spPr>
          <a:xfrm rot="7632380">
            <a:off x="7603457" y="5489414"/>
            <a:ext cx="233082" cy="2779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97123" y="4602464"/>
            <a:ext cx="371161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Sum before the median interval</a:t>
            </a:r>
            <a:endParaRPr lang="en-US" sz="1800" dirty="0"/>
          </a:p>
        </p:txBody>
      </p:sp>
      <p:sp>
        <p:nvSpPr>
          <p:cNvPr id="24" name="Right Arrow 13"/>
          <p:cNvSpPr/>
          <p:nvPr/>
        </p:nvSpPr>
        <p:spPr>
          <a:xfrm rot="5400000">
            <a:off x="5569844" y="4981889"/>
            <a:ext cx="233082" cy="2779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14"/>
          <p:cNvSpPr/>
          <p:nvPr/>
        </p:nvSpPr>
        <p:spPr>
          <a:xfrm rot="16200000">
            <a:off x="3218285" y="6004166"/>
            <a:ext cx="233082" cy="27790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数据类型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对象属性的类型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例如：学生信息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学号、姓名、性别、出生日期、成绩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</a:p>
          <a:p>
            <a:pPr lvl="1"/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定量与定性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决定了数据分析的模型和方法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96770" y="0"/>
            <a:ext cx="7772400" cy="83047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中心趋势度量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中位数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969362"/>
            <a:ext cx="8810007" cy="4216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4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中位数特点：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lvl="0" indent="-514350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80000"/>
            </a:pPr>
            <a:r>
              <a:rPr lang="en-US" altLang="zh-CN" sz="2800" dirty="0" smtClean="0"/>
              <a:t>   1</a:t>
            </a:r>
            <a:r>
              <a:rPr lang="zh-CN" altLang="en-US" sz="2800" dirty="0" smtClean="0"/>
              <a:t>、中位数是以它在所有标志值中所处的位置确定的全体单位标志值的</a:t>
            </a:r>
            <a:r>
              <a:rPr lang="zh-CN" altLang="en-US" sz="2800" b="1" dirty="0" smtClean="0"/>
              <a:t>代表值</a:t>
            </a:r>
            <a:r>
              <a:rPr lang="zh-CN" altLang="en-US" sz="2800" dirty="0" smtClean="0"/>
              <a:t>，不受分布数列的极大或极小值影响，从而在一定程度上提高了中位数对分布数列的代表性。</a:t>
            </a:r>
            <a:br>
              <a:rPr lang="zh-CN" altLang="en-US" sz="2800" dirty="0" smtClean="0"/>
            </a:br>
            <a:r>
              <a:rPr lang="en-US" altLang="zh-CN" sz="2800" dirty="0" smtClean="0"/>
              <a:t>2</a:t>
            </a:r>
            <a:r>
              <a:rPr lang="zh-CN" altLang="en-US" sz="2800" dirty="0" smtClean="0"/>
              <a:t>、有些</a:t>
            </a:r>
            <a:r>
              <a:rPr lang="zh-CN" altLang="en-US" sz="2800" dirty="0" smtClean="0">
                <a:hlinkClick r:id="rId2" tooltip="离散型"/>
              </a:rPr>
              <a:t>离散型</a:t>
            </a:r>
            <a:r>
              <a:rPr lang="zh-CN" altLang="en-US" sz="2800" dirty="0" smtClean="0"/>
              <a:t>变量的单项式数列，当次数分布偏态时，中位数的代表性会受到影响。</a:t>
            </a:r>
            <a:br>
              <a:rPr lang="zh-CN" altLang="en-US" sz="2800" dirty="0" smtClean="0"/>
            </a:br>
            <a:r>
              <a:rPr lang="en-US" altLang="zh-CN" sz="2800" dirty="0" smtClean="0"/>
              <a:t>3</a:t>
            </a:r>
            <a:r>
              <a:rPr lang="zh-CN" altLang="en-US" sz="2800" dirty="0" smtClean="0"/>
              <a:t>、趋于一串数的中间位置</a:t>
            </a:r>
            <a:endParaRPr kumimoji="0" lang="en-US" altLang="en-US" sz="2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en-US" sz="2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1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96770" y="0"/>
            <a:ext cx="7772400" cy="83047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中心趋势度量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众数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altLang="en-US" sz="4000" dirty="0" smtClean="0">
                <a:latin typeface="Calibri" panose="020F0502020204030204" pitchFamily="34" charset="0"/>
              </a:rPr>
              <a:t>Mode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0" y="865206"/>
            <a:ext cx="7058025" cy="4361329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indent="-274320">
              <a:spcBef>
                <a:spcPts val="4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众数</a:t>
            </a:r>
            <a:r>
              <a:rPr kumimoji="0" lang="en-US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lang="zh-CN" altLang="en-US" sz="2600" dirty="0" smtClean="0">
                <a:latin typeface="Calibri" panose="020F0502020204030204" pitchFamily="34" charset="0"/>
              </a:rPr>
              <a:t>集合中出现最频繁的值</a:t>
            </a: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lvl="0" indent="-274320">
              <a:spcBef>
                <a:spcPts val="400"/>
              </a:spcBef>
              <a:buClr>
                <a:schemeClr val="accent1"/>
              </a:buClr>
              <a:buSzPct val="85000"/>
            </a:pPr>
            <a:r>
              <a:rPr lang="zh-CN" altLang="en-US" sz="2600" dirty="0" smtClean="0"/>
              <a:t>  可能最高频率对应多个不同值，导致多个众数。</a:t>
            </a: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单峰</a:t>
            </a: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经验关系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zh-CN" altLang="en-US" sz="2600" dirty="0" smtClean="0">
                <a:latin typeface="Calibri" panose="020F0502020204030204" pitchFamily="34" charset="0"/>
              </a:rPr>
              <a:t>多峰</a:t>
            </a:r>
            <a:endParaRPr kumimoji="0" lang="en-US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Bimodal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Trimodal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/>
          </p:nvPr>
        </p:nvGraphicFramePr>
        <p:xfrm>
          <a:off x="1313449" y="2730843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3" imgW="2197100" imgH="203200" progId="Equation.3">
                  <p:embed/>
                </p:oleObj>
              </mc:Choice>
              <mc:Fallback>
                <p:oleObj name="Equation" r:id="rId3" imgW="219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449" y="2730843"/>
                        <a:ext cx="4449763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4" descr="https://ned.ipac.caltech.edu/level5/March02/Silverman/Figures/figure2_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77" y="3265122"/>
            <a:ext cx="3523997" cy="18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://www.netenrich.com/wp-content/uploads/bimodal-it-pressure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47" y="3414219"/>
            <a:ext cx="2693144" cy="15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http://www.ndt.net/article/v11n04/benoit/fig4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061" y="4943370"/>
            <a:ext cx="3124579" cy="218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5" descr="http://www.statisticshowto.com/wp-content/uploads/2013/09/right-skew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08" y="1605457"/>
            <a:ext cx="4468955" cy="182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ha02ske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62" y="405113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196770" y="0"/>
            <a:ext cx="7772400" cy="83047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对称数据和倾斜数据对比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 descr="rightskewe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3319" y="2948771"/>
            <a:ext cx="4800600" cy="4048125"/>
          </a:xfrm>
          <a:prstGeom prst="rect">
            <a:avLst/>
          </a:prstGeom>
          <a:noFill/>
        </p:spPr>
      </p:pic>
      <p:sp>
        <p:nvSpPr>
          <p:cNvPr id="10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1314450" y="6204289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/>
          </a:p>
        </p:txBody>
      </p:sp>
      <p:pic>
        <p:nvPicPr>
          <p:cNvPr id="13" name="Picture 8" descr="leftskewed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24996"/>
            <a:ext cx="4876800" cy="3771900"/>
          </a:xfrm>
          <a:prstGeom prst="rect">
            <a:avLst/>
          </a:prstGeom>
          <a:noFill/>
        </p:spPr>
      </p:pic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266950" y="4402484"/>
            <a:ext cx="2533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positively skewed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88196" y="3612228"/>
            <a:ext cx="2657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negatively skewed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959037" y="699507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symmetric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28600" y="990600"/>
            <a:ext cx="4191000" cy="12557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中位数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均值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众数：对称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正倾斜和负倾斜数据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68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254644" y="-23155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度量数据散布：极差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5730" y="1600729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最大值（</a:t>
            </a:r>
            <a:r>
              <a:rPr lang="en-US" sz="2400" dirty="0" smtClean="0"/>
              <a:t>max()）</a:t>
            </a:r>
            <a:r>
              <a:rPr lang="zh-CN" altLang="en-US" sz="2400" dirty="0" smtClean="0"/>
              <a:t>与最小值（</a:t>
            </a:r>
            <a:r>
              <a:rPr lang="en-US" sz="2400" dirty="0" smtClean="0"/>
              <a:t>min()）</a:t>
            </a:r>
            <a:r>
              <a:rPr lang="zh-CN" altLang="en-US" sz="2400" dirty="0" smtClean="0"/>
              <a:t>之差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6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254644" y="-23155"/>
            <a:ext cx="820645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度量数据散布：四分位数、四分位极差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0349" y="1346880"/>
            <a:ext cx="7483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分位数（</a:t>
            </a:r>
            <a:r>
              <a:rPr lang="en-US" altLang="zh-CN" sz="2000" dirty="0" err="1" smtClean="0"/>
              <a:t>quantile</a:t>
            </a:r>
            <a:r>
              <a:rPr lang="zh-CN" altLang="en-US" sz="2000" dirty="0" smtClean="0"/>
              <a:t>）是取自数据分布的每隔一定间隔上的点，把数据划分成基本上大小相等的连贯集合。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34050" y="2088849"/>
            <a:ext cx="75177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2-</a:t>
            </a:r>
            <a:r>
              <a:rPr lang="zh-CN" altLang="en-US" sz="2000" dirty="0" smtClean="0"/>
              <a:t>分位数是一个数据点，它把数据分布划分成高低两半。</a:t>
            </a:r>
            <a:r>
              <a:rPr lang="en-US" altLang="zh-CN" sz="2000" dirty="0" smtClean="0"/>
              <a:t>2-</a:t>
            </a:r>
            <a:r>
              <a:rPr lang="zh-CN" altLang="en-US" sz="2000" dirty="0" smtClean="0"/>
              <a:t>分位数对应于中位数。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4-</a:t>
            </a:r>
            <a:r>
              <a:rPr lang="zh-CN" altLang="en-US" sz="2000" dirty="0" smtClean="0"/>
              <a:t>分位数是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个数据点，它们把数据分布划分成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个相等的部分，使得每部分表示数据分布的四分之一。通常称它们为四分位数（</a:t>
            </a:r>
            <a:r>
              <a:rPr lang="en-US" altLang="zh-CN" sz="2000" dirty="0" smtClean="0"/>
              <a:t>quartile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</p:txBody>
      </p:sp>
      <p:pic>
        <p:nvPicPr>
          <p:cNvPr id="207873" name="Picture 1" descr="C:\Users\wd\AppData\Roaming\Tencent\Users\9536317\QQ\WinTemp\RichOle\64$[M]ZS87T9L1D(973B(]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041" y="3973372"/>
            <a:ext cx="4721385" cy="1011097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88440" y="5269903"/>
            <a:ext cx="5550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 smtClean="0">
                <a:latin typeface="Calibri" panose="020F0502020204030204" pitchFamily="34" charset="0"/>
              </a:rPr>
              <a:t>四分位极差（</a:t>
            </a:r>
            <a:r>
              <a:rPr lang="en-US" altLang="en-US" sz="2000" b="1" dirty="0" smtClean="0">
                <a:latin typeface="Calibri" panose="020F0502020204030204" pitchFamily="34" charset="0"/>
              </a:rPr>
              <a:t>Inter-quartile range</a:t>
            </a:r>
            <a:r>
              <a:rPr lang="zh-CN" altLang="en-US" sz="2000" b="1" dirty="0" smtClean="0">
                <a:latin typeface="Calibri" panose="020F0502020204030204" pitchFamily="34" charset="0"/>
              </a:rPr>
              <a:t>）</a:t>
            </a:r>
            <a:r>
              <a:rPr lang="en-US" altLang="en-US" sz="2000" dirty="0" smtClean="0">
                <a:latin typeface="Calibri" panose="020F0502020204030204" pitchFamily="34" charset="0"/>
              </a:rPr>
              <a:t>: IQR = Q</a:t>
            </a:r>
            <a:r>
              <a:rPr lang="en-US" altLang="en-US" sz="2000" baseline="-25000" dirty="0" smtClean="0">
                <a:latin typeface="Calibri" panose="020F0502020204030204" pitchFamily="34" charset="0"/>
              </a:rPr>
              <a:t>3 </a:t>
            </a:r>
            <a:r>
              <a:rPr lang="en-US" altLang="en-US" sz="2000" dirty="0" smtClean="0">
                <a:latin typeface="Calibri" panose="020F0502020204030204" pitchFamily="34" charset="0"/>
              </a:rPr>
              <a:t>–</a:t>
            </a:r>
            <a:r>
              <a:rPr lang="en-US" altLang="en-US" sz="2000" baseline="-25000" dirty="0" smtClean="0">
                <a:latin typeface="Calibri" panose="020F0502020204030204" pitchFamily="34" charset="0"/>
              </a:rPr>
              <a:t> </a:t>
            </a:r>
            <a:r>
              <a:rPr lang="en-US" altLang="en-US" sz="2000" dirty="0" smtClean="0">
                <a:latin typeface="Calibri" panose="020F0502020204030204" pitchFamily="34" charset="0"/>
              </a:rPr>
              <a:t>Q</a:t>
            </a:r>
            <a:r>
              <a:rPr lang="en-US" altLang="en-US" sz="2000" baseline="-25000" dirty="0" smtClean="0">
                <a:latin typeface="Calibri" panose="020F0502020204030204" pitchFamily="34" charset="0"/>
              </a:rPr>
              <a:t>1 </a:t>
            </a:r>
            <a:endParaRPr lang="en-US" altLang="en-US" sz="2000" baseline="-25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0" y="0"/>
            <a:ext cx="8206450" cy="729205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度量数据散布：五数概括、盒图与离群点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2" descr="http://blog.contextures.com/wp-content/uploads/2013/06/boxplotsimple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379372"/>
            <a:ext cx="34671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9100" y="762000"/>
            <a:ext cx="5105400" cy="609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3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四分位数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Quartiles,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离群点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outliers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，盒图 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boxplots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四分位数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Q</a:t>
            </a:r>
            <a:r>
              <a:rPr kumimoji="0" lang="en-US" altLang="zh-CN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(25</a:t>
            </a:r>
            <a:r>
              <a:rPr kumimoji="0" lang="en-US" altLang="zh-CN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百分位数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percentile), Q</a:t>
            </a:r>
            <a:r>
              <a:rPr kumimoji="0" lang="en-US" altLang="zh-CN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3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(75</a:t>
            </a:r>
            <a:r>
              <a:rPr kumimoji="0" lang="en-US" altLang="zh-CN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percentile)</a:t>
            </a:r>
          </a:p>
          <a:p>
            <a:pPr marL="548640" marR="0" lvl="1" indent="-228600" algn="l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中间四分位数极差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Inter-quartile range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IQR = Q</a:t>
            </a:r>
            <a:r>
              <a:rPr kumimoji="0" lang="en-US" altLang="zh-CN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3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–</a:t>
            </a:r>
            <a:r>
              <a:rPr kumimoji="0" lang="en-US" altLang="zh-CN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Q</a:t>
            </a:r>
            <a:r>
              <a:rPr kumimoji="0" lang="en-US" altLang="zh-CN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 </a:t>
            </a:r>
          </a:p>
          <a:p>
            <a:pPr marL="548640" marR="0" lvl="1" indent="-228600" algn="l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五数概括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min, Q</a:t>
            </a:r>
            <a:r>
              <a:rPr kumimoji="0" lang="en-US" altLang="zh-CN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median,</a:t>
            </a:r>
            <a:r>
              <a:rPr kumimoji="0" lang="en-US" altLang="zh-CN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Q</a:t>
            </a:r>
            <a:r>
              <a:rPr kumimoji="0" lang="en-US" altLang="zh-CN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3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max</a:t>
            </a:r>
          </a:p>
          <a:p>
            <a:pPr marL="548640" marR="0" lvl="1" indent="-228600" algn="l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盒图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盒两端为四分位数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;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中位数标记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;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添加胡须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离群点独立标出</a:t>
            </a:r>
          </a:p>
          <a:p>
            <a:pPr marL="548640" marR="0" lvl="1" indent="-228600" algn="l" defTabSz="914400" rtl="0" eaLnBrk="1" fontAlgn="auto" latinLnBrk="0" hangingPunct="1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离群点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: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通常是值高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低于四分位数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1.5 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*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IQR</a:t>
            </a:r>
          </a:p>
        </p:txBody>
      </p:sp>
    </p:spTree>
    <p:extLst>
      <p:ext uri="{BB962C8B-B14F-4D97-AF65-F5344CB8AC3E}">
        <p14:creationId xmlns:p14="http://schemas.microsoft.com/office/powerpoint/2010/main" val="24390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9CF50F-8EE1-4B22-B239-E5B1E3C17E4B}" type="slidenum">
              <a:rPr lang="zh-CN" altLang="en-US"/>
              <a:pPr/>
              <a:t>36</a:t>
            </a:fld>
            <a:endParaRPr lang="en-US" altLang="zh-CN"/>
          </a:p>
        </p:txBody>
      </p:sp>
      <p:pic>
        <p:nvPicPr>
          <p:cNvPr id="35843" name="Picture 1035" descr="box pl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438400"/>
            <a:ext cx="28305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18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盒图分析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62484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ea typeface="宋体" pitchFamily="2" charset="-122"/>
              </a:rPr>
              <a:t>五数概括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ea typeface="宋体" pitchFamily="2" charset="-122"/>
              </a:rPr>
              <a:t>最小值</a:t>
            </a:r>
            <a:r>
              <a:rPr lang="en-US" altLang="zh-CN" sz="2400" dirty="0" smtClean="0">
                <a:ea typeface="宋体" pitchFamily="2" charset="-122"/>
              </a:rPr>
              <a:t>, Q1, </a:t>
            </a:r>
            <a:r>
              <a:rPr lang="zh-CN" altLang="en-US" sz="2400" dirty="0" smtClean="0">
                <a:ea typeface="宋体" pitchFamily="2" charset="-122"/>
              </a:rPr>
              <a:t>中位数</a:t>
            </a:r>
            <a:r>
              <a:rPr lang="en-US" altLang="zh-CN" sz="2400" dirty="0" smtClean="0">
                <a:ea typeface="宋体" pitchFamily="2" charset="-122"/>
              </a:rPr>
              <a:t>Median, Q3, </a:t>
            </a:r>
            <a:r>
              <a:rPr lang="zh-CN" altLang="en-US" sz="2400" dirty="0" smtClean="0">
                <a:ea typeface="宋体" pitchFamily="2" charset="-122"/>
              </a:rPr>
              <a:t>最大值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 err="1" smtClean="0">
                <a:ea typeface="宋体" pitchFamily="2" charset="-122"/>
              </a:rPr>
              <a:t>Boxplot</a:t>
            </a:r>
            <a:endParaRPr lang="en-US" altLang="zh-CN" sz="2400" b="1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ea typeface="宋体" pitchFamily="2" charset="-122"/>
              </a:rPr>
              <a:t>使用盒子表示数据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ea typeface="宋体" pitchFamily="2" charset="-122"/>
              </a:rPr>
              <a:t>盒子两端是第</a:t>
            </a:r>
            <a:r>
              <a:rPr lang="en-US" altLang="zh-CN" sz="2400" dirty="0" smtClean="0">
                <a:ea typeface="宋体" pitchFamily="2" charset="-122"/>
              </a:rPr>
              <a:t>1/3</a:t>
            </a:r>
            <a:r>
              <a:rPr lang="zh-CN" altLang="en-US" sz="2400" dirty="0" smtClean="0">
                <a:ea typeface="宋体" pitchFamily="2" charset="-122"/>
              </a:rPr>
              <a:t>四分位数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  <a:r>
              <a:rPr lang="zh-CN" altLang="en-US" sz="2400" dirty="0" smtClean="0">
                <a:ea typeface="宋体" pitchFamily="2" charset="-122"/>
              </a:rPr>
              <a:t>即盒子高度为四分位数极差</a:t>
            </a:r>
            <a:r>
              <a:rPr lang="en-US" altLang="zh-CN" sz="2400" dirty="0" smtClean="0">
                <a:ea typeface="宋体" pitchFamily="2" charset="-122"/>
              </a:rPr>
              <a:t>IQR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ea typeface="宋体" pitchFamily="2" charset="-122"/>
              </a:rPr>
              <a:t>盒内的线表示中位数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ea typeface="宋体" pitchFamily="2" charset="-122"/>
              </a:rPr>
              <a:t>胡须</a:t>
            </a:r>
            <a:r>
              <a:rPr lang="en-US" altLang="zh-CN" sz="2400" dirty="0" smtClean="0">
                <a:ea typeface="宋体" pitchFamily="2" charset="-122"/>
              </a:rPr>
              <a:t>: </a:t>
            </a:r>
            <a:r>
              <a:rPr lang="zh-CN" altLang="en-US" sz="2400" dirty="0" smtClean="0">
                <a:ea typeface="宋体" pitchFamily="2" charset="-122"/>
              </a:rPr>
              <a:t>不超过四分位数</a:t>
            </a:r>
            <a:r>
              <a:rPr lang="en-US" altLang="zh-CN" sz="2400" dirty="0" smtClean="0">
                <a:ea typeface="宋体" pitchFamily="2" charset="-122"/>
              </a:rPr>
              <a:t>1.5 x IQR</a:t>
            </a:r>
            <a:r>
              <a:rPr lang="zh-CN" altLang="en-US" sz="2400" dirty="0" smtClean="0">
                <a:ea typeface="宋体" pitchFamily="2" charset="-122"/>
              </a:rPr>
              <a:t> 的最大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  <a:r>
              <a:rPr lang="zh-CN" altLang="en-US" sz="2400" dirty="0" smtClean="0">
                <a:ea typeface="宋体" pitchFamily="2" charset="-122"/>
              </a:rPr>
              <a:t>小数据点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>
                <a:ea typeface="宋体" pitchFamily="2" charset="-122"/>
              </a:rPr>
              <a:t>离群点</a:t>
            </a:r>
            <a:r>
              <a:rPr lang="en-US" altLang="zh-CN" sz="2400" dirty="0" smtClean="0">
                <a:ea typeface="宋体" pitchFamily="2" charset="-122"/>
              </a:rPr>
              <a:t>Outliers: </a:t>
            </a:r>
            <a:r>
              <a:rPr lang="zh-CN" altLang="en-US" sz="2400" dirty="0" smtClean="0">
                <a:ea typeface="宋体" pitchFamily="2" charset="-122"/>
              </a:rPr>
              <a:t>单独绘出满足某个离群点阈条件的离群点</a:t>
            </a:r>
          </a:p>
        </p:txBody>
      </p:sp>
      <p:pic>
        <p:nvPicPr>
          <p:cNvPr id="35846" name="Picture 1038" descr="thre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0"/>
            <a:ext cx="50292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4457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497711" y="0"/>
            <a:ext cx="9248173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数据的基本统计描述的图形显示：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3-D </a:t>
            </a:r>
            <a:r>
              <a:rPr lang="en-US" altLang="zh-CN" sz="32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Boxplots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1" y="1242183"/>
            <a:ext cx="8034157" cy="49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254644" y="-23155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度量数据散布：方差和标准差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325" y="1142999"/>
            <a:ext cx="10801350" cy="2621087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marL="341305" marR="0" lvl="0" indent="-341305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Variance and standard deviation (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sample: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s, population: </a:t>
            </a:r>
            <a:r>
              <a:rPr kumimoji="0" lang="el-GR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σ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3074" marR="0" lvl="1" indent="-373053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Variance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(algebraic, scalable computation)</a:t>
            </a:r>
          </a:p>
          <a:p>
            <a:pPr marL="912791" marR="0" lvl="3" indent="-290506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Q: Can you compute it incrementally and efficiently?</a:t>
            </a:r>
          </a:p>
          <a:p>
            <a:pPr marL="200021" marR="0" lvl="1" indent="0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3074" marR="0" lvl="1" indent="-373053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3074" marR="0" lvl="1" indent="-373053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3074" marR="0" lvl="1" indent="-373053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3074" marR="0" lvl="1" indent="-373053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3074" marR="0" lvl="1" indent="-373053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3074" marR="0" lvl="1" indent="-373053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73074" marR="0" lvl="1" indent="-373053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Standard deviation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 (or </a:t>
            </a:r>
            <a:r>
              <a:rPr kumimoji="0" lang="el-GR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σ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is the square root of variance 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(</a:t>
            </a:r>
            <a:r>
              <a:rPr kumimoji="0" lang="en-US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</a:t>
            </a:r>
            <a:r>
              <a:rPr kumimoji="0" lang="en-US" altLang="en-US" sz="24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l-GR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σ</a:t>
            </a:r>
            <a:r>
              <a:rPr kumimoji="0" lang="en-US" altLang="en-US" sz="24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2)</a:t>
            </a:r>
            <a:endParaRPr kumimoji="0" lang="en-US" altLang="en-US" sz="2400" b="0" i="1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Object 10"/>
          <p:cNvGraphicFramePr>
            <a:graphicFrameLocks noChangeAspect="1"/>
          </p:cNvGraphicFramePr>
          <p:nvPr>
            <p:extLst/>
          </p:nvPr>
        </p:nvGraphicFramePr>
        <p:xfrm>
          <a:off x="2076214" y="2968890"/>
          <a:ext cx="7119846" cy="116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4" imgW="2959100" imgH="431800" progId="Equation.3">
                  <p:embed/>
                </p:oleObj>
              </mc:Choice>
              <mc:Fallback>
                <p:oleObj name="Equation" r:id="rId4" imgW="2959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214" y="2968890"/>
                        <a:ext cx="7119846" cy="11628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076214" y="4131693"/>
          <a:ext cx="6594783" cy="118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6" imgW="2235200" imgH="431800" progId="Equation.3">
                  <p:embed/>
                </p:oleObj>
              </mc:Choice>
              <mc:Fallback>
                <p:oleObj name="Equation" r:id="rId6" imgW="22352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214" y="4131693"/>
                        <a:ext cx="6594783" cy="1188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triped Right Arrow 1"/>
          <p:cNvSpPr/>
          <p:nvPr/>
        </p:nvSpPr>
        <p:spPr>
          <a:xfrm rot="2477785">
            <a:off x="1341886" y="2498533"/>
            <a:ext cx="1832813" cy="266288"/>
          </a:xfrm>
          <a:prstGeom prst="stripedRightArrow">
            <a:avLst/>
          </a:prstGeom>
          <a:solidFill>
            <a:srgbClr val="92D050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Striped Right Arrow 7"/>
          <p:cNvSpPr/>
          <p:nvPr/>
        </p:nvSpPr>
        <p:spPr>
          <a:xfrm rot="2169231">
            <a:off x="4425196" y="2662901"/>
            <a:ext cx="978995" cy="272578"/>
          </a:xfrm>
          <a:prstGeom prst="stripedRightArrow">
            <a:avLst/>
          </a:prstGeom>
          <a:solidFill>
            <a:srgbClr val="FFFF00"/>
          </a:solidFill>
          <a:ln w="15875" cap="flat" cmpd="sng" algn="ctr">
            <a:solidFill>
              <a:srgbClr val="E4831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E53DF2-973B-4D5F-9BEF-1CE5E7FF88D6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dirty="0" smtClean="0">
                <a:ea typeface="宋体" pitchFamily="2" charset="-122"/>
              </a:rPr>
              <a:t>正态分布曲线的性质</a:t>
            </a:r>
            <a:endParaRPr lang="en-US" altLang="zh-CN" sz="3200" dirty="0" smtClean="0">
              <a:ea typeface="宋体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686800" cy="31242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chemeClr val="tx2"/>
                </a:solidFill>
                <a:ea typeface="宋体" pitchFamily="2" charset="-122"/>
              </a:rPr>
              <a:t>正态分布曲线</a:t>
            </a:r>
            <a:endParaRPr lang="en-US" altLang="zh-CN" sz="2400" dirty="0" smtClean="0">
              <a:solidFill>
                <a:schemeClr val="tx2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[</a:t>
            </a:r>
            <a:r>
              <a:rPr lang="el-GR" altLang="zh-CN" sz="2400" dirty="0" smtClean="0">
                <a:solidFill>
                  <a:schemeClr val="tx2"/>
                </a:solidFill>
              </a:rPr>
              <a:t>μ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–</a:t>
            </a:r>
            <a:r>
              <a:rPr lang="el-GR" altLang="zh-CN" sz="2400" dirty="0" smtClean="0">
                <a:solidFill>
                  <a:schemeClr val="tx2"/>
                </a:solidFill>
              </a:rPr>
              <a:t>σ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, </a:t>
            </a:r>
            <a:r>
              <a:rPr lang="el-GR" altLang="zh-CN" sz="2400" dirty="0" smtClean="0">
                <a:solidFill>
                  <a:schemeClr val="tx2"/>
                </a:solidFill>
              </a:rPr>
              <a:t>μ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+</a:t>
            </a:r>
            <a:r>
              <a:rPr lang="el-GR" altLang="zh-CN" sz="2400" dirty="0" smtClean="0">
                <a:solidFill>
                  <a:schemeClr val="tx2"/>
                </a:solidFill>
              </a:rPr>
              <a:t>σ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]:</a:t>
            </a:r>
            <a:r>
              <a:rPr lang="zh-CN" altLang="en-US" sz="2400" dirty="0" smtClean="0">
                <a:ea typeface="宋体" pitchFamily="2" charset="-122"/>
              </a:rPr>
              <a:t>含有约</a:t>
            </a:r>
            <a:r>
              <a:rPr lang="en-US" altLang="zh-CN" sz="2400" dirty="0" smtClean="0">
                <a:ea typeface="宋体" pitchFamily="2" charset="-122"/>
              </a:rPr>
              <a:t>68</a:t>
            </a:r>
            <a:r>
              <a:rPr lang="zh-CN" altLang="en-US" sz="2400" dirty="0" smtClean="0">
                <a:ea typeface="宋体" pitchFamily="2" charset="-122"/>
              </a:rPr>
              <a:t>％的测量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(</a:t>
            </a:r>
            <a:r>
              <a:rPr lang="el-GR" altLang="zh-CN" sz="2400" dirty="0" smtClean="0">
                <a:solidFill>
                  <a:schemeClr val="tx2"/>
                </a:solidFill>
              </a:rPr>
              <a:t>μ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: </a:t>
            </a:r>
            <a:r>
              <a:rPr lang="zh-CN" altLang="en-US" sz="2400" dirty="0" smtClean="0">
                <a:solidFill>
                  <a:schemeClr val="tx2"/>
                </a:solidFill>
                <a:ea typeface="宋体" pitchFamily="2" charset="-122"/>
              </a:rPr>
              <a:t>均值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, </a:t>
            </a:r>
            <a:r>
              <a:rPr lang="el-GR" altLang="zh-CN" sz="2400" dirty="0" smtClean="0">
                <a:solidFill>
                  <a:schemeClr val="tx2"/>
                </a:solidFill>
              </a:rPr>
              <a:t>σ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: </a:t>
            </a:r>
            <a:r>
              <a:rPr lang="zh-CN" altLang="en-US" sz="2400" dirty="0" smtClean="0">
                <a:solidFill>
                  <a:schemeClr val="tx2"/>
                </a:solidFill>
                <a:ea typeface="宋体" pitchFamily="2" charset="-122"/>
              </a:rPr>
              <a:t>标准差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[</a:t>
            </a:r>
            <a:r>
              <a:rPr lang="el-GR" altLang="zh-CN" sz="2400" dirty="0" smtClean="0">
                <a:solidFill>
                  <a:schemeClr val="tx2"/>
                </a:solidFill>
              </a:rPr>
              <a:t>μ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–2</a:t>
            </a:r>
            <a:r>
              <a:rPr lang="el-GR" altLang="zh-CN" sz="2400" dirty="0" smtClean="0">
                <a:solidFill>
                  <a:schemeClr val="tx2"/>
                </a:solidFill>
              </a:rPr>
              <a:t>σ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, </a:t>
            </a:r>
            <a:r>
              <a:rPr lang="el-GR" altLang="zh-CN" sz="2400" dirty="0" smtClean="0">
                <a:solidFill>
                  <a:schemeClr val="tx2"/>
                </a:solidFill>
              </a:rPr>
              <a:t>μ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+2</a:t>
            </a:r>
            <a:r>
              <a:rPr lang="el-GR" altLang="zh-CN" sz="2400" dirty="0" smtClean="0">
                <a:solidFill>
                  <a:schemeClr val="tx2"/>
                </a:solidFill>
              </a:rPr>
              <a:t>σ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]: contains about 95% of it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[</a:t>
            </a:r>
            <a:r>
              <a:rPr lang="el-GR" altLang="zh-CN" sz="2400" dirty="0" smtClean="0">
                <a:solidFill>
                  <a:schemeClr val="tx2"/>
                </a:solidFill>
              </a:rPr>
              <a:t>μ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–3</a:t>
            </a:r>
            <a:r>
              <a:rPr lang="el-GR" altLang="zh-CN" sz="2400" dirty="0" smtClean="0">
                <a:solidFill>
                  <a:schemeClr val="tx2"/>
                </a:solidFill>
              </a:rPr>
              <a:t>σ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, </a:t>
            </a:r>
            <a:r>
              <a:rPr lang="el-GR" altLang="zh-CN" sz="2400" dirty="0" smtClean="0">
                <a:solidFill>
                  <a:schemeClr val="tx2"/>
                </a:solidFill>
              </a:rPr>
              <a:t>μ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+3</a:t>
            </a:r>
            <a:r>
              <a:rPr lang="el-GR" altLang="zh-CN" sz="2400" dirty="0" smtClean="0">
                <a:solidFill>
                  <a:schemeClr val="tx2"/>
                </a:solidFill>
              </a:rPr>
              <a:t>σ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]: contains about 99.7% of it</a:t>
            </a:r>
          </a:p>
          <a:p>
            <a:pPr lvl="1" eaLnBrk="1" hangingPunct="1"/>
            <a:endParaRPr lang="en-US" altLang="zh-CN" sz="2400" dirty="0" smtClean="0">
              <a:solidFill>
                <a:schemeClr val="tx2"/>
              </a:solidFill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000" dirty="0" smtClean="0">
              <a:solidFill>
                <a:schemeClr val="hlink"/>
              </a:solidFill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000" dirty="0" smtClean="0">
              <a:ea typeface="宋体" pitchFamily="2" charset="-122"/>
            </a:endParaRPr>
          </a:p>
        </p:txBody>
      </p:sp>
      <p:pic>
        <p:nvPicPr>
          <p:cNvPr id="39941" name="Picture 7" descr="normal1-6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 t="28633"/>
          <a:stretch>
            <a:fillRect/>
          </a:stretch>
        </p:blipFill>
        <p:spPr>
          <a:xfrm>
            <a:off x="228600" y="4343400"/>
            <a:ext cx="3886200" cy="2263775"/>
          </a:xfrm>
          <a:noFill/>
        </p:spPr>
      </p:pic>
      <p:pic>
        <p:nvPicPr>
          <p:cNvPr id="39942" name="Picture 9" descr="normal1-99"/>
          <p:cNvPicPr>
            <a:picLocks noChangeAspect="1" noChangeArrowheads="1"/>
          </p:cNvPicPr>
          <p:nvPr/>
        </p:nvPicPr>
        <p:blipFill>
          <a:blip r:embed="rId4"/>
          <a:srcRect t="28633"/>
          <a:stretch>
            <a:fillRect/>
          </a:stretch>
        </p:blipFill>
        <p:spPr bwMode="auto">
          <a:xfrm>
            <a:off x="5334000" y="4267200"/>
            <a:ext cx="381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5" descr="normal1-9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 t="28633"/>
          <a:stretch>
            <a:fillRect/>
          </a:stretch>
        </p:blipFill>
        <p:spPr>
          <a:xfrm>
            <a:off x="2590800" y="2667000"/>
            <a:ext cx="3886200" cy="2479675"/>
          </a:xfrm>
          <a:noFill/>
        </p:spPr>
      </p:pic>
    </p:spTree>
    <p:extLst>
      <p:ext uri="{BB962C8B-B14F-4D97-AF65-F5344CB8AC3E}">
        <p14:creationId xmlns:p14="http://schemas.microsoft.com/office/powerpoint/2010/main" val="42944684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数据质量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决定了数据挖掘的质量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由于测量等问题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数据有偏差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重复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不一致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数据有遗漏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数据有噪声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数据有离群点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数据预处理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3C6D63-D0B9-491D-B875-9BE13FE12158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dirty="0" smtClean="0">
                <a:solidFill>
                  <a:srgbClr val="170981"/>
                </a:solidFill>
                <a:ea typeface="宋体" pitchFamily="2" charset="-122"/>
              </a:rPr>
              <a:t>基本统计说明</a:t>
            </a:r>
            <a:r>
              <a:rPr lang="en-US" altLang="zh-CN" sz="3200" dirty="0" smtClean="0">
                <a:solidFill>
                  <a:srgbClr val="170981"/>
                </a:solidFill>
                <a:ea typeface="宋体" pitchFamily="2" charset="-122"/>
              </a:rPr>
              <a:t>--</a:t>
            </a:r>
            <a:r>
              <a:rPr lang="zh-CN" altLang="en-US" sz="3200" dirty="0" smtClean="0">
                <a:solidFill>
                  <a:srgbClr val="170981"/>
                </a:solidFill>
                <a:ea typeface="宋体" pitchFamily="2" charset="-122"/>
              </a:rPr>
              <a:t>图形显示</a:t>
            </a:r>
            <a:endParaRPr lang="en-US" altLang="zh-CN" sz="3200" dirty="0" smtClean="0">
              <a:solidFill>
                <a:srgbClr val="170981"/>
              </a:solidFill>
              <a:ea typeface="宋体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382000" cy="55626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SzPct val="80000"/>
            </a:pPr>
            <a:r>
              <a:rPr lang="en-US" altLang="zh-CN" b="1" dirty="0" err="1" smtClean="0">
                <a:ea typeface="宋体" pitchFamily="2" charset="-122"/>
              </a:rPr>
              <a:t>Boxplot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五数概括的图形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zh-CN" b="1" dirty="0" smtClean="0">
                <a:ea typeface="宋体" pitchFamily="2" charset="-122"/>
              </a:rPr>
              <a:t>Histogram</a:t>
            </a:r>
            <a:r>
              <a:rPr lang="zh-CN" altLang="en-US" b="1" dirty="0" smtClean="0">
                <a:ea typeface="宋体" pitchFamily="2" charset="-122"/>
              </a:rPr>
              <a:t>直方图</a:t>
            </a:r>
            <a:r>
              <a:rPr lang="en-US" altLang="zh-CN" dirty="0" smtClean="0">
                <a:ea typeface="宋体" pitchFamily="2" charset="-122"/>
              </a:rPr>
              <a:t>:</a:t>
            </a:r>
            <a:r>
              <a:rPr lang="zh-CN" altLang="en-US" dirty="0" smtClean="0">
                <a:ea typeface="宋体" pitchFamily="2" charset="-122"/>
              </a:rPr>
              <a:t>值</a:t>
            </a:r>
            <a:r>
              <a:rPr lang="en-US" altLang="zh-CN" dirty="0" smtClean="0">
                <a:ea typeface="宋体" pitchFamily="2" charset="-122"/>
              </a:rPr>
              <a:t>x-axis, y-axis</a:t>
            </a:r>
            <a:r>
              <a:rPr lang="zh-CN" altLang="en-US" dirty="0" smtClean="0">
                <a:ea typeface="宋体" pitchFamily="2" charset="-122"/>
              </a:rPr>
              <a:t>表示频率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zh-CN" b="1" dirty="0" err="1" smtClean="0">
                <a:ea typeface="宋体" pitchFamily="2" charset="-122"/>
              </a:rPr>
              <a:t>Quantile</a:t>
            </a:r>
            <a:r>
              <a:rPr lang="en-US" altLang="zh-CN" b="1" dirty="0" smtClean="0">
                <a:ea typeface="宋体" pitchFamily="2" charset="-122"/>
              </a:rPr>
              <a:t> plot</a:t>
            </a:r>
            <a:r>
              <a:rPr lang="zh-CN" altLang="en-US" b="1" dirty="0" smtClean="0">
                <a:ea typeface="宋体" pitchFamily="2" charset="-122"/>
              </a:rPr>
              <a:t>分位数图</a:t>
            </a:r>
            <a:r>
              <a:rPr lang="en-US" altLang="zh-CN" dirty="0" smtClean="0">
                <a:ea typeface="宋体" pitchFamily="2" charset="-122"/>
              </a:rPr>
              <a:t>:  </a:t>
            </a:r>
            <a:r>
              <a:rPr lang="zh-CN" altLang="en-US" dirty="0" smtClean="0">
                <a:ea typeface="宋体" pitchFamily="2" charset="-122"/>
              </a:rPr>
              <a:t>值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r>
              <a:rPr lang="en-US" altLang="zh-CN" i="1" baseline="-25000" dirty="0" smtClean="0">
                <a:ea typeface="宋体" pitchFamily="2" charset="-122"/>
              </a:rPr>
              <a:t>i</a:t>
            </a:r>
            <a:r>
              <a:rPr lang="en-US" altLang="zh-CN" baseline="-25000" dirty="0" smtClean="0">
                <a:ea typeface="宋体" pitchFamily="2" charset="-122"/>
              </a:rPr>
              <a:t>  </a:t>
            </a:r>
            <a:r>
              <a:rPr lang="zh-CN" altLang="en-US" dirty="0" smtClean="0">
                <a:ea typeface="宋体" pitchFamily="2" charset="-122"/>
              </a:rPr>
              <a:t>与</a:t>
            </a:r>
            <a:r>
              <a:rPr lang="en-US" altLang="zh-CN" i="1" dirty="0" err="1" smtClean="0">
                <a:ea typeface="宋体" pitchFamily="2" charset="-122"/>
              </a:rPr>
              <a:t>f</a:t>
            </a:r>
            <a:r>
              <a:rPr lang="en-US" altLang="zh-CN" i="1" baseline="-25000" dirty="0" err="1" smtClean="0">
                <a:ea typeface="宋体" pitchFamily="2" charset="-122"/>
              </a:rPr>
              <a:t>i</a:t>
            </a:r>
            <a:r>
              <a:rPr lang="en-US" altLang="zh-CN" i="1" baseline="-25000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zh-CN" altLang="en-US" dirty="0" smtClean="0">
                <a:ea typeface="宋体" pitchFamily="2" charset="-122"/>
              </a:rPr>
              <a:t>表明近似</a:t>
            </a:r>
            <a:r>
              <a:rPr lang="en-US" altLang="zh-CN" dirty="0" smtClean="0">
                <a:ea typeface="宋体" pitchFamily="2" charset="-122"/>
              </a:rPr>
              <a:t>100 </a:t>
            </a:r>
            <a:r>
              <a:rPr lang="en-US" altLang="zh-CN" i="1" dirty="0" err="1" smtClean="0">
                <a:ea typeface="宋体" pitchFamily="2" charset="-122"/>
              </a:rPr>
              <a:t>f</a:t>
            </a:r>
            <a:r>
              <a:rPr lang="en-US" altLang="zh-CN" i="1" baseline="-25000" dirty="0" err="1" smtClean="0">
                <a:ea typeface="宋体" pitchFamily="2" charset="-122"/>
              </a:rPr>
              <a:t>i</a:t>
            </a:r>
            <a:r>
              <a:rPr lang="en-US" altLang="zh-CN" i="1" baseline="-25000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% </a:t>
            </a:r>
            <a:r>
              <a:rPr lang="zh-CN" altLang="en-US" dirty="0" smtClean="0">
                <a:ea typeface="宋体" pitchFamily="2" charset="-122"/>
              </a:rPr>
              <a:t>的数据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r>
              <a:rPr lang="en-US" altLang="zh-CN" i="1" baseline="-25000" dirty="0" smtClean="0">
                <a:ea typeface="宋体" pitchFamily="2" charset="-122"/>
              </a:rPr>
              <a:t>i</a:t>
            </a:r>
            <a:r>
              <a:rPr lang="en-US" altLang="zh-CN" baseline="-25000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成对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zh-CN" b="1" dirty="0" err="1" smtClean="0">
                <a:ea typeface="宋体" pitchFamily="2" charset="-122"/>
              </a:rPr>
              <a:t>Quantile-quantile</a:t>
            </a:r>
            <a:r>
              <a:rPr lang="en-US" altLang="zh-CN" b="1" dirty="0" smtClean="0">
                <a:ea typeface="宋体" pitchFamily="2" charset="-122"/>
              </a:rPr>
              <a:t> (q-q) plot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对着另一个分位数，绘制一个单变量分布的分位数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zh-CN" b="1" dirty="0" smtClean="0">
                <a:ea typeface="宋体" pitchFamily="2" charset="-122"/>
              </a:rPr>
              <a:t>Scatter plot</a:t>
            </a:r>
            <a:r>
              <a:rPr lang="zh-CN" altLang="en-US" b="1" dirty="0" smtClean="0">
                <a:ea typeface="宋体" pitchFamily="2" charset="-122"/>
              </a:rPr>
              <a:t>散布图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每个值对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为一个坐标点绘于平面上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544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1358F4-CF99-4A01-A0E2-290CDFE39E7D}" type="slidenum">
              <a:rPr lang="zh-CN" altLang="en-US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数据的基本统计描述的图形显示：直方图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762000"/>
            <a:ext cx="8458200" cy="5867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Histogram</a:t>
            </a:r>
            <a:r>
              <a:rPr lang="zh-CN" altLang="en-US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：图形显示每个列值的频率，条形图所示</a:t>
            </a:r>
            <a:endParaRPr lang="en-US" altLang="zh-CN" sz="2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显示有多大比例的点下落入每个类别</a:t>
            </a:r>
            <a:endParaRPr lang="en-US" altLang="zh-CN" sz="2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类别并不是均匀的宽度</a:t>
            </a:r>
            <a:endParaRPr lang="en-US" altLang="zh-CN" sz="2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有别于条形图：条形图的面积表示值，而不是条形图的高度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bar chart</a:t>
            </a:r>
            <a:r>
              <a:rPr lang="zh-CN" altLang="en-US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柱状图</a:t>
            </a:r>
            <a:r>
              <a:rPr lang="en-US" altLang="zh-CN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柱形图</a:t>
            </a:r>
            <a:endParaRPr lang="en-US" altLang="zh-CN" sz="2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类别通常指定为变量的一些非重叠区间，类别（带）必须相邻</a:t>
            </a:r>
            <a:endParaRPr lang="en-US" altLang="zh-CN" sz="2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25" name="Picture 7" descr="C:\360se6\Application\User Data\temp\hist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200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7544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0D9F59-4EDE-49B1-981C-96A65F42E1E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>
                <a:ea typeface="宋体" pitchFamily="2" charset="-122"/>
              </a:rPr>
              <a:t>直方图例子</a:t>
            </a:r>
            <a:endParaRPr lang="en-US" altLang="zh-CN" sz="3200" dirty="0" smtClean="0">
              <a:ea typeface="宋体" pitchFamily="2" charset="-122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95972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6959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F1285B-AE82-4368-9297-43409DB1A396}" type="slidenum">
              <a:rPr lang="zh-CN" altLang="en-US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anose="02010600030101010101" pitchFamily="2" charset="-122"/>
              </a:rPr>
              <a:t>Histograms Often Tell More than Boxplots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1066800"/>
          <a:ext cx="3962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SmartDraw" r:id="rId4" imgW="3063240" imgH="1691640" progId="SmartDraw.2">
                  <p:embed/>
                </p:oleObj>
              </mc:Choice>
              <mc:Fallback>
                <p:oleObj name="SmartDraw" r:id="rId4" imgW="3063240" imgH="1691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3962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724400" y="1071563"/>
          <a:ext cx="38862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SmartDraw" r:id="rId6" imgW="3063240" imgH="1691640" progId="SmartDraw.2">
                  <p:embed/>
                </p:oleObj>
              </mc:Choice>
              <mc:Fallback>
                <p:oleObj name="SmartDraw" r:id="rId6" imgW="3063240" imgH="1691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71563"/>
                        <a:ext cx="38862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533400" y="3657600"/>
            <a:ext cx="800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直方图中包含了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能表示的信息</a:t>
            </a: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min, Q1, median, Q3, max</a:t>
            </a:r>
          </a:p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直方图还能表现数据的分布情况</a:t>
            </a:r>
          </a:p>
        </p:txBody>
      </p:sp>
    </p:spTree>
    <p:extLst>
      <p:ext uri="{BB962C8B-B14F-4D97-AF65-F5344CB8AC3E}">
        <p14:creationId xmlns:p14="http://schemas.microsoft.com/office/powerpoint/2010/main" val="8011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486150" y="6477000"/>
            <a:ext cx="21717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Data Mining: Concepts and Techniques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6" y="1250892"/>
            <a:ext cx="8386763" cy="24780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 smtClean="0"/>
              <a:t>观察单变量数据分布的简单有效方法</a:t>
            </a:r>
            <a:endParaRPr lang="en-US" altLang="zh-CN" sz="2000" dirty="0" smtClean="0"/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Plots </a:t>
            </a:r>
            <a:r>
              <a:rPr lang="en-US" altLang="en-US" sz="2400" b="1" dirty="0"/>
              <a:t>quantile</a:t>
            </a:r>
            <a:r>
              <a:rPr lang="en-US" altLang="en-US" sz="2400" dirty="0"/>
              <a:t> information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For a data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data sorted in increasing order,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indicates that approximately 100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% of the data are below or equal to the value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</a:p>
        </p:txBody>
      </p:sp>
      <p:pic>
        <p:nvPicPr>
          <p:cNvPr id="2765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3602038"/>
            <a:ext cx="48006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66217" y="219919"/>
            <a:ext cx="7882360" cy="818909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数据的基本统计描述的图形显示：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分位数图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59347" y="4529917"/>
            <a:ext cx="2922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注意，百分比</a:t>
            </a:r>
            <a:r>
              <a:rPr lang="en-US" altLang="zh-CN" dirty="0" smtClean="0"/>
              <a:t>0.25</a:t>
            </a:r>
            <a:r>
              <a:rPr lang="zh-CN" altLang="en-US" dirty="0" smtClean="0"/>
              <a:t>对应于四分位数</a:t>
            </a:r>
            <a:r>
              <a:rPr lang="en-US" altLang="zh-CN" dirty="0" smtClean="0"/>
              <a:t>Q1</a:t>
            </a:r>
            <a:r>
              <a:rPr lang="zh-CN" altLang="en-US" dirty="0" smtClean="0"/>
              <a:t>，百分比</a:t>
            </a:r>
            <a:r>
              <a:rPr lang="en-US" altLang="zh-CN" dirty="0" smtClean="0"/>
              <a:t>0.50</a:t>
            </a:r>
            <a:r>
              <a:rPr lang="zh-CN" altLang="en-US" dirty="0" smtClean="0"/>
              <a:t>对应于中位数，而百分比</a:t>
            </a:r>
            <a:r>
              <a:rPr lang="en-US" altLang="zh-CN" dirty="0" smtClean="0"/>
              <a:t>0.75</a:t>
            </a:r>
            <a:r>
              <a:rPr lang="zh-CN" altLang="en-US" dirty="0" smtClean="0"/>
              <a:t>对应于</a:t>
            </a:r>
            <a:r>
              <a:rPr lang="en-US" altLang="zh-CN" dirty="0" smtClean="0"/>
              <a:t>Q3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12490" y="3359647"/>
            <a:ext cx="341632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zh-CN" altLang="en-US" dirty="0" smtClean="0"/>
              <a:t>可以基</a:t>
            </a:r>
            <a:r>
              <a:rPr lang="zh-CN" altLang="en-US" dirty="0"/>
              <a:t>于分位数比较不同的分布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64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908289"/>
          <p:cNvSpPr>
            <a:spLocks noGrp="1" noChangeArrowheads="1"/>
          </p:cNvSpPr>
          <p:nvPr>
            <p:ph type="title"/>
          </p:nvPr>
        </p:nvSpPr>
        <p:spPr>
          <a:xfrm>
            <a:off x="316523" y="0"/>
            <a:ext cx="7772400" cy="1143000"/>
          </a:xfrm>
        </p:spPr>
        <p:txBody>
          <a:bodyPr/>
          <a:lstStyle/>
          <a:p>
            <a:r>
              <a:rPr lang="zh-CN" altLang="en-US" sz="3600" dirty="0" smtClean="0">
                <a:ea typeface="宋体" pitchFamily="2" charset="-122"/>
              </a:rPr>
              <a:t>百分位数（</a:t>
            </a:r>
            <a:r>
              <a:rPr lang="en-US" altLang="zh-CN" sz="3600" dirty="0" smtClean="0">
                <a:ea typeface="宋体" pitchFamily="2" charset="-122"/>
              </a:rPr>
              <a:t>Percentiles</a:t>
            </a:r>
            <a:r>
              <a:rPr lang="zh-CN" altLang="en-US" sz="3600" dirty="0" smtClean="0">
                <a:ea typeface="宋体" pitchFamily="2" charset="-122"/>
              </a:rPr>
              <a:t>）</a:t>
            </a:r>
          </a:p>
        </p:txBody>
      </p:sp>
      <p:sp>
        <p:nvSpPr>
          <p:cNvPr id="15362" name="文本占位符 908290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893175" cy="51816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对于有序数据</a:t>
            </a:r>
            <a:r>
              <a:rPr lang="zh-CN" altLang="en-US" sz="3200" dirty="0" smtClean="0">
                <a:ea typeface="宋体" pitchFamily="2" charset="-122"/>
              </a:rPr>
              <a:t>，考虑值集的百分位数更有意义</a:t>
            </a:r>
            <a:r>
              <a:rPr lang="en-US" altLang="zh-CN" sz="3200" dirty="0" smtClean="0">
                <a:ea typeface="宋体" pitchFamily="2" charset="-122"/>
              </a:rPr>
              <a:t>. </a:t>
            </a:r>
          </a:p>
          <a:p>
            <a:endParaRPr lang="en-US" altLang="zh-CN" sz="3200" dirty="0" smtClean="0">
              <a:ea typeface="宋体" pitchFamily="2" charset="-122"/>
            </a:endParaRPr>
          </a:p>
          <a:p>
            <a:r>
              <a:rPr lang="zh-CN" altLang="en-US" sz="3200" dirty="0" smtClean="0">
                <a:ea typeface="宋体" pitchFamily="2" charset="-122"/>
              </a:rPr>
              <a:t>给定一个有序的或连续的属性</a:t>
            </a:r>
            <a:r>
              <a:rPr lang="en-US" altLang="zh-CN" sz="3200" dirty="0" smtClean="0">
                <a:ea typeface="宋体" pitchFamily="2" charset="-122"/>
              </a:rPr>
              <a:t>x</a:t>
            </a:r>
            <a:r>
              <a:rPr lang="zh-CN" altLang="en-US" sz="3200" dirty="0" smtClean="0">
                <a:ea typeface="宋体" pitchFamily="2" charset="-122"/>
              </a:rPr>
              <a:t>和</a:t>
            </a:r>
            <a:r>
              <a:rPr lang="en-US" altLang="zh-CN" sz="3200" dirty="0" smtClean="0">
                <a:ea typeface="宋体" pitchFamily="2" charset="-122"/>
              </a:rPr>
              <a:t>0</a:t>
            </a:r>
            <a:r>
              <a:rPr lang="zh-CN" altLang="en-US" sz="3200" dirty="0" smtClean="0">
                <a:ea typeface="宋体" pitchFamily="2" charset="-122"/>
              </a:rPr>
              <a:t>与</a:t>
            </a:r>
            <a:r>
              <a:rPr lang="en-US" altLang="zh-CN" sz="3200" dirty="0" smtClean="0">
                <a:ea typeface="宋体" pitchFamily="2" charset="-122"/>
              </a:rPr>
              <a:t>100</a:t>
            </a:r>
            <a:r>
              <a:rPr lang="zh-CN" altLang="en-US" sz="3200" dirty="0" smtClean="0">
                <a:ea typeface="宋体" pitchFamily="2" charset="-122"/>
              </a:rPr>
              <a:t>之间的数</a:t>
            </a:r>
            <a:r>
              <a:rPr lang="en-US" altLang="zh-CN" sz="3200" dirty="0" smtClean="0">
                <a:ea typeface="宋体" pitchFamily="2" charset="-122"/>
              </a:rPr>
              <a:t>p</a:t>
            </a:r>
            <a:r>
              <a:rPr lang="zh-CN" altLang="en-US" sz="3200" dirty="0" smtClean="0">
                <a:ea typeface="宋体" pitchFamily="2" charset="-122"/>
              </a:rPr>
              <a:t>，第</a:t>
            </a:r>
            <a:r>
              <a:rPr lang="en-US" altLang="zh-CN" sz="3200" dirty="0" smtClean="0">
                <a:ea typeface="宋体" pitchFamily="2" charset="-122"/>
              </a:rPr>
              <a:t>p</a:t>
            </a:r>
            <a:r>
              <a:rPr lang="zh-CN" altLang="en-US" sz="3200" dirty="0" smtClean="0">
                <a:ea typeface="宋体" pitchFamily="2" charset="-122"/>
              </a:rPr>
              <a:t>个百分位数</a:t>
            </a:r>
            <a:r>
              <a:rPr lang="en-US" altLang="zh-CN" sz="3200" dirty="0" err="1" smtClean="0">
                <a:ea typeface="宋体" pitchFamily="2" charset="-122"/>
              </a:rPr>
              <a:t>x</a:t>
            </a:r>
            <a:r>
              <a:rPr lang="en-US" altLang="zh-CN" sz="3200" baseline="-25000" dirty="0" err="1" smtClean="0">
                <a:ea typeface="宋体" pitchFamily="2" charset="-122"/>
              </a:rPr>
              <a:t>p</a:t>
            </a:r>
            <a:r>
              <a:rPr lang="zh-CN" altLang="en-US" sz="3200" dirty="0" smtClean="0">
                <a:ea typeface="宋体" pitchFamily="2" charset="-122"/>
              </a:rPr>
              <a:t>是一个</a:t>
            </a:r>
            <a:r>
              <a:rPr lang="en-US" altLang="zh-CN" sz="3200" dirty="0" smtClean="0">
                <a:ea typeface="宋体" pitchFamily="2" charset="-122"/>
              </a:rPr>
              <a:t>x</a:t>
            </a:r>
            <a:r>
              <a:rPr lang="zh-CN" altLang="en-US" sz="3200" dirty="0" smtClean="0">
                <a:ea typeface="宋体" pitchFamily="2" charset="-122"/>
              </a:rPr>
              <a:t>值，使得</a:t>
            </a:r>
            <a:r>
              <a:rPr lang="en-US" altLang="zh-CN" sz="3200" dirty="0" smtClean="0">
                <a:ea typeface="宋体" pitchFamily="2" charset="-122"/>
              </a:rPr>
              <a:t>x</a:t>
            </a:r>
            <a:r>
              <a:rPr lang="zh-CN" altLang="en-US" sz="3200" dirty="0" smtClean="0">
                <a:ea typeface="宋体" pitchFamily="2" charset="-122"/>
              </a:rPr>
              <a:t>的</a:t>
            </a:r>
            <a:r>
              <a:rPr lang="en-US" altLang="zh-CN" sz="3200" dirty="0" smtClean="0">
                <a:ea typeface="宋体" pitchFamily="2" charset="-122"/>
              </a:rPr>
              <a:t>p%</a:t>
            </a:r>
            <a:r>
              <a:rPr lang="zh-CN" altLang="en-US" sz="3200" dirty="0" smtClean="0">
                <a:ea typeface="宋体" pitchFamily="2" charset="-122"/>
              </a:rPr>
              <a:t>的观测值小于</a:t>
            </a:r>
            <a:r>
              <a:rPr lang="en-US" altLang="zh-CN" sz="3200" dirty="0" err="1" smtClean="0">
                <a:ea typeface="宋体" pitchFamily="2" charset="-122"/>
              </a:rPr>
              <a:t>x</a:t>
            </a:r>
            <a:r>
              <a:rPr lang="en-US" altLang="zh-CN" sz="3200" baseline="-25000" dirty="0" err="1" smtClean="0">
                <a:ea typeface="宋体" pitchFamily="2" charset="-122"/>
              </a:rPr>
              <a:t>p</a:t>
            </a:r>
            <a:r>
              <a:rPr lang="zh-CN" altLang="en-US" sz="3200" dirty="0" smtClean="0">
                <a:ea typeface="宋体" pitchFamily="2" charset="-122"/>
              </a:rPr>
              <a:t>。</a:t>
            </a:r>
          </a:p>
        </p:txBody>
      </p:sp>
      <p:pic>
        <p:nvPicPr>
          <p:cNvPr id="15363" name="图片 908296" descr="s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4122738"/>
            <a:ext cx="7200900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6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占位符 995330"/>
          <p:cNvSpPr>
            <a:spLocks noGrp="1" noChangeArrowheads="1"/>
          </p:cNvSpPr>
          <p:nvPr>
            <p:ph type="body" idx="1"/>
          </p:nvPr>
        </p:nvSpPr>
        <p:spPr>
          <a:xfrm>
            <a:off x="914399" y="1447800"/>
            <a:ext cx="8088923" cy="4572000"/>
          </a:xfrm>
        </p:spPr>
        <p:txBody>
          <a:bodyPr/>
          <a:lstStyle/>
          <a:p>
            <a:r>
              <a:rPr lang="zh-CN" altLang="en-US" sz="3200" dirty="0" smtClean="0">
                <a:ea typeface="宋体" pitchFamily="2" charset="-122"/>
              </a:rPr>
              <a:t>例</a:t>
            </a:r>
            <a:r>
              <a:rPr lang="en-US" altLang="zh-CN" sz="3200" dirty="0" smtClean="0">
                <a:ea typeface="宋体" pitchFamily="2" charset="-122"/>
              </a:rPr>
              <a:t>  </a:t>
            </a:r>
            <a:r>
              <a:rPr lang="zh-CN" altLang="en-US" sz="3200" dirty="0" smtClean="0">
                <a:ea typeface="宋体" pitchFamily="2" charset="-122"/>
              </a:rPr>
              <a:t>从</a:t>
            </a:r>
            <a:r>
              <a:rPr lang="en-US" altLang="zh-CN" sz="3200" dirty="0" smtClean="0">
                <a:ea typeface="宋体" pitchFamily="2" charset="-122"/>
              </a:rPr>
              <a:t>1</a:t>
            </a:r>
            <a:r>
              <a:rPr lang="zh-CN" altLang="en-US" sz="3200" dirty="0" smtClean="0">
                <a:ea typeface="宋体" pitchFamily="2" charset="-122"/>
              </a:rPr>
              <a:t>到</a:t>
            </a:r>
            <a:r>
              <a:rPr lang="en-US" altLang="zh-CN" sz="3200" dirty="0" smtClean="0">
                <a:ea typeface="宋体" pitchFamily="2" charset="-122"/>
              </a:rPr>
              <a:t>10</a:t>
            </a:r>
            <a:r>
              <a:rPr lang="zh-CN" altLang="en-US" sz="3200" dirty="0" smtClean="0">
                <a:ea typeface="宋体" pitchFamily="2" charset="-122"/>
              </a:rPr>
              <a:t>的整数的百分位数</a:t>
            </a:r>
            <a:r>
              <a:rPr lang="en-US" altLang="zh-CN" sz="3200" i="1" dirty="0" smtClean="0">
                <a:ea typeface="宋体" pitchFamily="2" charset="-122"/>
              </a:rPr>
              <a:t>x</a:t>
            </a:r>
            <a:r>
              <a:rPr lang="en-US" altLang="zh-CN" sz="3200" dirty="0" smtClean="0">
                <a:ea typeface="宋体" pitchFamily="2" charset="-122"/>
              </a:rPr>
              <a:t>0%, </a:t>
            </a:r>
            <a:r>
              <a:rPr lang="en-US" altLang="zh-CN" sz="3200" i="1" dirty="0" smtClean="0">
                <a:ea typeface="宋体" pitchFamily="2" charset="-122"/>
              </a:rPr>
              <a:t>x</a:t>
            </a:r>
            <a:r>
              <a:rPr lang="en-US" altLang="zh-CN" sz="3200" dirty="0" smtClean="0">
                <a:ea typeface="宋体" pitchFamily="2" charset="-122"/>
              </a:rPr>
              <a:t>10%,..., </a:t>
            </a:r>
            <a:r>
              <a:rPr lang="en-US" altLang="zh-CN" sz="3200" i="1" dirty="0" smtClean="0">
                <a:ea typeface="宋体" pitchFamily="2" charset="-122"/>
              </a:rPr>
              <a:t>x</a:t>
            </a:r>
            <a:r>
              <a:rPr lang="en-US" altLang="zh-CN" sz="3200" dirty="0" smtClean="0">
                <a:ea typeface="宋体" pitchFamily="2" charset="-122"/>
              </a:rPr>
              <a:t>90%, </a:t>
            </a:r>
            <a:r>
              <a:rPr lang="en-US" altLang="zh-CN" sz="3200" i="1" dirty="0" smtClean="0">
                <a:ea typeface="宋体" pitchFamily="2" charset="-122"/>
              </a:rPr>
              <a:t>x</a:t>
            </a:r>
            <a:r>
              <a:rPr lang="en-US" altLang="zh-CN" sz="3200" dirty="0" smtClean="0">
                <a:ea typeface="宋体" pitchFamily="2" charset="-122"/>
              </a:rPr>
              <a:t>100%</a:t>
            </a:r>
            <a:r>
              <a:rPr lang="zh-CN" altLang="en-US" sz="3200" dirty="0" smtClean="0">
                <a:ea typeface="宋体" pitchFamily="2" charset="-122"/>
              </a:rPr>
              <a:t>依次为：</a:t>
            </a:r>
            <a:r>
              <a:rPr lang="en-US" altLang="zh-CN" sz="3200" dirty="0" smtClean="0">
                <a:ea typeface="宋体" pitchFamily="2" charset="-122"/>
              </a:rPr>
              <a:t>1.0, 1.5, 2.5, 3.5, 4.5, 5.5, 6.5, 7.5, 8.5, 9.5, 10.0</a:t>
            </a:r>
            <a:r>
              <a:rPr lang="zh-CN" altLang="en-US" sz="3200" dirty="0" smtClean="0">
                <a:ea typeface="宋体" pitchFamily="2" charset="-122"/>
              </a:rPr>
              <a:t>。按照惯例，</a:t>
            </a:r>
            <a:endParaRPr lang="en-US" altLang="zh-CN" sz="320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sz="3200" dirty="0" smtClean="0">
                <a:ea typeface="宋体" pitchFamily="2" charset="-122"/>
              </a:rPr>
              <a:t>min(</a:t>
            </a:r>
            <a:r>
              <a:rPr lang="en-US" altLang="zh-CN" sz="3200" i="1" dirty="0" smtClean="0">
                <a:ea typeface="宋体" pitchFamily="2" charset="-122"/>
              </a:rPr>
              <a:t>x</a:t>
            </a:r>
            <a:r>
              <a:rPr lang="en-US" altLang="zh-CN" sz="3200" dirty="0" smtClean="0">
                <a:ea typeface="宋体" pitchFamily="2" charset="-122"/>
              </a:rPr>
              <a:t>) = </a:t>
            </a:r>
            <a:r>
              <a:rPr lang="en-US" altLang="zh-CN" sz="3200" i="1" dirty="0" smtClean="0">
                <a:ea typeface="宋体" pitchFamily="2" charset="-122"/>
              </a:rPr>
              <a:t>x</a:t>
            </a:r>
            <a:r>
              <a:rPr lang="en-US" altLang="zh-CN" sz="3200" dirty="0" smtClean="0">
                <a:ea typeface="宋体" pitchFamily="2" charset="-122"/>
              </a:rPr>
              <a:t>0%</a:t>
            </a:r>
            <a:r>
              <a:rPr lang="zh-CN" altLang="en-US" sz="3200" dirty="0" smtClean="0">
                <a:ea typeface="宋体" pitchFamily="2" charset="-122"/>
              </a:rPr>
              <a:t>，而</a:t>
            </a:r>
            <a:r>
              <a:rPr lang="en-US" altLang="zh-CN" sz="3200" dirty="0" smtClean="0">
                <a:ea typeface="宋体" pitchFamily="2" charset="-122"/>
              </a:rPr>
              <a:t>max(</a:t>
            </a:r>
            <a:r>
              <a:rPr lang="en-US" altLang="zh-CN" sz="3200" i="1" dirty="0" smtClean="0">
                <a:ea typeface="宋体" pitchFamily="2" charset="-122"/>
              </a:rPr>
              <a:t>x</a:t>
            </a:r>
            <a:r>
              <a:rPr lang="en-US" altLang="zh-CN" sz="3200" dirty="0" smtClean="0">
                <a:ea typeface="宋体" pitchFamily="2" charset="-122"/>
              </a:rPr>
              <a:t>) =</a:t>
            </a:r>
            <a:r>
              <a:rPr lang="en-US" altLang="zh-CN" sz="3200" i="1" dirty="0" smtClean="0">
                <a:ea typeface="宋体" pitchFamily="2" charset="-122"/>
              </a:rPr>
              <a:t>x</a:t>
            </a:r>
            <a:r>
              <a:rPr lang="en-US" altLang="zh-CN" sz="3200" dirty="0" smtClean="0">
                <a:ea typeface="宋体" pitchFamily="2" charset="-122"/>
              </a:rPr>
              <a:t>100%</a:t>
            </a:r>
            <a:r>
              <a:rPr lang="zh-CN" altLang="en-US" sz="3200" dirty="0" smtClean="0">
                <a:ea typeface="宋体" pitchFamily="2" charset="-122"/>
              </a:rPr>
              <a:t>。             </a:t>
            </a:r>
            <a:r>
              <a:rPr lang="zh-CN" altLang="en-US" dirty="0" smtClean="0">
                <a:ea typeface="宋体" pitchFamily="2" charset="-122"/>
              </a:rPr>
              <a:t>               </a:t>
            </a:r>
          </a:p>
        </p:txBody>
      </p:sp>
    </p:spTree>
    <p:extLst>
      <p:ext uri="{BB962C8B-B14F-4D97-AF65-F5344CB8AC3E}">
        <p14:creationId xmlns:p14="http://schemas.microsoft.com/office/powerpoint/2010/main" val="18179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56" y="3397250"/>
            <a:ext cx="4521994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750" y="1143000"/>
            <a:ext cx="8332860" cy="220980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对着另一个对应的分位数，绘制一个单变量分布的分位数。 </a:t>
            </a:r>
            <a:endParaRPr lang="en-US" altLang="zh-CN" sz="2000" dirty="0" smtClean="0"/>
          </a:p>
          <a:p>
            <a:r>
              <a:rPr lang="en-US" altLang="en-US" sz="2400" dirty="0" smtClean="0"/>
              <a:t>View</a:t>
            </a:r>
            <a:r>
              <a:rPr lang="en-US" altLang="en-US" sz="2400" dirty="0"/>
              <a:t>: Is there is a shift in going from one distribution to another</a:t>
            </a:r>
            <a:r>
              <a:rPr lang="en-US" altLang="en-US" sz="2400" dirty="0" smtClean="0"/>
              <a:t>?(</a:t>
            </a:r>
            <a:r>
              <a:rPr lang="zh-CN" altLang="en-US" sz="2000" dirty="0" smtClean="0"/>
              <a:t>可以观察从一个分布到另一个分布是否有漂移。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zh-CN" altLang="en-US" sz="2400" dirty="0" smtClean="0">
                <a:ea typeface="宋体" pitchFamily="2" charset="-122"/>
              </a:rPr>
              <a:t>例子表示</a:t>
            </a:r>
            <a:r>
              <a:rPr lang="zh-CN" altLang="zh-CN" sz="2400" dirty="0" smtClean="0">
                <a:ea typeface="宋体" pitchFamily="2" charset="-122"/>
              </a:rPr>
              <a:t>分店1出售的物品单价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vs. </a:t>
            </a:r>
            <a:r>
              <a:rPr lang="zh-CN" altLang="en-US" sz="2400" dirty="0" smtClean="0">
                <a:ea typeface="宋体" pitchFamily="2" charset="-122"/>
              </a:rPr>
              <a:t>分店 </a:t>
            </a:r>
            <a:r>
              <a:rPr lang="en-US" altLang="zh-CN" sz="2400" dirty="0" smtClean="0">
                <a:ea typeface="宋体" pitchFamily="2" charset="-122"/>
              </a:rPr>
              <a:t>2 </a:t>
            </a:r>
            <a:r>
              <a:rPr lang="zh-CN" altLang="en-US" sz="2400" dirty="0" smtClean="0">
                <a:ea typeface="宋体" pitchFamily="2" charset="-122"/>
              </a:rPr>
              <a:t>的每个分位数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r>
              <a:rPr lang="zh-CN" altLang="zh-CN" sz="2400" dirty="0" smtClean="0">
                <a:ea typeface="宋体" pitchFamily="2" charset="-122"/>
              </a:rPr>
              <a:t>分店1出售的物品单价</a:t>
            </a:r>
            <a:r>
              <a:rPr lang="zh-CN" altLang="en-US" sz="2400" dirty="0" smtClean="0">
                <a:ea typeface="宋体" pitchFamily="2" charset="-122"/>
              </a:rPr>
              <a:t> 倾向于低于分店</a:t>
            </a:r>
            <a:r>
              <a:rPr lang="en-US" altLang="zh-CN" sz="2400" dirty="0" smtClean="0">
                <a:ea typeface="宋体" pitchFamily="2" charset="-122"/>
              </a:rPr>
              <a:t>2.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66216" y="0"/>
            <a:ext cx="8299049" cy="818909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数据的基本统计描述的图形显示：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分位数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分位数图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5221337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Q1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06570" y="3845625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Q3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58472" y="4337417"/>
            <a:ext cx="864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B0F0"/>
                </a:solidFill>
              </a:rPr>
              <a:t>中位数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1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Image result for scatter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06" y="1918060"/>
            <a:ext cx="5118358" cy="48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28625" y="1295400"/>
            <a:ext cx="8229600" cy="17795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Provides a first look at bivariate data to see clusters of </a:t>
            </a:r>
            <a:r>
              <a:rPr lang="en-US" altLang="en-US" sz="2400" dirty="0" smtClean="0"/>
              <a:t>points(</a:t>
            </a:r>
            <a:r>
              <a:rPr lang="zh-CN" altLang="en-US" sz="2400" dirty="0" smtClean="0"/>
              <a:t>点的聚集</a:t>
            </a:r>
            <a:r>
              <a:rPr lang="en-US" altLang="en-US" sz="2400" dirty="0" smtClean="0"/>
              <a:t>), outliers(</a:t>
            </a:r>
            <a:r>
              <a:rPr lang="zh-CN" altLang="en-US" sz="2400" dirty="0" smtClean="0"/>
              <a:t>离群点</a:t>
            </a:r>
            <a:r>
              <a:rPr lang="en-US" altLang="en-US" sz="2400" dirty="0" smtClean="0"/>
              <a:t>), etc.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Each pair of values is treated as a pair of coordinates and plotted as points in the plane</a:t>
            </a:r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02" y="3112915"/>
            <a:ext cx="3913382" cy="2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66217" y="219919"/>
            <a:ext cx="7882360" cy="818909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数据的基本统计描述的图形显示：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散点图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06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9144000" cy="85725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zh-CN" altLang="en-US" sz="3200" dirty="0" smtClean="0"/>
              <a:t>属性之间的相关性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en-US" sz="3200" dirty="0" smtClean="0"/>
              <a:t>Positively </a:t>
            </a:r>
            <a:r>
              <a:rPr lang="en-US" altLang="en-US" sz="3200" dirty="0"/>
              <a:t>and Negatively Correlated </a:t>
            </a:r>
            <a:r>
              <a:rPr lang="en-US" altLang="en-US" sz="3200" dirty="0" smtClean="0"/>
              <a:t>Data(</a:t>
            </a:r>
            <a:r>
              <a:rPr lang="zh-CN" altLang="en-US" sz="3200" dirty="0" smtClean="0"/>
              <a:t>正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负相关数据</a:t>
            </a:r>
            <a:r>
              <a:rPr lang="en-US" altLang="en-US" sz="3200" dirty="0" smtClean="0"/>
              <a:t>)</a:t>
            </a:r>
            <a:endParaRPr lang="en-US" altLang="en-US" sz="32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044" y="4437062"/>
            <a:ext cx="4002037" cy="211613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000" dirty="0"/>
              <a:t>The left half fragment is positively correlated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dirty="0"/>
              <a:t>The right half is negative correlated</a:t>
            </a:r>
            <a:endParaRPr lang="en-US" altLang="en-US" sz="2000" dirty="0">
              <a:solidFill>
                <a:schemeClr val="hlink"/>
              </a:solidFill>
            </a:endParaRPr>
          </a:p>
        </p:txBody>
      </p:sp>
      <p:pic>
        <p:nvPicPr>
          <p:cNvPr id="30725" name="Picture 4" descr="ha02corre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95400"/>
            <a:ext cx="2524125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 descr="ha02corre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219200"/>
            <a:ext cx="2857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6" descr="fig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114800"/>
            <a:ext cx="2628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286250" y="5076825"/>
            <a:ext cx="45720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数据中隐含的研究对象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数据本身的内涵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数据与数据之间的关系、联系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例如：数据对象之间的相似性、相异性（距离度量）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以数据间关系为研究对象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进行分类、聚类、异常检测等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fig18-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8463" y="1714500"/>
            <a:ext cx="3028950" cy="3733800"/>
          </a:xfrm>
          <a:noFill/>
        </p:spPr>
      </p:pic>
      <p:pic>
        <p:nvPicPr>
          <p:cNvPr id="31748" name="Picture 4" descr="fig18-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2150" y="1943100"/>
            <a:ext cx="3143250" cy="3505200"/>
          </a:xfrm>
          <a:noFill/>
        </p:spPr>
      </p:pic>
      <p:pic>
        <p:nvPicPr>
          <p:cNvPr id="31749" name="Picture 5" descr="fig18-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63" y="1735138"/>
            <a:ext cx="3200400" cy="3606800"/>
          </a:xfrm>
          <a:noFill/>
        </p:spPr>
      </p:pic>
      <p:sp>
        <p:nvSpPr>
          <p:cNvPr id="317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 </a:t>
            </a:r>
            <a:r>
              <a:rPr lang="en-US" altLang="en-US" sz="4900" dirty="0"/>
              <a:t>Uncorrelated </a:t>
            </a:r>
            <a:r>
              <a:rPr lang="en-US" altLang="en-US" sz="4900" dirty="0" smtClean="0"/>
              <a:t>Data(</a:t>
            </a:r>
            <a:r>
              <a:rPr lang="zh-CN" altLang="en-US" sz="4900" dirty="0" smtClean="0"/>
              <a:t>不相关的数据</a:t>
            </a:r>
            <a:r>
              <a:rPr lang="en-US" altLang="en-US" sz="4900" dirty="0" smtClean="0"/>
              <a:t>)</a:t>
            </a:r>
            <a:endParaRPr lang="en-US" altLang="en-US" sz="4900" dirty="0"/>
          </a:p>
        </p:txBody>
      </p:sp>
    </p:spTree>
    <p:extLst>
      <p:ext uri="{BB962C8B-B14F-4D97-AF65-F5344CB8AC3E}">
        <p14:creationId xmlns:p14="http://schemas.microsoft.com/office/powerpoint/2010/main" val="34488464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6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A47A1B-977C-4193-B08F-31FC3247AC0A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>
                <a:ea typeface="宋体" pitchFamily="2" charset="-122"/>
              </a:rPr>
              <a:t>散布图的例子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098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30262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可视化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Visualization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数据可视化：以图形或表格的形式显示信息，以此分析数据对象的特征、数据对象之间的关系，属性之间的关系等。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可视化后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能够探测 模式与潜在趋势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能够侦测 离群点 、不常见的模式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533400" y="1892300"/>
            <a:ext cx="72898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4638"/>
            <a:ext cx="8216900" cy="8302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例子：海洋表面的温度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1982.7 Sea Surface Temperature (SST)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250000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数据点</a:t>
            </a:r>
            <a:endParaRPr lang="en-US" altLang="zh-CN" dirty="0" smtClean="0">
              <a:ea typeface="宋体" charset="-122"/>
            </a:endParaRPr>
          </a:p>
          <a:p>
            <a:pPr lvl="2">
              <a:lnSpc>
                <a:spcPct val="90000"/>
              </a:lnSpc>
              <a:buFont typeface="Wingdings" charset="2"/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4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2706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表示：将数据映射到图形元素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067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257300" algn="l"/>
              </a:tabLst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数据对象、属性、数据对象之间的关系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  <a:tabLst>
                <a:tab pos="1257300" algn="l"/>
              </a:tabLst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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转换成图元素（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点、线、形状、颜色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  <a:sym typeface="Wingdings" pitchFamily="2" charset="2"/>
            </a:endParaRPr>
          </a:p>
          <a:p>
            <a:pPr>
              <a:lnSpc>
                <a:spcPct val="90000"/>
              </a:lnSpc>
              <a:tabLst>
                <a:tab pos="1257300" algn="l"/>
              </a:tabLst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  <a:tabLst>
                <a:tab pos="1257300" algn="l"/>
              </a:tabLst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例子：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对象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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点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对象的属性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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点的属性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  <a:sym typeface="Wingdings" pitchFamily="2" charset="2"/>
            </a:endParaRPr>
          </a:p>
          <a:p>
            <a:pPr lvl="2">
              <a:lnSpc>
                <a:spcPct val="90000"/>
              </a:lnSpc>
              <a:tabLst>
                <a:tab pos="1257300" algn="l"/>
              </a:tabLst>
            </a:pP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点的位置</a:t>
            </a: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  <a:sym typeface="Wingdings" pitchFamily="2" charset="2"/>
            </a:endParaRPr>
          </a:p>
          <a:p>
            <a:pPr lvl="2">
              <a:lnSpc>
                <a:spcPct val="90000"/>
              </a:lnSpc>
              <a:tabLst>
                <a:tab pos="1257300" algn="l"/>
              </a:tabLst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点的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颜色、点的亮度、点的大小、点的形状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  <a:sym typeface="Wingdings" pitchFamily="2" charset="2"/>
            </a:endParaRPr>
          </a:p>
          <a:p>
            <a:pPr lvl="2">
              <a:lnSpc>
                <a:spcPct val="90000"/>
              </a:lnSpc>
              <a:tabLst>
                <a:tab pos="1257300" algn="l"/>
              </a:tabLst>
            </a:pP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根据点的位置，可以得到正常数据对象或者离群对象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  <a:tabLst>
                <a:tab pos="1257300" algn="l"/>
              </a:tabLst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如点（数据对象）是城市，连线（关系）是公路，则点的直径长度可以是城市大小，连线的宽度可以是交通流量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3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04862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安排：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Arrangement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在一个可视化显示中，可视元素的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位置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安排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 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对于理解数据对象，会起到不同效果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/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8" y="2554288"/>
            <a:ext cx="8408852" cy="329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3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30262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选择：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Selection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01" y="1530178"/>
            <a:ext cx="8428037" cy="3086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删除或不突出某些数据对象或其属性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特征子集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选择，再进行可视化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维规约等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）数据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对象子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集选择，再进行可视化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抽样等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可视化的技术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根据属性的个数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个，或多个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数据具有特殊的性质（层次结构或图结构）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具有少量属性的可视化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具有时间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空间属性的数据可视化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具有大量属性的数据可视化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50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可视化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1—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少量属性的可视化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茎叶图（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stem and leaf plot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直方图（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条形图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 plot</a:t>
            </a: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维直方图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盒状图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plot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饼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散布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lvl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2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茎叶图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stem and leaf plot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观测一维整型数据或连续数据的分布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简单的茎叶图，将值分组，除最后一位数字外都相同。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每个组为茎，组中最后一个数字为叶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垂直绘制茎，水平绘制叶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。观测数据分布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当数据量特别大时，需要对茎分裂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84" y="3751082"/>
            <a:ext cx="5076567" cy="29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属性和测量标度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对象的性质、特征。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不同对象有不同属性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属性可以是动态的，随着时间变化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为了便于分析，将属性的值数值化、符号化等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测量标度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将对象的属性值与数值或符号关联，建立映射函数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不同的测量标度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不同的属性表达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191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直方图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Histograms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28956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直方图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（条形图）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一般显示单个属性的分布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将数据对象分到不同箱子中，计数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</a:p>
          <a:p>
            <a:pPr lvl="1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高度为数据对象个数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Example: Petal Width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(10 and 20 bins, respectively)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</a:p>
          <a:p>
            <a:pPr lvl="1">
              <a:buFont typeface="Arial" charset="0"/>
              <a:buNone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762000" y="39624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4495800" y="3962400"/>
            <a:ext cx="32686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2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7775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8896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二维直方图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428037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二维区间划分，下图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*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3=9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Example: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花瓣宽度和 花瓣长度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326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盒状图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977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Box Plots 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Invented by J.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Tukey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2819400" y="2133601"/>
            <a:ext cx="2514600" cy="4038600"/>
            <a:chOff x="1800" y="677"/>
            <a:chExt cx="3960" cy="5083"/>
          </a:xfrm>
        </p:grpSpPr>
        <p:grpSp>
          <p:nvGrpSpPr>
            <p:cNvPr id="18437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18456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7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8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9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0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</p:txBody>
          </p:sp>
          <p:sp>
            <p:nvSpPr>
              <p:cNvPr id="18461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2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3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4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6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8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438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18454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5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outlier</a:t>
                </a:r>
                <a:endPara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</p:txBody>
          </p:sp>
        </p:grpSp>
        <p:grpSp>
          <p:nvGrpSpPr>
            <p:cNvPr id="18439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18452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3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10</a:t>
                </a:r>
                <a:r>
                  <a:rPr lang="en-US" altLang="zh-CN" sz="12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th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percentile</a:t>
                </a:r>
                <a:endPara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</p:txBody>
          </p:sp>
        </p:grpSp>
        <p:grpSp>
          <p:nvGrpSpPr>
            <p:cNvPr id="18440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18450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1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25</a:t>
                </a:r>
                <a:r>
                  <a:rPr lang="en-US" altLang="zh-CN" sz="12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th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percentile</a:t>
                </a:r>
                <a:endPara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</p:txBody>
          </p:sp>
        </p:grpSp>
        <p:grpSp>
          <p:nvGrpSpPr>
            <p:cNvPr id="18441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18448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49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75</a:t>
                </a:r>
                <a:r>
                  <a:rPr lang="en-US" altLang="zh-CN" sz="12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th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percentile</a:t>
                </a:r>
                <a:endPara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</p:txBody>
          </p:sp>
        </p:grpSp>
        <p:grpSp>
          <p:nvGrpSpPr>
            <p:cNvPr id="18442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18446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47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50</a:t>
                </a:r>
                <a:r>
                  <a:rPr lang="en-US" altLang="zh-CN" sz="1200" b="1" baseline="30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th</a:t>
                </a:r>
                <a:r>
                  <a:rPr lang="en-US" altLang="zh-CN" sz="1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percentile</a:t>
                </a:r>
                <a:endPara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</p:txBody>
          </p:sp>
        </p:grpSp>
        <p:grpSp>
          <p:nvGrpSpPr>
            <p:cNvPr id="18443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18444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45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9</a:t>
                </a:r>
                <a:r>
                  <a:rPr lang="en-US" altLang="zh-CN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0</a:t>
                </a:r>
                <a:r>
                  <a:rPr lang="en-US" altLang="zh-CN" sz="1200" b="1" baseline="30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th</a:t>
                </a:r>
                <a:r>
                  <a:rPr lang="en-US" altLang="zh-CN" sz="1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</a:t>
                </a:r>
                <a:r>
                  <a:rPr lang="en-US" altLang="zh-CN" sz="1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percentile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6548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 of Box Plots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428037" cy="1676400"/>
          </a:xfrm>
        </p:spPr>
        <p:txBody>
          <a:bodyPr/>
          <a:lstStyle/>
          <a:p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Box plots can be used to compare attributes</a:t>
            </a:r>
          </a:p>
          <a:p>
            <a:pPr lvl="1"/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buFont typeface="Arial" charset="0"/>
              <a:buNone/>
            </a:pPr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6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饼图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690688"/>
            <a:ext cx="3965575" cy="399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4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048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散布图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Scatter plots 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属性值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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Wingdings" pitchFamily="2" charset="2"/>
              </a:rPr>
              <a:t>位置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二维散布图，三位散布图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在二维散布图中，可以使用点的大小，形状，颜色，标记号等，增加额外的维度信息，描述数据对象。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描述数据对象，属性之间的关系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6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 b="2779"/>
          <a:stretch>
            <a:fillRect/>
          </a:stretch>
        </p:blipFill>
        <p:spPr bwMode="auto">
          <a:xfrm>
            <a:off x="0" y="571500"/>
            <a:ext cx="866565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1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可视化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对于时间空间数据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等高线图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—contour plot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曲面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—surface plot</a:t>
            </a: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矢量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—vector plot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9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9462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等高线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图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257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Contour plots 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对于某些三位数据对象，两个属性指定了平面上的位置，而第三个属性具有连续值。例如：温度，降雨量，海拔等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将平面根据温度或海拔等，分成相同的区域。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等高线可理解为划分区域的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边界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	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504292"/>
            <a:ext cx="3886200" cy="2798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874406"/>
            <a:ext cx="35242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3214914"/>
            <a:ext cx="1839617" cy="57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9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74638"/>
            <a:ext cx="8547100" cy="86836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Contour Plot Example: SST Dec, 1998</a:t>
            </a:r>
          </a:p>
        </p:txBody>
      </p:sp>
      <p:grpSp>
        <p:nvGrpSpPr>
          <p:cNvPr id="23555" name="Group 7"/>
          <p:cNvGrpSpPr>
            <a:grpSpLocks/>
          </p:cNvGrpSpPr>
          <p:nvPr/>
        </p:nvGrpSpPr>
        <p:grpSpPr bwMode="auto">
          <a:xfrm>
            <a:off x="533400" y="1143000"/>
            <a:ext cx="7802563" cy="4905375"/>
            <a:chOff x="336" y="720"/>
            <a:chExt cx="4915" cy="3090"/>
          </a:xfrm>
        </p:grpSpPr>
        <p:pic>
          <p:nvPicPr>
            <p:cNvPr id="2355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9"/>
            <a:stretch>
              <a:fillRect/>
            </a:stretch>
          </p:blipFill>
          <p:spPr bwMode="auto">
            <a:xfrm>
              <a:off x="336" y="720"/>
              <a:ext cx="4915" cy="2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4359" y="3618"/>
              <a:ext cx="5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Times New Roman" charset="0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Times New Roman" charset="0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Times New Roman" charset="0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Times New Roman" charset="0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Celsius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5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属性的值域：数字或符号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同一属性可以用不同基准度量方式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温度 摄氏度，华氏度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摄氏度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(℃)=33.8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华氏度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不同属性的值域可以映射到同一个值集合空间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：学号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–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大于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的整数；年龄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整数 （有上限）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某些操作意义不同，求年龄的最大值，求学号的最大值？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曲面图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-surface plot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98600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使用两个属性表示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坐标，曲面图的第三个属相用来表示高出前两个属性定义的平面的高度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例子：二维高斯函数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3530600"/>
            <a:ext cx="422182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844800"/>
            <a:ext cx="4146261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0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矢量场图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-vector plot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12900"/>
          </a:xfrm>
        </p:spPr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在某些数据对象中，一个特征可能同时有值和方向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例如：物质密度随位置变化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种图，指出了方向和量的变化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94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可视化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高维数据对象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矩阵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-matrix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平行坐标系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-parallel coordinates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星形坐标和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chernoff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89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矩阵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: Matrix Plots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260350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Matrix plots </a:t>
            </a: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图像可视为像素的矩形阵列，每个像素使用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颜色和亮度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刻画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数据矩阵是值得矩阵阵列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/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将数据矩阵的每个元素与图像中的一个像素关联，则数据矩阵可视为图像，像素的颜色和亮度由数据元素的值决定。</a:t>
            </a:r>
            <a:endParaRPr lang="en-US" altLang="zh-CN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lvl="1">
              <a:buFont typeface="Arial" charset="0"/>
              <a:buNone/>
            </a:pP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873500"/>
            <a:ext cx="20764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5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宋体" charset="-122"/>
              </a:rPr>
              <a:t>Visualization of the Iris Data Matrix</a:t>
            </a:r>
          </a:p>
        </p:txBody>
      </p:sp>
      <p:grpSp>
        <p:nvGrpSpPr>
          <p:cNvPr id="25603" name="Group 7"/>
          <p:cNvGrpSpPr>
            <a:grpSpLocks/>
          </p:cNvGrpSpPr>
          <p:nvPr/>
        </p:nvGrpSpPr>
        <p:grpSpPr bwMode="auto">
          <a:xfrm>
            <a:off x="685800" y="1295400"/>
            <a:ext cx="7802563" cy="5099050"/>
            <a:chOff x="432" y="816"/>
            <a:chExt cx="4915" cy="3212"/>
          </a:xfrm>
        </p:grpSpPr>
        <p:pic>
          <p:nvPicPr>
            <p:cNvPr id="2560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5" b="4475"/>
            <a:stretch>
              <a:fillRect/>
            </a:stretch>
          </p:blipFill>
          <p:spPr bwMode="auto">
            <a:xfrm>
              <a:off x="432" y="816"/>
              <a:ext cx="4915" cy="3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05" name="Text Box 6"/>
            <p:cNvSpPr txBox="1">
              <a:spLocks noChangeArrowheads="1"/>
            </p:cNvSpPr>
            <p:nvPr/>
          </p:nvSpPr>
          <p:spPr bwMode="auto">
            <a:xfrm>
              <a:off x="4455" y="3666"/>
              <a:ext cx="56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Times New Roman" charset="0"/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Times New Roman" charset="0"/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Times New Roman" charset="0"/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Times New Roman" charset="0"/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standard</a:t>
              </a:r>
            </a:p>
            <a:p>
              <a:r>
                <a:rPr lang="en-US" altLang="zh-CN">
                  <a:ea typeface="宋体" charset="-122"/>
                </a:rPr>
                <a:t>deviation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399"/>
            <a:ext cx="8991600" cy="9683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Visualization of the Iris Correlation Matrix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/>
          <a:stretch>
            <a:fillRect/>
          </a:stretch>
        </p:blipFill>
        <p:spPr bwMode="auto">
          <a:xfrm>
            <a:off x="381000" y="1120775"/>
            <a:ext cx="7802563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15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平行坐标系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Parallel Coordinates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2997200"/>
          </a:xfrm>
        </p:spPr>
        <p:txBody>
          <a:bodyPr/>
          <a:lstStyle/>
          <a:p>
            <a:pPr marL="589280" indent="-342900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每个属性一个坐标轴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marL="589280" indent="-342900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坐标轴是平行的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marL="589280" indent="-342900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数据对象用 线 来描述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 marL="589280" indent="-342900"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数据对象每个属性的值 映射到与该属性相关的坐标轴上的点，将这些点连起来形成线，表示该数据对象。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8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charset="-122"/>
              </a:rPr>
              <a:t>Parallel Coordinates Plots for Iris Data</a:t>
            </a:r>
          </a:p>
        </p:txBody>
      </p:sp>
      <p:pic>
        <p:nvPicPr>
          <p:cNvPr id="28675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036" b="2245"/>
          <a:stretch>
            <a:fillRect/>
          </a:stretch>
        </p:blipFill>
        <p:spPr bwMode="auto">
          <a:xfrm>
            <a:off x="0" y="1981200"/>
            <a:ext cx="4606925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1634"/>
          <a:stretch>
            <a:fillRect/>
          </a:stretch>
        </p:blipFill>
        <p:spPr bwMode="auto">
          <a:xfrm>
            <a:off x="4648200" y="2057400"/>
            <a:ext cx="4343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5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794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星形坐标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28038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显示多维数据的另一种方法是用非文字传达信息的符号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图示符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glyph 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图表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icon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数据对象的每个属性映射到图示符的一个特征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星形坐标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Star Plots (Star coordinates)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Similar approach to parallel coordinates, but axes radiate from a central point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The line connecting the values of an object is a polygon</a:t>
            </a:r>
          </a:p>
        </p:txBody>
      </p:sp>
    </p:spTree>
    <p:extLst>
      <p:ext uri="{BB962C8B-B14F-4D97-AF65-F5344CB8AC3E}">
        <p14:creationId xmlns:p14="http://schemas.microsoft.com/office/powerpoint/2010/main" val="11893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9916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Star Plots for Iris Data</a:t>
            </a:r>
          </a:p>
        </p:txBody>
      </p:sp>
      <p:pic>
        <p:nvPicPr>
          <p:cNvPr id="30723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6" t="18285" r="6215" b="17870"/>
          <a:stretch>
            <a:fillRect/>
          </a:stretch>
        </p:blipFill>
        <p:spPr bwMode="auto">
          <a:xfrm>
            <a:off x="533400" y="1600200"/>
            <a:ext cx="7138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7086600" y="1828800"/>
            <a:ext cx="2057400" cy="35052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smtClean="0">
                <a:ea typeface="宋体" charset="-122"/>
              </a:rPr>
              <a:t>Setosa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smtClean="0">
                <a:ea typeface="宋体" charset="-122"/>
              </a:rPr>
              <a:t>Versicolour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400" smtClean="0">
                <a:ea typeface="宋体" charset="-122"/>
              </a:rPr>
              <a:t>Virginica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400" smtClean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4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数值类型的操作性质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对于数值类型，有四种操作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相异：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≠</a:t>
            </a: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顺序：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≤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≥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可以比较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】</a:t>
            </a: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加法：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</a:p>
          <a:p>
            <a:pPr lvl="1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乘法：*，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pPr lvl="1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651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切尔诺夫脸谱图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Chernoff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Faces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</a:b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Approach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created by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Herman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Chernoff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This approach associates each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attribute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with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 characteristic of a face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The values of each attribute determine the appearance of the corresponding facial characteristic	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Each object becomes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a separate face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Relies on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human’s ability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to distinguish faces</a:t>
            </a: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0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55600"/>
            <a:ext cx="89916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Chernoff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Faces for Iris Data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24202" r="14157" b="19345"/>
          <a:stretch>
            <a:fillRect/>
          </a:stretch>
        </p:blipFill>
        <p:spPr bwMode="auto">
          <a:xfrm>
            <a:off x="635000" y="1295400"/>
            <a:ext cx="6603792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391400" y="1447800"/>
            <a:ext cx="2057400" cy="4114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Setosa</a:t>
            </a:r>
          </a:p>
          <a:p>
            <a:pPr>
              <a:lnSpc>
                <a:spcPct val="80000"/>
              </a:lnSpc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Versicolour</a:t>
            </a:r>
          </a:p>
          <a:p>
            <a:pPr>
              <a:lnSpc>
                <a:spcPct val="80000"/>
              </a:lnSpc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Virginica</a:t>
            </a:r>
          </a:p>
          <a:p>
            <a:pPr>
              <a:lnSpc>
                <a:spcPct val="80000"/>
              </a:lnSpc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CN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0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属性的不同类型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标称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-nominal (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相异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Examples: ID numbers, eye color, zip codes</a:t>
            </a:r>
          </a:p>
          <a:p>
            <a:pPr lvl="1"/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序数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-ordinal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（相异 顺序）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48640" lvl="3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>
                <a:ea typeface="宋体" panose="02010600030101010101" pitchFamily="2" charset="-122"/>
              </a:rPr>
              <a:t>Examples: rankings (e.g., taste of potato chips on a scale from 1-10), grades, height in {tall, medium, short}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区间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-interval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（相异 顺序 加）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48640" lvl="3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>
                <a:ea typeface="宋体" panose="02010600030101010101" pitchFamily="2" charset="-122"/>
              </a:rPr>
              <a:t>Examples: calendar dates, temperatures in Celsius or Fahrenheit.</a:t>
            </a:r>
          </a:p>
          <a:p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比率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-ratio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（相异 顺序 加 乘）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Examples: temperature in </a:t>
            </a:r>
            <a:r>
              <a:rPr lang="en-US" altLang="zh-CN" dirty="0" smtClean="0">
                <a:ea typeface="宋体" panose="02010600030101010101" pitchFamily="2" charset="-122"/>
              </a:rPr>
              <a:t>Hangzhou, </a:t>
            </a:r>
            <a:r>
              <a:rPr lang="en-US" altLang="zh-CN" dirty="0">
                <a:ea typeface="宋体" panose="02010600030101010101" pitchFamily="2" charset="-122"/>
              </a:rPr>
              <a:t>length, time, </a:t>
            </a:r>
            <a:r>
              <a:rPr lang="en-US" altLang="zh-CN" dirty="0" smtClean="0">
                <a:ea typeface="宋体" panose="02010600030101010101" pitchFamily="2" charset="-122"/>
              </a:rPr>
              <a:t>counts 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6035</Words>
  <Application>Microsoft Office PowerPoint</Application>
  <PresentationFormat>全屏显示(4:3)</PresentationFormat>
  <Paragraphs>621</Paragraphs>
  <Slides>81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81</vt:i4>
      </vt:variant>
    </vt:vector>
  </HeadingPairs>
  <TitlesOfParts>
    <vt:vector size="104" baseType="lpstr">
      <vt:lpstr>Gulim</vt:lpstr>
      <vt:lpstr>Monotype Sorts</vt:lpstr>
      <vt:lpstr>MS Mincho</vt:lpstr>
      <vt:lpstr>仿宋</vt:lpstr>
      <vt:lpstr>宋体</vt:lpstr>
      <vt:lpstr>幼圆</vt:lpstr>
      <vt:lpstr>Arial</vt:lpstr>
      <vt:lpstr>Calibri</vt:lpstr>
      <vt:lpstr>Cambria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平衡</vt:lpstr>
      <vt:lpstr>Document</vt:lpstr>
      <vt:lpstr>Visio</vt:lpstr>
      <vt:lpstr>VISIO</vt:lpstr>
      <vt:lpstr>Microsoft Equation 3.0</vt:lpstr>
      <vt:lpstr>Equation</vt:lpstr>
      <vt:lpstr>SmartDraw</vt:lpstr>
      <vt:lpstr>数据 </vt:lpstr>
      <vt:lpstr>数据是？</vt:lpstr>
      <vt:lpstr>数据类型</vt:lpstr>
      <vt:lpstr>数据质量</vt:lpstr>
      <vt:lpstr>数据中隐含的研究对象</vt:lpstr>
      <vt:lpstr>属性和测量标度</vt:lpstr>
      <vt:lpstr>属性的值</vt:lpstr>
      <vt:lpstr>数值类型的操作性质</vt:lpstr>
      <vt:lpstr>属性的不同类型</vt:lpstr>
      <vt:lpstr>PowerPoint 演示文稿</vt:lpstr>
      <vt:lpstr>PowerPoint 演示文稿</vt:lpstr>
      <vt:lpstr>离散和连续值</vt:lpstr>
      <vt:lpstr>数据集合的类型</vt:lpstr>
      <vt:lpstr>数据集的特性</vt:lpstr>
      <vt:lpstr>记录型数据集</vt:lpstr>
      <vt:lpstr>数据矩阵 Data Matrix</vt:lpstr>
      <vt:lpstr>文档-术语矩阵（稀疏数据矩阵）</vt:lpstr>
      <vt:lpstr>事务数据 Transaction Data</vt:lpstr>
      <vt:lpstr>图数据-Graph Data</vt:lpstr>
      <vt:lpstr>有序数据</vt:lpstr>
      <vt:lpstr>序列数据—基因组（四种核苷酸ATGC）</vt:lpstr>
      <vt:lpstr>空间数据（空间自相关）</vt:lpstr>
      <vt:lpstr>数据的(基本)统计描述</vt:lpstr>
      <vt:lpstr>分布度量/代数度量/整体度量</vt:lpstr>
      <vt:lpstr>位置度量:均值和中位数（ Mean and Median）</vt:lpstr>
      <vt:lpstr>PowerPoint 演示文稿</vt:lpstr>
      <vt:lpstr>位置度量:均值和中位数（ Mean and Median）</vt:lpstr>
      <vt:lpstr>位置度量:均值和中位数（ Mean and Median）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盒图分析</vt:lpstr>
      <vt:lpstr>PowerPoint 演示文稿</vt:lpstr>
      <vt:lpstr>PowerPoint 演示文稿</vt:lpstr>
      <vt:lpstr>正态分布曲线的性质</vt:lpstr>
      <vt:lpstr>基本统计说明--图形显示</vt:lpstr>
      <vt:lpstr>数据的基本统计描述的图形显示：直方图</vt:lpstr>
      <vt:lpstr>直方图例子</vt:lpstr>
      <vt:lpstr>Histograms Often Tell More than Boxplots</vt:lpstr>
      <vt:lpstr>PowerPoint 演示文稿</vt:lpstr>
      <vt:lpstr>百分位数（Percentiles）</vt:lpstr>
      <vt:lpstr>PowerPoint 演示文稿</vt:lpstr>
      <vt:lpstr>PowerPoint 演示文稿</vt:lpstr>
      <vt:lpstr>PowerPoint 演示文稿</vt:lpstr>
      <vt:lpstr>属性之间的相关性 Positively and Negatively Correlated Data(正/负相关数据)</vt:lpstr>
      <vt:lpstr> Uncorrelated Data(不相关的数据)</vt:lpstr>
      <vt:lpstr>散布图的例子</vt:lpstr>
      <vt:lpstr>可视化 Visualization</vt:lpstr>
      <vt:lpstr>例子：海洋表面的温度</vt:lpstr>
      <vt:lpstr>表示：将数据映射到图形元素</vt:lpstr>
      <vt:lpstr>安排：Arrangement</vt:lpstr>
      <vt:lpstr>选择：Selection</vt:lpstr>
      <vt:lpstr>可视化的技术</vt:lpstr>
      <vt:lpstr>可视化1—少量属性的可视化</vt:lpstr>
      <vt:lpstr>茎叶图 stem and leaf plot</vt:lpstr>
      <vt:lpstr>直方图 Histograms</vt:lpstr>
      <vt:lpstr>二维直方图</vt:lpstr>
      <vt:lpstr>盒状图</vt:lpstr>
      <vt:lpstr>Example of Box Plots </vt:lpstr>
      <vt:lpstr>饼图 pie chart</vt:lpstr>
      <vt:lpstr>散布图</vt:lpstr>
      <vt:lpstr>PowerPoint 演示文稿</vt:lpstr>
      <vt:lpstr>可视化2-对于时间空间数据</vt:lpstr>
      <vt:lpstr>等高线图</vt:lpstr>
      <vt:lpstr>Contour Plot Example: SST Dec, 1998</vt:lpstr>
      <vt:lpstr>曲面图-surface plot</vt:lpstr>
      <vt:lpstr>矢量场图-vector plot</vt:lpstr>
      <vt:lpstr>可视化3-高维数据对象</vt:lpstr>
      <vt:lpstr>矩阵: Matrix Plots</vt:lpstr>
      <vt:lpstr>Visualization of the Iris Data Matrix</vt:lpstr>
      <vt:lpstr>Visualization of the Iris Correlation Matrix</vt:lpstr>
      <vt:lpstr>平行坐标系 Parallel Coordinates</vt:lpstr>
      <vt:lpstr>Parallel Coordinates Plots for Iris Data</vt:lpstr>
      <vt:lpstr>星形坐标</vt:lpstr>
      <vt:lpstr>Star Plots for Iris Data</vt:lpstr>
      <vt:lpstr>切尔诺夫脸谱图 Chernoff Faces </vt:lpstr>
      <vt:lpstr>Chernoff Faces for Iris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数据挖掘导论——数据 ——第二次课 </dc:title>
  <dc:creator>admin</dc:creator>
  <cp:lastModifiedBy>wd</cp:lastModifiedBy>
  <cp:revision>95</cp:revision>
  <dcterms:created xsi:type="dcterms:W3CDTF">2015-05-05T08:02:00Z</dcterms:created>
  <dcterms:modified xsi:type="dcterms:W3CDTF">2019-09-09T07:56:41Z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