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00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450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7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83C73-41C5-4C70-9DC7-F62A72DECB70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D1A617-B7B3-4500-A69D-025B110A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325" y="2828925"/>
            <a:ext cx="9844088" cy="171450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2">
                    <a:lumMod val="75000"/>
                  </a:schemeClr>
                </a:solidFill>
              </a:rPr>
              <a:t>INTRO TO DEVOPS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4355" y="46720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8661" y="5000624"/>
            <a:ext cx="418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By: Ahmed Elbendary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 You Need To Know about CICD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81016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Integration </a:t>
            </a:r>
            <a:r>
              <a:rPr lang="en-US" sz="3200" dirty="0"/>
              <a:t>(CI): Build </a:t>
            </a:r>
            <a:r>
              <a:rPr lang="en-US" sz="3200" dirty="0" smtClean="0"/>
              <a:t>and test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Deployment </a:t>
            </a:r>
            <a:r>
              <a:rPr lang="en-US" sz="3200" dirty="0"/>
              <a:t>(CD): </a:t>
            </a:r>
            <a:r>
              <a:rPr lang="en-US" sz="3200" dirty="0" smtClean="0"/>
              <a:t>Deploy and </a:t>
            </a:r>
            <a:r>
              <a:rPr lang="en-US" sz="3200" dirty="0"/>
              <a:t>integration </a:t>
            </a:r>
            <a:r>
              <a:rPr lang="en-US" sz="3200" dirty="0" smtClean="0"/>
              <a:t>test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Delivery</a:t>
            </a:r>
            <a:r>
              <a:rPr lang="en-US" sz="3200" dirty="0"/>
              <a:t>: All the way </a:t>
            </a:r>
            <a:r>
              <a:rPr lang="en-US" sz="3200" dirty="0" smtClean="0"/>
              <a:t>to production.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7214" y="13573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CI &amp; CD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87513"/>
            <a:ext cx="8786476" cy="40703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87214" y="13573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Jenkins Pipeline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Jenkins, a pipeline is a group of events or jobs which are interlinked with one another </a:t>
            </a:r>
            <a:r>
              <a:rPr lang="en-US" dirty="0" smtClean="0"/>
              <a:t>in a sequence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05" y="3018764"/>
            <a:ext cx="6638925" cy="3124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87214" y="13573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13" y="1904449"/>
            <a:ext cx="9296650" cy="29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22" y="4471987"/>
            <a:ext cx="8596668" cy="137318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you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20222" y="4214813"/>
            <a:ext cx="8596668" cy="142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400050"/>
            <a:ext cx="8831089" cy="5629275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2">
                    <a:lumMod val="75000"/>
                  </a:schemeClr>
                </a:solidFill>
              </a:rPr>
              <a:t>WHAT WE’LL </a:t>
            </a:r>
            <a:r>
              <a:rPr lang="en-US" sz="4900" b="1" dirty="0" smtClean="0">
                <a:solidFill>
                  <a:schemeClr val="accent2">
                    <a:lumMod val="75000"/>
                  </a:schemeClr>
                </a:solidFill>
              </a:rPr>
              <a:t>COVER</a:t>
            </a:r>
            <a:r>
              <a:rPr lang="en-US" sz="49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49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▸What 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▸What problems does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address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▸How does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relate to Agile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▸What can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for you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7214" y="13573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PROBLEM WE FACE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637"/>
            <a:ext cx="8710968" cy="4441825"/>
          </a:xfrm>
        </p:spPr>
        <p:txBody>
          <a:bodyPr>
            <a:noAutofit/>
          </a:bodyPr>
          <a:lstStyle/>
          <a:p>
            <a:r>
              <a:rPr lang="en-US" sz="1200" dirty="0" smtClean="0"/>
              <a:t> </a:t>
            </a:r>
            <a:r>
              <a:rPr lang="en-US" sz="2000" dirty="0"/>
              <a:t>Everything needs software nowadays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Software has to run on a server to become a service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Delivering a service from inception to its users is too </a:t>
            </a:r>
            <a:r>
              <a:rPr lang="en-US" sz="2000" dirty="0" smtClean="0"/>
              <a:t>slow.</a:t>
            </a:r>
          </a:p>
          <a:p>
            <a:endParaRPr lang="en-US" sz="2000" dirty="0"/>
          </a:p>
          <a:p>
            <a:r>
              <a:rPr lang="en-US" sz="2000" dirty="0" smtClean="0"/>
              <a:t> There </a:t>
            </a:r>
            <a:r>
              <a:rPr lang="en-US" sz="2000" dirty="0"/>
              <a:t>are internal friction points that make this the case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This loses you money. (delay = loss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IT is frequently the bottleneck in the transition of “concept to cash.”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7214" y="13573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1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SYMPTOMS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5938"/>
            <a:ext cx="9266766" cy="44697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Defects </a:t>
            </a:r>
            <a:r>
              <a:rPr lang="en-US" sz="2000" dirty="0"/>
              <a:t>are released into production, causing outages</a:t>
            </a:r>
          </a:p>
          <a:p>
            <a:r>
              <a:rPr lang="en-US" sz="2000" dirty="0" smtClean="0"/>
              <a:t>Inability </a:t>
            </a:r>
            <a:r>
              <a:rPr lang="en-US" sz="2000" dirty="0"/>
              <a:t>to diagnose production issues quickly</a:t>
            </a:r>
          </a:p>
          <a:p>
            <a:r>
              <a:rPr lang="en-US" sz="2000" dirty="0" smtClean="0"/>
              <a:t>Problems </a:t>
            </a:r>
            <a:r>
              <a:rPr lang="en-US" sz="2000" dirty="0"/>
              <a:t>appear in some environments only</a:t>
            </a:r>
          </a:p>
          <a:p>
            <a:r>
              <a:rPr lang="en-US" sz="2000" dirty="0" smtClean="0"/>
              <a:t>Blame </a:t>
            </a:r>
            <a:r>
              <a:rPr lang="en-US" sz="2000" dirty="0"/>
              <a:t>shifting/finger pointing</a:t>
            </a:r>
          </a:p>
          <a:p>
            <a:r>
              <a:rPr lang="en-US" sz="2000" dirty="0" smtClean="0"/>
              <a:t>Long </a:t>
            </a:r>
            <a:r>
              <a:rPr lang="en-US" sz="2000" dirty="0"/>
              <a:t>delays while </a:t>
            </a:r>
            <a:r>
              <a:rPr lang="en-US" sz="2000" dirty="0" err="1"/>
              <a:t>dev</a:t>
            </a:r>
            <a:r>
              <a:rPr lang="en-US" sz="2000" dirty="0"/>
              <a:t>, QA, or another team waits on resource or response</a:t>
            </a:r>
          </a:p>
          <a:p>
            <a:r>
              <a:rPr lang="en-US" sz="2000" dirty="0"/>
              <a:t>from other teams</a:t>
            </a:r>
          </a:p>
          <a:p>
            <a:r>
              <a:rPr lang="en-US" sz="2000" dirty="0" smtClean="0"/>
              <a:t>“</a:t>
            </a:r>
            <a:r>
              <a:rPr lang="en-US" sz="2000" dirty="0"/>
              <a:t>Manual error” is a commonly cited root cause</a:t>
            </a:r>
          </a:p>
          <a:p>
            <a:r>
              <a:rPr lang="en-US" sz="2000" dirty="0" smtClean="0"/>
              <a:t>Releases </a:t>
            </a:r>
            <a:r>
              <a:rPr lang="en-US" sz="2000" dirty="0"/>
              <a:t>slip/fail</a:t>
            </a:r>
          </a:p>
          <a:p>
            <a:r>
              <a:rPr lang="en-US" sz="2000" dirty="0" smtClean="0"/>
              <a:t>Quality </a:t>
            </a:r>
            <a:r>
              <a:rPr lang="en-US" sz="2000" dirty="0"/>
              <a:t>of life issues in IT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7214" y="13573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9895" y="0"/>
            <a:ext cx="4412105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02367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1" y="-10157"/>
            <a:ext cx="9272587" cy="68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21115" y="0"/>
            <a:ext cx="627088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144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49" y="-1"/>
            <a:ext cx="6780551" cy="6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08636" y="-51300"/>
            <a:ext cx="758336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‣ High-performing IT organizations</a:t>
            </a:r>
          </a:p>
          <a:p>
            <a:r>
              <a:rPr lang="en-US" dirty="0"/>
              <a:t>deploy 30x more frequently with</a:t>
            </a:r>
          </a:p>
          <a:p>
            <a:r>
              <a:rPr lang="en-US" dirty="0"/>
              <a:t>200x shorter lead times; they have</a:t>
            </a:r>
          </a:p>
          <a:p>
            <a:r>
              <a:rPr lang="en-US" dirty="0"/>
              <a:t>60x fewer failures and recover from</a:t>
            </a:r>
          </a:p>
          <a:p>
            <a:r>
              <a:rPr lang="en-US" dirty="0"/>
              <a:t>issues 168x faster.</a:t>
            </a:r>
          </a:p>
          <a:p>
            <a:r>
              <a:rPr lang="en-US" dirty="0"/>
              <a:t>‣ Lean management and continuous</a:t>
            </a:r>
          </a:p>
          <a:p>
            <a:r>
              <a:rPr lang="en-US" dirty="0"/>
              <a:t>delivery practices create the</a:t>
            </a:r>
          </a:p>
          <a:p>
            <a:r>
              <a:rPr lang="en-US" dirty="0"/>
              <a:t>conditions for delivering value faster,</a:t>
            </a:r>
          </a:p>
          <a:p>
            <a:r>
              <a:rPr lang="en-US" dirty="0"/>
              <a:t>sustainably.</a:t>
            </a:r>
          </a:p>
          <a:p>
            <a:r>
              <a:rPr lang="en-US" dirty="0"/>
              <a:t>‣ High performance is achievable</a:t>
            </a:r>
          </a:p>
          <a:p>
            <a:r>
              <a:rPr lang="en-US" dirty="0"/>
              <a:t>whether your apps are greenfield,</a:t>
            </a:r>
          </a:p>
          <a:p>
            <a:r>
              <a:rPr lang="en-US" dirty="0"/>
              <a:t>brownfield or legacy.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300"/>
            <a:ext cx="460863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5970" y="592322"/>
            <a:ext cx="679054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solidFill>
                  <a:srgbClr val="34A6DB"/>
                </a:solidFill>
                <a:latin typeface="LucidaGrande"/>
              </a:rPr>
              <a:t>‣ </a:t>
            </a:r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High-performing IT organizations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deploy 30x more frequently with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200x shorter lead times; they have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60x fewer failures and recover from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issues 168x faster.</a:t>
            </a:r>
          </a:p>
          <a:p>
            <a:r>
              <a:rPr lang="en-US" sz="3200" b="0" i="0" u="none" strike="noStrike" baseline="0" dirty="0" smtClean="0">
                <a:solidFill>
                  <a:srgbClr val="34A6DB"/>
                </a:solidFill>
                <a:latin typeface="LucidaGrande"/>
              </a:rPr>
              <a:t>‣ </a:t>
            </a:r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Lean management and continuous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delivery practices create the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conditions for delivering value faster,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sustainably.</a:t>
            </a:r>
          </a:p>
          <a:p>
            <a:r>
              <a:rPr lang="en-US" sz="3200" b="0" i="0" u="none" strike="noStrike" baseline="0" dirty="0" smtClean="0">
                <a:solidFill>
                  <a:srgbClr val="34A6DB"/>
                </a:solidFill>
                <a:latin typeface="LucidaGrande"/>
              </a:rPr>
              <a:t>‣ </a:t>
            </a:r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High performance is achievable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whether your apps are greenfield,</a:t>
            </a:r>
          </a:p>
          <a:p>
            <a:r>
              <a:rPr lang="en-US" sz="2800" b="0" i="0" u="none" strike="noStrike" baseline="0" dirty="0" smtClean="0">
                <a:solidFill>
                  <a:srgbClr val="FFFFFF"/>
                </a:solidFill>
                <a:latin typeface="Avenir-Black"/>
              </a:rPr>
              <a:t>brownfield or legacy.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3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459582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THREE PILLARS OF DEVOPS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Infrastructure Automation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 </a:t>
            </a:r>
            <a:r>
              <a:rPr lang="en-US" sz="4000" dirty="0" smtClean="0"/>
              <a:t>Continuous Delivery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 </a:t>
            </a:r>
            <a:r>
              <a:rPr lang="en-US" sz="4000" dirty="0" smtClean="0"/>
              <a:t>Reliability </a:t>
            </a:r>
            <a:r>
              <a:rPr lang="en-US" sz="4000" dirty="0"/>
              <a:t>Engineering</a:t>
            </a:r>
            <a:endParaRPr lang="en-US" sz="4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7214" y="1357312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23866" cy="13208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INFRASTRUCTURE AUTOMATION TOOLING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3076"/>
            <a:ext cx="8596668" cy="4800599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 smtClean="0"/>
              <a:t> </a:t>
            </a:r>
            <a:r>
              <a:rPr lang="fr-FR" sz="2000" dirty="0"/>
              <a:t>Infrastructure </a:t>
            </a:r>
            <a:r>
              <a:rPr lang="fr-FR" sz="2000" dirty="0" err="1"/>
              <a:t>Models</a:t>
            </a:r>
            <a:r>
              <a:rPr lang="fr-FR" sz="2000" dirty="0"/>
              <a:t> - AWS </a:t>
            </a:r>
            <a:r>
              <a:rPr lang="fr-FR" sz="2000" dirty="0" err="1"/>
              <a:t>Cloudformation</a:t>
            </a:r>
            <a:r>
              <a:rPr lang="fr-FR" sz="2000" dirty="0"/>
              <a:t>, </a:t>
            </a:r>
            <a:r>
              <a:rPr lang="fr-FR" sz="2000" dirty="0" err="1"/>
              <a:t>Terraform</a:t>
            </a:r>
            <a:r>
              <a:rPr lang="fr-FR" sz="2000" dirty="0"/>
              <a:t>, Azure </a:t>
            </a:r>
            <a:r>
              <a:rPr lang="fr-FR" sz="2000" dirty="0" smtClean="0"/>
              <a:t>ARM</a:t>
            </a:r>
          </a:p>
          <a:p>
            <a:endParaRPr lang="fr-FR" sz="2000" dirty="0"/>
          </a:p>
          <a:p>
            <a:r>
              <a:rPr lang="en-US" sz="2000" dirty="0"/>
              <a:t>Templates, Ubuntu </a:t>
            </a:r>
            <a:r>
              <a:rPr lang="en-US" sz="2000" dirty="0" smtClean="0"/>
              <a:t>Juju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Hardware Provisioning - Packer, Foreman, </a:t>
            </a:r>
            <a:r>
              <a:rPr lang="en-US" sz="2000" dirty="0" err="1"/>
              <a:t>MaaS</a:t>
            </a:r>
            <a:r>
              <a:rPr lang="en-US" sz="2000" dirty="0"/>
              <a:t>, Cobbler, </a:t>
            </a:r>
            <a:r>
              <a:rPr lang="en-US" sz="2000" dirty="0" smtClean="0"/>
              <a:t>Crowbar</a:t>
            </a:r>
          </a:p>
          <a:p>
            <a:endParaRPr lang="en-US" sz="2000" dirty="0"/>
          </a:p>
          <a:p>
            <a:r>
              <a:rPr lang="en-US" sz="2000" dirty="0"/>
              <a:t>Digital </a:t>
            </a:r>
            <a:r>
              <a:rPr lang="en-US" sz="2000" dirty="0" smtClean="0"/>
              <a:t>Rebar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Configuration Management - Puppet, Chef, </a:t>
            </a:r>
            <a:r>
              <a:rPr lang="en-US" sz="2000" dirty="0" err="1"/>
              <a:t>Ansible</a:t>
            </a:r>
            <a:r>
              <a:rPr lang="en-US" sz="2000" dirty="0"/>
              <a:t>, Salt, </a:t>
            </a:r>
            <a:r>
              <a:rPr lang="en-US" sz="2000" dirty="0" err="1" smtClean="0"/>
              <a:t>CFEngine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Integration Testing - </a:t>
            </a:r>
            <a:r>
              <a:rPr lang="en-US" sz="2000" dirty="0" err="1"/>
              <a:t>rspec</a:t>
            </a:r>
            <a:r>
              <a:rPr lang="en-US" sz="2000" dirty="0"/>
              <a:t>, </a:t>
            </a:r>
            <a:r>
              <a:rPr lang="en-US" sz="2000" dirty="0" err="1" smtClean="0"/>
              <a:t>serverspec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Orchestration - </a:t>
            </a:r>
            <a:r>
              <a:rPr lang="en-US" sz="2000" dirty="0" err="1"/>
              <a:t>Rundeck</a:t>
            </a:r>
            <a:r>
              <a:rPr lang="en-US" sz="2000" dirty="0"/>
              <a:t>, </a:t>
            </a:r>
            <a:r>
              <a:rPr lang="en-US" sz="2000" dirty="0" err="1"/>
              <a:t>Ansible</a:t>
            </a:r>
            <a:r>
              <a:rPr lang="en-US" sz="2000" dirty="0"/>
              <a:t>, </a:t>
            </a:r>
            <a:r>
              <a:rPr lang="en-US" sz="2000" dirty="0" err="1"/>
              <a:t>Kubernetes</a:t>
            </a:r>
            <a:r>
              <a:rPr lang="en-US" sz="2000" dirty="0"/>
              <a:t> (for </a:t>
            </a:r>
            <a:r>
              <a:rPr lang="en-US" sz="2000" dirty="0" err="1"/>
              <a:t>docker</a:t>
            </a:r>
            <a:r>
              <a:rPr lang="en-US" sz="2000" dirty="0"/>
              <a:t>)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7334" y="1385887"/>
            <a:ext cx="8701088" cy="42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398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Avenir-Black</vt:lpstr>
      <vt:lpstr>LucidaGrande</vt:lpstr>
      <vt:lpstr>Trebuchet MS</vt:lpstr>
      <vt:lpstr>Wingdings 3</vt:lpstr>
      <vt:lpstr>Facet</vt:lpstr>
      <vt:lpstr>INTRO TO DEVOPS</vt:lpstr>
      <vt:lpstr>WHAT WE’LL COVER  ▸What is DevOps?  ▸What problems does DevOps address?  ▸How does DevOps relate to Agile?  ▸What can DevOps do for you?    </vt:lpstr>
      <vt:lpstr>THE PROBLEM WE FACE</vt:lpstr>
      <vt:lpstr>SYMPTOMS</vt:lpstr>
      <vt:lpstr>PowerPoint Presentation</vt:lpstr>
      <vt:lpstr>PowerPoint Presentation</vt:lpstr>
      <vt:lpstr>PowerPoint Presentation</vt:lpstr>
      <vt:lpstr>THE THREE PILLARS OF DEVOPS</vt:lpstr>
      <vt:lpstr>INFRASTRUCTURE AUTOMATION TOOLING</vt:lpstr>
      <vt:lpstr>All You Need To Know about CICD</vt:lpstr>
      <vt:lpstr>CI &amp; CD</vt:lpstr>
      <vt:lpstr>Jenkins Pipeline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DEVOPS</dc:title>
  <dc:creator>Ahmed Elbendary</dc:creator>
  <cp:lastModifiedBy>Ahmed Elbendary</cp:lastModifiedBy>
  <cp:revision>11</cp:revision>
  <dcterms:created xsi:type="dcterms:W3CDTF">2020-11-07T16:38:54Z</dcterms:created>
  <dcterms:modified xsi:type="dcterms:W3CDTF">2020-11-07T19:13:44Z</dcterms:modified>
</cp:coreProperties>
</file>