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090649678" r:id="rId5"/>
    <p:sldId id="2090649740" r:id="rId6"/>
    <p:sldId id="2090649741" r:id="rId7"/>
    <p:sldId id="2090649739" r:id="rId8"/>
    <p:sldId id="2090649742" r:id="rId9"/>
    <p:sldId id="2090649736" r:id="rId10"/>
    <p:sldId id="2090649737" r:id="rId11"/>
    <p:sldId id="2090649738" r:id="rId12"/>
    <p:sldId id="2090649744" r:id="rId13"/>
    <p:sldId id="2090649745" r:id="rId14"/>
    <p:sldId id="2090649746" r:id="rId15"/>
    <p:sldId id="2090649747" r:id="rId16"/>
    <p:sldId id="2090649749" r:id="rId17"/>
    <p:sldId id="2090649750" r:id="rId18"/>
    <p:sldId id="2090649748" r:id="rId19"/>
    <p:sldId id="2090649712" r:id="rId20"/>
    <p:sldId id="2090649721" r:id="rId21"/>
    <p:sldId id="2090649734" r:id="rId22"/>
    <p:sldId id="2090649751" r:id="rId23"/>
    <p:sldId id="2090649729" r:id="rId24"/>
  </p:sldIdLst>
  <p:sldSz cx="9144000" cy="5143500" type="screen16x9"/>
  <p:notesSz cx="6797675" cy="9926638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89AFED-53F6-400E-A08E-F93CB4129566}">
          <p14:sldIdLst>
            <p14:sldId id="2090649678"/>
            <p14:sldId id="2090649740"/>
            <p14:sldId id="2090649741"/>
            <p14:sldId id="2090649739"/>
            <p14:sldId id="2090649742"/>
            <p14:sldId id="2090649736"/>
            <p14:sldId id="2090649737"/>
            <p14:sldId id="2090649738"/>
            <p14:sldId id="2090649744"/>
            <p14:sldId id="2090649745"/>
            <p14:sldId id="2090649746"/>
            <p14:sldId id="2090649747"/>
            <p14:sldId id="2090649749"/>
            <p14:sldId id="2090649750"/>
            <p14:sldId id="2090649748"/>
            <p14:sldId id="2090649712"/>
            <p14:sldId id="2090649721"/>
            <p14:sldId id="2090649734"/>
            <p14:sldId id="2090649751"/>
            <p14:sldId id="2090649729"/>
          </p14:sldIdLst>
        </p14:section>
        <p14:section name="Leave out" id="{C5077065-6E13-4E09-9889-E8DC672B04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09E74E-E99C-B280-DBAA-A94C2D0D5003}" name="Tomas Ambra (imec)" initials="TA(" userId="S::ambra97@imec.be::1061b0d1-b578-454f-9597-eb4c268456a0" providerId="AD"/>
  <p188:author id="{C2494664-A98F-6C71-027C-06FA57B3DB21}" name="Tanguy Coenen (imec)" initials="TC(" userId="S::coenen50@imec.be::f805f67d-1321-4b43-950f-adb981be88cd" providerId="AD"/>
  <p188:author id="{6EAD136B-A2B1-B4E9-8077-CDBF32D47C34}" name="Volker Hoja (imec)" initials="V(" userId="S::hoja42@imec.be::4c316e4f-3d32-4057-a210-0712215345c2" providerId="AD"/>
  <p188:author id="{B79E3C8A-114B-1FF5-DE4E-A038B5DA84F9}" name="Yanick Van Hoeymissen (imec)" initials="Y(" userId="S::vhoeym15@imec.be::b5cfcf80-3e22-42d4-b764-85186074f040" providerId="AD"/>
  <p188:author id="{92A3A190-C2A0-F665-C433-6A6CC6D12CC9}" name="Cathérine Cassan" initials="CC" userId="S::catherine.cassan_vub.be#ext#@imecinternational.onmicrosoft.com::4718898c-44c8-4359-be68-021d3c66660f" providerId="AD"/>
  <p188:author id="{DC303A9A-CFFA-5018-DC6D-3AA9462B03FD}" name="Philippe Michiels" initials="PM" userId="Philippe Michiels" providerId="None"/>
  <p188:author id="{29C90FB8-7A47-D859-45E5-26E34749E113}" name="Philippe Michiels (ANTSER NV)" initials="PM(N" userId="Philippe Michiels (ANTSER NV)" providerId="None"/>
  <p188:author id="{186B62BB-0216-AEE0-3B35-A36B7020AA1C}" name="Shiqi Sun" initials="SS" userId="S::shiqi.sun_vub.be#ext#@imecinternational.onmicrosoft.com::137a0cf2-ba63-4cab-8ef2-dc7e5dbc514c" providerId="AD"/>
  <p188:author id="{830D74BD-97F1-31B0-3CE5-0A995CA72B90}" name="Cathérine Cassan" initials="CC" userId="S::Catherine.Cassan@vub.be::d8d83305-8605-41fd-8ed3-87b75566ddd7" providerId="AD"/>
  <p188:author id="{08B16BC1-FAD2-B24A-DBF7-276697A7BB28}" name="Vitor Lemos (TOBANIA)" initials="V(" userId="S::lemos70@imec.be::6222b224-d08c-46c5-a1a0-d17838a160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FF"/>
    <a:srgbClr val="2F728E"/>
    <a:srgbClr val="369599"/>
    <a:srgbClr val="B2D6E5"/>
    <a:srgbClr val="8BC2D8"/>
    <a:srgbClr val="A94689"/>
    <a:srgbClr val="AB4F03"/>
    <a:srgbClr val="4190A8"/>
    <a:srgbClr val="929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F63C1-2F73-47FC-B56B-9A50D8FA50A0}" v="71" dt="2022-05-04T09:10:03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342" y="102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2253" y="4610662"/>
            <a:ext cx="6045076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53881" y="9456115"/>
            <a:ext cx="689913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4261" y="9446237"/>
            <a:ext cx="2513681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3" y="9479626"/>
            <a:ext cx="561628" cy="1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Gaia-X dataspace diagram shows how that could work for PILL:</a:t>
            </a:r>
          </a:p>
          <a:p>
            <a:pPr marL="154305" indent="-154305"/>
            <a:r>
              <a:rPr lang="en-US"/>
              <a:t>The data provider publishes schedule data that is used in a schedule service. The service is used by the agent routing planner to find a reserve routes in the network.</a:t>
            </a:r>
          </a:p>
          <a:p>
            <a:pPr marL="154305" indent="-154305"/>
            <a:r>
              <a:rPr lang="en-US"/>
              <a:t>The routing algorithm itself can be an application that is made available in the app store. Different competing algorithms can be published if desired. </a:t>
            </a:r>
          </a:p>
          <a:p>
            <a:pPr marL="154305" indent="-154305"/>
            <a:r>
              <a:rPr lang="en-US"/>
              <a:t>Finally, a vocabulary provider (OSLO) ensures interoperability across data streams. Not just for planning a route but also for exchanging related data such as Bill of Lading data, customs data, CRMs and so 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When such data streams result in financial costs, clearing house infrastructure can keep track of transactions.</a:t>
            </a:r>
            <a:endParaRPr lang="LID4096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Gaia-X dataspace diagram shows how that could work for PILL:</a:t>
            </a:r>
          </a:p>
          <a:p>
            <a:pPr marL="154305" indent="-154305"/>
            <a:r>
              <a:rPr lang="en-US"/>
              <a:t>The data provider publishes schedule data that is used in a schedule service. The service is used by the agent routing planner to find a reserve routes in the network.</a:t>
            </a:r>
          </a:p>
          <a:p>
            <a:pPr marL="154305" indent="-154305"/>
            <a:r>
              <a:rPr lang="en-US"/>
              <a:t>The routing algorithm itself can be an application that is made available in the app store. Different competing algorithms can be published if desired. </a:t>
            </a:r>
          </a:p>
          <a:p>
            <a:pPr marL="154305" indent="-154305"/>
            <a:r>
              <a:rPr lang="en-US"/>
              <a:t>Finally, a vocabulary provider (OSLO) ensures interoperability across data streams. Not just for planning a route but also for exchanging related data such as Bill of Lading data, customs data, CRMs and so 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When such data streams result in financial costs, clearing house infrastructure can keep track of transactions.</a:t>
            </a:r>
            <a:endParaRPr lang="LID4096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/>
              <a:t>A SHOrt teasing title can be put here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Your Name here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>
                <a:solidFill>
                  <a:schemeClr val="bg1"/>
                </a:solidFill>
              </a:rPr>
              <a:t>PUBLIC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652" y="4732832"/>
            <a:ext cx="883771" cy="4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3CF1572-2962-4DF1-A1B6-279B7B0CC47E}"/>
              </a:ext>
            </a:extLst>
          </p:cNvPr>
          <p:cNvSpPr/>
          <p:nvPr userDrawn="1"/>
        </p:nvSpPr>
        <p:spPr>
          <a:xfrm>
            <a:off x="1" y="-1"/>
            <a:ext cx="9143999" cy="51435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6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30"/>
            <a:ext cx="8753473" cy="3524250"/>
          </a:xfrm>
        </p:spPr>
        <p:txBody>
          <a:bodyPr/>
          <a:lstStyle>
            <a:lvl1pPr>
              <a:defRPr b="0" i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b="0" i="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>
              <a:defRPr b="0" i="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>
              <a:defRPr b="0" i="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>
              <a:defRPr b="0" i="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nl-B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Click to edit Master Subtitle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Click to edit Master Subtitle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/>
              <a:t>Click to edit Master Subtitle Style</a:t>
            </a:r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78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A5CAB0-6DE2-46E7-9748-3C537F7B2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4586" t="29718" r="14313" b="29032"/>
          <a:stretch/>
        </p:blipFill>
        <p:spPr>
          <a:xfrm>
            <a:off x="160631" y="4785080"/>
            <a:ext cx="667110" cy="202699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AE004D5-889D-4C3F-BD77-A12AC5C98B50}"/>
              </a:ext>
            </a:extLst>
          </p:cNvPr>
          <p:cNvCxnSpPr/>
          <p:nvPr userDrawn="1"/>
        </p:nvCxnSpPr>
        <p:spPr>
          <a:xfrm>
            <a:off x="948623" y="4719994"/>
            <a:ext cx="0" cy="332871"/>
          </a:xfrm>
          <a:prstGeom prst="line">
            <a:avLst/>
          </a:prstGeom>
          <a:ln w="952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D60B7A64-F547-1893-5A0B-3E3431FF7C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11106" t="18370" r="14423" b="48798"/>
          <a:stretch/>
        </p:blipFill>
        <p:spPr>
          <a:xfrm>
            <a:off x="962912" y="4808655"/>
            <a:ext cx="512233" cy="224007"/>
          </a:xfrm>
          <a:prstGeom prst="rect">
            <a:avLst/>
          </a:prstGeom>
        </p:spPr>
      </p:pic>
      <p:pic>
        <p:nvPicPr>
          <p:cNvPr id="12" name="Afbeelding 11" descr="Afbeelding met tekst&#10;&#10;Automatisch gegenereerde beschrijving">
            <a:extLst>
              <a:ext uri="{FF2B5EF4-FFF2-40B4-BE49-F238E27FC236}">
                <a16:creationId xmlns:a16="http://schemas.microsoft.com/office/drawing/2014/main" id="{485CA556-D6C6-58D5-7290-BC846FF83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11106" t="49796" r="14423" b="29959"/>
          <a:stretch/>
        </p:blipFill>
        <p:spPr>
          <a:xfrm>
            <a:off x="1431225" y="4837891"/>
            <a:ext cx="613833" cy="165534"/>
          </a:xfrm>
          <a:prstGeom prst="rect">
            <a:avLst/>
          </a:prstGeom>
        </p:spPr>
      </p:pic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B1D74101-054B-A506-77DB-B249ED508672}"/>
              </a:ext>
            </a:extLst>
          </p:cNvPr>
          <p:cNvCxnSpPr/>
          <p:nvPr userDrawn="1"/>
        </p:nvCxnSpPr>
        <p:spPr>
          <a:xfrm>
            <a:off x="2096385" y="4719994"/>
            <a:ext cx="0" cy="332871"/>
          </a:xfrm>
          <a:prstGeom prst="line">
            <a:avLst/>
          </a:prstGeom>
          <a:ln w="952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ep 14">
            <a:extLst>
              <a:ext uri="{FF2B5EF4-FFF2-40B4-BE49-F238E27FC236}">
                <a16:creationId xmlns:a16="http://schemas.microsoft.com/office/drawing/2014/main" id="{9ADA002E-4703-4FEF-965B-BA57594856C6}"/>
              </a:ext>
            </a:extLst>
          </p:cNvPr>
          <p:cNvGrpSpPr/>
          <p:nvPr userDrawn="1"/>
        </p:nvGrpSpPr>
        <p:grpSpPr>
          <a:xfrm>
            <a:off x="2240144" y="4720915"/>
            <a:ext cx="1741306" cy="331028"/>
            <a:chOff x="253357" y="6315052"/>
            <a:chExt cx="2248542" cy="427455"/>
          </a:xfrm>
        </p:grpSpPr>
        <p:pic>
          <p:nvPicPr>
            <p:cNvPr id="16" name="Afbeelding 15" descr="Afbeelding met tekst, geel, teken&#10;&#10;Automatisch gegenereerde beschrijving">
              <a:extLst>
                <a:ext uri="{FF2B5EF4-FFF2-40B4-BE49-F238E27FC236}">
                  <a16:creationId xmlns:a16="http://schemas.microsoft.com/office/drawing/2014/main" id="{A9B683E2-6381-9D34-4411-2E4388CD8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57" y="6315052"/>
              <a:ext cx="1020148" cy="427455"/>
            </a:xfrm>
            <a:prstGeom prst="rect">
              <a:avLst/>
            </a:prstGeom>
          </p:spPr>
        </p:pic>
        <p:pic>
          <p:nvPicPr>
            <p:cNvPr id="17" name="Afbeelding 16" descr="Afbeelding met tekst&#10;&#10;Automatisch gegenereerde beschrijving">
              <a:extLst>
                <a:ext uri="{FF2B5EF4-FFF2-40B4-BE49-F238E27FC236}">
                  <a16:creationId xmlns:a16="http://schemas.microsoft.com/office/drawing/2014/main" id="{F843D7A8-C793-D82D-22BA-B8E8E4C7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757" y="6380228"/>
              <a:ext cx="1165142" cy="297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s://smartdata.dev-vlaanderen.be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ecg.github.io/treemunica_typeahead_dem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ICeu/LinkedDataEventStreams#:~:text=A%20Linked%20Data%20Event%20Stream,sync%20when%20items%20are%20added." TargetMode="External"/><Relationship Id="rId7" Type="http://schemas.openxmlformats.org/officeDocument/2006/relationships/hyperlink" Target="https://www.imeccityofthings.be/en/blog/hoe-een-slimme-stad-meer-moet-worden-dan-de-som-der-slimme-delen" TargetMode="External"/><Relationship Id="rId2" Type="http://schemas.openxmlformats.org/officeDocument/2006/relationships/hyperlink" Target="https://www.vlaanderen.be/digitaal-vlaanderen/onze-oplossingen/vlaamse-sensor-data-spa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.org/TR/vocab-ssn/" TargetMode="External"/><Relationship Id="rId5" Type="http://schemas.openxmlformats.org/officeDocument/2006/relationships/hyperlink" Target="https://thepieterdc.github.io/publishing-lod-streams/" TargetMode="External"/><Relationship Id="rId4" Type="http://schemas.openxmlformats.org/officeDocument/2006/relationships/hyperlink" Target="https://academy.europa.eu/courses/publishing-data-with-linked-data-event-streams-why-and-h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ssn/#iphone_barometer-sos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linkedin.com/in/philippemichiels/" TargetMode="External"/><Relationship Id="rId4" Type="http://schemas.openxmlformats.org/officeDocument/2006/relationships/hyperlink" Target="mailto:Philippe.michiels.ext@imec.b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.org/TR/vocab-ssn/#iphone_barometer-so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CD689418-744E-C8CE-852A-76C87456A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16859" b="22616"/>
          <a:stretch/>
        </p:blipFill>
        <p:spPr>
          <a:xfrm>
            <a:off x="6158558" y="1068099"/>
            <a:ext cx="2985442" cy="4075401"/>
          </a:xfrm>
          <a:prstGeom prst="rect">
            <a:avLst/>
          </a:prstGeom>
        </p:spPr>
      </p:pic>
      <p:pic>
        <p:nvPicPr>
          <p:cNvPr id="15" name="Picture 2" descr="New Work”: Quares test technologische oplossingen in The Beacon om  gezondheid en welzijn op kantoor te bevorderen | Quares Blog | Nieuws">
            <a:extLst>
              <a:ext uri="{FF2B5EF4-FFF2-40B4-BE49-F238E27FC236}">
                <a16:creationId xmlns:a16="http://schemas.microsoft.com/office/drawing/2014/main" id="{511E2ACA-A6B7-CC76-00DD-B329424A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r="29861"/>
          <a:stretch/>
        </p:blipFill>
        <p:spPr bwMode="auto">
          <a:xfrm>
            <a:off x="0" y="0"/>
            <a:ext cx="3975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81A40CE7-2234-4F05-82EA-E53156543E96}"/>
              </a:ext>
            </a:extLst>
          </p:cNvPr>
          <p:cNvSpPr txBox="1">
            <a:spLocks/>
          </p:cNvSpPr>
          <p:nvPr/>
        </p:nvSpPr>
        <p:spPr>
          <a:xfrm>
            <a:off x="4581474" y="870594"/>
            <a:ext cx="4088622" cy="1107996"/>
          </a:xfrm>
          <a:prstGeom prst="rect">
            <a:avLst/>
          </a:prstGeom>
        </p:spPr>
        <p:txBody>
          <a:bodyPr vert="horz" wrap="square" lIns="108000" tIns="45720" rIns="0" bIns="45720" rtlCol="0" anchor="b" anchorCtr="0">
            <a:spAutoFit/>
          </a:bodyPr>
          <a:lstStyle>
            <a:lvl1pPr algn="ctr" defTabSz="411480" rtl="0" eaLnBrk="1" latinLnBrk="0" hangingPunct="1">
              <a:spcBef>
                <a:spcPct val="0"/>
              </a:spcBef>
              <a:buNone/>
              <a:defRPr sz="2200" b="0" i="0" kern="1200" cap="all" baseline="0">
                <a:solidFill>
                  <a:schemeClr val="tx2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 dirty="0"/>
              <a:t>CHALLENGES of PUBLISHING IoT DATA</a:t>
            </a:r>
          </a:p>
          <a:p>
            <a:endParaRPr lang="en-US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8D1972D-28E7-4297-9D18-6C0841C7A3FF}"/>
              </a:ext>
            </a:extLst>
          </p:cNvPr>
          <p:cNvSpPr txBox="1">
            <a:spLocks/>
          </p:cNvSpPr>
          <p:nvPr/>
        </p:nvSpPr>
        <p:spPr>
          <a:xfrm>
            <a:off x="5239891" y="2494548"/>
            <a:ext cx="2771788" cy="341632"/>
          </a:xfrm>
          <a:prstGeom prst="rect">
            <a:avLst/>
          </a:prstGeom>
        </p:spPr>
        <p:txBody>
          <a:bodyPr vert="horz" wrap="square" lIns="108000" tIns="45720" rIns="0" bIns="45720" rtlCol="0" anchor="t">
            <a:spAutoFit/>
          </a:bodyPr>
          <a:lstStyle>
            <a:lvl1pPr marL="0" indent="0" algn="ctr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None/>
              <a:defRPr sz="1620" b="0" i="0" kern="1200" cap="all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11480" indent="0" algn="ctr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None/>
              <a:defRPr sz="162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822960" indent="0" algn="ctr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None/>
              <a:defRPr sz="144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234440" indent="0" algn="ctr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None/>
              <a:defRPr sz="144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645920" indent="0" algn="ctr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None/>
              <a:defRPr sz="144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05740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6888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8036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9184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FLAGIS Geo Atelier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485CC457-5C0F-42BB-94E1-E1ACF8F6F502}"/>
              </a:ext>
            </a:extLst>
          </p:cNvPr>
          <p:cNvSpPr txBox="1">
            <a:spLocks/>
          </p:cNvSpPr>
          <p:nvPr/>
        </p:nvSpPr>
        <p:spPr>
          <a:xfrm>
            <a:off x="5239891" y="2750097"/>
            <a:ext cx="2771788" cy="276999"/>
          </a:xfrm>
          <a:prstGeom prst="rect">
            <a:avLst/>
          </a:prstGeom>
        </p:spPr>
        <p:txBody>
          <a:bodyPr vert="horz" wrap="square" lIns="108000" tIns="45720" rIns="0" bIns="45720" rtlCol="0" anchor="t">
            <a:spAutoFit/>
          </a:bodyPr>
          <a:lstStyle>
            <a:lvl1pPr marL="0" indent="0" algn="ctr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None/>
              <a:defRPr sz="1620" b="0" i="0" kern="1200" cap="all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11480" indent="0" algn="ctr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None/>
              <a:defRPr sz="162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822960" indent="0" algn="ctr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None/>
              <a:defRPr sz="144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234440" indent="0" algn="ctr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None/>
              <a:defRPr sz="144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645920" indent="0" algn="ctr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None/>
              <a:defRPr sz="144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05740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6888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8036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91840" indent="0" algn="ctr" defTabSz="41148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03/05/2022</a:t>
            </a:r>
            <a:endParaRPr lang="en-US" sz="1400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8698C95-4E50-4AB8-B732-BD20FF278123}"/>
              </a:ext>
            </a:extLst>
          </p:cNvPr>
          <p:cNvSpPr txBox="1"/>
          <p:nvPr/>
        </p:nvSpPr>
        <p:spPr>
          <a:xfrm>
            <a:off x="5453249" y="3108933"/>
            <a:ext cx="234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cap="small" dirty="0"/>
              <a:t>Philippe Michiels</a:t>
            </a:r>
            <a:endParaRPr lang="LID4096" sz="1200" cap="smal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98AEF16-9602-98BE-A829-9A38052697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43"/>
          <a:stretch/>
        </p:blipFill>
        <p:spPr>
          <a:xfrm>
            <a:off x="4726807" y="4216929"/>
            <a:ext cx="3797956" cy="4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9A763-56D5-8F72-9BB1-36299C6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IoT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DCA137-C8A3-E3D8-FAF4-1009F20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3A4BFE-95D3-2084-7CEB-3E996E567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Replication Hell</a:t>
            </a:r>
            <a:endParaRPr lang="LID4096" dirty="0"/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50FDF2D3-2960-B91B-620B-DFAD93F9537F}"/>
              </a:ext>
            </a:extLst>
          </p:cNvPr>
          <p:cNvCxnSpPr>
            <a:cxnSpLocks/>
          </p:cNvCxnSpPr>
          <p:nvPr/>
        </p:nvCxnSpPr>
        <p:spPr>
          <a:xfrm>
            <a:off x="411773" y="1880366"/>
            <a:ext cx="8320451" cy="42809"/>
          </a:xfrm>
          <a:prstGeom prst="straightConnector1">
            <a:avLst/>
          </a:prstGeom>
          <a:ln w="19050">
            <a:solidFill>
              <a:srgbClr val="2F728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0802B738-E4CB-D844-B3ED-8742BC45CB60}"/>
              </a:ext>
            </a:extLst>
          </p:cNvPr>
          <p:cNvSpPr/>
          <p:nvPr/>
        </p:nvSpPr>
        <p:spPr>
          <a:xfrm>
            <a:off x="3968896" y="1097279"/>
            <a:ext cx="1206206" cy="554605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Data dump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0F8A0986-13E2-3D7C-131D-BF3512DDD9A7}"/>
              </a:ext>
            </a:extLst>
          </p:cNvPr>
          <p:cNvSpPr/>
          <p:nvPr/>
        </p:nvSpPr>
        <p:spPr>
          <a:xfrm>
            <a:off x="3968896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WFS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A764AC2-BA1D-489C-ABF5-593421BF1CD3}"/>
              </a:ext>
            </a:extLst>
          </p:cNvPr>
          <p:cNvSpPr/>
          <p:nvPr/>
        </p:nvSpPr>
        <p:spPr>
          <a:xfrm>
            <a:off x="1855175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SPARQL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702A734-1154-328C-E1CC-ADF20D007A9D}"/>
              </a:ext>
            </a:extLst>
          </p:cNvPr>
          <p:cNvSpPr/>
          <p:nvPr/>
        </p:nvSpPr>
        <p:spPr>
          <a:xfrm>
            <a:off x="6082619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Auto-completion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1F66B3E-8613-BB18-4561-FCFE988B87B4}"/>
              </a:ext>
            </a:extLst>
          </p:cNvPr>
          <p:cNvSpPr/>
          <p:nvPr/>
        </p:nvSpPr>
        <p:spPr>
          <a:xfrm>
            <a:off x="1855175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BB6E82F0-2E8C-771D-E7E9-AC981B940B8A}"/>
              </a:ext>
            </a:extLst>
          </p:cNvPr>
          <p:cNvSpPr/>
          <p:nvPr/>
        </p:nvSpPr>
        <p:spPr>
          <a:xfrm>
            <a:off x="3968896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B92320A1-68BD-1FC7-A16A-8D83063260D0}"/>
              </a:ext>
            </a:extLst>
          </p:cNvPr>
          <p:cNvSpPr/>
          <p:nvPr/>
        </p:nvSpPr>
        <p:spPr>
          <a:xfrm>
            <a:off x="6082619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856AFF6E-C062-3B47-A589-F454098E33C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2458278" y="1651884"/>
            <a:ext cx="2113721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8576C06B-C6A6-717A-916C-E83C40B247F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571999" y="1651884"/>
            <a:ext cx="0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A97B299C-F48C-83BA-B895-743E168E8A84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4571999" y="1651884"/>
            <a:ext cx="2113723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8E8EAC23-414E-023D-81F9-FD9C62E3A4D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685722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263C9DD0-9A54-5CE7-5B04-BC65A9E8E916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571999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D2D224EC-C21D-CDF1-00C4-968B4E6013E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2458278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33EEE84E-E0D6-54A0-8186-E47A4F4304DD}"/>
              </a:ext>
            </a:extLst>
          </p:cNvPr>
          <p:cNvCxnSpPr/>
          <p:nvPr/>
        </p:nvCxnSpPr>
        <p:spPr>
          <a:xfrm>
            <a:off x="3005593" y="1321086"/>
            <a:ext cx="3188473" cy="0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0109A763-56D5-8F72-9BB1-36299C6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Event </a:t>
            </a:r>
            <a:r>
              <a:rPr lang="en-US" dirty="0" err="1"/>
              <a:t>STreamS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DCA137-C8A3-E3D8-FAF4-1009F20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11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3A4BFE-95D3-2084-7CEB-3E996E567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Staying in sync</a:t>
            </a:r>
            <a:endParaRPr lang="LID4096" dirty="0"/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50FDF2D3-2960-B91B-620B-DFAD93F9537F}"/>
              </a:ext>
            </a:extLst>
          </p:cNvPr>
          <p:cNvCxnSpPr>
            <a:cxnSpLocks/>
          </p:cNvCxnSpPr>
          <p:nvPr/>
        </p:nvCxnSpPr>
        <p:spPr>
          <a:xfrm>
            <a:off x="411773" y="1880366"/>
            <a:ext cx="8320451" cy="42809"/>
          </a:xfrm>
          <a:prstGeom prst="straightConnector1">
            <a:avLst/>
          </a:prstGeom>
          <a:ln w="19050">
            <a:solidFill>
              <a:srgbClr val="2F728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0F8A0986-13E2-3D7C-131D-BF3512DDD9A7}"/>
              </a:ext>
            </a:extLst>
          </p:cNvPr>
          <p:cNvSpPr/>
          <p:nvPr/>
        </p:nvSpPr>
        <p:spPr>
          <a:xfrm>
            <a:off x="3968896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WFS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A764AC2-BA1D-489C-ABF5-593421BF1CD3}"/>
              </a:ext>
            </a:extLst>
          </p:cNvPr>
          <p:cNvSpPr/>
          <p:nvPr/>
        </p:nvSpPr>
        <p:spPr>
          <a:xfrm>
            <a:off x="1855175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SPARQL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702A734-1154-328C-E1CC-ADF20D007A9D}"/>
              </a:ext>
            </a:extLst>
          </p:cNvPr>
          <p:cNvSpPr/>
          <p:nvPr/>
        </p:nvSpPr>
        <p:spPr>
          <a:xfrm>
            <a:off x="6082619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…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1F66B3E-8613-BB18-4561-FCFE988B87B4}"/>
              </a:ext>
            </a:extLst>
          </p:cNvPr>
          <p:cNvSpPr/>
          <p:nvPr/>
        </p:nvSpPr>
        <p:spPr>
          <a:xfrm>
            <a:off x="1855175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BB6E82F0-2E8C-771D-E7E9-AC981B940B8A}"/>
              </a:ext>
            </a:extLst>
          </p:cNvPr>
          <p:cNvSpPr/>
          <p:nvPr/>
        </p:nvSpPr>
        <p:spPr>
          <a:xfrm>
            <a:off x="3968896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B92320A1-68BD-1FC7-A16A-8D83063260D0}"/>
              </a:ext>
            </a:extLst>
          </p:cNvPr>
          <p:cNvSpPr/>
          <p:nvPr/>
        </p:nvSpPr>
        <p:spPr>
          <a:xfrm>
            <a:off x="6082619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856AFF6E-C062-3B47-A589-F454098E33C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458278" y="1651884"/>
            <a:ext cx="2113721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8576C06B-C6A6-717A-916C-E83C40B247F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71999" y="1651884"/>
            <a:ext cx="0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A97B299C-F48C-83BA-B895-743E168E8A8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571999" y="1651884"/>
            <a:ext cx="2113723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8E8EAC23-414E-023D-81F9-FD9C62E3A4D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685722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263C9DD0-9A54-5CE7-5B04-BC65A9E8E916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571999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D2D224EC-C21D-CDF1-00C4-968B4E6013E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2458278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432A2156-1686-F0BA-AACE-1C2CE34D3B7F}"/>
              </a:ext>
            </a:extLst>
          </p:cNvPr>
          <p:cNvSpPr txBox="1"/>
          <p:nvPr/>
        </p:nvSpPr>
        <p:spPr>
          <a:xfrm>
            <a:off x="4362685" y="1150801"/>
            <a:ext cx="466333" cy="341632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2F728E"/>
                </a:solidFill>
                <a:latin typeface="Proxima Nova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BE" dirty="0">
                <a:sym typeface="Symbol" panose="05050102010706020507" pitchFamily="18" charset="2"/>
              </a:rPr>
              <a:t></a:t>
            </a:r>
            <a:endParaRPr lang="LID4096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15CE98C-51A8-84B1-0E0D-058EE58411A8}"/>
              </a:ext>
            </a:extLst>
          </p:cNvPr>
          <p:cNvSpPr txBox="1"/>
          <p:nvPr/>
        </p:nvSpPr>
        <p:spPr>
          <a:xfrm>
            <a:off x="4888797" y="1150801"/>
            <a:ext cx="466333" cy="341632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2F728E"/>
                </a:solidFill>
                <a:latin typeface="Proxima Nova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BE" dirty="0">
                <a:sym typeface="Symbol" panose="05050102010706020507" pitchFamily="18" charset="2"/>
              </a:rPr>
              <a:t></a:t>
            </a:r>
            <a:endParaRPr lang="LID4096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958CFEE8-B390-FE70-3B5A-A4F6BA35308A}"/>
              </a:ext>
            </a:extLst>
          </p:cNvPr>
          <p:cNvSpPr txBox="1"/>
          <p:nvPr/>
        </p:nvSpPr>
        <p:spPr>
          <a:xfrm>
            <a:off x="5419547" y="1150801"/>
            <a:ext cx="466333" cy="341632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2F728E"/>
                </a:solidFill>
                <a:latin typeface="Proxima Nova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BE" dirty="0">
                <a:sym typeface="Symbol" panose="05050102010706020507" pitchFamily="18" charset="2"/>
              </a:rPr>
              <a:t></a:t>
            </a:r>
            <a:endParaRPr lang="LID4096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2A38CE5-EDE0-F8DE-6B6D-C3879D3264AC}"/>
              </a:ext>
            </a:extLst>
          </p:cNvPr>
          <p:cNvSpPr txBox="1"/>
          <p:nvPr/>
        </p:nvSpPr>
        <p:spPr>
          <a:xfrm>
            <a:off x="3305823" y="1150801"/>
            <a:ext cx="466333" cy="341632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2F728E"/>
                </a:solidFill>
                <a:latin typeface="Proxima Nova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BE" dirty="0">
                <a:sym typeface="Symbol" panose="05050102010706020507" pitchFamily="18" charset="2"/>
              </a:rPr>
              <a:t></a:t>
            </a:r>
            <a:endParaRPr lang="LID4096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1EFACEF9-74EA-C50B-E7A5-2046506EE3D7}"/>
              </a:ext>
            </a:extLst>
          </p:cNvPr>
          <p:cNvSpPr txBox="1"/>
          <p:nvPr/>
        </p:nvSpPr>
        <p:spPr>
          <a:xfrm>
            <a:off x="3831935" y="1150801"/>
            <a:ext cx="466333" cy="341632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2F728E"/>
                </a:solidFill>
                <a:latin typeface="Proxima Nova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BE" dirty="0">
                <a:sym typeface="Symbol" panose="05050102010706020507" pitchFamily="18" charset="2"/>
              </a:rPr>
              <a:t>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2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B13A3-DE61-4818-4C03-874EB7CC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Event </a:t>
            </a:r>
            <a:r>
              <a:rPr lang="en-US" dirty="0" err="1"/>
              <a:t>STreamS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D537C4-0EFE-128F-33E5-97DBBC60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12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1FD270-46C0-7C6A-6AB4-294735D10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369332"/>
          </a:xfrm>
        </p:spPr>
        <p:txBody>
          <a:bodyPr/>
          <a:lstStyle/>
          <a:p>
            <a:r>
              <a:rPr lang="nl-NL" dirty="0"/>
              <a:t>PRIORITIES OF PUBLISHING DATA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E3211C30-060E-3F54-EBFB-02572491D94E}"/>
              </a:ext>
            </a:extLst>
          </p:cNvPr>
          <p:cNvGrpSpPr/>
          <p:nvPr/>
        </p:nvGrpSpPr>
        <p:grpSpPr>
          <a:xfrm>
            <a:off x="4925163" y="830413"/>
            <a:ext cx="3482674" cy="3482674"/>
            <a:chOff x="4127009" y="1192063"/>
            <a:chExt cx="4800000" cy="4800000"/>
          </a:xfrm>
        </p:grpSpPr>
        <p:sp>
          <p:nvSpPr>
            <p:cNvPr id="6" name="Google Shape;206;p46">
              <a:extLst>
                <a:ext uri="{FF2B5EF4-FFF2-40B4-BE49-F238E27FC236}">
                  <a16:creationId xmlns:a16="http://schemas.microsoft.com/office/drawing/2014/main" id="{C03BADE1-E734-DC2E-B7B2-8765536C5548}"/>
                </a:ext>
              </a:extLst>
            </p:cNvPr>
            <p:cNvSpPr/>
            <p:nvPr/>
          </p:nvSpPr>
          <p:spPr>
            <a:xfrm>
              <a:off x="4127009" y="1192063"/>
              <a:ext cx="4800000" cy="4800000"/>
            </a:xfrm>
            <a:prstGeom prst="ellipse">
              <a:avLst/>
            </a:prstGeom>
            <a:solidFill>
              <a:srgbClr val="66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Google Shape;207;p46">
              <a:extLst>
                <a:ext uri="{FF2B5EF4-FFF2-40B4-BE49-F238E27FC236}">
                  <a16:creationId xmlns:a16="http://schemas.microsoft.com/office/drawing/2014/main" id="{7A4464D7-FE19-A2BB-71EB-F5FA88030E08}"/>
                </a:ext>
              </a:extLst>
            </p:cNvPr>
            <p:cNvSpPr/>
            <p:nvPr/>
          </p:nvSpPr>
          <p:spPr>
            <a:xfrm>
              <a:off x="4127453" y="1192063"/>
              <a:ext cx="4799200" cy="4800000"/>
            </a:xfrm>
            <a:prstGeom prst="pie">
              <a:avLst>
                <a:gd name="adj1" fmla="val 17674917"/>
                <a:gd name="adj2" fmla="val 1348880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208;p46">
              <a:extLst>
                <a:ext uri="{FF2B5EF4-FFF2-40B4-BE49-F238E27FC236}">
                  <a16:creationId xmlns:a16="http://schemas.microsoft.com/office/drawing/2014/main" id="{D5D16C29-84E4-82EC-1E09-9A72BD2994FF}"/>
                </a:ext>
              </a:extLst>
            </p:cNvPr>
            <p:cNvSpPr txBox="1"/>
            <p:nvPr/>
          </p:nvSpPr>
          <p:spPr>
            <a:xfrm>
              <a:off x="5782480" y="1378286"/>
              <a:ext cx="1489200" cy="427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nl" sz="11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III</a:t>
              </a:r>
              <a:br>
                <a:rPr lang="nl" sz="11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nl" sz="11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Querying</a:t>
              </a:r>
              <a:endParaRPr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/>
              <a:r>
                <a:rPr lang="nl" sz="11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interfaces</a:t>
              </a:r>
              <a:endParaRPr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209;p46">
              <a:extLst>
                <a:ext uri="{FF2B5EF4-FFF2-40B4-BE49-F238E27FC236}">
                  <a16:creationId xmlns:a16="http://schemas.microsoft.com/office/drawing/2014/main" id="{0E72C25C-AC89-4BA4-D4F7-DD2AD4786A0E}"/>
                </a:ext>
              </a:extLst>
            </p:cNvPr>
            <p:cNvSpPr/>
            <p:nvPr/>
          </p:nvSpPr>
          <p:spPr>
            <a:xfrm>
              <a:off x="4872149" y="1974730"/>
              <a:ext cx="3233600" cy="32348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210;p46">
              <a:extLst>
                <a:ext uri="{FF2B5EF4-FFF2-40B4-BE49-F238E27FC236}">
                  <a16:creationId xmlns:a16="http://schemas.microsoft.com/office/drawing/2014/main" id="{D9F152B8-620C-CD4E-C8AA-24AE944580F6}"/>
                </a:ext>
              </a:extLst>
            </p:cNvPr>
            <p:cNvSpPr txBox="1"/>
            <p:nvPr/>
          </p:nvSpPr>
          <p:spPr>
            <a:xfrm>
              <a:off x="5782480" y="2155415"/>
              <a:ext cx="1489200" cy="427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nl" sz="11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II</a:t>
              </a:r>
              <a:br>
                <a:rPr lang="nl" sz="11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nl" sz="11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Reusable</a:t>
              </a:r>
              <a:br>
                <a:rPr lang="nl" sz="11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nl" sz="11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indexes</a:t>
              </a:r>
              <a:endParaRPr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211;p46">
              <a:extLst>
                <a:ext uri="{FF2B5EF4-FFF2-40B4-BE49-F238E27FC236}">
                  <a16:creationId xmlns:a16="http://schemas.microsoft.com/office/drawing/2014/main" id="{BA0CBF16-8AEF-CE0C-34DC-9B424777AD02}"/>
                </a:ext>
              </a:extLst>
            </p:cNvPr>
            <p:cNvSpPr/>
            <p:nvPr/>
          </p:nvSpPr>
          <p:spPr>
            <a:xfrm>
              <a:off x="4871926" y="1974730"/>
              <a:ext cx="3234000" cy="3234800"/>
            </a:xfrm>
            <a:prstGeom prst="pie">
              <a:avLst>
                <a:gd name="adj1" fmla="val 11641"/>
                <a:gd name="adj2" fmla="val 1430169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212;p46">
              <a:extLst>
                <a:ext uri="{FF2B5EF4-FFF2-40B4-BE49-F238E27FC236}">
                  <a16:creationId xmlns:a16="http://schemas.microsoft.com/office/drawing/2014/main" id="{CBF96B59-BE66-4782-AC5F-5D95115882B0}"/>
                </a:ext>
              </a:extLst>
            </p:cNvPr>
            <p:cNvSpPr/>
            <p:nvPr/>
          </p:nvSpPr>
          <p:spPr>
            <a:xfrm>
              <a:off x="5620288" y="2733434"/>
              <a:ext cx="1813600" cy="1813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213;p46">
              <a:extLst>
                <a:ext uri="{FF2B5EF4-FFF2-40B4-BE49-F238E27FC236}">
                  <a16:creationId xmlns:a16="http://schemas.microsoft.com/office/drawing/2014/main" id="{35B283AC-AB7F-F7F7-2568-AF7E348343FC}"/>
                </a:ext>
              </a:extLst>
            </p:cNvPr>
            <p:cNvSpPr txBox="1"/>
            <p:nvPr/>
          </p:nvSpPr>
          <p:spPr>
            <a:xfrm>
              <a:off x="5642676" y="3073980"/>
              <a:ext cx="1768800" cy="1051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nl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br>
                <a:rPr lang="nl" sz="1200" b="1" dirty="0">
                  <a:latin typeface="Open Sans"/>
                  <a:ea typeface="Open Sans"/>
                  <a:cs typeface="Open Sans"/>
                </a:rPr>
              </a:br>
              <a:r>
                <a:rPr lang="nl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Replicatie &amp; sync</a:t>
              </a:r>
              <a:endParaRPr lang="nl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endParaRPr>
            </a:p>
          </p:txBody>
        </p:sp>
        <p:cxnSp>
          <p:nvCxnSpPr>
            <p:cNvPr id="14" name="Google Shape;214;p46">
              <a:extLst>
                <a:ext uri="{FF2B5EF4-FFF2-40B4-BE49-F238E27FC236}">
                  <a16:creationId xmlns:a16="http://schemas.microsoft.com/office/drawing/2014/main" id="{8877C77F-B55F-858A-3AC1-5581FB65B072}"/>
                </a:ext>
              </a:extLst>
            </p:cNvPr>
            <p:cNvCxnSpPr/>
            <p:nvPr/>
          </p:nvCxnSpPr>
          <p:spPr>
            <a:xfrm flipH="1">
              <a:off x="4819542" y="3809530"/>
              <a:ext cx="908800" cy="28080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215;p46">
              <a:extLst>
                <a:ext uri="{FF2B5EF4-FFF2-40B4-BE49-F238E27FC236}">
                  <a16:creationId xmlns:a16="http://schemas.microsoft.com/office/drawing/2014/main" id="{461578FC-D5F5-E62F-160D-20A7DA64CD51}"/>
                </a:ext>
              </a:extLst>
            </p:cNvPr>
            <p:cNvCxnSpPr/>
            <p:nvPr/>
          </p:nvCxnSpPr>
          <p:spPr>
            <a:xfrm rot="10800000">
              <a:off x="5300960" y="2091330"/>
              <a:ext cx="309200" cy="37240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16;p46">
              <a:extLst>
                <a:ext uri="{FF2B5EF4-FFF2-40B4-BE49-F238E27FC236}">
                  <a16:creationId xmlns:a16="http://schemas.microsoft.com/office/drawing/2014/main" id="{A141982B-4D30-E786-54ED-3F71B843E14D}"/>
                </a:ext>
              </a:extLst>
            </p:cNvPr>
            <p:cNvCxnSpPr/>
            <p:nvPr/>
          </p:nvCxnSpPr>
          <p:spPr>
            <a:xfrm rot="10800000">
              <a:off x="5362133" y="3037144"/>
              <a:ext cx="392000" cy="21840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217;p46">
              <a:extLst>
                <a:ext uri="{FF2B5EF4-FFF2-40B4-BE49-F238E27FC236}">
                  <a16:creationId xmlns:a16="http://schemas.microsoft.com/office/drawing/2014/main" id="{9A17825F-C80A-9B00-B8A3-510C426AFBD9}"/>
                </a:ext>
              </a:extLst>
            </p:cNvPr>
            <p:cNvSpPr txBox="1"/>
            <p:nvPr/>
          </p:nvSpPr>
          <p:spPr>
            <a:xfrm>
              <a:off x="5839142" y="4531089"/>
              <a:ext cx="1375600" cy="417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nl" sz="1050" dirty="0">
                  <a:latin typeface="Open Sans"/>
                  <a:ea typeface="Open Sans"/>
                  <a:cs typeface="Open Sans"/>
                  <a:sym typeface="Open Sans"/>
                </a:rPr>
                <a:t>Third party indexes</a:t>
              </a:r>
              <a:endParaRPr sz="105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218;p46">
              <a:extLst>
                <a:ext uri="{FF2B5EF4-FFF2-40B4-BE49-F238E27FC236}">
                  <a16:creationId xmlns:a16="http://schemas.microsoft.com/office/drawing/2014/main" id="{60A76766-EFF3-D70C-5355-001C575FBAB1}"/>
                </a:ext>
              </a:extLst>
            </p:cNvPr>
            <p:cNvSpPr txBox="1"/>
            <p:nvPr/>
          </p:nvSpPr>
          <p:spPr>
            <a:xfrm>
              <a:off x="5545746" y="5288063"/>
              <a:ext cx="1962400" cy="4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nl" sz="1000" dirty="0">
                  <a:latin typeface="Open Sans"/>
                  <a:ea typeface="Open Sans"/>
                  <a:cs typeface="Open Sans"/>
                  <a:sym typeface="Open Sans"/>
                </a:rPr>
                <a:t>Third party </a:t>
              </a:r>
              <a:br>
                <a:rPr lang="nl" sz="1000" dirty="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nl" sz="1000" dirty="0">
                  <a:latin typeface="Open Sans"/>
                  <a:ea typeface="Open Sans"/>
                  <a:cs typeface="Open Sans"/>
                  <a:sym typeface="Open Sans"/>
                </a:rPr>
                <a:t>querying interfaces</a:t>
              </a:r>
              <a:endParaRPr sz="10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9" name="Google Shape;219;p46">
              <a:extLst>
                <a:ext uri="{FF2B5EF4-FFF2-40B4-BE49-F238E27FC236}">
                  <a16:creationId xmlns:a16="http://schemas.microsoft.com/office/drawing/2014/main" id="{77C79E58-26CA-B9AE-DF5D-1AA9AC0F887F}"/>
                </a:ext>
              </a:extLst>
            </p:cNvPr>
            <p:cNvCxnSpPr/>
            <p:nvPr/>
          </p:nvCxnSpPr>
          <p:spPr>
            <a:xfrm rot="10800000">
              <a:off x="4819420" y="2733478"/>
              <a:ext cx="392000" cy="21840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220;p46">
              <a:extLst>
                <a:ext uri="{FF2B5EF4-FFF2-40B4-BE49-F238E27FC236}">
                  <a16:creationId xmlns:a16="http://schemas.microsoft.com/office/drawing/2014/main" id="{5DD95A25-AED3-F2E5-AF00-86215269C83C}"/>
                </a:ext>
              </a:extLst>
            </p:cNvPr>
            <p:cNvCxnSpPr/>
            <p:nvPr/>
          </p:nvCxnSpPr>
          <p:spPr>
            <a:xfrm rot="10800000">
              <a:off x="5945945" y="2463907"/>
              <a:ext cx="208800" cy="38160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221;p46">
              <a:extLst>
                <a:ext uri="{FF2B5EF4-FFF2-40B4-BE49-F238E27FC236}">
                  <a16:creationId xmlns:a16="http://schemas.microsoft.com/office/drawing/2014/main" id="{401D113A-2E61-ABF7-DC47-9BAE2A345D07}"/>
                </a:ext>
              </a:extLst>
            </p:cNvPr>
            <p:cNvCxnSpPr/>
            <p:nvPr/>
          </p:nvCxnSpPr>
          <p:spPr>
            <a:xfrm rot="10800000">
              <a:off x="5620116" y="1900204"/>
              <a:ext cx="208800" cy="38160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" name="Tijdelijke aanduiding voor inhoud 2">
            <a:extLst>
              <a:ext uri="{FF2B5EF4-FFF2-40B4-BE49-F238E27FC236}">
                <a16:creationId xmlns:a16="http://schemas.microsoft.com/office/drawing/2014/main" id="{2BCB204B-BFAD-A000-1CDD-6A7CBAB8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4521611" cy="3524250"/>
          </a:xfrm>
        </p:spPr>
        <p:txBody>
          <a:bodyPr>
            <a:normAutofit/>
          </a:bodyPr>
          <a:lstStyle/>
          <a:p>
            <a:r>
              <a:rPr lang="en-US" dirty="0"/>
              <a:t>Data publishers focus on efficient scalable publishing, allowing consumers to stay in sync</a:t>
            </a:r>
          </a:p>
          <a:p>
            <a:r>
              <a:rPr lang="en-US" dirty="0"/>
              <a:t>Consumers can replicate and stay in sync efficiently via fragment-based syncing</a:t>
            </a:r>
          </a:p>
          <a:p>
            <a:r>
              <a:rPr lang="en-US" dirty="0"/>
              <a:t>Alternative fragmenting by publishers or intermediaries supports other use cases (e.g., time-based, geo-based, …)</a:t>
            </a:r>
          </a:p>
          <a:p>
            <a:r>
              <a:rPr lang="en-US" dirty="0"/>
              <a:t>Indexes can be combined/queried for use in apps without burdening the publisher</a:t>
            </a:r>
          </a:p>
          <a:p>
            <a:r>
              <a:rPr lang="en-US" dirty="0"/>
              <a:t>Retention at publisher side is advertised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731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E7CF-7A08-3F6E-AB98-29CEF657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ADDRESS REGISTRY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042047-37FC-1734-044B-C774FCF0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78230"/>
            <a:ext cx="3950932" cy="3524250"/>
          </a:xfrm>
        </p:spPr>
        <p:txBody>
          <a:bodyPr/>
          <a:lstStyle/>
          <a:p>
            <a:r>
              <a:rPr lang="en-US" dirty="0"/>
              <a:t>LDES published at the source</a:t>
            </a:r>
          </a:p>
          <a:p>
            <a:pPr lvl="1"/>
            <a:r>
              <a:rPr lang="en-US" dirty="0"/>
              <a:t>Communities</a:t>
            </a:r>
          </a:p>
          <a:p>
            <a:pPr lvl="1"/>
            <a:r>
              <a:rPr lang="en-US" dirty="0"/>
              <a:t>Street names</a:t>
            </a:r>
          </a:p>
          <a:p>
            <a:r>
              <a:rPr lang="en-US" dirty="0"/>
              <a:t>Third party indexes on name (substring fragmentation/index)</a:t>
            </a:r>
          </a:p>
          <a:p>
            <a:r>
              <a:rPr lang="en-US" dirty="0"/>
              <a:t>Metadata catalog makes fragmentation discoverable</a:t>
            </a:r>
          </a:p>
          <a:p>
            <a:r>
              <a:rPr lang="en-US" dirty="0"/>
              <a:t>Client queries all fragments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934605-0529-BB35-BAB0-0048F789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13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4C60BC5-BB04-AE7D-65CE-F8BF9E65C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276999"/>
          </a:xfrm>
        </p:spPr>
        <p:txBody>
          <a:bodyPr/>
          <a:lstStyle/>
          <a:p>
            <a:r>
              <a:rPr lang="en-US" sz="1200" kern="0" dirty="0">
                <a:hlinkClick r:id="rId2"/>
              </a:rPr>
              <a:t>https://smartdata.dev-vlaanderen.be/base/</a:t>
            </a:r>
            <a:endParaRPr lang="en-US" sz="1200" kern="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7920253-56B0-5270-989E-7F1A553B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63" y="36214"/>
            <a:ext cx="5032437" cy="502706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E7BFC65-E2DF-EF01-6543-382D382E7C78}"/>
              </a:ext>
            </a:extLst>
          </p:cNvPr>
          <p:cNvSpPr txBox="1"/>
          <p:nvPr/>
        </p:nvSpPr>
        <p:spPr>
          <a:xfrm>
            <a:off x="302217" y="4198466"/>
            <a:ext cx="34251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>
                <a:hlinkClick r:id="rId4"/>
              </a:rPr>
              <a:t>Autocomplete</a:t>
            </a:r>
            <a:r>
              <a:rPr lang="nl-BE" dirty="0">
                <a:hlinkClick r:id="rId4"/>
              </a:rPr>
              <a:t> demo (treecg.github.io)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830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E8AD42-63F9-8626-D8C0-7E5F6DF8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14</a:t>
            </a:fld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802DD8E-389A-417F-6456-F1EEF2D82630}"/>
              </a:ext>
            </a:extLst>
          </p:cNvPr>
          <p:cNvSpPr txBox="1"/>
          <p:nvPr/>
        </p:nvSpPr>
        <p:spPr>
          <a:xfrm>
            <a:off x="165783" y="226044"/>
            <a:ext cx="2558558" cy="66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nl-BE" sz="2400" dirty="0">
                <a:latin typeface="FlandersArtSans-Bold" panose="00000800000000000000" pitchFamily="2" charset="0"/>
                <a:cs typeface="Calibri" panose="020F0502020204030204" pitchFamily="34" charset="0"/>
              </a:rPr>
              <a:t>Vlaamse Smart Data Space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E5B24AD-77B9-7A9C-4CE7-B9DBAB57BBF4}"/>
              </a:ext>
            </a:extLst>
          </p:cNvPr>
          <p:cNvSpPr txBox="1"/>
          <p:nvPr/>
        </p:nvSpPr>
        <p:spPr>
          <a:xfrm>
            <a:off x="165783" y="821496"/>
            <a:ext cx="249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2400" dirty="0" err="1">
                <a:solidFill>
                  <a:srgbClr val="00B0F0"/>
                </a:solidFill>
                <a:latin typeface="FlandersArtSans-Medium" panose="00000600000000000000" pitchFamily="2" charset="0"/>
                <a:cs typeface="Calibri" panose="020F0502020204030204" pitchFamily="34" charset="0"/>
              </a:rPr>
              <a:t>Why</a:t>
            </a:r>
            <a:r>
              <a:rPr lang="nl-BE" sz="2400" dirty="0">
                <a:solidFill>
                  <a:srgbClr val="00B0F0"/>
                </a:solidFill>
                <a:latin typeface="FlandersArtSans-Medium" panose="00000600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0DFFC06-FA1C-CAA0-590C-AAD5DA4AB156}"/>
              </a:ext>
            </a:extLst>
          </p:cNvPr>
          <p:cNvSpPr/>
          <p:nvPr/>
        </p:nvSpPr>
        <p:spPr>
          <a:xfrm>
            <a:off x="77582" y="1518032"/>
            <a:ext cx="2558558" cy="28319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54089">
              <a:lnSpc>
                <a:spcPct val="90000"/>
              </a:lnSpc>
              <a:spcBef>
                <a:spcPts val="400"/>
              </a:spcBef>
              <a:buSzPts val="1780"/>
            </a:pPr>
            <a:r>
              <a:rPr lang="nl-NL" sz="1867" dirty="0">
                <a:latin typeface="FlandersArtSans-Regular" panose="00000500000000000000" pitchFamily="2" charset="0"/>
              </a:rPr>
              <a:t>Data </a:t>
            </a:r>
            <a:r>
              <a:rPr lang="nl-NL" sz="1867" dirty="0" err="1">
                <a:latin typeface="FlandersArtSans-Regular" panose="00000500000000000000" pitchFamily="2" charset="0"/>
              </a:rPr>
              <a:t>gets</a:t>
            </a:r>
            <a:r>
              <a:rPr lang="nl-NL" sz="1867" dirty="0">
                <a:latin typeface="FlandersArtSans-Regular" panose="00000500000000000000" pitchFamily="2" charset="0"/>
              </a:rPr>
              <a:t> </a:t>
            </a:r>
            <a:r>
              <a:rPr lang="nl-NL" sz="1867" dirty="0" err="1">
                <a:latin typeface="FlandersArtSans-Regular" panose="00000500000000000000" pitchFamily="2" charset="0"/>
              </a:rPr>
              <a:t>stuck</a:t>
            </a:r>
            <a:r>
              <a:rPr lang="nl-NL" sz="1867" dirty="0">
                <a:latin typeface="FlandersArtSans-Regular" panose="00000500000000000000" pitchFamily="2" charset="0"/>
              </a:rPr>
              <a:t> in </a:t>
            </a:r>
            <a:r>
              <a:rPr lang="nl-NL" sz="1867" dirty="0" err="1">
                <a:latin typeface="FlandersArtSans-Regular" panose="00000500000000000000" pitchFamily="2" charset="0"/>
              </a:rPr>
              <a:t>silos</a:t>
            </a:r>
            <a:r>
              <a:rPr lang="nl-NL" sz="1867" dirty="0">
                <a:latin typeface="FlandersArtSans-Regular" panose="00000500000000000000" pitchFamily="2" charset="0"/>
              </a:rPr>
              <a:t>. Different kinds of </a:t>
            </a:r>
            <a:r>
              <a:rPr lang="nl-NL" sz="1867" dirty="0" err="1">
                <a:latin typeface="FlandersArtSans-Regular" panose="00000500000000000000" pitchFamily="2" charset="0"/>
              </a:rPr>
              <a:t>lock</a:t>
            </a:r>
            <a:r>
              <a:rPr lang="nl-NL" sz="1867" dirty="0">
                <a:latin typeface="FlandersArtSans-Regular" panose="00000500000000000000" pitchFamily="2" charset="0"/>
              </a:rPr>
              <a:t>-ins </a:t>
            </a:r>
            <a:r>
              <a:rPr lang="nl-NL" sz="1867" dirty="0" err="1">
                <a:latin typeface="FlandersArtSans-Regular" panose="00000500000000000000" pitchFamily="2" charset="0"/>
              </a:rPr>
              <a:t>hamper</a:t>
            </a:r>
            <a:r>
              <a:rPr lang="nl-NL" sz="1867" dirty="0">
                <a:latin typeface="FlandersArtSans-Regular" panose="00000500000000000000" pitchFamily="2" charset="0"/>
              </a:rPr>
              <a:t> </a:t>
            </a:r>
            <a:r>
              <a:rPr lang="nl-NL" sz="1867" dirty="0" err="1">
                <a:latin typeface="FlandersArtSans-Regular" panose="00000500000000000000" pitchFamily="2" charset="0"/>
              </a:rPr>
              <a:t>innovation</a:t>
            </a:r>
            <a:r>
              <a:rPr lang="nl-NL" sz="1867" dirty="0">
                <a:latin typeface="FlandersArtSans-Regular" panose="00000500000000000000" pitchFamily="2" charset="0"/>
              </a:rPr>
              <a:t> and business </a:t>
            </a:r>
            <a:r>
              <a:rPr lang="nl-NL" sz="1867" dirty="0" err="1">
                <a:latin typeface="FlandersArtSans-Regular" panose="00000500000000000000" pitchFamily="2" charset="0"/>
              </a:rPr>
              <a:t>value</a:t>
            </a:r>
            <a:r>
              <a:rPr lang="nl-NL" sz="1867" dirty="0">
                <a:latin typeface="FlandersArtSans-Regular" panose="00000500000000000000" pitchFamily="2" charset="0"/>
              </a:rPr>
              <a:t>: </a:t>
            </a:r>
          </a:p>
          <a:p>
            <a:pPr marL="379413" indent="-198438">
              <a:lnSpc>
                <a:spcPts val="1500"/>
              </a:lnSpc>
              <a:spcBef>
                <a:spcPts val="400"/>
              </a:spcBef>
              <a:buSzPts val="1780"/>
              <a:buFont typeface="Arial" panose="020B0604020202020204" pitchFamily="34" charset="0"/>
              <a:buChar char="•"/>
            </a:pPr>
            <a:r>
              <a:rPr lang="nl-NL" i="1" dirty="0" err="1">
                <a:latin typeface="FlandersArtSans-Medium" panose="00000600000000000000" pitchFamily="2" charset="0"/>
              </a:rPr>
              <a:t>Vendor</a:t>
            </a:r>
            <a:r>
              <a:rPr lang="nl-NL" i="1" dirty="0">
                <a:latin typeface="FlandersArtSans-Medium" panose="00000600000000000000" pitchFamily="2" charset="0"/>
              </a:rPr>
              <a:t> </a:t>
            </a:r>
            <a:r>
              <a:rPr lang="nl-NL" i="1" dirty="0" err="1">
                <a:latin typeface="FlandersArtSans-Medium" panose="00000600000000000000" pitchFamily="2" charset="0"/>
              </a:rPr>
              <a:t>lock</a:t>
            </a:r>
            <a:r>
              <a:rPr lang="nl-NL" i="1" dirty="0">
                <a:latin typeface="FlandersArtSans-Medium" panose="00000600000000000000" pitchFamily="2" charset="0"/>
              </a:rPr>
              <a:t>-in,</a:t>
            </a:r>
          </a:p>
          <a:p>
            <a:pPr marL="379413" indent="-198438">
              <a:lnSpc>
                <a:spcPts val="1500"/>
              </a:lnSpc>
              <a:spcBef>
                <a:spcPts val="400"/>
              </a:spcBef>
              <a:buSzPts val="1780"/>
              <a:buFont typeface="Arial" panose="020B0604020202020204" pitchFamily="34" charset="0"/>
              <a:buChar char="•"/>
            </a:pPr>
            <a:r>
              <a:rPr lang="nl-NL" i="1" dirty="0">
                <a:latin typeface="FlandersArtSans-Medium" panose="00000600000000000000" pitchFamily="2" charset="0"/>
              </a:rPr>
              <a:t>Project </a:t>
            </a:r>
            <a:r>
              <a:rPr lang="nl-NL" i="1" dirty="0" err="1">
                <a:latin typeface="FlandersArtSans-Medium" panose="00000600000000000000" pitchFamily="2" charset="0"/>
              </a:rPr>
              <a:t>lock</a:t>
            </a:r>
            <a:r>
              <a:rPr lang="nl-NL" i="1" dirty="0">
                <a:latin typeface="FlandersArtSans-Medium" panose="00000600000000000000" pitchFamily="2" charset="0"/>
              </a:rPr>
              <a:t>-in,</a:t>
            </a:r>
          </a:p>
          <a:p>
            <a:pPr marL="379413" indent="-198438">
              <a:lnSpc>
                <a:spcPts val="1500"/>
              </a:lnSpc>
              <a:spcBef>
                <a:spcPts val="400"/>
              </a:spcBef>
              <a:buSzPts val="1780"/>
              <a:buFont typeface="Arial" panose="020B0604020202020204" pitchFamily="34" charset="0"/>
              <a:buChar char="•"/>
            </a:pPr>
            <a:r>
              <a:rPr lang="nl-NL" i="1" dirty="0">
                <a:latin typeface="FlandersArtSans-Medium" panose="00000600000000000000" pitchFamily="2" charset="0"/>
              </a:rPr>
              <a:t>Domein </a:t>
            </a:r>
            <a:r>
              <a:rPr lang="nl-NL" i="1" dirty="0" err="1">
                <a:latin typeface="FlandersArtSans-Medium" panose="00000600000000000000" pitchFamily="2" charset="0"/>
              </a:rPr>
              <a:t>lock</a:t>
            </a:r>
            <a:r>
              <a:rPr lang="nl-NL" i="1" dirty="0">
                <a:latin typeface="FlandersArtSans-Medium" panose="00000600000000000000" pitchFamily="2" charset="0"/>
              </a:rPr>
              <a:t>-in,</a:t>
            </a:r>
          </a:p>
          <a:p>
            <a:pPr marL="379413" indent="-198438">
              <a:lnSpc>
                <a:spcPts val="1500"/>
              </a:lnSpc>
              <a:spcBef>
                <a:spcPts val="400"/>
              </a:spcBef>
              <a:buSzPts val="1780"/>
              <a:buFont typeface="Arial" panose="020B0604020202020204" pitchFamily="34" charset="0"/>
              <a:buChar char="•"/>
            </a:pPr>
            <a:r>
              <a:rPr lang="nl-NL" i="1" dirty="0">
                <a:latin typeface="FlandersArtSans-Medium" panose="00000600000000000000" pitchFamily="2" charset="0"/>
              </a:rPr>
              <a:t>Technische </a:t>
            </a:r>
            <a:r>
              <a:rPr lang="nl-NL" i="1" dirty="0" err="1">
                <a:latin typeface="FlandersArtSans-Medium" panose="00000600000000000000" pitchFamily="2" charset="0"/>
              </a:rPr>
              <a:t>lock</a:t>
            </a:r>
            <a:r>
              <a:rPr lang="nl-NL" i="1" dirty="0">
                <a:latin typeface="FlandersArtSans-Medium" panose="00000600000000000000" pitchFamily="2" charset="0"/>
              </a:rPr>
              <a:t>-in.</a:t>
            </a:r>
          </a:p>
          <a:p>
            <a:pPr marL="154089">
              <a:lnSpc>
                <a:spcPct val="90000"/>
              </a:lnSpc>
              <a:spcBef>
                <a:spcPts val="400"/>
              </a:spcBef>
              <a:buSzPts val="1780"/>
            </a:pPr>
            <a:endParaRPr lang="nl-NL" sz="800" dirty="0">
              <a:latin typeface="FlandersArtSans-Regular" panose="00000500000000000000" pitchFamily="2" charset="0"/>
            </a:endParaRPr>
          </a:p>
          <a:p>
            <a:pPr marL="154089">
              <a:lnSpc>
                <a:spcPct val="90000"/>
              </a:lnSpc>
              <a:spcBef>
                <a:spcPts val="400"/>
              </a:spcBef>
              <a:buSzPts val="1780"/>
            </a:pPr>
            <a:r>
              <a:rPr lang="nl-NL" sz="1867" dirty="0" err="1">
                <a:latin typeface="FlandersArtSans-Regular" panose="00000500000000000000" pitchFamily="2" charset="0"/>
              </a:rPr>
              <a:t>Key</a:t>
            </a:r>
            <a:r>
              <a:rPr lang="nl-NL" sz="1867" dirty="0">
                <a:latin typeface="FlandersArtSans-Regular" panose="00000500000000000000" pitchFamily="2" charset="0"/>
              </a:rPr>
              <a:t>: </a:t>
            </a:r>
            <a:r>
              <a:rPr lang="nl-NL" sz="1867" b="1" dirty="0" err="1">
                <a:latin typeface="FlandersArtSans-Medium" panose="00000600000000000000" pitchFamily="2" charset="0"/>
              </a:rPr>
              <a:t>interoperability</a:t>
            </a:r>
            <a:endParaRPr lang="nl-NL" sz="1867" b="1" dirty="0">
              <a:latin typeface="FlandersArtSans-Medium" panose="00000600000000000000" pitchFamily="2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D9C789B-2484-3633-18DB-1657012C1DDE}"/>
              </a:ext>
            </a:extLst>
          </p:cNvPr>
          <p:cNvSpPr/>
          <p:nvPr/>
        </p:nvSpPr>
        <p:spPr>
          <a:xfrm>
            <a:off x="2808396" y="0"/>
            <a:ext cx="6335604" cy="463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l-BE"/>
          </a:p>
        </p:txBody>
      </p:sp>
      <p:sp>
        <p:nvSpPr>
          <p:cNvPr id="10" name="Google Shape;137;gadcccc3d63_1_37">
            <a:extLst>
              <a:ext uri="{FF2B5EF4-FFF2-40B4-BE49-F238E27FC236}">
                <a16:creationId xmlns:a16="http://schemas.microsoft.com/office/drawing/2014/main" id="{5C39CD7C-4DE3-7297-5AAC-C14CCDFEA520}"/>
              </a:ext>
            </a:extLst>
          </p:cNvPr>
          <p:cNvSpPr txBox="1"/>
          <p:nvPr/>
        </p:nvSpPr>
        <p:spPr>
          <a:xfrm rot="16200000">
            <a:off x="5577182" y="2619646"/>
            <a:ext cx="2784905" cy="675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buClr>
                <a:srgbClr val="000000"/>
              </a:buClr>
              <a:buSzPts val="1400"/>
              <a:defRPr sz="1600">
                <a:solidFill>
                  <a:srgbClr val="00B0F0"/>
                </a:solidFill>
                <a:latin typeface="FlandersArtSans-Regular" panose="00000500000000000000" pitchFamily="2" charset="0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standards</a:t>
            </a:r>
            <a:endParaRPr dirty="0">
              <a:sym typeface="Calibri"/>
            </a:endParaRPr>
          </a:p>
        </p:txBody>
      </p:sp>
      <p:sp>
        <p:nvSpPr>
          <p:cNvPr id="11" name="Google Shape;138;gadcccc3d63_1_37">
            <a:extLst>
              <a:ext uri="{FF2B5EF4-FFF2-40B4-BE49-F238E27FC236}">
                <a16:creationId xmlns:a16="http://schemas.microsoft.com/office/drawing/2014/main" id="{51FCA9BC-8275-64DD-40B2-048D92DEB391}"/>
              </a:ext>
            </a:extLst>
          </p:cNvPr>
          <p:cNvSpPr txBox="1"/>
          <p:nvPr/>
        </p:nvSpPr>
        <p:spPr>
          <a:xfrm rot="16200000">
            <a:off x="7214177" y="2644268"/>
            <a:ext cx="2784905" cy="6264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buClr>
                <a:srgbClr val="000000"/>
              </a:buClr>
              <a:buSzPts val="1400"/>
              <a:defRPr sz="1600">
                <a:solidFill>
                  <a:srgbClr val="00B0F0"/>
                </a:solidFill>
                <a:latin typeface="FlandersArtSans-Regular" panose="00000500000000000000" pitchFamily="2" charset="0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Governance</a:t>
            </a:r>
            <a:endParaRPr>
              <a:sym typeface="Calibri"/>
            </a:endParaRPr>
          </a:p>
        </p:txBody>
      </p:sp>
      <p:sp>
        <p:nvSpPr>
          <p:cNvPr id="12" name="Google Shape;139;gadcccc3d63_1_37">
            <a:extLst>
              <a:ext uri="{FF2B5EF4-FFF2-40B4-BE49-F238E27FC236}">
                <a16:creationId xmlns:a16="http://schemas.microsoft.com/office/drawing/2014/main" id="{A2EDF66C-E280-4D0E-CA74-EF2BCEBED247}"/>
              </a:ext>
            </a:extLst>
          </p:cNvPr>
          <p:cNvSpPr txBox="1"/>
          <p:nvPr/>
        </p:nvSpPr>
        <p:spPr>
          <a:xfrm rot="16200000">
            <a:off x="6415439" y="2644256"/>
            <a:ext cx="2784905" cy="6264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algn="ctr">
              <a:buClr>
                <a:srgbClr val="000000"/>
              </a:buClr>
              <a:buSzPts val="1400"/>
              <a:defRPr sz="1600">
                <a:solidFill>
                  <a:srgbClr val="00B0F0"/>
                </a:solidFill>
                <a:latin typeface="FlandersArtSans-Regular" panose="00000500000000000000" pitchFamily="2" charset="0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Ecosystem</a:t>
            </a:r>
            <a:endParaRPr dirty="0">
              <a:sym typeface="Calibri"/>
            </a:endParaRPr>
          </a:p>
        </p:txBody>
      </p:sp>
      <p:cxnSp>
        <p:nvCxnSpPr>
          <p:cNvPr id="13" name="Google Shape;140;gadcccc3d63_1_37">
            <a:extLst>
              <a:ext uri="{FF2B5EF4-FFF2-40B4-BE49-F238E27FC236}">
                <a16:creationId xmlns:a16="http://schemas.microsoft.com/office/drawing/2014/main" id="{634914E9-F158-68FB-EA36-C9FD0CB60CBB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4718067" y="2045161"/>
            <a:ext cx="0" cy="1774037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141;gadcccc3d63_1_37">
            <a:extLst>
              <a:ext uri="{FF2B5EF4-FFF2-40B4-BE49-F238E27FC236}">
                <a16:creationId xmlns:a16="http://schemas.microsoft.com/office/drawing/2014/main" id="{DE42840E-CDCF-9EDF-3BF7-1A3A4E0F83CC}"/>
              </a:ext>
            </a:extLst>
          </p:cNvPr>
          <p:cNvSpPr/>
          <p:nvPr/>
        </p:nvSpPr>
        <p:spPr>
          <a:xfrm>
            <a:off x="3032526" y="3819198"/>
            <a:ext cx="3371081" cy="5307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867" dirty="0">
                <a:solidFill>
                  <a:srgbClr val="00B0F0"/>
                </a:solidFill>
                <a:latin typeface="FlandersArtSans-Regular" panose="00000500000000000000" pitchFamily="2" charset="0"/>
                <a:ea typeface="Calibri"/>
                <a:cs typeface="Calibri"/>
                <a:sym typeface="Calibri"/>
              </a:rPr>
              <a:t>Data publishers</a:t>
            </a:r>
            <a:endParaRPr sz="1867" dirty="0">
              <a:solidFill>
                <a:srgbClr val="00B0F0"/>
              </a:solidFill>
              <a:latin typeface="FlandersArtSans-Regular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3;gadcccc3d63_1_37">
            <a:extLst>
              <a:ext uri="{FF2B5EF4-FFF2-40B4-BE49-F238E27FC236}">
                <a16:creationId xmlns:a16="http://schemas.microsoft.com/office/drawing/2014/main" id="{FFD4D173-3256-59CD-1D3F-66A0E80B6820}"/>
              </a:ext>
            </a:extLst>
          </p:cNvPr>
          <p:cNvSpPr/>
          <p:nvPr/>
        </p:nvSpPr>
        <p:spPr>
          <a:xfrm>
            <a:off x="3032525" y="2413985"/>
            <a:ext cx="3371081" cy="103638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00" u="sng" dirty="0">
                <a:solidFill>
                  <a:srgbClr val="00B0F0"/>
                </a:solidFill>
                <a:latin typeface="FlandersArtSans-Regular" panose="00000500000000000000" pitchFamily="2" charset="0"/>
                <a:ea typeface="Calibri"/>
                <a:cs typeface="Calibri"/>
                <a:sym typeface="Calibri"/>
              </a:rPr>
              <a:t>VSDS Workbench</a:t>
            </a: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B0F0"/>
                </a:solidFill>
                <a:latin typeface="FlandersArtSans-Regular" panose="00000500000000000000" pitchFamily="2" charset="0"/>
                <a:ea typeface="Calibri"/>
                <a:cs typeface="Calibri"/>
                <a:sym typeface="Calibri"/>
              </a:rPr>
              <a:t>Building blocks for interoperable publishing, archiving, indexing, linking data.</a:t>
            </a:r>
            <a:endParaRPr sz="1400" dirty="0">
              <a:solidFill>
                <a:srgbClr val="00B0F0"/>
              </a:solidFill>
              <a:latin typeface="FlandersArtSans-Regular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2;gadcccc3d63_1_37">
            <a:extLst>
              <a:ext uri="{FF2B5EF4-FFF2-40B4-BE49-F238E27FC236}">
                <a16:creationId xmlns:a16="http://schemas.microsoft.com/office/drawing/2014/main" id="{A1C74CB1-5C02-ED17-631C-D58F24A9E646}"/>
              </a:ext>
            </a:extLst>
          </p:cNvPr>
          <p:cNvSpPr/>
          <p:nvPr/>
        </p:nvSpPr>
        <p:spPr>
          <a:xfrm>
            <a:off x="3032526" y="1553171"/>
            <a:ext cx="3371081" cy="49199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600" dirty="0">
                <a:solidFill>
                  <a:srgbClr val="00B0F0"/>
                </a:solidFill>
                <a:latin typeface="FlandersArtSans-Regular" panose="00000500000000000000" pitchFamily="2" charset="0"/>
                <a:ea typeface="Calibri"/>
                <a:cs typeface="Calibri"/>
                <a:sym typeface="Calibri"/>
              </a:rPr>
              <a:t>New business models</a:t>
            </a:r>
            <a:endParaRPr sz="1600" dirty="0">
              <a:solidFill>
                <a:srgbClr val="00B0F0"/>
              </a:solidFill>
              <a:latin typeface="FlandersArtSans-Regular" panose="00000500000000000000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44;gadcccc3d63_1_37">
            <a:extLst>
              <a:ext uri="{FF2B5EF4-FFF2-40B4-BE49-F238E27FC236}">
                <a16:creationId xmlns:a16="http://schemas.microsoft.com/office/drawing/2014/main" id="{1BB9BCE2-CBDF-B8BF-9BB1-DE4BF99139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1597" y="2436566"/>
            <a:ext cx="1223610" cy="40479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0E44FFF2-ABE8-9187-6BC0-B22FECBB2AEA}"/>
              </a:ext>
            </a:extLst>
          </p:cNvPr>
          <p:cNvSpPr/>
          <p:nvPr/>
        </p:nvSpPr>
        <p:spPr>
          <a:xfrm>
            <a:off x="3029832" y="169966"/>
            <a:ext cx="572554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Pts val="1800"/>
            </a:pPr>
            <a:r>
              <a:rPr lang="nl-NL" sz="2400" dirty="0" err="1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Leveraging</a:t>
            </a:r>
            <a:r>
              <a:rPr lang="nl-NL" sz="2400" dirty="0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 smart data </a:t>
            </a:r>
            <a:r>
              <a:rPr lang="nl-NL" sz="2400" dirty="0" err="1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for</a:t>
            </a:r>
            <a:r>
              <a:rPr lang="nl-NL" sz="2400" dirty="0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 </a:t>
            </a:r>
            <a:r>
              <a:rPr lang="nl-NL" sz="2400" dirty="0" err="1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sustainable</a:t>
            </a:r>
            <a:r>
              <a:rPr lang="nl-NL" sz="2400" dirty="0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 </a:t>
            </a:r>
            <a:r>
              <a:rPr lang="nl-NL" sz="2400" dirty="0" err="1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growth</a:t>
            </a:r>
            <a:r>
              <a:rPr lang="nl-NL" sz="2400" dirty="0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 of </a:t>
            </a:r>
            <a:r>
              <a:rPr lang="nl-NL" sz="2400" dirty="0" err="1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the</a:t>
            </a:r>
            <a:r>
              <a:rPr lang="nl-NL" sz="2400" dirty="0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 </a:t>
            </a:r>
            <a:r>
              <a:rPr lang="nl-NL" sz="2400" dirty="0" err="1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Flemish</a:t>
            </a:r>
            <a:r>
              <a:rPr lang="nl-NL" sz="2400" dirty="0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 data </a:t>
            </a:r>
            <a:r>
              <a:rPr lang="nl-NL" sz="2400" dirty="0" err="1">
                <a:solidFill>
                  <a:srgbClr val="00B0F0"/>
                </a:solidFill>
                <a:latin typeface="FlandersArtSans-Regular" panose="00000500000000000000" pitchFamily="2" charset="0"/>
                <a:cs typeface="Calibri" panose="020F0502020204030204" pitchFamily="34" charset="0"/>
              </a:rPr>
              <a:t>economy</a:t>
            </a:r>
            <a:endParaRPr lang="nl-NL" sz="2400" dirty="0">
              <a:solidFill>
                <a:srgbClr val="00B0F0"/>
              </a:solidFill>
              <a:latin typeface="FlandersArtSans-Regular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78A82A9-978B-F131-893D-BC07F4EF041F}"/>
              </a:ext>
            </a:extLst>
          </p:cNvPr>
          <p:cNvSpPr txBox="1"/>
          <p:nvPr/>
        </p:nvSpPr>
        <p:spPr>
          <a:xfrm>
            <a:off x="3029833" y="1111056"/>
            <a:ext cx="344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2400" dirty="0">
                <a:solidFill>
                  <a:srgbClr val="00B0F0"/>
                </a:solidFill>
                <a:latin typeface="FlandersArtSans-Medium" panose="00000600000000000000" pitchFamily="2" charset="0"/>
                <a:cs typeface="Calibri" panose="020F0502020204030204" pitchFamily="34" charset="0"/>
              </a:rPr>
              <a:t>4 </a:t>
            </a:r>
            <a:r>
              <a:rPr lang="nl-BE" sz="2400" dirty="0" err="1">
                <a:solidFill>
                  <a:srgbClr val="00B0F0"/>
                </a:solidFill>
                <a:latin typeface="FlandersArtSans-Medium" panose="00000600000000000000" pitchFamily="2" charset="0"/>
                <a:cs typeface="Calibri" panose="020F0502020204030204" pitchFamily="34" charset="0"/>
              </a:rPr>
              <a:t>Pillars</a:t>
            </a:r>
            <a:endParaRPr lang="nl-BE" sz="2400" dirty="0">
              <a:solidFill>
                <a:srgbClr val="00B0F0"/>
              </a:solidFill>
              <a:latin typeface="FlandersArtSans-Medium" panose="000006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BCEA89-B3A7-CFEF-9D75-D6706810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0039" y="0"/>
            <a:ext cx="7283961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285823-D0AE-2F75-814B-CEBF791C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11" y="2698132"/>
            <a:ext cx="2430169" cy="430887"/>
          </a:xfrm>
        </p:spPr>
        <p:txBody>
          <a:bodyPr/>
          <a:lstStyle/>
          <a:p>
            <a:r>
              <a:rPr lang="en-US" dirty="0"/>
              <a:t>VSDS:  </a:t>
            </a:r>
            <a:r>
              <a:rPr lang="en-US" dirty="0" err="1"/>
              <a:t>Vlaamse</a:t>
            </a:r>
            <a:r>
              <a:rPr lang="en-US" dirty="0"/>
              <a:t> smart data space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8C6FDD-E6A4-6C3D-1FCF-1BA061A9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0580-6921-4577-8492-BF13BAA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‘But wait, what’s a data space really about?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196A39-6DE8-45C5-930B-052800E3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16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B33F1CF-0DB4-46D0-83A1-52EC0FDEF0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Building blocks and agreements</a:t>
            </a:r>
            <a:endParaRPr lang="LID4096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F594826-5A47-4DF8-BC1C-630C35C16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1000"/>
          </a:blip>
          <a:srcRect r="16884" b="6666"/>
          <a:stretch/>
        </p:blipFill>
        <p:spPr>
          <a:xfrm>
            <a:off x="6232771" y="342900"/>
            <a:ext cx="2911229" cy="4800600"/>
          </a:xfrm>
          <a:prstGeom prst="rect">
            <a:avLst/>
          </a:prstGeom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06108882-7867-41F8-A74B-88317FEEDA8A}"/>
              </a:ext>
            </a:extLst>
          </p:cNvPr>
          <p:cNvGrpSpPr/>
          <p:nvPr/>
        </p:nvGrpSpPr>
        <p:grpSpPr>
          <a:xfrm>
            <a:off x="174919" y="4788393"/>
            <a:ext cx="638221" cy="190243"/>
            <a:chOff x="-803431" y="3764597"/>
            <a:chExt cx="638221" cy="190243"/>
          </a:xfrm>
        </p:grpSpPr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078CB6B3-4376-4FC2-A535-BE59B25A1C62}"/>
                </a:ext>
              </a:extLst>
            </p:cNvPr>
            <p:cNvSpPr/>
            <p:nvPr/>
          </p:nvSpPr>
          <p:spPr>
            <a:xfrm>
              <a:off x="-803431" y="3764597"/>
              <a:ext cx="34576" cy="34412"/>
            </a:xfrm>
            <a:custGeom>
              <a:avLst/>
              <a:gdLst>
                <a:gd name="connsiteX0" fmla="*/ 28900 w 34576"/>
                <a:gd name="connsiteY0" fmla="*/ -8 h 34412"/>
                <a:gd name="connsiteX1" fmla="*/ 34228 w 34576"/>
                <a:gd name="connsiteY1" fmla="*/ 5301 h 34412"/>
                <a:gd name="connsiteX2" fmla="*/ 34228 w 34576"/>
                <a:gd name="connsiteY2" fmla="*/ 29096 h 34412"/>
                <a:gd name="connsiteX3" fmla="*/ 28900 w 34576"/>
                <a:gd name="connsiteY3" fmla="*/ 34405 h 34412"/>
                <a:gd name="connsiteX4" fmla="*/ 4980 w 34576"/>
                <a:gd name="connsiteY4" fmla="*/ 34405 h 34412"/>
                <a:gd name="connsiteX5" fmla="*/ -349 w 34576"/>
                <a:gd name="connsiteY5" fmla="*/ 29096 h 34412"/>
                <a:gd name="connsiteX6" fmla="*/ -349 w 34576"/>
                <a:gd name="connsiteY6" fmla="*/ 5301 h 34412"/>
                <a:gd name="connsiteX7" fmla="*/ 4980 w 34576"/>
                <a:gd name="connsiteY7" fmla="*/ -8 h 3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76" h="34412">
                  <a:moveTo>
                    <a:pt x="28900" y="-8"/>
                  </a:moveTo>
                  <a:cubicBezTo>
                    <a:pt x="31842" y="-8"/>
                    <a:pt x="34228" y="2369"/>
                    <a:pt x="34228" y="5301"/>
                  </a:cubicBezTo>
                  <a:lnTo>
                    <a:pt x="34228" y="29096"/>
                  </a:lnTo>
                  <a:cubicBezTo>
                    <a:pt x="34228" y="32028"/>
                    <a:pt x="31842" y="34405"/>
                    <a:pt x="28900" y="34405"/>
                  </a:cubicBezTo>
                  <a:lnTo>
                    <a:pt x="4980" y="34405"/>
                  </a:lnTo>
                  <a:cubicBezTo>
                    <a:pt x="2037" y="34405"/>
                    <a:pt x="-349" y="32028"/>
                    <a:pt x="-349" y="29096"/>
                  </a:cubicBezTo>
                  <a:lnTo>
                    <a:pt x="-349" y="5301"/>
                  </a:lnTo>
                  <a:cubicBezTo>
                    <a:pt x="-349" y="2369"/>
                    <a:pt x="2037" y="-8"/>
                    <a:pt x="4980" y="-8"/>
                  </a:cubicBezTo>
                  <a:close/>
                </a:path>
              </a:pathLst>
            </a:custGeom>
            <a:solidFill>
              <a:srgbClr val="3E99BD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464E594-FD66-4350-AD25-3B33E7251AC9}"/>
                </a:ext>
              </a:extLst>
            </p:cNvPr>
            <p:cNvSpPr/>
            <p:nvPr/>
          </p:nvSpPr>
          <p:spPr>
            <a:xfrm>
              <a:off x="-404074" y="3816731"/>
              <a:ext cx="117607" cy="138032"/>
            </a:xfrm>
            <a:custGeom>
              <a:avLst/>
              <a:gdLst>
                <a:gd name="connsiteX0" fmla="*/ 59831 w 117607"/>
                <a:gd name="connsiteY0" fmla="*/ -18 h 138032"/>
                <a:gd name="connsiteX1" fmla="*/ -390 w 117607"/>
                <a:gd name="connsiteY1" fmla="*/ 69266 h 138032"/>
                <a:gd name="connsiteX2" fmla="*/ 66961 w 117607"/>
                <a:gd name="connsiteY2" fmla="*/ 138015 h 138032"/>
                <a:gd name="connsiteX3" fmla="*/ 104068 w 117607"/>
                <a:gd name="connsiteY3" fmla="*/ 133890 h 138032"/>
                <a:gd name="connsiteX4" fmla="*/ 107633 w 117607"/>
                <a:gd name="connsiteY4" fmla="*/ 128963 h 138032"/>
                <a:gd name="connsiteX5" fmla="*/ 107633 w 117607"/>
                <a:gd name="connsiteY5" fmla="*/ 110898 h 138032"/>
                <a:gd name="connsiteX6" fmla="*/ 102688 w 117607"/>
                <a:gd name="connsiteY6" fmla="*/ 107078 h 138032"/>
                <a:gd name="connsiteX7" fmla="*/ 69146 w 117607"/>
                <a:gd name="connsiteY7" fmla="*/ 110630 h 138032"/>
                <a:gd name="connsiteX8" fmla="*/ 32308 w 117607"/>
                <a:gd name="connsiteY8" fmla="*/ 80762 h 138032"/>
                <a:gd name="connsiteX9" fmla="*/ 111735 w 117607"/>
                <a:gd name="connsiteY9" fmla="*/ 80762 h 138032"/>
                <a:gd name="connsiteX10" fmla="*/ 117217 w 117607"/>
                <a:gd name="connsiteY10" fmla="*/ 75301 h 138032"/>
                <a:gd name="connsiteX11" fmla="*/ 117217 w 117607"/>
                <a:gd name="connsiteY11" fmla="*/ 74766 h 138032"/>
                <a:gd name="connsiteX12" fmla="*/ 59831 w 117607"/>
                <a:gd name="connsiteY12" fmla="*/ -18 h 138032"/>
                <a:gd name="connsiteX13" fmla="*/ 32231 w 117607"/>
                <a:gd name="connsiteY13" fmla="*/ 58610 h 138032"/>
                <a:gd name="connsiteX14" fmla="*/ 59831 w 117607"/>
                <a:gd name="connsiteY14" fmla="*/ 27291 h 138032"/>
                <a:gd name="connsiteX15" fmla="*/ 86205 w 117607"/>
                <a:gd name="connsiteY15" fmla="*/ 58801 h 13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607" h="138032">
                  <a:moveTo>
                    <a:pt x="59831" y="-18"/>
                  </a:moveTo>
                  <a:cubicBezTo>
                    <a:pt x="18585" y="-18"/>
                    <a:pt x="-390" y="21906"/>
                    <a:pt x="-390" y="69266"/>
                  </a:cubicBezTo>
                  <a:cubicBezTo>
                    <a:pt x="-390" y="118002"/>
                    <a:pt x="19965" y="138015"/>
                    <a:pt x="66961" y="138015"/>
                  </a:cubicBezTo>
                  <a:cubicBezTo>
                    <a:pt x="79443" y="137968"/>
                    <a:pt x="91882" y="136585"/>
                    <a:pt x="104068" y="133890"/>
                  </a:cubicBezTo>
                  <a:cubicBezTo>
                    <a:pt x="106288" y="133310"/>
                    <a:pt x="107783" y="131244"/>
                    <a:pt x="107633" y="128963"/>
                  </a:cubicBezTo>
                  <a:lnTo>
                    <a:pt x="107633" y="110898"/>
                  </a:lnTo>
                  <a:cubicBezTo>
                    <a:pt x="107633" y="107613"/>
                    <a:pt x="105717" y="106505"/>
                    <a:pt x="102688" y="107078"/>
                  </a:cubicBezTo>
                  <a:cubicBezTo>
                    <a:pt x="91648" y="109332"/>
                    <a:pt x="80416" y="110521"/>
                    <a:pt x="69146" y="110630"/>
                  </a:cubicBezTo>
                  <a:cubicBezTo>
                    <a:pt x="44958" y="110630"/>
                    <a:pt x="33956" y="104596"/>
                    <a:pt x="32308" y="80762"/>
                  </a:cubicBezTo>
                  <a:lnTo>
                    <a:pt x="111735" y="80762"/>
                  </a:lnTo>
                  <a:cubicBezTo>
                    <a:pt x="115568" y="80762"/>
                    <a:pt x="117217" y="79120"/>
                    <a:pt x="117217" y="75301"/>
                  </a:cubicBezTo>
                  <a:lnTo>
                    <a:pt x="117217" y="74766"/>
                  </a:lnTo>
                  <a:cubicBezTo>
                    <a:pt x="117332" y="21906"/>
                    <a:pt x="100426" y="-18"/>
                    <a:pt x="59831" y="-18"/>
                  </a:cubicBezTo>
                  <a:close/>
                  <a:moveTo>
                    <a:pt x="32231" y="58610"/>
                  </a:moveTo>
                  <a:cubicBezTo>
                    <a:pt x="33343" y="34930"/>
                    <a:pt x="41891" y="27291"/>
                    <a:pt x="59831" y="27291"/>
                  </a:cubicBezTo>
                  <a:cubicBezTo>
                    <a:pt x="77158" y="27291"/>
                    <a:pt x="84825" y="35235"/>
                    <a:pt x="86205" y="58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C47D0A20-702B-4BB5-B899-51BBECE2AFEB}"/>
                </a:ext>
              </a:extLst>
            </p:cNvPr>
            <p:cNvSpPr/>
            <p:nvPr/>
          </p:nvSpPr>
          <p:spPr>
            <a:xfrm>
              <a:off x="-701970" y="3816716"/>
              <a:ext cx="62595" cy="137897"/>
            </a:xfrm>
            <a:custGeom>
              <a:avLst/>
              <a:gdLst>
                <a:gd name="connsiteX0" fmla="*/ 57377 w 62595"/>
                <a:gd name="connsiteY0" fmla="*/ 109423 h 137897"/>
                <a:gd name="connsiteX1" fmla="*/ 47411 w 62595"/>
                <a:gd name="connsiteY1" fmla="*/ 110263 h 137897"/>
                <a:gd name="connsiteX2" fmla="*/ 32614 w 62595"/>
                <a:gd name="connsiteY2" fmla="*/ 88149 h 137897"/>
                <a:gd name="connsiteX3" fmla="*/ 32614 w 62595"/>
                <a:gd name="connsiteY3" fmla="*/ 4390 h 137897"/>
                <a:gd name="connsiteX4" fmla="*/ 28688 w 62595"/>
                <a:gd name="connsiteY4" fmla="*/ -10 h 137897"/>
                <a:gd name="connsiteX5" fmla="*/ 28090 w 62595"/>
                <a:gd name="connsiteY5" fmla="*/ -3 h 137897"/>
                <a:gd name="connsiteX6" fmla="*/ 4170 w 62595"/>
                <a:gd name="connsiteY6" fmla="*/ -3 h 137897"/>
                <a:gd name="connsiteX7" fmla="*/ -345 w 62595"/>
                <a:gd name="connsiteY7" fmla="*/ 3795 h 137897"/>
                <a:gd name="connsiteX8" fmla="*/ -353 w 62595"/>
                <a:gd name="connsiteY8" fmla="*/ 4390 h 137897"/>
                <a:gd name="connsiteX9" fmla="*/ -353 w 62595"/>
                <a:gd name="connsiteY9" fmla="*/ 92236 h 137897"/>
                <a:gd name="connsiteX10" fmla="*/ 40319 w 62595"/>
                <a:gd name="connsiteY10" fmla="*/ 137877 h 137897"/>
                <a:gd name="connsiteX11" fmla="*/ 57952 w 62595"/>
                <a:gd name="connsiteY11" fmla="*/ 136464 h 137897"/>
                <a:gd name="connsiteX12" fmla="*/ 62223 w 62595"/>
                <a:gd name="connsiteY12" fmla="*/ 131503 h 137897"/>
                <a:gd name="connsiteX13" fmla="*/ 62207 w 62595"/>
                <a:gd name="connsiteY13" fmla="*/ 131346 h 137897"/>
                <a:gd name="connsiteX14" fmla="*/ 62207 w 62595"/>
                <a:gd name="connsiteY14" fmla="*/ 113090 h 137897"/>
                <a:gd name="connsiteX15" fmla="*/ 57377 w 62595"/>
                <a:gd name="connsiteY15" fmla="*/ 109423 h 13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595" h="137897">
                  <a:moveTo>
                    <a:pt x="57377" y="109423"/>
                  </a:moveTo>
                  <a:cubicBezTo>
                    <a:pt x="54081" y="109951"/>
                    <a:pt x="50749" y="110232"/>
                    <a:pt x="47411" y="110263"/>
                  </a:cubicBezTo>
                  <a:cubicBezTo>
                    <a:pt x="36600" y="110263"/>
                    <a:pt x="32614" y="106864"/>
                    <a:pt x="32614" y="88149"/>
                  </a:cubicBezTo>
                  <a:lnTo>
                    <a:pt x="32614" y="4390"/>
                  </a:lnTo>
                  <a:cubicBezTo>
                    <a:pt x="32748" y="2094"/>
                    <a:pt x="30992" y="125"/>
                    <a:pt x="28688" y="-10"/>
                  </a:cubicBezTo>
                  <a:cubicBezTo>
                    <a:pt x="28489" y="-22"/>
                    <a:pt x="28290" y="-19"/>
                    <a:pt x="28090" y="-3"/>
                  </a:cubicBezTo>
                  <a:lnTo>
                    <a:pt x="4170" y="-3"/>
                  </a:lnTo>
                  <a:cubicBezTo>
                    <a:pt x="1870" y="-196"/>
                    <a:pt x="-150" y="1504"/>
                    <a:pt x="-345" y="3795"/>
                  </a:cubicBezTo>
                  <a:cubicBezTo>
                    <a:pt x="-361" y="3992"/>
                    <a:pt x="-364" y="4191"/>
                    <a:pt x="-353" y="4390"/>
                  </a:cubicBezTo>
                  <a:lnTo>
                    <a:pt x="-353" y="92236"/>
                  </a:lnTo>
                  <a:cubicBezTo>
                    <a:pt x="-353" y="126801"/>
                    <a:pt x="11875" y="137877"/>
                    <a:pt x="40319" y="137877"/>
                  </a:cubicBezTo>
                  <a:cubicBezTo>
                    <a:pt x="46226" y="137916"/>
                    <a:pt x="52125" y="137443"/>
                    <a:pt x="57952" y="136464"/>
                  </a:cubicBezTo>
                  <a:cubicBezTo>
                    <a:pt x="60505" y="136269"/>
                    <a:pt x="62418" y="134047"/>
                    <a:pt x="62223" y="131503"/>
                  </a:cubicBezTo>
                  <a:cubicBezTo>
                    <a:pt x="62219" y="131451"/>
                    <a:pt x="62215" y="131398"/>
                    <a:pt x="62207" y="131346"/>
                  </a:cubicBezTo>
                  <a:lnTo>
                    <a:pt x="62207" y="113090"/>
                  </a:lnTo>
                  <a:cubicBezTo>
                    <a:pt x="62246" y="109958"/>
                    <a:pt x="60521" y="108850"/>
                    <a:pt x="57377" y="1094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89695B9A-6C4F-4B2E-A807-B16DDAE9FCCE}"/>
                </a:ext>
              </a:extLst>
            </p:cNvPr>
            <p:cNvSpPr/>
            <p:nvPr/>
          </p:nvSpPr>
          <p:spPr>
            <a:xfrm>
              <a:off x="-493380" y="3816729"/>
              <a:ext cx="62837" cy="138111"/>
            </a:xfrm>
            <a:custGeom>
              <a:avLst/>
              <a:gdLst>
                <a:gd name="connsiteX0" fmla="*/ 21690 w 62837"/>
                <a:gd name="connsiteY0" fmla="*/ -16 h 138111"/>
                <a:gd name="connsiteX1" fmla="*/ 4056 w 62837"/>
                <a:gd name="connsiteY1" fmla="*/ 1398 h 138111"/>
                <a:gd name="connsiteX2" fmla="*/ -375 w 62837"/>
                <a:gd name="connsiteY2" fmla="*/ 6217 h 138111"/>
                <a:gd name="connsiteX3" fmla="*/ -352 w 62837"/>
                <a:gd name="connsiteY3" fmla="*/ 6516 h 138111"/>
                <a:gd name="connsiteX4" fmla="*/ -352 w 62837"/>
                <a:gd name="connsiteY4" fmla="*/ 24925 h 138111"/>
                <a:gd name="connsiteX5" fmla="*/ 4478 w 62837"/>
                <a:gd name="connsiteY5" fmla="*/ 28744 h 138111"/>
                <a:gd name="connsiteX6" fmla="*/ 14445 w 62837"/>
                <a:gd name="connsiteY6" fmla="*/ 27904 h 138111"/>
                <a:gd name="connsiteX7" fmla="*/ 29242 w 62837"/>
                <a:gd name="connsiteY7" fmla="*/ 50019 h 138111"/>
                <a:gd name="connsiteX8" fmla="*/ 29242 w 62837"/>
                <a:gd name="connsiteY8" fmla="*/ 133472 h 138111"/>
                <a:gd name="connsiteX9" fmla="*/ 32933 w 62837"/>
                <a:gd name="connsiteY9" fmla="*/ 138068 h 138111"/>
                <a:gd name="connsiteX10" fmla="*/ 33957 w 62837"/>
                <a:gd name="connsiteY10" fmla="*/ 138056 h 138111"/>
                <a:gd name="connsiteX11" fmla="*/ 57877 w 62837"/>
                <a:gd name="connsiteY11" fmla="*/ 138056 h 138111"/>
                <a:gd name="connsiteX12" fmla="*/ 62438 w 62837"/>
                <a:gd name="connsiteY12" fmla="*/ 134313 h 138111"/>
                <a:gd name="connsiteX13" fmla="*/ 62438 w 62837"/>
                <a:gd name="connsiteY13" fmla="*/ 133510 h 138111"/>
                <a:gd name="connsiteX14" fmla="*/ 62438 w 62837"/>
                <a:gd name="connsiteY14" fmla="*/ 45664 h 138111"/>
                <a:gd name="connsiteX15" fmla="*/ 21690 w 62837"/>
                <a:gd name="connsiteY15" fmla="*/ -16 h 13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837" h="138111">
                  <a:moveTo>
                    <a:pt x="21690" y="-16"/>
                  </a:moveTo>
                  <a:cubicBezTo>
                    <a:pt x="15783" y="-54"/>
                    <a:pt x="9883" y="419"/>
                    <a:pt x="4056" y="1398"/>
                  </a:cubicBezTo>
                  <a:cubicBezTo>
                    <a:pt x="1496" y="1509"/>
                    <a:pt x="-486" y="3667"/>
                    <a:pt x="-375" y="6217"/>
                  </a:cubicBezTo>
                  <a:cubicBezTo>
                    <a:pt x="-371" y="6317"/>
                    <a:pt x="-363" y="6416"/>
                    <a:pt x="-352" y="6516"/>
                  </a:cubicBezTo>
                  <a:lnTo>
                    <a:pt x="-352" y="24925"/>
                  </a:lnTo>
                  <a:cubicBezTo>
                    <a:pt x="-352" y="28057"/>
                    <a:pt x="1373" y="29165"/>
                    <a:pt x="4478" y="28744"/>
                  </a:cubicBezTo>
                  <a:cubicBezTo>
                    <a:pt x="7775" y="28216"/>
                    <a:pt x="11106" y="27936"/>
                    <a:pt x="14445" y="27904"/>
                  </a:cubicBezTo>
                  <a:cubicBezTo>
                    <a:pt x="25255" y="27904"/>
                    <a:pt x="29242" y="31303"/>
                    <a:pt x="29242" y="50019"/>
                  </a:cubicBezTo>
                  <a:lnTo>
                    <a:pt x="29242" y="133472"/>
                  </a:lnTo>
                  <a:cubicBezTo>
                    <a:pt x="28988" y="135757"/>
                    <a:pt x="30641" y="137815"/>
                    <a:pt x="32933" y="138068"/>
                  </a:cubicBezTo>
                  <a:cubicBezTo>
                    <a:pt x="33274" y="138106"/>
                    <a:pt x="33619" y="138101"/>
                    <a:pt x="33957" y="138056"/>
                  </a:cubicBezTo>
                  <a:lnTo>
                    <a:pt x="57877" y="138056"/>
                  </a:lnTo>
                  <a:cubicBezTo>
                    <a:pt x="60173" y="138277"/>
                    <a:pt x="62216" y="136602"/>
                    <a:pt x="62438" y="134313"/>
                  </a:cubicBezTo>
                  <a:cubicBezTo>
                    <a:pt x="62465" y="134046"/>
                    <a:pt x="62465" y="133777"/>
                    <a:pt x="62438" y="133510"/>
                  </a:cubicBezTo>
                  <a:lnTo>
                    <a:pt x="62438" y="45664"/>
                  </a:lnTo>
                  <a:cubicBezTo>
                    <a:pt x="62400" y="11061"/>
                    <a:pt x="50172" y="-16"/>
                    <a:pt x="21690" y="-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7344CDA-6E2B-4F04-B606-94DF1F2C5E72}"/>
                </a:ext>
              </a:extLst>
            </p:cNvPr>
            <p:cNvSpPr/>
            <p:nvPr/>
          </p:nvSpPr>
          <p:spPr>
            <a:xfrm>
              <a:off x="-568170" y="3816729"/>
              <a:ext cx="62647" cy="138092"/>
            </a:xfrm>
            <a:custGeom>
              <a:avLst/>
              <a:gdLst>
                <a:gd name="connsiteX0" fmla="*/ 21545 w 62647"/>
                <a:gd name="connsiteY0" fmla="*/ -16 h 138092"/>
                <a:gd name="connsiteX1" fmla="*/ 3912 w 62647"/>
                <a:gd name="connsiteY1" fmla="*/ 1398 h 138092"/>
                <a:gd name="connsiteX2" fmla="*/ -359 w 62647"/>
                <a:gd name="connsiteY2" fmla="*/ 6359 h 138092"/>
                <a:gd name="connsiteX3" fmla="*/ -343 w 62647"/>
                <a:gd name="connsiteY3" fmla="*/ 6516 h 138092"/>
                <a:gd name="connsiteX4" fmla="*/ -343 w 62647"/>
                <a:gd name="connsiteY4" fmla="*/ 24925 h 138092"/>
                <a:gd name="connsiteX5" fmla="*/ 4487 w 62647"/>
                <a:gd name="connsiteY5" fmla="*/ 28744 h 138092"/>
                <a:gd name="connsiteX6" fmla="*/ 14454 w 62647"/>
                <a:gd name="connsiteY6" fmla="*/ 27904 h 138092"/>
                <a:gd name="connsiteX7" fmla="*/ 29250 w 62647"/>
                <a:gd name="connsiteY7" fmla="*/ 50019 h 138092"/>
                <a:gd name="connsiteX8" fmla="*/ 29250 w 62647"/>
                <a:gd name="connsiteY8" fmla="*/ 133472 h 138092"/>
                <a:gd name="connsiteX9" fmla="*/ 32969 w 62647"/>
                <a:gd name="connsiteY9" fmla="*/ 138049 h 138092"/>
                <a:gd name="connsiteX10" fmla="*/ 33774 w 62647"/>
                <a:gd name="connsiteY10" fmla="*/ 138056 h 138092"/>
                <a:gd name="connsiteX11" fmla="*/ 57694 w 62647"/>
                <a:gd name="connsiteY11" fmla="*/ 138056 h 138092"/>
                <a:gd name="connsiteX12" fmla="*/ 62255 w 62647"/>
                <a:gd name="connsiteY12" fmla="*/ 134313 h 138092"/>
                <a:gd name="connsiteX13" fmla="*/ 62255 w 62647"/>
                <a:gd name="connsiteY13" fmla="*/ 133510 h 138092"/>
                <a:gd name="connsiteX14" fmla="*/ 62255 w 62647"/>
                <a:gd name="connsiteY14" fmla="*/ 45664 h 138092"/>
                <a:gd name="connsiteX15" fmla="*/ 21545 w 62647"/>
                <a:gd name="connsiteY15" fmla="*/ -16 h 13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47" h="138092">
                  <a:moveTo>
                    <a:pt x="21545" y="-16"/>
                  </a:moveTo>
                  <a:cubicBezTo>
                    <a:pt x="15638" y="-54"/>
                    <a:pt x="9738" y="419"/>
                    <a:pt x="3912" y="1398"/>
                  </a:cubicBezTo>
                  <a:cubicBezTo>
                    <a:pt x="1359" y="1593"/>
                    <a:pt x="-554" y="3815"/>
                    <a:pt x="-359" y="6359"/>
                  </a:cubicBezTo>
                  <a:cubicBezTo>
                    <a:pt x="-355" y="6411"/>
                    <a:pt x="-351" y="6464"/>
                    <a:pt x="-343" y="6516"/>
                  </a:cubicBezTo>
                  <a:lnTo>
                    <a:pt x="-343" y="24925"/>
                  </a:lnTo>
                  <a:cubicBezTo>
                    <a:pt x="-343" y="28057"/>
                    <a:pt x="1382" y="29165"/>
                    <a:pt x="4487" y="28744"/>
                  </a:cubicBezTo>
                  <a:cubicBezTo>
                    <a:pt x="7783" y="28216"/>
                    <a:pt x="11115" y="27936"/>
                    <a:pt x="14454" y="27904"/>
                  </a:cubicBezTo>
                  <a:cubicBezTo>
                    <a:pt x="25264" y="27904"/>
                    <a:pt x="29250" y="31303"/>
                    <a:pt x="29250" y="50019"/>
                  </a:cubicBezTo>
                  <a:lnTo>
                    <a:pt x="29250" y="133472"/>
                  </a:lnTo>
                  <a:cubicBezTo>
                    <a:pt x="29009" y="135759"/>
                    <a:pt x="30672" y="137808"/>
                    <a:pt x="32969" y="138049"/>
                  </a:cubicBezTo>
                  <a:cubicBezTo>
                    <a:pt x="33237" y="138077"/>
                    <a:pt x="33505" y="138079"/>
                    <a:pt x="33774" y="138056"/>
                  </a:cubicBezTo>
                  <a:lnTo>
                    <a:pt x="57694" y="138056"/>
                  </a:lnTo>
                  <a:cubicBezTo>
                    <a:pt x="59990" y="138277"/>
                    <a:pt x="62033" y="136602"/>
                    <a:pt x="62255" y="134313"/>
                  </a:cubicBezTo>
                  <a:cubicBezTo>
                    <a:pt x="62282" y="134046"/>
                    <a:pt x="62282" y="133777"/>
                    <a:pt x="62255" y="133510"/>
                  </a:cubicBezTo>
                  <a:lnTo>
                    <a:pt x="62255" y="45664"/>
                  </a:lnTo>
                  <a:cubicBezTo>
                    <a:pt x="62255" y="11061"/>
                    <a:pt x="49989" y="-16"/>
                    <a:pt x="21545" y="-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676F84E3-12FC-4F9F-A713-3F4DEB48923D}"/>
                </a:ext>
              </a:extLst>
            </p:cNvPr>
            <p:cNvSpPr/>
            <p:nvPr/>
          </p:nvSpPr>
          <p:spPr>
            <a:xfrm>
              <a:off x="-642460" y="3816729"/>
              <a:ext cx="62609" cy="138092"/>
            </a:xfrm>
            <a:custGeom>
              <a:avLst/>
              <a:gdLst>
                <a:gd name="connsiteX0" fmla="*/ 21552 w 62609"/>
                <a:gd name="connsiteY0" fmla="*/ -16 h 138092"/>
                <a:gd name="connsiteX1" fmla="*/ 3919 w 62609"/>
                <a:gd name="connsiteY1" fmla="*/ 1398 h 138092"/>
                <a:gd name="connsiteX2" fmla="*/ -352 w 62609"/>
                <a:gd name="connsiteY2" fmla="*/ 6359 h 138092"/>
                <a:gd name="connsiteX3" fmla="*/ -336 w 62609"/>
                <a:gd name="connsiteY3" fmla="*/ 6516 h 138092"/>
                <a:gd name="connsiteX4" fmla="*/ -336 w 62609"/>
                <a:gd name="connsiteY4" fmla="*/ 24925 h 138092"/>
                <a:gd name="connsiteX5" fmla="*/ 4494 w 62609"/>
                <a:gd name="connsiteY5" fmla="*/ 28744 h 138092"/>
                <a:gd name="connsiteX6" fmla="*/ 14461 w 62609"/>
                <a:gd name="connsiteY6" fmla="*/ 27904 h 138092"/>
                <a:gd name="connsiteX7" fmla="*/ 29257 w 62609"/>
                <a:gd name="connsiteY7" fmla="*/ 50019 h 138092"/>
                <a:gd name="connsiteX8" fmla="*/ 29257 w 62609"/>
                <a:gd name="connsiteY8" fmla="*/ 133472 h 138092"/>
                <a:gd name="connsiteX9" fmla="*/ 32979 w 62609"/>
                <a:gd name="connsiteY9" fmla="*/ 138046 h 138092"/>
                <a:gd name="connsiteX10" fmla="*/ 33742 w 62609"/>
                <a:gd name="connsiteY10" fmla="*/ 138056 h 138092"/>
                <a:gd name="connsiteX11" fmla="*/ 57662 w 62609"/>
                <a:gd name="connsiteY11" fmla="*/ 138056 h 138092"/>
                <a:gd name="connsiteX12" fmla="*/ 62224 w 62609"/>
                <a:gd name="connsiteY12" fmla="*/ 134313 h 138092"/>
                <a:gd name="connsiteX13" fmla="*/ 62224 w 62609"/>
                <a:gd name="connsiteY13" fmla="*/ 133510 h 138092"/>
                <a:gd name="connsiteX14" fmla="*/ 62224 w 62609"/>
                <a:gd name="connsiteY14" fmla="*/ 45664 h 138092"/>
                <a:gd name="connsiteX15" fmla="*/ 21552 w 62609"/>
                <a:gd name="connsiteY15" fmla="*/ -16 h 13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09" h="138092">
                  <a:moveTo>
                    <a:pt x="21552" y="-16"/>
                  </a:moveTo>
                  <a:cubicBezTo>
                    <a:pt x="15645" y="-54"/>
                    <a:pt x="9745" y="419"/>
                    <a:pt x="3919" y="1398"/>
                  </a:cubicBezTo>
                  <a:cubicBezTo>
                    <a:pt x="1366" y="1593"/>
                    <a:pt x="-547" y="3815"/>
                    <a:pt x="-352" y="6359"/>
                  </a:cubicBezTo>
                  <a:cubicBezTo>
                    <a:pt x="-348" y="6411"/>
                    <a:pt x="-344" y="6464"/>
                    <a:pt x="-336" y="6516"/>
                  </a:cubicBezTo>
                  <a:lnTo>
                    <a:pt x="-336" y="24925"/>
                  </a:lnTo>
                  <a:cubicBezTo>
                    <a:pt x="-336" y="28057"/>
                    <a:pt x="1389" y="29165"/>
                    <a:pt x="4494" y="28744"/>
                  </a:cubicBezTo>
                  <a:cubicBezTo>
                    <a:pt x="7791" y="28216"/>
                    <a:pt x="11122" y="27936"/>
                    <a:pt x="14461" y="27904"/>
                  </a:cubicBezTo>
                  <a:cubicBezTo>
                    <a:pt x="25271" y="27904"/>
                    <a:pt x="29257" y="31303"/>
                    <a:pt x="29257" y="50019"/>
                  </a:cubicBezTo>
                  <a:lnTo>
                    <a:pt x="29257" y="133472"/>
                  </a:lnTo>
                  <a:cubicBezTo>
                    <a:pt x="29016" y="135759"/>
                    <a:pt x="30683" y="137807"/>
                    <a:pt x="32979" y="138046"/>
                  </a:cubicBezTo>
                  <a:cubicBezTo>
                    <a:pt x="33232" y="138072"/>
                    <a:pt x="33489" y="138076"/>
                    <a:pt x="33742" y="138056"/>
                  </a:cubicBezTo>
                  <a:lnTo>
                    <a:pt x="57662" y="138056"/>
                  </a:lnTo>
                  <a:cubicBezTo>
                    <a:pt x="59958" y="138277"/>
                    <a:pt x="62002" y="136602"/>
                    <a:pt x="62224" y="134313"/>
                  </a:cubicBezTo>
                  <a:cubicBezTo>
                    <a:pt x="62251" y="134046"/>
                    <a:pt x="62251" y="133777"/>
                    <a:pt x="62224" y="133510"/>
                  </a:cubicBezTo>
                  <a:lnTo>
                    <a:pt x="62224" y="45664"/>
                  </a:lnTo>
                  <a:cubicBezTo>
                    <a:pt x="62262" y="11061"/>
                    <a:pt x="49996" y="-16"/>
                    <a:pt x="21552" y="-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8050DD0-80A1-45FD-A2C7-630DA0AEE3C5}"/>
                </a:ext>
              </a:extLst>
            </p:cNvPr>
            <p:cNvSpPr/>
            <p:nvPr/>
          </p:nvSpPr>
          <p:spPr>
            <a:xfrm>
              <a:off x="-260055" y="3816730"/>
              <a:ext cx="94845" cy="138074"/>
            </a:xfrm>
            <a:custGeom>
              <a:avLst/>
              <a:gdLst>
                <a:gd name="connsiteX0" fmla="*/ 89221 w 94845"/>
                <a:gd name="connsiteY0" fmla="*/ 108722 h 138074"/>
                <a:gd name="connsiteX1" fmla="*/ 67486 w 94845"/>
                <a:gd name="connsiteY1" fmla="*/ 110364 h 138074"/>
                <a:gd name="connsiteX2" fmla="*/ 32296 w 94845"/>
                <a:gd name="connsiteY2" fmla="*/ 69000 h 138074"/>
                <a:gd name="connsiteX3" fmla="*/ 67217 w 94845"/>
                <a:gd name="connsiteY3" fmla="*/ 27636 h 138074"/>
                <a:gd name="connsiteX4" fmla="*/ 89489 w 94845"/>
                <a:gd name="connsiteY4" fmla="*/ 29278 h 138074"/>
                <a:gd name="connsiteX5" fmla="*/ 94434 w 94845"/>
                <a:gd name="connsiteY5" fmla="*/ 25192 h 138074"/>
                <a:gd name="connsiteX6" fmla="*/ 94434 w 94845"/>
                <a:gd name="connsiteY6" fmla="*/ 7928 h 138074"/>
                <a:gd name="connsiteX7" fmla="*/ 90601 w 94845"/>
                <a:gd name="connsiteY7" fmla="*/ 3001 h 138074"/>
                <a:gd name="connsiteX8" fmla="*/ 61736 w 94845"/>
                <a:gd name="connsiteY8" fmla="*/ -16 h 138074"/>
                <a:gd name="connsiteX9" fmla="*/ -403 w 94845"/>
                <a:gd name="connsiteY9" fmla="*/ 69000 h 138074"/>
                <a:gd name="connsiteX10" fmla="*/ 61736 w 94845"/>
                <a:gd name="connsiteY10" fmla="*/ 138055 h 138074"/>
                <a:gd name="connsiteX11" fmla="*/ 90601 w 94845"/>
                <a:gd name="connsiteY11" fmla="*/ 135037 h 138074"/>
                <a:gd name="connsiteX12" fmla="*/ 94434 w 94845"/>
                <a:gd name="connsiteY12" fmla="*/ 130110 h 138074"/>
                <a:gd name="connsiteX13" fmla="*/ 94434 w 94845"/>
                <a:gd name="connsiteY13" fmla="*/ 112808 h 138074"/>
                <a:gd name="connsiteX14" fmla="*/ 89221 w 94845"/>
                <a:gd name="connsiteY14" fmla="*/ 108722 h 13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45" h="138074">
                  <a:moveTo>
                    <a:pt x="89221" y="108722"/>
                  </a:moveTo>
                  <a:cubicBezTo>
                    <a:pt x="82018" y="109733"/>
                    <a:pt x="74757" y="110281"/>
                    <a:pt x="67486" y="110364"/>
                  </a:cubicBezTo>
                  <a:cubicBezTo>
                    <a:pt x="40652" y="110364"/>
                    <a:pt x="32296" y="102725"/>
                    <a:pt x="32296" y="69000"/>
                  </a:cubicBezTo>
                  <a:cubicBezTo>
                    <a:pt x="32296" y="35275"/>
                    <a:pt x="40805" y="27636"/>
                    <a:pt x="67217" y="27636"/>
                  </a:cubicBezTo>
                  <a:cubicBezTo>
                    <a:pt x="74669" y="27717"/>
                    <a:pt x="82106" y="28265"/>
                    <a:pt x="89489" y="29278"/>
                  </a:cubicBezTo>
                  <a:cubicBezTo>
                    <a:pt x="92517" y="29546"/>
                    <a:pt x="94434" y="28744"/>
                    <a:pt x="94434" y="25192"/>
                  </a:cubicBezTo>
                  <a:lnTo>
                    <a:pt x="94434" y="7928"/>
                  </a:lnTo>
                  <a:cubicBezTo>
                    <a:pt x="94576" y="5561"/>
                    <a:pt x="92935" y="3456"/>
                    <a:pt x="90601" y="3001"/>
                  </a:cubicBezTo>
                  <a:cubicBezTo>
                    <a:pt x="81117" y="954"/>
                    <a:pt x="71438" y="-58"/>
                    <a:pt x="61736" y="-16"/>
                  </a:cubicBezTo>
                  <a:cubicBezTo>
                    <a:pt x="17499" y="-16"/>
                    <a:pt x="-403" y="19959"/>
                    <a:pt x="-403" y="69000"/>
                  </a:cubicBezTo>
                  <a:cubicBezTo>
                    <a:pt x="-403" y="118041"/>
                    <a:pt x="17499" y="138055"/>
                    <a:pt x="61736" y="138055"/>
                  </a:cubicBezTo>
                  <a:cubicBezTo>
                    <a:pt x="71438" y="138110"/>
                    <a:pt x="81121" y="137099"/>
                    <a:pt x="90601" y="135037"/>
                  </a:cubicBezTo>
                  <a:cubicBezTo>
                    <a:pt x="92935" y="134582"/>
                    <a:pt x="94576" y="132477"/>
                    <a:pt x="94434" y="130110"/>
                  </a:cubicBezTo>
                  <a:lnTo>
                    <a:pt x="94434" y="112808"/>
                  </a:lnTo>
                  <a:cubicBezTo>
                    <a:pt x="94472" y="109256"/>
                    <a:pt x="92134" y="108454"/>
                    <a:pt x="89221" y="1087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76" name="Tekstvak 75">
            <a:extLst>
              <a:ext uri="{FF2B5EF4-FFF2-40B4-BE49-F238E27FC236}">
                <a16:creationId xmlns:a16="http://schemas.microsoft.com/office/drawing/2014/main" id="{D0182A48-DA3F-450B-A25F-33220487905E}"/>
              </a:ext>
            </a:extLst>
          </p:cNvPr>
          <p:cNvSpPr txBox="1"/>
          <p:nvPr/>
        </p:nvSpPr>
        <p:spPr>
          <a:xfrm>
            <a:off x="209495" y="1101021"/>
            <a:ext cx="848905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spaces are communities that agree on converging to using shared  agreements in the form of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Meta-data publishing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Data transfer protocols &amp; service standards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Schemas and semantics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Data licensing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Authentication and access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Persistent identifier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In addition to agreements, a data space may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Data publishing &amp; processing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Run-time environment(s) for running the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Community support &amp; tools for data onboarding, software contributions, service development,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96991FA-A87D-A1BB-3C38-35362490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9200"/>
            <a:ext cx="4392501" cy="54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9D6AB6-6CD7-4A19-9A2B-8D9A8A14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36872"/>
            <a:ext cx="4348805" cy="770339"/>
          </a:xfrm>
        </p:spPr>
        <p:txBody>
          <a:bodyPr/>
          <a:lstStyle/>
          <a:p>
            <a:r>
              <a:rPr lang="en-US"/>
              <a:t>Data space architecture and roles (IDSA)</a:t>
            </a:r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C51FD7-40D1-4344-B85F-2F580353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17</a:t>
            </a:fld>
            <a:endParaRPr lang="en-US"/>
          </a:p>
        </p:txBody>
      </p:sp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8C9293E4-3609-4E47-B9B6-D2057F22C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r="16884" b="6666"/>
          <a:stretch/>
        </p:blipFill>
        <p:spPr>
          <a:xfrm>
            <a:off x="6232771" y="342900"/>
            <a:ext cx="2911229" cy="4800600"/>
          </a:xfrm>
          <a:prstGeom prst="rect">
            <a:avLst/>
          </a:prstGeom>
        </p:spPr>
      </p:pic>
      <p:sp>
        <p:nvSpPr>
          <p:cNvPr id="171" name="Rectangle: Rounded Corners 6">
            <a:extLst>
              <a:ext uri="{FF2B5EF4-FFF2-40B4-BE49-F238E27FC236}">
                <a16:creationId xmlns:a16="http://schemas.microsoft.com/office/drawing/2014/main" id="{8FEE6E2F-F752-448C-A539-25018EFD3DEE}"/>
              </a:ext>
            </a:extLst>
          </p:cNvPr>
          <p:cNvSpPr/>
          <p:nvPr/>
        </p:nvSpPr>
        <p:spPr>
          <a:xfrm>
            <a:off x="695128" y="2392278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Owner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2" name="Rectangle: Rounded Corners 6">
            <a:extLst>
              <a:ext uri="{FF2B5EF4-FFF2-40B4-BE49-F238E27FC236}">
                <a16:creationId xmlns:a16="http://schemas.microsoft.com/office/drawing/2014/main" id="{7BAB2008-01E1-41B3-AC57-35C6B74D5DC4}"/>
              </a:ext>
            </a:extLst>
          </p:cNvPr>
          <p:cNvSpPr/>
          <p:nvPr/>
        </p:nvSpPr>
        <p:spPr>
          <a:xfrm>
            <a:off x="2379815" y="2400966"/>
            <a:ext cx="768888" cy="333546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Provider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3" name="Rectangle: Rounded Corners 6">
            <a:extLst>
              <a:ext uri="{FF2B5EF4-FFF2-40B4-BE49-F238E27FC236}">
                <a16:creationId xmlns:a16="http://schemas.microsoft.com/office/drawing/2014/main" id="{E6150446-7E1D-4AA5-B6E6-1B035AD4CFF9}"/>
              </a:ext>
            </a:extLst>
          </p:cNvPr>
          <p:cNvSpPr/>
          <p:nvPr/>
        </p:nvSpPr>
        <p:spPr>
          <a:xfrm>
            <a:off x="4064502" y="1611647"/>
            <a:ext cx="960106" cy="369332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Broker Service Provider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4" name="Rectangle: Rounded Corners 6">
            <a:extLst>
              <a:ext uri="{FF2B5EF4-FFF2-40B4-BE49-F238E27FC236}">
                <a16:creationId xmlns:a16="http://schemas.microsoft.com/office/drawing/2014/main" id="{6C919064-ACF4-4AEE-BDBA-672C1BEEB5BA}"/>
              </a:ext>
            </a:extLst>
          </p:cNvPr>
          <p:cNvSpPr/>
          <p:nvPr/>
        </p:nvSpPr>
        <p:spPr>
          <a:xfrm>
            <a:off x="4091947" y="3162522"/>
            <a:ext cx="960106" cy="369332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800" cap="small">
                <a:solidFill>
                  <a:schemeClr val="bg1"/>
                </a:solidFill>
              </a:rPr>
              <a:t>Clearing House</a:t>
            </a:r>
          </a:p>
        </p:txBody>
      </p:sp>
      <p:sp>
        <p:nvSpPr>
          <p:cNvPr id="175" name="Rectangle: Rounded Corners 6">
            <a:extLst>
              <a:ext uri="{FF2B5EF4-FFF2-40B4-BE49-F238E27FC236}">
                <a16:creationId xmlns:a16="http://schemas.microsoft.com/office/drawing/2014/main" id="{237BAA42-BFDD-4181-8EEF-2B45509F24D8}"/>
              </a:ext>
            </a:extLst>
          </p:cNvPr>
          <p:cNvSpPr/>
          <p:nvPr/>
        </p:nvSpPr>
        <p:spPr>
          <a:xfrm>
            <a:off x="5940407" y="2392278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Consumer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6" name="Rectangle: Rounded Corners 6">
            <a:extLst>
              <a:ext uri="{FF2B5EF4-FFF2-40B4-BE49-F238E27FC236}">
                <a16:creationId xmlns:a16="http://schemas.microsoft.com/office/drawing/2014/main" id="{5E3F7E10-0EC8-4C76-8FA3-4958E300C1A9}"/>
              </a:ext>
            </a:extLst>
          </p:cNvPr>
          <p:cNvSpPr/>
          <p:nvPr/>
        </p:nvSpPr>
        <p:spPr>
          <a:xfrm>
            <a:off x="7625095" y="2400966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User</a:t>
            </a:r>
            <a:endParaRPr lang="nl-BE" sz="800" cap="small">
              <a:solidFill>
                <a:schemeClr val="bg1"/>
              </a:solidFill>
            </a:endParaRPr>
          </a:p>
        </p:txBody>
      </p:sp>
      <p:cxnSp>
        <p:nvCxnSpPr>
          <p:cNvPr id="178" name="Rechte verbindingslijn met pijl 177">
            <a:extLst>
              <a:ext uri="{FF2B5EF4-FFF2-40B4-BE49-F238E27FC236}">
                <a16:creationId xmlns:a16="http://schemas.microsoft.com/office/drawing/2014/main" id="{338D79B7-3244-41F5-A5A6-6B08C29B6E8D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>
            <a:off x="1464016" y="2563395"/>
            <a:ext cx="915799" cy="4344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Rechte verbindingslijn met pijl 180">
            <a:extLst>
              <a:ext uri="{FF2B5EF4-FFF2-40B4-BE49-F238E27FC236}">
                <a16:creationId xmlns:a16="http://schemas.microsoft.com/office/drawing/2014/main" id="{AA703B3F-7B71-4F57-BE01-A437D96EEF61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3148703" y="1796313"/>
            <a:ext cx="915799" cy="600309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Rechte verbindingslijn met pijl 183">
            <a:extLst>
              <a:ext uri="{FF2B5EF4-FFF2-40B4-BE49-F238E27FC236}">
                <a16:creationId xmlns:a16="http://schemas.microsoft.com/office/drawing/2014/main" id="{00A05F38-9E66-4E73-821E-49F32518F745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 flipV="1">
            <a:off x="3148703" y="2563395"/>
            <a:ext cx="2791704" cy="4344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met pijl 195">
            <a:extLst>
              <a:ext uri="{FF2B5EF4-FFF2-40B4-BE49-F238E27FC236}">
                <a16:creationId xmlns:a16="http://schemas.microsoft.com/office/drawing/2014/main" id="{D3D2926B-EDD7-44F2-A2B5-B4ACBEEFBCAC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3131841" y="2734512"/>
            <a:ext cx="960106" cy="612676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Rechte verbindingslijn met pijl 198">
            <a:extLst>
              <a:ext uri="{FF2B5EF4-FFF2-40B4-BE49-F238E27FC236}">
                <a16:creationId xmlns:a16="http://schemas.microsoft.com/office/drawing/2014/main" id="{F695DA75-364D-4C59-A435-4DE7C65817A2}"/>
              </a:ext>
            </a:extLst>
          </p:cNvPr>
          <p:cNvCxnSpPr>
            <a:cxnSpLocks/>
            <a:endCxn id="174" idx="3"/>
          </p:cNvCxnSpPr>
          <p:nvPr/>
        </p:nvCxnSpPr>
        <p:spPr>
          <a:xfrm flipH="1">
            <a:off x="5052053" y="2734512"/>
            <a:ext cx="888354" cy="612676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Rechte verbindingslijn met pijl 204">
            <a:extLst>
              <a:ext uri="{FF2B5EF4-FFF2-40B4-BE49-F238E27FC236}">
                <a16:creationId xmlns:a16="http://schemas.microsoft.com/office/drawing/2014/main" id="{A10A97D8-FC62-45FA-9110-49F4D6F2E06C}"/>
              </a:ext>
            </a:extLst>
          </p:cNvPr>
          <p:cNvCxnSpPr>
            <a:cxnSpLocks/>
            <a:endCxn id="173" idx="3"/>
          </p:cNvCxnSpPr>
          <p:nvPr/>
        </p:nvCxnSpPr>
        <p:spPr>
          <a:xfrm flipH="1" flipV="1">
            <a:off x="5024608" y="1796313"/>
            <a:ext cx="915799" cy="604653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met pijl 207">
            <a:extLst>
              <a:ext uri="{FF2B5EF4-FFF2-40B4-BE49-F238E27FC236}">
                <a16:creationId xmlns:a16="http://schemas.microsoft.com/office/drawing/2014/main" id="{1A69F0D8-62FC-49B6-B4BE-C97A0AFDF00A}"/>
              </a:ext>
            </a:extLst>
          </p:cNvPr>
          <p:cNvCxnSpPr>
            <a:cxnSpLocks/>
            <a:stCxn id="175" idx="3"/>
            <a:endCxn id="176" idx="1"/>
          </p:cNvCxnSpPr>
          <p:nvPr/>
        </p:nvCxnSpPr>
        <p:spPr>
          <a:xfrm>
            <a:off x="6709295" y="2563395"/>
            <a:ext cx="915800" cy="8688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hthoek 211">
            <a:extLst>
              <a:ext uri="{FF2B5EF4-FFF2-40B4-BE49-F238E27FC236}">
                <a16:creationId xmlns:a16="http://schemas.microsoft.com/office/drawing/2014/main" id="{FFD2290D-6E43-484F-9332-B6E94E1D6596}"/>
              </a:ext>
            </a:extLst>
          </p:cNvPr>
          <p:cNvSpPr/>
          <p:nvPr/>
        </p:nvSpPr>
        <p:spPr>
          <a:xfrm>
            <a:off x="6797675" y="4009564"/>
            <a:ext cx="914400" cy="333546"/>
          </a:xfrm>
          <a:prstGeom prst="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Vocabulary Provider</a:t>
            </a:r>
            <a:endParaRPr lang="LID4096" sz="800" cap="small">
              <a:solidFill>
                <a:schemeClr val="bg1"/>
              </a:solidFill>
            </a:endParaRPr>
          </a:p>
        </p:txBody>
      </p:sp>
      <p:sp>
        <p:nvSpPr>
          <p:cNvPr id="213" name="Rectangle: Rounded Corners 6">
            <a:extLst>
              <a:ext uri="{FF2B5EF4-FFF2-40B4-BE49-F238E27FC236}">
                <a16:creationId xmlns:a16="http://schemas.microsoft.com/office/drawing/2014/main" id="{4CA2590E-9FCA-4FA6-9416-4C563F0B71C8}"/>
              </a:ext>
            </a:extLst>
          </p:cNvPr>
          <p:cNvSpPr/>
          <p:nvPr/>
        </p:nvSpPr>
        <p:spPr>
          <a:xfrm>
            <a:off x="377444" y="3834103"/>
            <a:ext cx="684485" cy="342234"/>
          </a:xfrm>
          <a:prstGeom prst="roundRect">
            <a:avLst/>
          </a:prstGeom>
          <a:noFill/>
          <a:ln w="6350"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cap="small">
                <a:solidFill>
                  <a:schemeClr val="bg1"/>
                </a:solidFill>
              </a:rPr>
              <a:t>Core Participant</a:t>
            </a:r>
            <a:endParaRPr lang="nl-BE" sz="700" cap="small">
              <a:solidFill>
                <a:schemeClr val="bg1"/>
              </a:solidFill>
            </a:endParaRP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F1E5873E-FE3C-4B08-BC95-9E4058992FEF}"/>
              </a:ext>
            </a:extLst>
          </p:cNvPr>
          <p:cNvSpPr/>
          <p:nvPr/>
        </p:nvSpPr>
        <p:spPr>
          <a:xfrm>
            <a:off x="377444" y="4234647"/>
            <a:ext cx="684485" cy="333546"/>
          </a:xfrm>
          <a:prstGeom prst="rect">
            <a:avLst/>
          </a:prstGeom>
          <a:noFill/>
          <a:ln w="6350"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cap="small">
                <a:solidFill>
                  <a:schemeClr val="bg1"/>
                </a:solidFill>
              </a:rPr>
              <a:t>Intermediary</a:t>
            </a:r>
            <a:endParaRPr lang="LID4096" sz="700" cap="small">
              <a:solidFill>
                <a:schemeClr val="bg1"/>
              </a:solidFill>
            </a:endParaRPr>
          </a:p>
        </p:txBody>
      </p:sp>
      <p:sp>
        <p:nvSpPr>
          <p:cNvPr id="215" name="Parallellogram 214">
            <a:extLst>
              <a:ext uri="{FF2B5EF4-FFF2-40B4-BE49-F238E27FC236}">
                <a16:creationId xmlns:a16="http://schemas.microsoft.com/office/drawing/2014/main" id="{1EFD4479-C496-46EF-9656-EC9710325ADD}"/>
              </a:ext>
            </a:extLst>
          </p:cNvPr>
          <p:cNvSpPr/>
          <p:nvPr/>
        </p:nvSpPr>
        <p:spPr>
          <a:xfrm>
            <a:off x="335242" y="4624232"/>
            <a:ext cx="768888" cy="290137"/>
          </a:xfrm>
          <a:prstGeom prst="parallelogram">
            <a:avLst/>
          </a:prstGeom>
          <a:noFill/>
          <a:ln w="6350"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cap="small">
                <a:solidFill>
                  <a:schemeClr val="bg1"/>
                </a:solidFill>
              </a:rPr>
              <a:t>Service Provider</a:t>
            </a:r>
            <a:endParaRPr lang="LID4096" sz="700" cap="small">
              <a:solidFill>
                <a:schemeClr val="bg1"/>
              </a:solidFill>
            </a:endParaRPr>
          </a:p>
        </p:txBody>
      </p:sp>
      <p:cxnSp>
        <p:nvCxnSpPr>
          <p:cNvPr id="216" name="Rechte verbindingslijn met pijl 215">
            <a:extLst>
              <a:ext uri="{FF2B5EF4-FFF2-40B4-BE49-F238E27FC236}">
                <a16:creationId xmlns:a16="http://schemas.microsoft.com/office/drawing/2014/main" id="{5764F7F5-D4E4-4613-98B7-74B6493385BB}"/>
              </a:ext>
            </a:extLst>
          </p:cNvPr>
          <p:cNvCxnSpPr>
            <a:cxnSpLocks/>
          </p:cNvCxnSpPr>
          <p:nvPr/>
        </p:nvCxnSpPr>
        <p:spPr>
          <a:xfrm>
            <a:off x="1254439" y="4155990"/>
            <a:ext cx="600456" cy="0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Rechte verbindingslijn met pijl 217">
            <a:extLst>
              <a:ext uri="{FF2B5EF4-FFF2-40B4-BE49-F238E27FC236}">
                <a16:creationId xmlns:a16="http://schemas.microsoft.com/office/drawing/2014/main" id="{8E991C30-1168-4B98-AB51-7BF9AD9DEA9F}"/>
              </a:ext>
            </a:extLst>
          </p:cNvPr>
          <p:cNvCxnSpPr>
            <a:cxnSpLocks/>
          </p:cNvCxnSpPr>
          <p:nvPr/>
        </p:nvCxnSpPr>
        <p:spPr>
          <a:xfrm>
            <a:off x="1254439" y="4469832"/>
            <a:ext cx="600456" cy="0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Rechte verbindingslijn met pijl 218">
            <a:extLst>
              <a:ext uri="{FF2B5EF4-FFF2-40B4-BE49-F238E27FC236}">
                <a16:creationId xmlns:a16="http://schemas.microsoft.com/office/drawing/2014/main" id="{6F873A3A-9865-447F-A3C1-B4C3B7E97E52}"/>
              </a:ext>
            </a:extLst>
          </p:cNvPr>
          <p:cNvCxnSpPr>
            <a:cxnSpLocks/>
          </p:cNvCxnSpPr>
          <p:nvPr/>
        </p:nvCxnSpPr>
        <p:spPr>
          <a:xfrm>
            <a:off x="1254439" y="4842379"/>
            <a:ext cx="600456" cy="0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kstvak 219">
            <a:extLst>
              <a:ext uri="{FF2B5EF4-FFF2-40B4-BE49-F238E27FC236}">
                <a16:creationId xmlns:a16="http://schemas.microsoft.com/office/drawing/2014/main" id="{F4779A2A-09F5-4F85-BA97-495241AA19DA}"/>
              </a:ext>
            </a:extLst>
          </p:cNvPr>
          <p:cNvSpPr txBox="1"/>
          <p:nvPr/>
        </p:nvSpPr>
        <p:spPr>
          <a:xfrm>
            <a:off x="1271577" y="3921958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Data Flow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221" name="Tekstvak 220">
            <a:extLst>
              <a:ext uri="{FF2B5EF4-FFF2-40B4-BE49-F238E27FC236}">
                <a16:creationId xmlns:a16="http://schemas.microsoft.com/office/drawing/2014/main" id="{B813CC34-B45D-4348-A67C-C7B10F6744E3}"/>
              </a:ext>
            </a:extLst>
          </p:cNvPr>
          <p:cNvSpPr txBox="1"/>
          <p:nvPr/>
        </p:nvSpPr>
        <p:spPr>
          <a:xfrm>
            <a:off x="1187420" y="4247242"/>
            <a:ext cx="7344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MetaData Flow</a:t>
            </a:r>
            <a:endParaRPr lang="LID4096" sz="600" cap="small">
              <a:solidFill>
                <a:schemeClr val="bg1"/>
              </a:solidFill>
            </a:endParaRPr>
          </a:p>
        </p:txBody>
      </p:sp>
      <p:sp>
        <p:nvSpPr>
          <p:cNvPr id="222" name="Tekstvak 221">
            <a:extLst>
              <a:ext uri="{FF2B5EF4-FFF2-40B4-BE49-F238E27FC236}">
                <a16:creationId xmlns:a16="http://schemas.microsoft.com/office/drawing/2014/main" id="{77C2B239-F30C-4E19-AAA4-6CE6BAF2BB62}"/>
              </a:ext>
            </a:extLst>
          </p:cNvPr>
          <p:cNvSpPr txBox="1"/>
          <p:nvPr/>
        </p:nvSpPr>
        <p:spPr>
          <a:xfrm>
            <a:off x="1197839" y="4624232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Software Flow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2DBC5DF4-3B6B-4B25-A1B5-E296563432BA}"/>
              </a:ext>
            </a:extLst>
          </p:cNvPr>
          <p:cNvCxnSpPr>
            <a:cxnSpLocks/>
            <a:stCxn id="212" idx="0"/>
            <a:endCxn id="175" idx="2"/>
          </p:cNvCxnSpPr>
          <p:nvPr/>
        </p:nvCxnSpPr>
        <p:spPr>
          <a:xfrm flipH="1" flipV="1">
            <a:off x="6324851" y="2734512"/>
            <a:ext cx="930024" cy="1275052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kstvak 228">
            <a:extLst>
              <a:ext uri="{FF2B5EF4-FFF2-40B4-BE49-F238E27FC236}">
                <a16:creationId xmlns:a16="http://schemas.microsoft.com/office/drawing/2014/main" id="{CDD6FF55-D4E6-4B57-B322-D48BEAC23299}"/>
              </a:ext>
            </a:extLst>
          </p:cNvPr>
          <p:cNvSpPr txBox="1"/>
          <p:nvPr/>
        </p:nvSpPr>
        <p:spPr>
          <a:xfrm>
            <a:off x="1643634" y="2408326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Authorize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DBCF9960-E323-40B3-A62D-E9B06B08A8F1}"/>
              </a:ext>
            </a:extLst>
          </p:cNvPr>
          <p:cNvSpPr txBox="1"/>
          <p:nvPr/>
        </p:nvSpPr>
        <p:spPr>
          <a:xfrm rot="19620000">
            <a:off x="3102175" y="1963434"/>
            <a:ext cx="777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Publish Metadata</a:t>
            </a:r>
            <a:endParaRPr lang="LID4096" sz="600" cap="small">
              <a:solidFill>
                <a:schemeClr val="bg1"/>
              </a:solidFill>
            </a:endParaRP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A203BE5-35A0-4D52-8AEB-07D82EDDFEDC}"/>
              </a:ext>
            </a:extLst>
          </p:cNvPr>
          <p:cNvSpPr txBox="1"/>
          <p:nvPr/>
        </p:nvSpPr>
        <p:spPr>
          <a:xfrm rot="1977560">
            <a:off x="3150443" y="3002928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Log Transaction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3E9FF5E0-E101-43F5-8EBA-743EB5A50889}"/>
              </a:ext>
            </a:extLst>
          </p:cNvPr>
          <p:cNvSpPr txBox="1"/>
          <p:nvPr/>
        </p:nvSpPr>
        <p:spPr>
          <a:xfrm rot="19524076">
            <a:off x="5177515" y="3001324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Log Transaction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A85547C7-D186-48DD-90A1-39236B1B8EAF}"/>
              </a:ext>
            </a:extLst>
          </p:cNvPr>
          <p:cNvSpPr txBox="1"/>
          <p:nvPr/>
        </p:nvSpPr>
        <p:spPr>
          <a:xfrm rot="1977560">
            <a:off x="5165707" y="1924670"/>
            <a:ext cx="7729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Search Metadata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124B5572-7CC1-44B0-9622-DE4E7716018C}"/>
              </a:ext>
            </a:extLst>
          </p:cNvPr>
          <p:cNvSpPr txBox="1"/>
          <p:nvPr/>
        </p:nvSpPr>
        <p:spPr>
          <a:xfrm rot="3251313">
            <a:off x="6433866" y="3252970"/>
            <a:ext cx="9076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Provide Vocabularies</a:t>
            </a:r>
          </a:p>
        </p:txBody>
      </p:sp>
      <p:sp>
        <p:nvSpPr>
          <p:cNvPr id="235" name="Tekstvak 234">
            <a:extLst>
              <a:ext uri="{FF2B5EF4-FFF2-40B4-BE49-F238E27FC236}">
                <a16:creationId xmlns:a16="http://schemas.microsoft.com/office/drawing/2014/main" id="{D77EFC42-0B79-4571-837B-740D70856C48}"/>
              </a:ext>
            </a:extLst>
          </p:cNvPr>
          <p:cNvSpPr txBox="1"/>
          <p:nvPr/>
        </p:nvSpPr>
        <p:spPr>
          <a:xfrm>
            <a:off x="6905047" y="240832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Use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32146FCD-CFA6-4C77-AA85-E4BAA4A97981}"/>
              </a:ext>
            </a:extLst>
          </p:cNvPr>
          <p:cNvSpPr txBox="1"/>
          <p:nvPr/>
        </p:nvSpPr>
        <p:spPr>
          <a:xfrm>
            <a:off x="4216499" y="2387084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Transfer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46" name="Tijdelijke aanduiding voor tekst 4">
            <a:extLst>
              <a:ext uri="{FF2B5EF4-FFF2-40B4-BE49-F238E27FC236}">
                <a16:creationId xmlns:a16="http://schemas.microsoft.com/office/drawing/2014/main" id="{86083552-43A3-4147-A265-26A44BDE7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1004642"/>
            <a:ext cx="3268370" cy="369332"/>
          </a:xfrm>
        </p:spPr>
        <p:txBody>
          <a:bodyPr/>
          <a:lstStyle/>
          <a:p>
            <a:r>
              <a:rPr lang="en-US" cap="small"/>
              <a:t>From exchanging data to sharing Assets</a:t>
            </a:r>
            <a:endParaRPr lang="LID4096" cap="small"/>
          </a:p>
        </p:txBody>
      </p:sp>
      <p:sp>
        <p:nvSpPr>
          <p:cNvPr id="43" name="Parallellogram 42">
            <a:extLst>
              <a:ext uri="{FF2B5EF4-FFF2-40B4-BE49-F238E27FC236}">
                <a16:creationId xmlns:a16="http://schemas.microsoft.com/office/drawing/2014/main" id="{82434A13-0B47-4927-9140-F1D10A2D1FDF}"/>
              </a:ext>
            </a:extLst>
          </p:cNvPr>
          <p:cNvSpPr/>
          <p:nvPr/>
        </p:nvSpPr>
        <p:spPr>
          <a:xfrm>
            <a:off x="4187556" y="939925"/>
            <a:ext cx="768888" cy="290137"/>
          </a:xfrm>
          <a:prstGeom prst="parallelogram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Service Provider</a:t>
            </a:r>
            <a:endParaRPr lang="LID4096" sz="800" cap="small">
              <a:solidFill>
                <a:schemeClr val="bg1"/>
              </a:solidFill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66E23C97-6555-4084-A256-DB4CC13D22C5}"/>
              </a:ext>
            </a:extLst>
          </p:cNvPr>
          <p:cNvCxnSpPr>
            <a:cxnSpLocks/>
          </p:cNvCxnSpPr>
          <p:nvPr/>
        </p:nvCxnSpPr>
        <p:spPr>
          <a:xfrm flipV="1">
            <a:off x="2764259" y="1199535"/>
            <a:ext cx="1375941" cy="1201431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89D23233-5A4E-443C-8F11-C54048BDF483}"/>
              </a:ext>
            </a:extLst>
          </p:cNvPr>
          <p:cNvCxnSpPr>
            <a:cxnSpLocks/>
          </p:cNvCxnSpPr>
          <p:nvPr/>
        </p:nvCxnSpPr>
        <p:spPr>
          <a:xfrm>
            <a:off x="4971062" y="1224740"/>
            <a:ext cx="1329873" cy="1120269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D0BE1131-38ED-4F37-8FFE-C7BAE437406F}"/>
              </a:ext>
            </a:extLst>
          </p:cNvPr>
          <p:cNvSpPr txBox="1"/>
          <p:nvPr/>
        </p:nvSpPr>
        <p:spPr>
          <a:xfrm rot="19120956">
            <a:off x="3034194" y="1637120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Transfer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A33BB6E0-4191-49AB-AB7D-8BDB5A278A9A}"/>
              </a:ext>
            </a:extLst>
          </p:cNvPr>
          <p:cNvSpPr txBox="1"/>
          <p:nvPr/>
        </p:nvSpPr>
        <p:spPr>
          <a:xfrm rot="2413932">
            <a:off x="5389877" y="1609749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Receive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146F995B-C326-449D-A29D-75DF9AD462E6}"/>
              </a:ext>
            </a:extLst>
          </p:cNvPr>
          <p:cNvSpPr/>
          <p:nvPr/>
        </p:nvSpPr>
        <p:spPr>
          <a:xfrm>
            <a:off x="4137653" y="4006029"/>
            <a:ext cx="914400" cy="333546"/>
          </a:xfrm>
          <a:prstGeom prst="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APP STORE Provider</a:t>
            </a:r>
            <a:endParaRPr lang="LID4096" sz="800" cap="small">
              <a:solidFill>
                <a:schemeClr val="bg1"/>
              </a:solidFill>
            </a:endParaRP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57D09482-7608-4E2E-8946-4C3C7AB758BC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2764259" y="2734512"/>
            <a:ext cx="1373394" cy="1438290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923F6B24-0B78-4B86-87A3-D2F1345B396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052053" y="2743200"/>
            <a:ext cx="1180718" cy="1429602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6">
            <a:extLst>
              <a:ext uri="{FF2B5EF4-FFF2-40B4-BE49-F238E27FC236}">
                <a16:creationId xmlns:a16="http://schemas.microsoft.com/office/drawing/2014/main" id="{511F13D7-C273-49AE-BBEB-FDF3ABE4B4E2}"/>
              </a:ext>
            </a:extLst>
          </p:cNvPr>
          <p:cNvSpPr/>
          <p:nvPr/>
        </p:nvSpPr>
        <p:spPr>
          <a:xfrm>
            <a:off x="2499397" y="3997341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App Provider</a:t>
            </a:r>
            <a:endParaRPr lang="nl-BE" sz="800" cap="small">
              <a:solidFill>
                <a:schemeClr val="bg1"/>
              </a:solidFill>
            </a:endParaRPr>
          </a:p>
        </p:txBody>
      </p: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CA405404-301E-4DB4-BFF0-584B0565584F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3268285" y="4168458"/>
            <a:ext cx="869368" cy="4344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vak 54">
            <a:extLst>
              <a:ext uri="{FF2B5EF4-FFF2-40B4-BE49-F238E27FC236}">
                <a16:creationId xmlns:a16="http://schemas.microsoft.com/office/drawing/2014/main" id="{E2F7E8BF-E8D9-4CE2-AB04-976F0B114CB9}"/>
              </a:ext>
            </a:extLst>
          </p:cNvPr>
          <p:cNvSpPr txBox="1"/>
          <p:nvPr/>
        </p:nvSpPr>
        <p:spPr>
          <a:xfrm>
            <a:off x="3349146" y="3998870"/>
            <a:ext cx="5581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Publish App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F7ED8B82-8982-45D7-9218-5DFF8BF4F364}"/>
              </a:ext>
            </a:extLst>
          </p:cNvPr>
          <p:cNvSpPr txBox="1"/>
          <p:nvPr/>
        </p:nvSpPr>
        <p:spPr>
          <a:xfrm rot="2741413">
            <a:off x="2911539" y="3326121"/>
            <a:ext cx="6623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Use Data Apps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2920962A-8F44-4B4D-85C3-20478AABFDC9}"/>
              </a:ext>
            </a:extLst>
          </p:cNvPr>
          <p:cNvSpPr txBox="1"/>
          <p:nvPr/>
        </p:nvSpPr>
        <p:spPr>
          <a:xfrm rot="18600924">
            <a:off x="5311010" y="3513416"/>
            <a:ext cx="6623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Use Data Apps</a:t>
            </a:r>
          </a:p>
        </p:txBody>
      </p:sp>
    </p:spTree>
    <p:extLst>
      <p:ext uri="{BB962C8B-B14F-4D97-AF65-F5344CB8AC3E}">
        <p14:creationId xmlns:p14="http://schemas.microsoft.com/office/powerpoint/2010/main" val="338165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9D6AB6-6CD7-4A19-9A2B-8D9A8A14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36872"/>
            <a:ext cx="4348805" cy="770339"/>
          </a:xfrm>
        </p:spPr>
        <p:txBody>
          <a:bodyPr/>
          <a:lstStyle/>
          <a:p>
            <a:r>
              <a:rPr lang="en-US"/>
              <a:t>Data space architecture and roles (IDSA)</a:t>
            </a:r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C51FD7-40D1-4344-B85F-2F580353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18</a:t>
            </a:fld>
            <a:endParaRPr lang="en-US"/>
          </a:p>
        </p:txBody>
      </p:sp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8C9293E4-3609-4E47-B9B6-D2057F22C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r="16884" b="6666"/>
          <a:stretch/>
        </p:blipFill>
        <p:spPr>
          <a:xfrm>
            <a:off x="6232771" y="342900"/>
            <a:ext cx="2911229" cy="4800600"/>
          </a:xfrm>
          <a:prstGeom prst="rect">
            <a:avLst/>
          </a:prstGeom>
        </p:spPr>
      </p:pic>
      <p:sp>
        <p:nvSpPr>
          <p:cNvPr id="171" name="Rectangle: Rounded Corners 6">
            <a:extLst>
              <a:ext uri="{FF2B5EF4-FFF2-40B4-BE49-F238E27FC236}">
                <a16:creationId xmlns:a16="http://schemas.microsoft.com/office/drawing/2014/main" id="{8FEE6E2F-F752-448C-A539-25018EFD3DEE}"/>
              </a:ext>
            </a:extLst>
          </p:cNvPr>
          <p:cNvSpPr/>
          <p:nvPr/>
        </p:nvSpPr>
        <p:spPr>
          <a:xfrm>
            <a:off x="695128" y="2392278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Owner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2" name="Rectangle: Rounded Corners 6">
            <a:extLst>
              <a:ext uri="{FF2B5EF4-FFF2-40B4-BE49-F238E27FC236}">
                <a16:creationId xmlns:a16="http://schemas.microsoft.com/office/drawing/2014/main" id="{7BAB2008-01E1-41B3-AC57-35C6B74D5DC4}"/>
              </a:ext>
            </a:extLst>
          </p:cNvPr>
          <p:cNvSpPr/>
          <p:nvPr/>
        </p:nvSpPr>
        <p:spPr>
          <a:xfrm>
            <a:off x="2379815" y="2400966"/>
            <a:ext cx="768888" cy="333546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Provider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3" name="Rectangle: Rounded Corners 6">
            <a:extLst>
              <a:ext uri="{FF2B5EF4-FFF2-40B4-BE49-F238E27FC236}">
                <a16:creationId xmlns:a16="http://schemas.microsoft.com/office/drawing/2014/main" id="{E6150446-7E1D-4AA5-B6E6-1B035AD4CFF9}"/>
              </a:ext>
            </a:extLst>
          </p:cNvPr>
          <p:cNvSpPr/>
          <p:nvPr/>
        </p:nvSpPr>
        <p:spPr>
          <a:xfrm>
            <a:off x="4064502" y="1611647"/>
            <a:ext cx="960106" cy="369332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Broker Service Provider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4" name="Rectangle: Rounded Corners 6">
            <a:extLst>
              <a:ext uri="{FF2B5EF4-FFF2-40B4-BE49-F238E27FC236}">
                <a16:creationId xmlns:a16="http://schemas.microsoft.com/office/drawing/2014/main" id="{6C919064-ACF4-4AEE-BDBA-672C1BEEB5BA}"/>
              </a:ext>
            </a:extLst>
          </p:cNvPr>
          <p:cNvSpPr/>
          <p:nvPr/>
        </p:nvSpPr>
        <p:spPr>
          <a:xfrm>
            <a:off x="4091947" y="3162522"/>
            <a:ext cx="960106" cy="369332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800" cap="small">
                <a:solidFill>
                  <a:schemeClr val="bg1"/>
                </a:solidFill>
              </a:rPr>
              <a:t>Clearing House</a:t>
            </a:r>
          </a:p>
        </p:txBody>
      </p:sp>
      <p:sp>
        <p:nvSpPr>
          <p:cNvPr id="175" name="Rectangle: Rounded Corners 6">
            <a:extLst>
              <a:ext uri="{FF2B5EF4-FFF2-40B4-BE49-F238E27FC236}">
                <a16:creationId xmlns:a16="http://schemas.microsoft.com/office/drawing/2014/main" id="{237BAA42-BFDD-4181-8EEF-2B45509F24D8}"/>
              </a:ext>
            </a:extLst>
          </p:cNvPr>
          <p:cNvSpPr/>
          <p:nvPr/>
        </p:nvSpPr>
        <p:spPr>
          <a:xfrm>
            <a:off x="5940407" y="2392278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Consumer</a:t>
            </a:r>
            <a:endParaRPr lang="nl-BE" sz="800" cap="small">
              <a:solidFill>
                <a:schemeClr val="bg1"/>
              </a:solidFill>
            </a:endParaRPr>
          </a:p>
        </p:txBody>
      </p:sp>
      <p:sp>
        <p:nvSpPr>
          <p:cNvPr id="176" name="Rectangle: Rounded Corners 6">
            <a:extLst>
              <a:ext uri="{FF2B5EF4-FFF2-40B4-BE49-F238E27FC236}">
                <a16:creationId xmlns:a16="http://schemas.microsoft.com/office/drawing/2014/main" id="{5E3F7E10-0EC8-4C76-8FA3-4958E300C1A9}"/>
              </a:ext>
            </a:extLst>
          </p:cNvPr>
          <p:cNvSpPr/>
          <p:nvPr/>
        </p:nvSpPr>
        <p:spPr>
          <a:xfrm>
            <a:off x="7625095" y="2400966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Data User</a:t>
            </a:r>
            <a:endParaRPr lang="nl-BE" sz="800" cap="small">
              <a:solidFill>
                <a:schemeClr val="bg1"/>
              </a:solidFill>
            </a:endParaRPr>
          </a:p>
        </p:txBody>
      </p:sp>
      <p:cxnSp>
        <p:nvCxnSpPr>
          <p:cNvPr id="178" name="Rechte verbindingslijn met pijl 177">
            <a:extLst>
              <a:ext uri="{FF2B5EF4-FFF2-40B4-BE49-F238E27FC236}">
                <a16:creationId xmlns:a16="http://schemas.microsoft.com/office/drawing/2014/main" id="{338D79B7-3244-41F5-A5A6-6B08C29B6E8D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>
            <a:off x="1464016" y="2563395"/>
            <a:ext cx="915799" cy="4344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Rechte verbindingslijn met pijl 180">
            <a:extLst>
              <a:ext uri="{FF2B5EF4-FFF2-40B4-BE49-F238E27FC236}">
                <a16:creationId xmlns:a16="http://schemas.microsoft.com/office/drawing/2014/main" id="{AA703B3F-7B71-4F57-BE01-A437D96EEF61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3148703" y="1796313"/>
            <a:ext cx="915799" cy="600309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Rechte verbindingslijn met pijl 183">
            <a:extLst>
              <a:ext uri="{FF2B5EF4-FFF2-40B4-BE49-F238E27FC236}">
                <a16:creationId xmlns:a16="http://schemas.microsoft.com/office/drawing/2014/main" id="{00A05F38-9E66-4E73-821E-49F32518F745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 flipV="1">
            <a:off x="3148703" y="2563395"/>
            <a:ext cx="2791704" cy="4344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met pijl 195">
            <a:extLst>
              <a:ext uri="{FF2B5EF4-FFF2-40B4-BE49-F238E27FC236}">
                <a16:creationId xmlns:a16="http://schemas.microsoft.com/office/drawing/2014/main" id="{D3D2926B-EDD7-44F2-A2B5-B4ACBEEFBCAC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3131841" y="2734512"/>
            <a:ext cx="960106" cy="612676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Rechte verbindingslijn met pijl 198">
            <a:extLst>
              <a:ext uri="{FF2B5EF4-FFF2-40B4-BE49-F238E27FC236}">
                <a16:creationId xmlns:a16="http://schemas.microsoft.com/office/drawing/2014/main" id="{F695DA75-364D-4C59-A435-4DE7C65817A2}"/>
              </a:ext>
            </a:extLst>
          </p:cNvPr>
          <p:cNvCxnSpPr>
            <a:cxnSpLocks/>
            <a:endCxn id="174" idx="3"/>
          </p:cNvCxnSpPr>
          <p:nvPr/>
        </p:nvCxnSpPr>
        <p:spPr>
          <a:xfrm flipH="1">
            <a:off x="5052053" y="2734512"/>
            <a:ext cx="888354" cy="612676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Rechte verbindingslijn met pijl 204">
            <a:extLst>
              <a:ext uri="{FF2B5EF4-FFF2-40B4-BE49-F238E27FC236}">
                <a16:creationId xmlns:a16="http://schemas.microsoft.com/office/drawing/2014/main" id="{A10A97D8-FC62-45FA-9110-49F4D6F2E06C}"/>
              </a:ext>
            </a:extLst>
          </p:cNvPr>
          <p:cNvCxnSpPr>
            <a:cxnSpLocks/>
            <a:endCxn id="173" idx="3"/>
          </p:cNvCxnSpPr>
          <p:nvPr/>
        </p:nvCxnSpPr>
        <p:spPr>
          <a:xfrm flipH="1" flipV="1">
            <a:off x="5024608" y="1796313"/>
            <a:ext cx="915799" cy="604653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met pijl 207">
            <a:extLst>
              <a:ext uri="{FF2B5EF4-FFF2-40B4-BE49-F238E27FC236}">
                <a16:creationId xmlns:a16="http://schemas.microsoft.com/office/drawing/2014/main" id="{1A69F0D8-62FC-49B6-B4BE-C97A0AFDF00A}"/>
              </a:ext>
            </a:extLst>
          </p:cNvPr>
          <p:cNvCxnSpPr>
            <a:cxnSpLocks/>
            <a:stCxn id="175" idx="3"/>
            <a:endCxn id="176" idx="1"/>
          </p:cNvCxnSpPr>
          <p:nvPr/>
        </p:nvCxnSpPr>
        <p:spPr>
          <a:xfrm>
            <a:off x="6709295" y="2563395"/>
            <a:ext cx="915800" cy="8688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hthoek 211">
            <a:extLst>
              <a:ext uri="{FF2B5EF4-FFF2-40B4-BE49-F238E27FC236}">
                <a16:creationId xmlns:a16="http://schemas.microsoft.com/office/drawing/2014/main" id="{FFD2290D-6E43-484F-9332-B6E94E1D6596}"/>
              </a:ext>
            </a:extLst>
          </p:cNvPr>
          <p:cNvSpPr/>
          <p:nvPr/>
        </p:nvSpPr>
        <p:spPr>
          <a:xfrm>
            <a:off x="6797675" y="4009564"/>
            <a:ext cx="914400" cy="333546"/>
          </a:xfrm>
          <a:prstGeom prst="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Vocabulary Provider</a:t>
            </a:r>
            <a:endParaRPr lang="LID4096" sz="800" cap="small">
              <a:solidFill>
                <a:schemeClr val="bg1"/>
              </a:solidFill>
            </a:endParaRPr>
          </a:p>
        </p:txBody>
      </p:sp>
      <p:sp>
        <p:nvSpPr>
          <p:cNvPr id="213" name="Rectangle: Rounded Corners 6">
            <a:extLst>
              <a:ext uri="{FF2B5EF4-FFF2-40B4-BE49-F238E27FC236}">
                <a16:creationId xmlns:a16="http://schemas.microsoft.com/office/drawing/2014/main" id="{4CA2590E-9FCA-4FA6-9416-4C563F0B71C8}"/>
              </a:ext>
            </a:extLst>
          </p:cNvPr>
          <p:cNvSpPr/>
          <p:nvPr/>
        </p:nvSpPr>
        <p:spPr>
          <a:xfrm>
            <a:off x="377444" y="3834103"/>
            <a:ext cx="684485" cy="342234"/>
          </a:xfrm>
          <a:prstGeom prst="roundRect">
            <a:avLst/>
          </a:prstGeom>
          <a:noFill/>
          <a:ln w="6350"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cap="small">
                <a:solidFill>
                  <a:schemeClr val="bg1"/>
                </a:solidFill>
              </a:rPr>
              <a:t>Core Participant</a:t>
            </a:r>
            <a:endParaRPr lang="nl-BE" sz="700" cap="small">
              <a:solidFill>
                <a:schemeClr val="bg1"/>
              </a:solidFill>
            </a:endParaRP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F1E5873E-FE3C-4B08-BC95-9E4058992FEF}"/>
              </a:ext>
            </a:extLst>
          </p:cNvPr>
          <p:cNvSpPr/>
          <p:nvPr/>
        </p:nvSpPr>
        <p:spPr>
          <a:xfrm>
            <a:off x="377444" y="4234647"/>
            <a:ext cx="684485" cy="333546"/>
          </a:xfrm>
          <a:prstGeom prst="rect">
            <a:avLst/>
          </a:prstGeom>
          <a:noFill/>
          <a:ln w="6350"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cap="small">
                <a:solidFill>
                  <a:schemeClr val="bg1"/>
                </a:solidFill>
              </a:rPr>
              <a:t>Intermediary</a:t>
            </a:r>
            <a:endParaRPr lang="LID4096" sz="700" cap="small">
              <a:solidFill>
                <a:schemeClr val="bg1"/>
              </a:solidFill>
            </a:endParaRPr>
          </a:p>
        </p:txBody>
      </p:sp>
      <p:sp>
        <p:nvSpPr>
          <p:cNvPr id="215" name="Parallellogram 214">
            <a:extLst>
              <a:ext uri="{FF2B5EF4-FFF2-40B4-BE49-F238E27FC236}">
                <a16:creationId xmlns:a16="http://schemas.microsoft.com/office/drawing/2014/main" id="{1EFD4479-C496-46EF-9656-EC9710325ADD}"/>
              </a:ext>
            </a:extLst>
          </p:cNvPr>
          <p:cNvSpPr/>
          <p:nvPr/>
        </p:nvSpPr>
        <p:spPr>
          <a:xfrm>
            <a:off x="335242" y="4624232"/>
            <a:ext cx="768888" cy="290137"/>
          </a:xfrm>
          <a:prstGeom prst="parallelogram">
            <a:avLst/>
          </a:prstGeom>
          <a:noFill/>
          <a:ln w="6350"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cap="small">
                <a:solidFill>
                  <a:schemeClr val="bg1"/>
                </a:solidFill>
              </a:rPr>
              <a:t>Service Provider</a:t>
            </a:r>
            <a:endParaRPr lang="LID4096" sz="700" cap="small">
              <a:solidFill>
                <a:schemeClr val="bg1"/>
              </a:solidFill>
            </a:endParaRPr>
          </a:p>
        </p:txBody>
      </p:sp>
      <p:cxnSp>
        <p:nvCxnSpPr>
          <p:cNvPr id="216" name="Rechte verbindingslijn met pijl 215">
            <a:extLst>
              <a:ext uri="{FF2B5EF4-FFF2-40B4-BE49-F238E27FC236}">
                <a16:creationId xmlns:a16="http://schemas.microsoft.com/office/drawing/2014/main" id="{5764F7F5-D4E4-4613-98B7-74B6493385BB}"/>
              </a:ext>
            </a:extLst>
          </p:cNvPr>
          <p:cNvCxnSpPr>
            <a:cxnSpLocks/>
          </p:cNvCxnSpPr>
          <p:nvPr/>
        </p:nvCxnSpPr>
        <p:spPr>
          <a:xfrm>
            <a:off x="1254439" y="4155990"/>
            <a:ext cx="600456" cy="0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Rechte verbindingslijn met pijl 217">
            <a:extLst>
              <a:ext uri="{FF2B5EF4-FFF2-40B4-BE49-F238E27FC236}">
                <a16:creationId xmlns:a16="http://schemas.microsoft.com/office/drawing/2014/main" id="{8E991C30-1168-4B98-AB51-7BF9AD9DEA9F}"/>
              </a:ext>
            </a:extLst>
          </p:cNvPr>
          <p:cNvCxnSpPr>
            <a:cxnSpLocks/>
          </p:cNvCxnSpPr>
          <p:nvPr/>
        </p:nvCxnSpPr>
        <p:spPr>
          <a:xfrm>
            <a:off x="1254439" y="4469832"/>
            <a:ext cx="600456" cy="0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Rechte verbindingslijn met pijl 218">
            <a:extLst>
              <a:ext uri="{FF2B5EF4-FFF2-40B4-BE49-F238E27FC236}">
                <a16:creationId xmlns:a16="http://schemas.microsoft.com/office/drawing/2014/main" id="{6F873A3A-9865-447F-A3C1-B4C3B7E97E52}"/>
              </a:ext>
            </a:extLst>
          </p:cNvPr>
          <p:cNvCxnSpPr>
            <a:cxnSpLocks/>
          </p:cNvCxnSpPr>
          <p:nvPr/>
        </p:nvCxnSpPr>
        <p:spPr>
          <a:xfrm>
            <a:off x="1254439" y="4842379"/>
            <a:ext cx="600456" cy="0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kstvak 219">
            <a:extLst>
              <a:ext uri="{FF2B5EF4-FFF2-40B4-BE49-F238E27FC236}">
                <a16:creationId xmlns:a16="http://schemas.microsoft.com/office/drawing/2014/main" id="{F4779A2A-09F5-4F85-BA97-495241AA19DA}"/>
              </a:ext>
            </a:extLst>
          </p:cNvPr>
          <p:cNvSpPr txBox="1"/>
          <p:nvPr/>
        </p:nvSpPr>
        <p:spPr>
          <a:xfrm>
            <a:off x="1271577" y="3921958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Data Flow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221" name="Tekstvak 220">
            <a:extLst>
              <a:ext uri="{FF2B5EF4-FFF2-40B4-BE49-F238E27FC236}">
                <a16:creationId xmlns:a16="http://schemas.microsoft.com/office/drawing/2014/main" id="{B813CC34-B45D-4348-A67C-C7B10F6744E3}"/>
              </a:ext>
            </a:extLst>
          </p:cNvPr>
          <p:cNvSpPr txBox="1"/>
          <p:nvPr/>
        </p:nvSpPr>
        <p:spPr>
          <a:xfrm>
            <a:off x="1187420" y="4247242"/>
            <a:ext cx="7344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MetaData Flow</a:t>
            </a:r>
            <a:endParaRPr lang="LID4096" sz="600" cap="small">
              <a:solidFill>
                <a:schemeClr val="bg1"/>
              </a:solidFill>
            </a:endParaRPr>
          </a:p>
        </p:txBody>
      </p:sp>
      <p:sp>
        <p:nvSpPr>
          <p:cNvPr id="222" name="Tekstvak 221">
            <a:extLst>
              <a:ext uri="{FF2B5EF4-FFF2-40B4-BE49-F238E27FC236}">
                <a16:creationId xmlns:a16="http://schemas.microsoft.com/office/drawing/2014/main" id="{77C2B239-F30C-4E19-AAA4-6CE6BAF2BB62}"/>
              </a:ext>
            </a:extLst>
          </p:cNvPr>
          <p:cNvSpPr txBox="1"/>
          <p:nvPr/>
        </p:nvSpPr>
        <p:spPr>
          <a:xfrm>
            <a:off x="1197839" y="4624232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Software Flow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2DBC5DF4-3B6B-4B25-A1B5-E296563432BA}"/>
              </a:ext>
            </a:extLst>
          </p:cNvPr>
          <p:cNvCxnSpPr>
            <a:cxnSpLocks/>
            <a:stCxn id="212" idx="0"/>
            <a:endCxn id="175" idx="2"/>
          </p:cNvCxnSpPr>
          <p:nvPr/>
        </p:nvCxnSpPr>
        <p:spPr>
          <a:xfrm flipH="1" flipV="1">
            <a:off x="6324851" y="2734512"/>
            <a:ext cx="930024" cy="1275052"/>
          </a:xfrm>
          <a:prstGeom prst="straightConnector1">
            <a:avLst/>
          </a:prstGeom>
          <a:ln w="19050" cmpd="sng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kstvak 228">
            <a:extLst>
              <a:ext uri="{FF2B5EF4-FFF2-40B4-BE49-F238E27FC236}">
                <a16:creationId xmlns:a16="http://schemas.microsoft.com/office/drawing/2014/main" id="{CDD6FF55-D4E6-4B57-B322-D48BEAC23299}"/>
              </a:ext>
            </a:extLst>
          </p:cNvPr>
          <p:cNvSpPr txBox="1"/>
          <p:nvPr/>
        </p:nvSpPr>
        <p:spPr>
          <a:xfrm>
            <a:off x="1643634" y="2408326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Authorize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DBCF9960-E323-40B3-A62D-E9B06B08A8F1}"/>
              </a:ext>
            </a:extLst>
          </p:cNvPr>
          <p:cNvSpPr txBox="1"/>
          <p:nvPr/>
        </p:nvSpPr>
        <p:spPr>
          <a:xfrm rot="19620000">
            <a:off x="3102175" y="1963434"/>
            <a:ext cx="7777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Publish Metadata</a:t>
            </a:r>
            <a:endParaRPr lang="LID4096" sz="600" cap="small">
              <a:solidFill>
                <a:schemeClr val="bg1"/>
              </a:solidFill>
            </a:endParaRP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A203BE5-35A0-4D52-8AEB-07D82EDDFEDC}"/>
              </a:ext>
            </a:extLst>
          </p:cNvPr>
          <p:cNvSpPr txBox="1"/>
          <p:nvPr/>
        </p:nvSpPr>
        <p:spPr>
          <a:xfrm rot="1977560">
            <a:off x="3150443" y="3002928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Log Transaction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3E9FF5E0-E101-43F5-8EBA-743EB5A50889}"/>
              </a:ext>
            </a:extLst>
          </p:cNvPr>
          <p:cNvSpPr txBox="1"/>
          <p:nvPr/>
        </p:nvSpPr>
        <p:spPr>
          <a:xfrm rot="19524076">
            <a:off x="5177515" y="3001324"/>
            <a:ext cx="7793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Log Transaction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A85547C7-D186-48DD-90A1-39236B1B8EAF}"/>
              </a:ext>
            </a:extLst>
          </p:cNvPr>
          <p:cNvSpPr txBox="1"/>
          <p:nvPr/>
        </p:nvSpPr>
        <p:spPr>
          <a:xfrm rot="1977560">
            <a:off x="5165707" y="1924670"/>
            <a:ext cx="7729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Search Metadata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124B5572-7CC1-44B0-9622-DE4E7716018C}"/>
              </a:ext>
            </a:extLst>
          </p:cNvPr>
          <p:cNvSpPr txBox="1"/>
          <p:nvPr/>
        </p:nvSpPr>
        <p:spPr>
          <a:xfrm rot="3251313">
            <a:off x="6433866" y="3252970"/>
            <a:ext cx="9076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Provide Vocabularies</a:t>
            </a:r>
          </a:p>
        </p:txBody>
      </p:sp>
      <p:sp>
        <p:nvSpPr>
          <p:cNvPr id="235" name="Tekstvak 234">
            <a:extLst>
              <a:ext uri="{FF2B5EF4-FFF2-40B4-BE49-F238E27FC236}">
                <a16:creationId xmlns:a16="http://schemas.microsoft.com/office/drawing/2014/main" id="{D77EFC42-0B79-4571-837B-740D70856C48}"/>
              </a:ext>
            </a:extLst>
          </p:cNvPr>
          <p:cNvSpPr txBox="1"/>
          <p:nvPr/>
        </p:nvSpPr>
        <p:spPr>
          <a:xfrm>
            <a:off x="6905047" y="240832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Use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239" name="Vrije vorm: vorm 238">
            <a:extLst>
              <a:ext uri="{FF2B5EF4-FFF2-40B4-BE49-F238E27FC236}">
                <a16:creationId xmlns:a16="http://schemas.microsoft.com/office/drawing/2014/main" id="{5AC4BB1C-0C65-426C-9F72-D46829C1CCBD}"/>
              </a:ext>
            </a:extLst>
          </p:cNvPr>
          <p:cNvSpPr/>
          <p:nvPr/>
        </p:nvSpPr>
        <p:spPr>
          <a:xfrm>
            <a:off x="5906427" y="1853347"/>
            <a:ext cx="768889" cy="539802"/>
          </a:xfrm>
          <a:custGeom>
            <a:avLst/>
            <a:gdLst>
              <a:gd name="connsiteX0" fmla="*/ 57174 w 768889"/>
              <a:gd name="connsiteY0" fmla="*/ 0 h 672840"/>
              <a:gd name="connsiteX1" fmla="*/ 711715 w 768889"/>
              <a:gd name="connsiteY1" fmla="*/ 0 h 672840"/>
              <a:gd name="connsiteX2" fmla="*/ 768889 w 768889"/>
              <a:gd name="connsiteY2" fmla="*/ 57174 h 672840"/>
              <a:gd name="connsiteX3" fmla="*/ 768889 w 768889"/>
              <a:gd name="connsiteY3" fmla="*/ 306479 h 672840"/>
              <a:gd name="connsiteX4" fmla="*/ 711715 w 768889"/>
              <a:gd name="connsiteY4" fmla="*/ 363653 h 672840"/>
              <a:gd name="connsiteX5" fmla="*/ 414659 w 768889"/>
              <a:gd name="connsiteY5" fmla="*/ 363653 h 672840"/>
              <a:gd name="connsiteX6" fmla="*/ 398233 w 768889"/>
              <a:gd name="connsiteY6" fmla="*/ 672840 h 672840"/>
              <a:gd name="connsiteX7" fmla="*/ 381807 w 768889"/>
              <a:gd name="connsiteY7" fmla="*/ 363653 h 672840"/>
              <a:gd name="connsiteX8" fmla="*/ 57174 w 768889"/>
              <a:gd name="connsiteY8" fmla="*/ 363653 h 672840"/>
              <a:gd name="connsiteX9" fmla="*/ 0 w 768889"/>
              <a:gd name="connsiteY9" fmla="*/ 306479 h 672840"/>
              <a:gd name="connsiteX10" fmla="*/ 0 w 768889"/>
              <a:gd name="connsiteY10" fmla="*/ 57174 h 672840"/>
              <a:gd name="connsiteX11" fmla="*/ 57174 w 768889"/>
              <a:gd name="connsiteY11" fmla="*/ 0 h 67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8889" h="672840">
                <a:moveTo>
                  <a:pt x="57174" y="0"/>
                </a:moveTo>
                <a:lnTo>
                  <a:pt x="711715" y="0"/>
                </a:lnTo>
                <a:cubicBezTo>
                  <a:pt x="743291" y="0"/>
                  <a:pt x="768889" y="25598"/>
                  <a:pt x="768889" y="57174"/>
                </a:cubicBezTo>
                <a:lnTo>
                  <a:pt x="768889" y="306479"/>
                </a:lnTo>
                <a:cubicBezTo>
                  <a:pt x="768889" y="338055"/>
                  <a:pt x="743291" y="363653"/>
                  <a:pt x="711715" y="363653"/>
                </a:cubicBezTo>
                <a:lnTo>
                  <a:pt x="414659" y="363653"/>
                </a:lnTo>
                <a:lnTo>
                  <a:pt x="398233" y="672840"/>
                </a:lnTo>
                <a:lnTo>
                  <a:pt x="381807" y="363653"/>
                </a:lnTo>
                <a:lnTo>
                  <a:pt x="57174" y="363653"/>
                </a:lnTo>
                <a:cubicBezTo>
                  <a:pt x="25598" y="363653"/>
                  <a:pt x="0" y="338055"/>
                  <a:pt x="0" y="306479"/>
                </a:cubicBezTo>
                <a:lnTo>
                  <a:pt x="0" y="57174"/>
                </a:lnTo>
                <a:cubicBezTo>
                  <a:pt x="0" y="25598"/>
                  <a:pt x="25598" y="0"/>
                  <a:pt x="5717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sz="700" dirty="0"/>
              <a:t>Consume LDES or service</a:t>
            </a:r>
            <a:endParaRPr lang="nl-BE" sz="700" dirty="0"/>
          </a:p>
        </p:txBody>
      </p:sp>
      <p:sp>
        <p:nvSpPr>
          <p:cNvPr id="245" name="Vrije vorm: vorm 244">
            <a:extLst>
              <a:ext uri="{FF2B5EF4-FFF2-40B4-BE49-F238E27FC236}">
                <a16:creationId xmlns:a16="http://schemas.microsoft.com/office/drawing/2014/main" id="{3BD666EC-2F7A-40D9-BAE0-F457AD4D2FDD}"/>
              </a:ext>
            </a:extLst>
          </p:cNvPr>
          <p:cNvSpPr/>
          <p:nvPr/>
        </p:nvSpPr>
        <p:spPr>
          <a:xfrm>
            <a:off x="6983536" y="4295315"/>
            <a:ext cx="628119" cy="505286"/>
          </a:xfrm>
          <a:custGeom>
            <a:avLst/>
            <a:gdLst>
              <a:gd name="connsiteX0" fmla="*/ 304670 w 628119"/>
              <a:gd name="connsiteY0" fmla="*/ 0 h 619054"/>
              <a:gd name="connsiteX1" fmla="*/ 333587 w 628119"/>
              <a:gd name="connsiteY1" fmla="*/ 276820 h 619054"/>
              <a:gd name="connsiteX2" fmla="*/ 594395 w 628119"/>
              <a:gd name="connsiteY2" fmla="*/ 276820 h 619054"/>
              <a:gd name="connsiteX3" fmla="*/ 628119 w 628119"/>
              <a:gd name="connsiteY3" fmla="*/ 310544 h 619054"/>
              <a:gd name="connsiteX4" fmla="*/ 628119 w 628119"/>
              <a:gd name="connsiteY4" fmla="*/ 585330 h 619054"/>
              <a:gd name="connsiteX5" fmla="*/ 594395 w 628119"/>
              <a:gd name="connsiteY5" fmla="*/ 619054 h 619054"/>
              <a:gd name="connsiteX6" fmla="*/ 33724 w 628119"/>
              <a:gd name="connsiteY6" fmla="*/ 619054 h 619054"/>
              <a:gd name="connsiteX7" fmla="*/ 0 w 628119"/>
              <a:gd name="connsiteY7" fmla="*/ 585330 h 619054"/>
              <a:gd name="connsiteX8" fmla="*/ 0 w 628119"/>
              <a:gd name="connsiteY8" fmla="*/ 310544 h 619054"/>
              <a:gd name="connsiteX9" fmla="*/ 33724 w 628119"/>
              <a:gd name="connsiteY9" fmla="*/ 276820 h 619054"/>
              <a:gd name="connsiteX10" fmla="*/ 275753 w 628119"/>
              <a:gd name="connsiteY10" fmla="*/ 276820 h 61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119" h="619054">
                <a:moveTo>
                  <a:pt x="304670" y="0"/>
                </a:moveTo>
                <a:lnTo>
                  <a:pt x="333587" y="276820"/>
                </a:lnTo>
                <a:lnTo>
                  <a:pt x="594395" y="276820"/>
                </a:lnTo>
                <a:cubicBezTo>
                  <a:pt x="613020" y="276820"/>
                  <a:pt x="628119" y="291919"/>
                  <a:pt x="628119" y="310544"/>
                </a:cubicBezTo>
                <a:lnTo>
                  <a:pt x="628119" y="585330"/>
                </a:lnTo>
                <a:cubicBezTo>
                  <a:pt x="628119" y="603955"/>
                  <a:pt x="613020" y="619054"/>
                  <a:pt x="594395" y="619054"/>
                </a:cubicBezTo>
                <a:lnTo>
                  <a:pt x="33724" y="619054"/>
                </a:lnTo>
                <a:cubicBezTo>
                  <a:pt x="15099" y="619054"/>
                  <a:pt x="0" y="603955"/>
                  <a:pt x="0" y="585330"/>
                </a:cubicBezTo>
                <a:lnTo>
                  <a:pt x="0" y="310544"/>
                </a:lnTo>
                <a:cubicBezTo>
                  <a:pt x="0" y="291919"/>
                  <a:pt x="15099" y="276820"/>
                  <a:pt x="33724" y="276820"/>
                </a:cubicBezTo>
                <a:lnTo>
                  <a:pt x="275753" y="27682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700"/>
              <a:t>Standards</a:t>
            </a:r>
          </a:p>
          <a:p>
            <a:pPr algn="ctr"/>
            <a:r>
              <a:rPr lang="en-US" sz="700"/>
              <a:t>(OSLO)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32146FCD-CFA6-4C77-AA85-E4BAA4A97981}"/>
              </a:ext>
            </a:extLst>
          </p:cNvPr>
          <p:cNvSpPr txBox="1"/>
          <p:nvPr/>
        </p:nvSpPr>
        <p:spPr>
          <a:xfrm>
            <a:off x="4216499" y="2387084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Transfer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46" name="Tijdelijke aanduiding voor tekst 4">
            <a:extLst>
              <a:ext uri="{FF2B5EF4-FFF2-40B4-BE49-F238E27FC236}">
                <a16:creationId xmlns:a16="http://schemas.microsoft.com/office/drawing/2014/main" id="{86083552-43A3-4147-A265-26A44BDE7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1004642"/>
            <a:ext cx="3268370" cy="369332"/>
          </a:xfrm>
        </p:spPr>
        <p:txBody>
          <a:bodyPr/>
          <a:lstStyle/>
          <a:p>
            <a:r>
              <a:rPr lang="en-US" cap="small"/>
              <a:t>From exchanging data to sharing Assets</a:t>
            </a:r>
            <a:endParaRPr lang="LID4096" cap="small"/>
          </a:p>
        </p:txBody>
      </p:sp>
      <p:sp>
        <p:nvSpPr>
          <p:cNvPr id="47" name="Vrije vorm: vorm 46">
            <a:extLst>
              <a:ext uri="{FF2B5EF4-FFF2-40B4-BE49-F238E27FC236}">
                <a16:creationId xmlns:a16="http://schemas.microsoft.com/office/drawing/2014/main" id="{56C2E584-533C-4277-A110-E2DBEEAEB9DA}"/>
              </a:ext>
            </a:extLst>
          </p:cNvPr>
          <p:cNvSpPr/>
          <p:nvPr/>
        </p:nvSpPr>
        <p:spPr>
          <a:xfrm>
            <a:off x="2370378" y="1827794"/>
            <a:ext cx="768889" cy="578484"/>
          </a:xfrm>
          <a:custGeom>
            <a:avLst/>
            <a:gdLst>
              <a:gd name="connsiteX0" fmla="*/ 57174 w 768889"/>
              <a:gd name="connsiteY0" fmla="*/ 0 h 672840"/>
              <a:gd name="connsiteX1" fmla="*/ 711715 w 768889"/>
              <a:gd name="connsiteY1" fmla="*/ 0 h 672840"/>
              <a:gd name="connsiteX2" fmla="*/ 768889 w 768889"/>
              <a:gd name="connsiteY2" fmla="*/ 57174 h 672840"/>
              <a:gd name="connsiteX3" fmla="*/ 768889 w 768889"/>
              <a:gd name="connsiteY3" fmla="*/ 306479 h 672840"/>
              <a:gd name="connsiteX4" fmla="*/ 711715 w 768889"/>
              <a:gd name="connsiteY4" fmla="*/ 363653 h 672840"/>
              <a:gd name="connsiteX5" fmla="*/ 414659 w 768889"/>
              <a:gd name="connsiteY5" fmla="*/ 363653 h 672840"/>
              <a:gd name="connsiteX6" fmla="*/ 398233 w 768889"/>
              <a:gd name="connsiteY6" fmla="*/ 672840 h 672840"/>
              <a:gd name="connsiteX7" fmla="*/ 381807 w 768889"/>
              <a:gd name="connsiteY7" fmla="*/ 363653 h 672840"/>
              <a:gd name="connsiteX8" fmla="*/ 57174 w 768889"/>
              <a:gd name="connsiteY8" fmla="*/ 363653 h 672840"/>
              <a:gd name="connsiteX9" fmla="*/ 0 w 768889"/>
              <a:gd name="connsiteY9" fmla="*/ 306479 h 672840"/>
              <a:gd name="connsiteX10" fmla="*/ 0 w 768889"/>
              <a:gd name="connsiteY10" fmla="*/ 57174 h 672840"/>
              <a:gd name="connsiteX11" fmla="*/ 57174 w 768889"/>
              <a:gd name="connsiteY11" fmla="*/ 0 h 67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8889" h="672840">
                <a:moveTo>
                  <a:pt x="57174" y="0"/>
                </a:moveTo>
                <a:lnTo>
                  <a:pt x="711715" y="0"/>
                </a:lnTo>
                <a:cubicBezTo>
                  <a:pt x="743291" y="0"/>
                  <a:pt x="768889" y="25598"/>
                  <a:pt x="768889" y="57174"/>
                </a:cubicBezTo>
                <a:lnTo>
                  <a:pt x="768889" y="306479"/>
                </a:lnTo>
                <a:cubicBezTo>
                  <a:pt x="768889" y="338055"/>
                  <a:pt x="743291" y="363653"/>
                  <a:pt x="711715" y="363653"/>
                </a:cubicBezTo>
                <a:lnTo>
                  <a:pt x="414659" y="363653"/>
                </a:lnTo>
                <a:lnTo>
                  <a:pt x="398233" y="672840"/>
                </a:lnTo>
                <a:lnTo>
                  <a:pt x="381807" y="363653"/>
                </a:lnTo>
                <a:lnTo>
                  <a:pt x="57174" y="363653"/>
                </a:lnTo>
                <a:cubicBezTo>
                  <a:pt x="25598" y="363653"/>
                  <a:pt x="0" y="338055"/>
                  <a:pt x="0" y="306479"/>
                </a:cubicBezTo>
                <a:lnTo>
                  <a:pt x="0" y="57174"/>
                </a:lnTo>
                <a:cubicBezTo>
                  <a:pt x="0" y="25598"/>
                  <a:pt x="25598" y="0"/>
                  <a:pt x="5717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sz="700" dirty="0"/>
              <a:t>publish LDES and indexes</a:t>
            </a:r>
            <a:endParaRPr lang="nl-BE" sz="700" dirty="0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F218C2A1-47B9-4DB4-B385-63AE9695B469}"/>
              </a:ext>
            </a:extLst>
          </p:cNvPr>
          <p:cNvSpPr/>
          <p:nvPr/>
        </p:nvSpPr>
        <p:spPr>
          <a:xfrm>
            <a:off x="4175125" y="465750"/>
            <a:ext cx="768889" cy="500866"/>
          </a:xfrm>
          <a:custGeom>
            <a:avLst/>
            <a:gdLst>
              <a:gd name="connsiteX0" fmla="*/ 57174 w 768889"/>
              <a:gd name="connsiteY0" fmla="*/ 0 h 672840"/>
              <a:gd name="connsiteX1" fmla="*/ 711715 w 768889"/>
              <a:gd name="connsiteY1" fmla="*/ 0 h 672840"/>
              <a:gd name="connsiteX2" fmla="*/ 768889 w 768889"/>
              <a:gd name="connsiteY2" fmla="*/ 57174 h 672840"/>
              <a:gd name="connsiteX3" fmla="*/ 768889 w 768889"/>
              <a:gd name="connsiteY3" fmla="*/ 306479 h 672840"/>
              <a:gd name="connsiteX4" fmla="*/ 711715 w 768889"/>
              <a:gd name="connsiteY4" fmla="*/ 363653 h 672840"/>
              <a:gd name="connsiteX5" fmla="*/ 414659 w 768889"/>
              <a:gd name="connsiteY5" fmla="*/ 363653 h 672840"/>
              <a:gd name="connsiteX6" fmla="*/ 398233 w 768889"/>
              <a:gd name="connsiteY6" fmla="*/ 672840 h 672840"/>
              <a:gd name="connsiteX7" fmla="*/ 381807 w 768889"/>
              <a:gd name="connsiteY7" fmla="*/ 363653 h 672840"/>
              <a:gd name="connsiteX8" fmla="*/ 57174 w 768889"/>
              <a:gd name="connsiteY8" fmla="*/ 363653 h 672840"/>
              <a:gd name="connsiteX9" fmla="*/ 0 w 768889"/>
              <a:gd name="connsiteY9" fmla="*/ 306479 h 672840"/>
              <a:gd name="connsiteX10" fmla="*/ 0 w 768889"/>
              <a:gd name="connsiteY10" fmla="*/ 57174 h 672840"/>
              <a:gd name="connsiteX11" fmla="*/ 57174 w 768889"/>
              <a:gd name="connsiteY11" fmla="*/ 0 h 67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8889" h="672840">
                <a:moveTo>
                  <a:pt x="57174" y="0"/>
                </a:moveTo>
                <a:lnTo>
                  <a:pt x="711715" y="0"/>
                </a:lnTo>
                <a:cubicBezTo>
                  <a:pt x="743291" y="0"/>
                  <a:pt x="768889" y="25598"/>
                  <a:pt x="768889" y="57174"/>
                </a:cubicBezTo>
                <a:lnTo>
                  <a:pt x="768889" y="306479"/>
                </a:lnTo>
                <a:cubicBezTo>
                  <a:pt x="768889" y="338055"/>
                  <a:pt x="743291" y="363653"/>
                  <a:pt x="711715" y="363653"/>
                </a:cubicBezTo>
                <a:lnTo>
                  <a:pt x="414659" y="363653"/>
                </a:lnTo>
                <a:lnTo>
                  <a:pt x="398233" y="672840"/>
                </a:lnTo>
                <a:lnTo>
                  <a:pt x="381807" y="363653"/>
                </a:lnTo>
                <a:lnTo>
                  <a:pt x="57174" y="363653"/>
                </a:lnTo>
                <a:cubicBezTo>
                  <a:pt x="25598" y="363653"/>
                  <a:pt x="0" y="338055"/>
                  <a:pt x="0" y="306479"/>
                </a:cubicBezTo>
                <a:lnTo>
                  <a:pt x="0" y="57174"/>
                </a:lnTo>
                <a:cubicBezTo>
                  <a:pt x="0" y="25598"/>
                  <a:pt x="25598" y="0"/>
                  <a:pt x="5717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sz="700" dirty="0"/>
              <a:t>Fit-for-purpose service</a:t>
            </a:r>
            <a:endParaRPr lang="nl-BE" sz="700" dirty="0"/>
          </a:p>
        </p:txBody>
      </p:sp>
      <p:sp>
        <p:nvSpPr>
          <p:cNvPr id="43" name="Parallellogram 42">
            <a:extLst>
              <a:ext uri="{FF2B5EF4-FFF2-40B4-BE49-F238E27FC236}">
                <a16:creationId xmlns:a16="http://schemas.microsoft.com/office/drawing/2014/main" id="{82434A13-0B47-4927-9140-F1D10A2D1FDF}"/>
              </a:ext>
            </a:extLst>
          </p:cNvPr>
          <p:cNvSpPr/>
          <p:nvPr/>
        </p:nvSpPr>
        <p:spPr>
          <a:xfrm>
            <a:off x="4187556" y="939925"/>
            <a:ext cx="768888" cy="290137"/>
          </a:xfrm>
          <a:prstGeom prst="parallelogram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Service Provider</a:t>
            </a:r>
            <a:endParaRPr lang="LID4096" sz="800" cap="small">
              <a:solidFill>
                <a:schemeClr val="bg1"/>
              </a:solidFill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66E23C97-6555-4084-A256-DB4CC13D22C5}"/>
              </a:ext>
            </a:extLst>
          </p:cNvPr>
          <p:cNvCxnSpPr>
            <a:cxnSpLocks/>
          </p:cNvCxnSpPr>
          <p:nvPr/>
        </p:nvCxnSpPr>
        <p:spPr>
          <a:xfrm flipV="1">
            <a:off x="2764259" y="1199535"/>
            <a:ext cx="1375941" cy="1201431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89D23233-5A4E-443C-8F11-C54048BDF483}"/>
              </a:ext>
            </a:extLst>
          </p:cNvPr>
          <p:cNvCxnSpPr>
            <a:cxnSpLocks/>
          </p:cNvCxnSpPr>
          <p:nvPr/>
        </p:nvCxnSpPr>
        <p:spPr>
          <a:xfrm>
            <a:off x="4971062" y="1224740"/>
            <a:ext cx="1329873" cy="1120269"/>
          </a:xfrm>
          <a:prstGeom prst="straightConnector1">
            <a:avLst/>
          </a:prstGeom>
          <a:ln w="190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D0BE1131-38ED-4F37-8FFE-C7BAE437406F}"/>
              </a:ext>
            </a:extLst>
          </p:cNvPr>
          <p:cNvSpPr txBox="1"/>
          <p:nvPr/>
        </p:nvSpPr>
        <p:spPr>
          <a:xfrm rot="19120956">
            <a:off x="3034194" y="1637120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Transfer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A33BB6E0-4191-49AB-AB7D-8BDB5A278A9A}"/>
              </a:ext>
            </a:extLst>
          </p:cNvPr>
          <p:cNvSpPr txBox="1"/>
          <p:nvPr/>
        </p:nvSpPr>
        <p:spPr>
          <a:xfrm rot="2413932">
            <a:off x="5389877" y="1609749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Receive Data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146F995B-C326-449D-A29D-75DF9AD462E6}"/>
              </a:ext>
            </a:extLst>
          </p:cNvPr>
          <p:cNvSpPr/>
          <p:nvPr/>
        </p:nvSpPr>
        <p:spPr>
          <a:xfrm>
            <a:off x="4137653" y="4006029"/>
            <a:ext cx="914400" cy="333546"/>
          </a:xfrm>
          <a:prstGeom prst="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APP STORE Provider</a:t>
            </a:r>
            <a:endParaRPr lang="LID4096" sz="800" cap="small">
              <a:solidFill>
                <a:schemeClr val="bg1"/>
              </a:solidFill>
            </a:endParaRP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57D09482-7608-4E2E-8946-4C3C7AB758BC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2764259" y="2734512"/>
            <a:ext cx="1373394" cy="1438290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923F6B24-0B78-4B86-87A3-D2F1345B396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052053" y="2743200"/>
            <a:ext cx="1180718" cy="1429602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6">
            <a:extLst>
              <a:ext uri="{FF2B5EF4-FFF2-40B4-BE49-F238E27FC236}">
                <a16:creationId xmlns:a16="http://schemas.microsoft.com/office/drawing/2014/main" id="{511F13D7-C273-49AE-BBEB-FDF3ABE4B4E2}"/>
              </a:ext>
            </a:extLst>
          </p:cNvPr>
          <p:cNvSpPr/>
          <p:nvPr/>
        </p:nvSpPr>
        <p:spPr>
          <a:xfrm>
            <a:off x="2499397" y="3997341"/>
            <a:ext cx="768888" cy="342234"/>
          </a:xfrm>
          <a:prstGeom prst="roundRect">
            <a:avLst/>
          </a:prstGeom>
          <a:noFill/>
          <a:ln>
            <a:solidFill>
              <a:srgbClr val="009D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cap="small">
                <a:solidFill>
                  <a:schemeClr val="bg1"/>
                </a:solidFill>
              </a:rPr>
              <a:t>App Provider</a:t>
            </a:r>
            <a:endParaRPr lang="nl-BE" sz="800" cap="small">
              <a:solidFill>
                <a:schemeClr val="bg1"/>
              </a:solidFill>
            </a:endParaRPr>
          </a:p>
        </p:txBody>
      </p: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CA405404-301E-4DB4-BFF0-584B0565584F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3268285" y="4168458"/>
            <a:ext cx="869368" cy="4344"/>
          </a:xfrm>
          <a:prstGeom prst="straightConnector1">
            <a:avLst/>
          </a:prstGeom>
          <a:ln w="190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vak 54">
            <a:extLst>
              <a:ext uri="{FF2B5EF4-FFF2-40B4-BE49-F238E27FC236}">
                <a16:creationId xmlns:a16="http://schemas.microsoft.com/office/drawing/2014/main" id="{E2F7E8BF-E8D9-4CE2-AB04-976F0B114CB9}"/>
              </a:ext>
            </a:extLst>
          </p:cNvPr>
          <p:cNvSpPr txBox="1"/>
          <p:nvPr/>
        </p:nvSpPr>
        <p:spPr>
          <a:xfrm>
            <a:off x="3349146" y="3998870"/>
            <a:ext cx="5581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Publish App</a:t>
            </a:r>
            <a:endParaRPr lang="LID4096" sz="600" cap="small" err="1">
              <a:solidFill>
                <a:schemeClr val="bg1"/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F7ED8B82-8982-45D7-9218-5DFF8BF4F364}"/>
              </a:ext>
            </a:extLst>
          </p:cNvPr>
          <p:cNvSpPr txBox="1"/>
          <p:nvPr/>
        </p:nvSpPr>
        <p:spPr>
          <a:xfrm rot="2741413">
            <a:off x="2911539" y="3326121"/>
            <a:ext cx="6623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Use Data Apps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2920962A-8F44-4B4D-85C3-20478AABFDC9}"/>
              </a:ext>
            </a:extLst>
          </p:cNvPr>
          <p:cNvSpPr txBox="1"/>
          <p:nvPr/>
        </p:nvSpPr>
        <p:spPr>
          <a:xfrm rot="18600924">
            <a:off x="5311010" y="3513416"/>
            <a:ext cx="6623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cap="small">
                <a:solidFill>
                  <a:schemeClr val="bg1"/>
                </a:solidFill>
              </a:rPr>
              <a:t>Use Data Apps</a:t>
            </a:r>
          </a:p>
        </p:txBody>
      </p: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85B913C8-50FB-4F6B-A40D-E1E4664B5C45}"/>
              </a:ext>
            </a:extLst>
          </p:cNvPr>
          <p:cNvSpPr/>
          <p:nvPr/>
        </p:nvSpPr>
        <p:spPr>
          <a:xfrm>
            <a:off x="2502257" y="3509581"/>
            <a:ext cx="768889" cy="547470"/>
          </a:xfrm>
          <a:custGeom>
            <a:avLst/>
            <a:gdLst>
              <a:gd name="connsiteX0" fmla="*/ 57174 w 768889"/>
              <a:gd name="connsiteY0" fmla="*/ 0 h 672840"/>
              <a:gd name="connsiteX1" fmla="*/ 711715 w 768889"/>
              <a:gd name="connsiteY1" fmla="*/ 0 h 672840"/>
              <a:gd name="connsiteX2" fmla="*/ 768889 w 768889"/>
              <a:gd name="connsiteY2" fmla="*/ 57174 h 672840"/>
              <a:gd name="connsiteX3" fmla="*/ 768889 w 768889"/>
              <a:gd name="connsiteY3" fmla="*/ 306479 h 672840"/>
              <a:gd name="connsiteX4" fmla="*/ 711715 w 768889"/>
              <a:gd name="connsiteY4" fmla="*/ 363653 h 672840"/>
              <a:gd name="connsiteX5" fmla="*/ 414659 w 768889"/>
              <a:gd name="connsiteY5" fmla="*/ 363653 h 672840"/>
              <a:gd name="connsiteX6" fmla="*/ 398233 w 768889"/>
              <a:gd name="connsiteY6" fmla="*/ 672840 h 672840"/>
              <a:gd name="connsiteX7" fmla="*/ 381807 w 768889"/>
              <a:gd name="connsiteY7" fmla="*/ 363653 h 672840"/>
              <a:gd name="connsiteX8" fmla="*/ 57174 w 768889"/>
              <a:gd name="connsiteY8" fmla="*/ 363653 h 672840"/>
              <a:gd name="connsiteX9" fmla="*/ 0 w 768889"/>
              <a:gd name="connsiteY9" fmla="*/ 306479 h 672840"/>
              <a:gd name="connsiteX10" fmla="*/ 0 w 768889"/>
              <a:gd name="connsiteY10" fmla="*/ 57174 h 672840"/>
              <a:gd name="connsiteX11" fmla="*/ 57174 w 768889"/>
              <a:gd name="connsiteY11" fmla="*/ 0 h 67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8889" h="672840">
                <a:moveTo>
                  <a:pt x="57174" y="0"/>
                </a:moveTo>
                <a:lnTo>
                  <a:pt x="711715" y="0"/>
                </a:lnTo>
                <a:cubicBezTo>
                  <a:pt x="743291" y="0"/>
                  <a:pt x="768889" y="25598"/>
                  <a:pt x="768889" y="57174"/>
                </a:cubicBezTo>
                <a:lnTo>
                  <a:pt x="768889" y="306479"/>
                </a:lnTo>
                <a:cubicBezTo>
                  <a:pt x="768889" y="338055"/>
                  <a:pt x="743291" y="363653"/>
                  <a:pt x="711715" y="363653"/>
                </a:cubicBezTo>
                <a:lnTo>
                  <a:pt x="414659" y="363653"/>
                </a:lnTo>
                <a:lnTo>
                  <a:pt x="398233" y="672840"/>
                </a:lnTo>
                <a:lnTo>
                  <a:pt x="381807" y="363653"/>
                </a:lnTo>
                <a:lnTo>
                  <a:pt x="57174" y="363653"/>
                </a:lnTo>
                <a:cubicBezTo>
                  <a:pt x="25598" y="363653"/>
                  <a:pt x="0" y="338055"/>
                  <a:pt x="0" y="306479"/>
                </a:cubicBezTo>
                <a:lnTo>
                  <a:pt x="0" y="57174"/>
                </a:lnTo>
                <a:cubicBezTo>
                  <a:pt x="0" y="25598"/>
                  <a:pt x="25598" y="0"/>
                  <a:pt x="5717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sz="700" dirty="0"/>
              <a:t>Publisher of building blocks</a:t>
            </a:r>
            <a:endParaRPr lang="nl-BE" sz="700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F727F6F8-A82E-A56F-BB38-8E9F2A6F9207}"/>
              </a:ext>
            </a:extLst>
          </p:cNvPr>
          <p:cNvSpPr/>
          <p:nvPr/>
        </p:nvSpPr>
        <p:spPr>
          <a:xfrm>
            <a:off x="4275697" y="1912909"/>
            <a:ext cx="628119" cy="483713"/>
          </a:xfrm>
          <a:custGeom>
            <a:avLst/>
            <a:gdLst>
              <a:gd name="connsiteX0" fmla="*/ 304670 w 628119"/>
              <a:gd name="connsiteY0" fmla="*/ 0 h 619054"/>
              <a:gd name="connsiteX1" fmla="*/ 333587 w 628119"/>
              <a:gd name="connsiteY1" fmla="*/ 276820 h 619054"/>
              <a:gd name="connsiteX2" fmla="*/ 594395 w 628119"/>
              <a:gd name="connsiteY2" fmla="*/ 276820 h 619054"/>
              <a:gd name="connsiteX3" fmla="*/ 628119 w 628119"/>
              <a:gd name="connsiteY3" fmla="*/ 310544 h 619054"/>
              <a:gd name="connsiteX4" fmla="*/ 628119 w 628119"/>
              <a:gd name="connsiteY4" fmla="*/ 585330 h 619054"/>
              <a:gd name="connsiteX5" fmla="*/ 594395 w 628119"/>
              <a:gd name="connsiteY5" fmla="*/ 619054 h 619054"/>
              <a:gd name="connsiteX6" fmla="*/ 33724 w 628119"/>
              <a:gd name="connsiteY6" fmla="*/ 619054 h 619054"/>
              <a:gd name="connsiteX7" fmla="*/ 0 w 628119"/>
              <a:gd name="connsiteY7" fmla="*/ 585330 h 619054"/>
              <a:gd name="connsiteX8" fmla="*/ 0 w 628119"/>
              <a:gd name="connsiteY8" fmla="*/ 310544 h 619054"/>
              <a:gd name="connsiteX9" fmla="*/ 33724 w 628119"/>
              <a:gd name="connsiteY9" fmla="*/ 276820 h 619054"/>
              <a:gd name="connsiteX10" fmla="*/ 275753 w 628119"/>
              <a:gd name="connsiteY10" fmla="*/ 276820 h 61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119" h="619054">
                <a:moveTo>
                  <a:pt x="304670" y="0"/>
                </a:moveTo>
                <a:lnTo>
                  <a:pt x="333587" y="276820"/>
                </a:lnTo>
                <a:lnTo>
                  <a:pt x="594395" y="276820"/>
                </a:lnTo>
                <a:cubicBezTo>
                  <a:pt x="613020" y="276820"/>
                  <a:pt x="628119" y="291919"/>
                  <a:pt x="628119" y="310544"/>
                </a:cubicBezTo>
                <a:lnTo>
                  <a:pt x="628119" y="585330"/>
                </a:lnTo>
                <a:cubicBezTo>
                  <a:pt x="628119" y="603955"/>
                  <a:pt x="613020" y="619054"/>
                  <a:pt x="594395" y="619054"/>
                </a:cubicBezTo>
                <a:lnTo>
                  <a:pt x="33724" y="619054"/>
                </a:lnTo>
                <a:cubicBezTo>
                  <a:pt x="15099" y="619054"/>
                  <a:pt x="0" y="603955"/>
                  <a:pt x="0" y="585330"/>
                </a:cubicBezTo>
                <a:lnTo>
                  <a:pt x="0" y="310544"/>
                </a:lnTo>
                <a:cubicBezTo>
                  <a:pt x="0" y="291919"/>
                  <a:pt x="15099" y="276820"/>
                  <a:pt x="33724" y="276820"/>
                </a:cubicBezTo>
                <a:lnTo>
                  <a:pt x="275753" y="27682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700" dirty="0"/>
              <a:t>Publish metadata</a:t>
            </a:r>
          </a:p>
        </p:txBody>
      </p:sp>
      <p:sp>
        <p:nvSpPr>
          <p:cNvPr id="60" name="Vrije vorm: vorm 59">
            <a:extLst>
              <a:ext uri="{FF2B5EF4-FFF2-40B4-BE49-F238E27FC236}">
                <a16:creationId xmlns:a16="http://schemas.microsoft.com/office/drawing/2014/main" id="{F12568ED-BFA4-B51B-EF0E-F0CB8EA94279}"/>
              </a:ext>
            </a:extLst>
          </p:cNvPr>
          <p:cNvSpPr/>
          <p:nvPr/>
        </p:nvSpPr>
        <p:spPr>
          <a:xfrm>
            <a:off x="4207855" y="4295315"/>
            <a:ext cx="844198" cy="505286"/>
          </a:xfrm>
          <a:custGeom>
            <a:avLst/>
            <a:gdLst>
              <a:gd name="connsiteX0" fmla="*/ 304670 w 628119"/>
              <a:gd name="connsiteY0" fmla="*/ 0 h 619054"/>
              <a:gd name="connsiteX1" fmla="*/ 333587 w 628119"/>
              <a:gd name="connsiteY1" fmla="*/ 276820 h 619054"/>
              <a:gd name="connsiteX2" fmla="*/ 594395 w 628119"/>
              <a:gd name="connsiteY2" fmla="*/ 276820 h 619054"/>
              <a:gd name="connsiteX3" fmla="*/ 628119 w 628119"/>
              <a:gd name="connsiteY3" fmla="*/ 310544 h 619054"/>
              <a:gd name="connsiteX4" fmla="*/ 628119 w 628119"/>
              <a:gd name="connsiteY4" fmla="*/ 585330 h 619054"/>
              <a:gd name="connsiteX5" fmla="*/ 594395 w 628119"/>
              <a:gd name="connsiteY5" fmla="*/ 619054 h 619054"/>
              <a:gd name="connsiteX6" fmla="*/ 33724 w 628119"/>
              <a:gd name="connsiteY6" fmla="*/ 619054 h 619054"/>
              <a:gd name="connsiteX7" fmla="*/ 0 w 628119"/>
              <a:gd name="connsiteY7" fmla="*/ 585330 h 619054"/>
              <a:gd name="connsiteX8" fmla="*/ 0 w 628119"/>
              <a:gd name="connsiteY8" fmla="*/ 310544 h 619054"/>
              <a:gd name="connsiteX9" fmla="*/ 33724 w 628119"/>
              <a:gd name="connsiteY9" fmla="*/ 276820 h 619054"/>
              <a:gd name="connsiteX10" fmla="*/ 275753 w 628119"/>
              <a:gd name="connsiteY10" fmla="*/ 276820 h 61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119" h="619054">
                <a:moveTo>
                  <a:pt x="304670" y="0"/>
                </a:moveTo>
                <a:lnTo>
                  <a:pt x="333587" y="276820"/>
                </a:lnTo>
                <a:lnTo>
                  <a:pt x="594395" y="276820"/>
                </a:lnTo>
                <a:cubicBezTo>
                  <a:pt x="613020" y="276820"/>
                  <a:pt x="628119" y="291919"/>
                  <a:pt x="628119" y="310544"/>
                </a:cubicBezTo>
                <a:lnTo>
                  <a:pt x="628119" y="585330"/>
                </a:lnTo>
                <a:cubicBezTo>
                  <a:pt x="628119" y="603955"/>
                  <a:pt x="613020" y="619054"/>
                  <a:pt x="594395" y="619054"/>
                </a:cubicBezTo>
                <a:lnTo>
                  <a:pt x="33724" y="619054"/>
                </a:lnTo>
                <a:cubicBezTo>
                  <a:pt x="15099" y="619054"/>
                  <a:pt x="0" y="603955"/>
                  <a:pt x="0" y="585330"/>
                </a:cubicBezTo>
                <a:lnTo>
                  <a:pt x="0" y="310544"/>
                </a:lnTo>
                <a:cubicBezTo>
                  <a:pt x="0" y="291919"/>
                  <a:pt x="15099" y="276820"/>
                  <a:pt x="33724" y="276820"/>
                </a:cubicBezTo>
                <a:lnTo>
                  <a:pt x="275753" y="27682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700" dirty="0"/>
              <a:t>Reusable building blocks</a:t>
            </a:r>
          </a:p>
        </p:txBody>
      </p:sp>
      <p:sp>
        <p:nvSpPr>
          <p:cNvPr id="61" name="Vrije vorm: vorm 60">
            <a:extLst>
              <a:ext uri="{FF2B5EF4-FFF2-40B4-BE49-F238E27FC236}">
                <a16:creationId xmlns:a16="http://schemas.microsoft.com/office/drawing/2014/main" id="{CA2A4EF8-D4E4-0F4A-0973-BB1E37EB17E5}"/>
              </a:ext>
            </a:extLst>
          </p:cNvPr>
          <p:cNvSpPr/>
          <p:nvPr/>
        </p:nvSpPr>
        <p:spPr>
          <a:xfrm>
            <a:off x="4168739" y="3393748"/>
            <a:ext cx="844198" cy="505286"/>
          </a:xfrm>
          <a:custGeom>
            <a:avLst/>
            <a:gdLst>
              <a:gd name="connsiteX0" fmla="*/ 304670 w 628119"/>
              <a:gd name="connsiteY0" fmla="*/ 0 h 619054"/>
              <a:gd name="connsiteX1" fmla="*/ 333587 w 628119"/>
              <a:gd name="connsiteY1" fmla="*/ 276820 h 619054"/>
              <a:gd name="connsiteX2" fmla="*/ 594395 w 628119"/>
              <a:gd name="connsiteY2" fmla="*/ 276820 h 619054"/>
              <a:gd name="connsiteX3" fmla="*/ 628119 w 628119"/>
              <a:gd name="connsiteY3" fmla="*/ 310544 h 619054"/>
              <a:gd name="connsiteX4" fmla="*/ 628119 w 628119"/>
              <a:gd name="connsiteY4" fmla="*/ 585330 h 619054"/>
              <a:gd name="connsiteX5" fmla="*/ 594395 w 628119"/>
              <a:gd name="connsiteY5" fmla="*/ 619054 h 619054"/>
              <a:gd name="connsiteX6" fmla="*/ 33724 w 628119"/>
              <a:gd name="connsiteY6" fmla="*/ 619054 h 619054"/>
              <a:gd name="connsiteX7" fmla="*/ 0 w 628119"/>
              <a:gd name="connsiteY7" fmla="*/ 585330 h 619054"/>
              <a:gd name="connsiteX8" fmla="*/ 0 w 628119"/>
              <a:gd name="connsiteY8" fmla="*/ 310544 h 619054"/>
              <a:gd name="connsiteX9" fmla="*/ 33724 w 628119"/>
              <a:gd name="connsiteY9" fmla="*/ 276820 h 619054"/>
              <a:gd name="connsiteX10" fmla="*/ 275753 w 628119"/>
              <a:gd name="connsiteY10" fmla="*/ 276820 h 61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119" h="619054">
                <a:moveTo>
                  <a:pt x="304670" y="0"/>
                </a:moveTo>
                <a:lnTo>
                  <a:pt x="333587" y="276820"/>
                </a:lnTo>
                <a:lnTo>
                  <a:pt x="594395" y="276820"/>
                </a:lnTo>
                <a:cubicBezTo>
                  <a:pt x="613020" y="276820"/>
                  <a:pt x="628119" y="291919"/>
                  <a:pt x="628119" y="310544"/>
                </a:cubicBezTo>
                <a:lnTo>
                  <a:pt x="628119" y="585330"/>
                </a:lnTo>
                <a:cubicBezTo>
                  <a:pt x="628119" y="603955"/>
                  <a:pt x="613020" y="619054"/>
                  <a:pt x="594395" y="619054"/>
                </a:cubicBezTo>
                <a:lnTo>
                  <a:pt x="33724" y="619054"/>
                </a:lnTo>
                <a:cubicBezTo>
                  <a:pt x="15099" y="619054"/>
                  <a:pt x="0" y="603955"/>
                  <a:pt x="0" y="585330"/>
                </a:cubicBezTo>
                <a:lnTo>
                  <a:pt x="0" y="310544"/>
                </a:lnTo>
                <a:cubicBezTo>
                  <a:pt x="0" y="291919"/>
                  <a:pt x="15099" y="276820"/>
                  <a:pt x="33724" y="276820"/>
                </a:cubicBezTo>
                <a:lnTo>
                  <a:pt x="275753" y="27682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700" dirty="0"/>
              <a:t>Implement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86059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BB1AA6D-4496-7391-C956-500BFF8D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infoRmation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E337BE-E54E-D20D-6FFE-07EA336C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71C3F44D-180C-8588-9486-A245019E4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 and references</a:t>
            </a:r>
            <a:endParaRPr lang="LID4096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5B78D450-F589-56AE-5045-80E446942E4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Vlaamse</a:t>
            </a:r>
            <a:r>
              <a:rPr lang="en-US" dirty="0"/>
              <a:t> Sensor Data Space:  </a:t>
            </a:r>
            <a:r>
              <a:rPr lang="nl-BE" dirty="0">
                <a:hlinkClick r:id="rId2"/>
              </a:rPr>
              <a:t>Vlaamse Sensor Data Space | Vlaanderen.be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Linked Data Event Streams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Specification: </a:t>
            </a:r>
            <a:r>
              <a:rPr lang="en-US" dirty="0" err="1">
                <a:hlinkClick r:id="rId3"/>
              </a:rPr>
              <a:t>SEMICeu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LinkedDataEventStreams</a:t>
            </a:r>
            <a:r>
              <a:rPr lang="en-US" dirty="0">
                <a:hlinkClick r:id="rId3"/>
              </a:rPr>
              <a:t>: The Linked Data Event Streams specification (github.com)</a:t>
            </a:r>
            <a:endParaRPr lang="en-US" dirty="0"/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dirty="0"/>
              <a:t>Online course:  </a:t>
            </a:r>
            <a:r>
              <a:rPr lang="en-US" dirty="0">
                <a:hlinkClick r:id="rId4"/>
              </a:rPr>
              <a:t>https://academy.europa.eu/courses/publishing-data-with-linked-data-event-streams-why-and-how</a:t>
            </a:r>
            <a:r>
              <a:rPr lang="en-US" dirty="0"/>
              <a:t> 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en-US" dirty="0"/>
              <a:t>In-depth article: </a:t>
            </a:r>
            <a:r>
              <a:rPr lang="en-US" dirty="0">
                <a:hlinkClick r:id="rId5"/>
              </a:rPr>
              <a:t>Publishing Linked Data Event Streams (thepieterdc.github.io)</a:t>
            </a:r>
            <a:endParaRPr lang="en-US" dirty="0"/>
          </a:p>
          <a:p>
            <a:pPr marL="374333" indent="-285750">
              <a:buFont typeface="Arial" panose="020B0604020202020204" pitchFamily="34" charset="0"/>
              <a:buChar char="•"/>
            </a:pPr>
            <a:r>
              <a:rPr lang="en-US" dirty="0"/>
              <a:t>Semantic Sensor Ontology: </a:t>
            </a:r>
            <a:r>
              <a:rPr lang="en-US" dirty="0">
                <a:hlinkClick r:id="rId6"/>
              </a:rPr>
              <a:t>Semantic Sensor Network Ontology (w3.org)</a:t>
            </a:r>
            <a:endParaRPr lang="en-US" dirty="0"/>
          </a:p>
          <a:p>
            <a:pPr marL="374333" indent="-285750">
              <a:buFont typeface="Arial" panose="020B0604020202020204" pitchFamily="34" charset="0"/>
              <a:buChar char="•"/>
            </a:pPr>
            <a:r>
              <a:rPr lang="en-US" dirty="0"/>
              <a:t>Imec smart city whitepaper: </a:t>
            </a:r>
            <a:r>
              <a:rPr lang="en-US" dirty="0">
                <a:hlinkClick r:id="rId7"/>
              </a:rPr>
              <a:t>Download white paper on Smart City and Smart Architecture | imec City of Things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891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929A2-2177-0E5C-2188-B2E8DD3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measurements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347E03-1D6B-8DD6-2346-45875F94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SOSA: Sensors, Observations, Actuation, Sampling (observation perspective)</a:t>
            </a:r>
          </a:p>
          <a:p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EFEF46-AF2F-6CA5-C059-177C6979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100D7F-10F8-92DB-6522-3CB5E8812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SSN and SOSA</a:t>
            </a:r>
            <a:endParaRPr lang="LID4096" dirty="0"/>
          </a:p>
        </p:txBody>
      </p:sp>
      <p:pic>
        <p:nvPicPr>
          <p:cNvPr id="1026" name="Picture 2" descr="SOSA ontology modules - Observation">
            <a:extLst>
              <a:ext uri="{FF2B5EF4-FFF2-40B4-BE49-F238E27FC236}">
                <a16:creationId xmlns:a16="http://schemas.microsoft.com/office/drawing/2014/main" id="{DC0556E1-09D9-B5E4-43AC-E296B436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89" y="1526250"/>
            <a:ext cx="6156356" cy="26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74A1D5C-59AA-F118-1E6B-9E012DDDFB20}"/>
              </a:ext>
            </a:extLst>
          </p:cNvPr>
          <p:cNvSpPr txBox="1"/>
          <p:nvPr/>
        </p:nvSpPr>
        <p:spPr>
          <a:xfrm>
            <a:off x="5773120" y="4564880"/>
            <a:ext cx="28051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Semantic Sensor Network Ontology (w3.org)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2806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C0A715A-BA2C-0400-089A-AC3AF3C9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9200"/>
            <a:ext cx="4392501" cy="5443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90B1B82-4BBA-D1B7-875D-AAEF1AF1A5BC}"/>
              </a:ext>
            </a:extLst>
          </p:cNvPr>
          <p:cNvSpPr txBox="1"/>
          <p:nvPr/>
        </p:nvSpPr>
        <p:spPr>
          <a:xfrm>
            <a:off x="3463115" y="3411711"/>
            <a:ext cx="2074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Philippe Michiels</a:t>
            </a:r>
          </a:p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Philippe.michiels.ext@imec.be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nl-BE" sz="1200" dirty="0">
                <a:hlinkClick r:id="rId5"/>
              </a:rPr>
              <a:t>Philippe Michiels | LinkedIn</a:t>
            </a:r>
            <a:endParaRPr lang="LID4096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929A2-2177-0E5C-2188-B2E8DD3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measurements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347E03-1D6B-8DD6-2346-45875F94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78230"/>
            <a:ext cx="2412088" cy="3524250"/>
          </a:xfrm>
        </p:spPr>
        <p:txBody>
          <a:bodyPr anchor="t"/>
          <a:lstStyle/>
          <a:p>
            <a:r>
              <a:rPr lang="en-US" dirty="0"/>
              <a:t>SSN: Semantic Sensor Network (observation perspective)</a:t>
            </a:r>
          </a:p>
          <a:p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EFEF46-AF2F-6CA5-C059-177C6979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100D7F-10F8-92DB-6522-3CB5E8812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SSN and SOSA</a:t>
            </a:r>
            <a:endParaRPr lang="LID4096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74A1D5C-59AA-F118-1E6B-9E012DDDFB20}"/>
              </a:ext>
            </a:extLst>
          </p:cNvPr>
          <p:cNvSpPr txBox="1"/>
          <p:nvPr/>
        </p:nvSpPr>
        <p:spPr>
          <a:xfrm>
            <a:off x="5773120" y="4564880"/>
            <a:ext cx="28051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Semantic Sensor Network Ontology (w3.org)</a:t>
            </a:r>
            <a:endParaRPr lang="LID4096" sz="1100" dirty="0"/>
          </a:p>
        </p:txBody>
      </p:sp>
      <p:pic>
        <p:nvPicPr>
          <p:cNvPr id="2050" name="Picture 2" descr="SSN ontology modules - Observation">
            <a:extLst>
              <a:ext uri="{FF2B5EF4-FFF2-40B4-BE49-F238E27FC236}">
                <a16:creationId xmlns:a16="http://schemas.microsoft.com/office/drawing/2014/main" id="{C7162BD1-4C9B-E6D9-58BA-8C593369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03" y="735266"/>
            <a:ext cx="6408550" cy="37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E91B-07E4-FFED-A2A5-1905E2E0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5BBF28-88F5-4CC5-5EFF-259152F0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71D55C1-BB67-B21A-B444-3E5845E0C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1922946" cy="369332"/>
          </a:xfrm>
        </p:spPr>
        <p:txBody>
          <a:bodyPr/>
          <a:lstStyle/>
          <a:p>
            <a:r>
              <a:rPr lang="nl-BE" dirty="0"/>
              <a:t>iPhone Barometer</a:t>
            </a:r>
            <a:endParaRPr lang="LID4096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EA33167-24F9-D75E-CA3F-D6025CDE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86" y="169494"/>
            <a:ext cx="7205364" cy="41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E91B-07E4-FFED-A2A5-1905E2E0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5BBF28-88F5-4CC5-5EFF-259152F0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71D55C1-BB67-B21A-B444-3E5845E0C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2634921" cy="369332"/>
          </a:xfrm>
        </p:spPr>
        <p:txBody>
          <a:bodyPr/>
          <a:lstStyle/>
          <a:p>
            <a:r>
              <a:rPr lang="nl-BE" dirty="0"/>
              <a:t>iPhone Barometer OBSERVATION</a:t>
            </a:r>
            <a:endParaRPr lang="LID4096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5575719-8309-167A-511F-0B1E6CF6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10" y="138172"/>
            <a:ext cx="6172395" cy="45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929A2-2177-0E5C-2188-B2E8DD30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Context Matters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347E03-1D6B-8DD6-2346-45875F94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8753473" cy="3524250"/>
          </a:xfrm>
        </p:spPr>
        <p:txBody>
          <a:bodyPr anchor="ctr">
            <a:normAutofit/>
          </a:bodyPr>
          <a:lstStyle/>
          <a:p>
            <a:r>
              <a:rPr lang="en-US" dirty="0"/>
              <a:t>Observations may show sudden changes in atmospheric pressure</a:t>
            </a:r>
          </a:p>
          <a:p>
            <a:r>
              <a:rPr lang="en-US" dirty="0"/>
              <a:t>What is going on …</a:t>
            </a:r>
          </a:p>
          <a:p>
            <a:pPr lvl="1"/>
            <a:r>
              <a:rPr lang="en-US" sz="1800"/>
              <a:t>Did the weather change?</a:t>
            </a:r>
          </a:p>
          <a:p>
            <a:pPr lvl="1"/>
            <a:r>
              <a:rPr lang="en-US" sz="1800"/>
              <a:t>Did the sensor move?</a:t>
            </a:r>
          </a:p>
          <a:p>
            <a:r>
              <a:rPr lang="en-US" dirty="0"/>
              <a:t>Keeping track of context is important</a:t>
            </a:r>
          </a:p>
          <a:p>
            <a:pPr lvl="1"/>
            <a:r>
              <a:rPr lang="en-US" sz="1800"/>
              <a:t>Sensor properties may change</a:t>
            </a:r>
          </a:p>
          <a:p>
            <a:pPr lvl="1"/>
            <a:r>
              <a:rPr lang="en-US" sz="1800"/>
              <a:t>External factors may influence the sensor behavior (maintenance, replacement)</a:t>
            </a:r>
          </a:p>
          <a:p>
            <a:pPr lvl="1"/>
            <a:r>
              <a:rPr lang="en-US" sz="1800"/>
              <a:t>…</a:t>
            </a:r>
          </a:p>
          <a:p>
            <a:r>
              <a:rPr lang="en-US" dirty="0"/>
              <a:t>But … these are also just timeseries!</a:t>
            </a:r>
          </a:p>
          <a:p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EFEF46-AF2F-6CA5-C059-177C6979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5780" y="4893997"/>
            <a:ext cx="863600" cy="16927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100D7F-10F8-92DB-6522-3CB5E8812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Making measurements useful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41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9A763-56D5-8F72-9BB1-36299C6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IoT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DCA137-C8A3-E3D8-FAF4-1009F20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3A4BFE-95D3-2084-7CEB-3E996E567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 versus measurements</a:t>
            </a:r>
            <a:endParaRPr lang="LID4096" dirty="0"/>
          </a:p>
        </p:txBody>
      </p:sp>
      <p:sp>
        <p:nvSpPr>
          <p:cNvPr id="8" name="Cilinder 7">
            <a:extLst>
              <a:ext uri="{FF2B5EF4-FFF2-40B4-BE49-F238E27FC236}">
                <a16:creationId xmlns:a16="http://schemas.microsoft.com/office/drawing/2014/main" id="{848CA12F-30FF-D6EA-3D32-2C4B070C35F0}"/>
              </a:ext>
            </a:extLst>
          </p:cNvPr>
          <p:cNvSpPr/>
          <p:nvPr/>
        </p:nvSpPr>
        <p:spPr>
          <a:xfrm>
            <a:off x="2375114" y="2658744"/>
            <a:ext cx="569563" cy="494864"/>
          </a:xfrm>
          <a:prstGeom prst="can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32F75C0-056B-2942-C768-783E9653F5EB}"/>
              </a:ext>
            </a:extLst>
          </p:cNvPr>
          <p:cNvSpPr txBox="1"/>
          <p:nvPr/>
        </p:nvSpPr>
        <p:spPr>
          <a:xfrm>
            <a:off x="2330317" y="3180734"/>
            <a:ext cx="659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sensors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2941DA6-D7FC-1C23-CEBB-AE5B1234CC97}"/>
              </a:ext>
            </a:extLst>
          </p:cNvPr>
          <p:cNvSpPr txBox="1"/>
          <p:nvPr/>
        </p:nvSpPr>
        <p:spPr>
          <a:xfrm>
            <a:off x="3947926" y="2651482"/>
            <a:ext cx="18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800" dirty="0">
                <a:sym typeface="Symbol" panose="05050102010706020507" pitchFamily="18" charset="2"/>
              </a:rPr>
              <a:t>…     …</a:t>
            </a:r>
            <a:endParaRPr lang="LID4096" sz="1800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93FD383-044A-D1BD-E1E0-595BED63DD81}"/>
              </a:ext>
            </a:extLst>
          </p:cNvPr>
          <p:cNvCxnSpPr>
            <a:cxnSpLocks/>
          </p:cNvCxnSpPr>
          <p:nvPr/>
        </p:nvCxnSpPr>
        <p:spPr>
          <a:xfrm>
            <a:off x="3161520" y="2985583"/>
            <a:ext cx="3076547" cy="0"/>
          </a:xfrm>
          <a:prstGeom prst="straightConnector1">
            <a:avLst/>
          </a:prstGeom>
          <a:ln w="285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Boog 17">
            <a:extLst>
              <a:ext uri="{FF2B5EF4-FFF2-40B4-BE49-F238E27FC236}">
                <a16:creationId xmlns:a16="http://schemas.microsoft.com/office/drawing/2014/main" id="{61D37FD7-897D-6080-C80E-36E952803025}"/>
              </a:ext>
            </a:extLst>
          </p:cNvPr>
          <p:cNvSpPr/>
          <p:nvPr/>
        </p:nvSpPr>
        <p:spPr>
          <a:xfrm flipV="1">
            <a:off x="2909190" y="2489032"/>
            <a:ext cx="504660" cy="494861"/>
          </a:xfrm>
          <a:prstGeom prst="arc">
            <a:avLst>
              <a:gd name="adj1" fmla="val 15188916"/>
              <a:gd name="adj2" fmla="val 8788711"/>
            </a:avLst>
          </a:prstGeom>
          <a:ln w="285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83C1951-37A5-8440-6B8C-4E487BF9894D}"/>
              </a:ext>
            </a:extLst>
          </p:cNvPr>
          <p:cNvSpPr txBox="1"/>
          <p:nvPr/>
        </p:nvSpPr>
        <p:spPr>
          <a:xfrm>
            <a:off x="3376916" y="2536274"/>
            <a:ext cx="607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update</a:t>
            </a:r>
            <a:endParaRPr lang="LID4096" sz="1200" dirty="0" err="1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7E6D5F1-620C-2F66-2689-812141CBE149}"/>
              </a:ext>
            </a:extLst>
          </p:cNvPr>
          <p:cNvSpPr txBox="1"/>
          <p:nvPr/>
        </p:nvSpPr>
        <p:spPr>
          <a:xfrm>
            <a:off x="3984776" y="3763021"/>
            <a:ext cx="18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800" dirty="0">
                <a:sym typeface="Symbol" panose="05050102010706020507" pitchFamily="18" charset="2"/>
              </a:rPr>
              <a:t>…     …</a:t>
            </a:r>
            <a:endParaRPr lang="LID4096" sz="1800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B29D6FA-F263-1745-D3B6-EAC8A5107984}"/>
              </a:ext>
            </a:extLst>
          </p:cNvPr>
          <p:cNvCxnSpPr>
            <a:cxnSpLocks/>
          </p:cNvCxnSpPr>
          <p:nvPr/>
        </p:nvCxnSpPr>
        <p:spPr>
          <a:xfrm>
            <a:off x="2477565" y="4136918"/>
            <a:ext cx="3822496" cy="0"/>
          </a:xfrm>
          <a:prstGeom prst="straightConnector1">
            <a:avLst/>
          </a:prstGeom>
          <a:ln w="285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DD29FF49-8443-9572-3F20-A94F71278A2D}"/>
              </a:ext>
            </a:extLst>
          </p:cNvPr>
          <p:cNvSpPr txBox="1"/>
          <p:nvPr/>
        </p:nvSpPr>
        <p:spPr>
          <a:xfrm>
            <a:off x="4434539" y="4127664"/>
            <a:ext cx="984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observations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C79F121-22E8-E268-5AA0-610E113A4B05}"/>
              </a:ext>
            </a:extLst>
          </p:cNvPr>
          <p:cNvSpPr txBox="1"/>
          <p:nvPr/>
        </p:nvSpPr>
        <p:spPr>
          <a:xfrm>
            <a:off x="3922785" y="1815226"/>
            <a:ext cx="18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800" dirty="0">
                <a:sym typeface="Symbol" panose="05050102010706020507" pitchFamily="18" charset="2"/>
              </a:rPr>
              <a:t>…     …</a:t>
            </a:r>
            <a:endParaRPr lang="LID4096" sz="1800" dirty="0"/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447BA46-B421-3BEB-D251-A5468FEC05FE}"/>
              </a:ext>
            </a:extLst>
          </p:cNvPr>
          <p:cNvCxnSpPr>
            <a:cxnSpLocks/>
          </p:cNvCxnSpPr>
          <p:nvPr/>
        </p:nvCxnSpPr>
        <p:spPr>
          <a:xfrm>
            <a:off x="2415571" y="1803560"/>
            <a:ext cx="3822496" cy="0"/>
          </a:xfrm>
          <a:prstGeom prst="straightConnector1">
            <a:avLst/>
          </a:prstGeom>
          <a:ln w="285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614526BC-C780-4E85-BEDA-C62923C47D09}"/>
              </a:ext>
            </a:extLst>
          </p:cNvPr>
          <p:cNvSpPr txBox="1"/>
          <p:nvPr/>
        </p:nvSpPr>
        <p:spPr>
          <a:xfrm>
            <a:off x="4238569" y="152656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maintenance logs</a:t>
            </a:r>
          </a:p>
        </p:txBody>
      </p:sp>
      <p:cxnSp>
        <p:nvCxnSpPr>
          <p:cNvPr id="33" name="Verbindingslijn: gebogen 32">
            <a:extLst>
              <a:ext uri="{FF2B5EF4-FFF2-40B4-BE49-F238E27FC236}">
                <a16:creationId xmlns:a16="http://schemas.microsoft.com/office/drawing/2014/main" id="{F6EE472B-A306-C36F-E1B1-6FAC535A7CC2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rot="10800000" flipV="1">
            <a:off x="2659897" y="1999892"/>
            <a:ext cx="1262889" cy="658852"/>
          </a:xfrm>
          <a:prstGeom prst="bentConnector2">
            <a:avLst/>
          </a:prstGeom>
          <a:ln w="3175" cmpd="sng">
            <a:solidFill>
              <a:schemeClr val="tx2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554529F7-DAC8-6F14-3DE3-A3ABC0A5629D}"/>
              </a:ext>
            </a:extLst>
          </p:cNvPr>
          <p:cNvCxnSpPr>
            <a:cxnSpLocks/>
            <a:stCxn id="20" idx="1"/>
            <a:endCxn id="9" idx="2"/>
          </p:cNvCxnSpPr>
          <p:nvPr/>
        </p:nvCxnSpPr>
        <p:spPr>
          <a:xfrm rot="10800000">
            <a:off x="2659896" y="3457733"/>
            <a:ext cx="1324881" cy="489954"/>
          </a:xfrm>
          <a:prstGeom prst="bentConnector2">
            <a:avLst/>
          </a:prstGeom>
          <a:ln w="3175" cmpd="sng">
            <a:solidFill>
              <a:schemeClr val="tx2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8599DB1-C354-E6A0-F4F1-93C86923423F}"/>
              </a:ext>
            </a:extLst>
          </p:cNvPr>
          <p:cNvSpPr txBox="1"/>
          <p:nvPr/>
        </p:nvSpPr>
        <p:spPr>
          <a:xfrm>
            <a:off x="1198719" y="2679732"/>
            <a:ext cx="662426" cy="452888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2F728E"/>
                </a:solidFill>
                <a:latin typeface="Proxima Nova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/>
              <a:t>Subject</a:t>
            </a:r>
          </a:p>
          <a:p>
            <a:r>
              <a:rPr lang="en-US" sz="1050" dirty="0"/>
              <a:t>pages</a:t>
            </a:r>
            <a:endParaRPr lang="LID4096" sz="1050" dirty="0" err="1"/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183729CA-4789-BB2C-7B9D-89458D1D5C28}"/>
              </a:ext>
            </a:extLst>
          </p:cNvPr>
          <p:cNvCxnSpPr>
            <a:cxnSpLocks/>
            <a:stCxn id="8" idx="2"/>
            <a:endCxn id="37" idx="3"/>
          </p:cNvCxnSpPr>
          <p:nvPr/>
        </p:nvCxnSpPr>
        <p:spPr>
          <a:xfrm flipH="1">
            <a:off x="1861145" y="2906176"/>
            <a:ext cx="513969" cy="0"/>
          </a:xfrm>
          <a:prstGeom prst="straightConnector1">
            <a:avLst/>
          </a:prstGeom>
          <a:ln w="285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7A8BC7AF-16AF-41FA-ABBB-CD738584529C}"/>
              </a:ext>
            </a:extLst>
          </p:cNvPr>
          <p:cNvSpPr txBox="1"/>
          <p:nvPr/>
        </p:nvSpPr>
        <p:spPr>
          <a:xfrm>
            <a:off x="5490835" y="2651482"/>
            <a:ext cx="1819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immutable version objects</a:t>
            </a:r>
            <a:endParaRPr lang="LID4096" sz="1200" dirty="0" err="1"/>
          </a:p>
        </p:txBody>
      </p:sp>
      <p:cxnSp>
        <p:nvCxnSpPr>
          <p:cNvPr id="44" name="Verbindingslijn: gebogen 43">
            <a:extLst>
              <a:ext uri="{FF2B5EF4-FFF2-40B4-BE49-F238E27FC236}">
                <a16:creationId xmlns:a16="http://schemas.microsoft.com/office/drawing/2014/main" id="{0B9C0FE6-918D-D912-1816-06626A6DEE27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rot="5400000">
            <a:off x="3790448" y="2219839"/>
            <a:ext cx="298420" cy="1900370"/>
          </a:xfrm>
          <a:prstGeom prst="bentConnector2">
            <a:avLst/>
          </a:prstGeom>
          <a:ln w="3175" cmpd="sng">
            <a:solidFill>
              <a:schemeClr val="tx2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CB99EF3C-3379-8D3F-96D4-01717E2BB9C8}"/>
              </a:ext>
            </a:extLst>
          </p:cNvPr>
          <p:cNvSpPr txBox="1"/>
          <p:nvPr/>
        </p:nvSpPr>
        <p:spPr>
          <a:xfrm>
            <a:off x="3634225" y="3076313"/>
            <a:ext cx="805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is version of</a:t>
            </a:r>
            <a:endParaRPr lang="LID4096" sz="1100" i="1" dirty="0" err="1"/>
          </a:p>
        </p:txBody>
      </p:sp>
    </p:spTree>
    <p:extLst>
      <p:ext uri="{BB962C8B-B14F-4D97-AF65-F5344CB8AC3E}">
        <p14:creationId xmlns:p14="http://schemas.microsoft.com/office/powerpoint/2010/main" val="33655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9A763-56D5-8F72-9BB1-36299C6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IoT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A95F00-7CD1-03AC-C92D-6B25DDBD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Storing IoT timeseries, plenty of options</a:t>
            </a:r>
          </a:p>
          <a:p>
            <a:pPr lvl="1"/>
            <a:r>
              <a:rPr lang="en-US" sz="2000" dirty="0"/>
              <a:t>MySQL database</a:t>
            </a:r>
          </a:p>
          <a:p>
            <a:pPr lvl="1"/>
            <a:r>
              <a:rPr lang="en-US" sz="2000" dirty="0"/>
              <a:t>Influx DB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dirty="0"/>
              <a:t>Publishing IoT timeseries </a:t>
            </a:r>
          </a:p>
          <a:p>
            <a:pPr lvl="1"/>
            <a:r>
              <a:rPr lang="en-US" sz="2000" dirty="0"/>
              <a:t>Interface?</a:t>
            </a:r>
          </a:p>
          <a:p>
            <a:pPr lvl="1"/>
            <a:r>
              <a:rPr lang="en-US" sz="2000" dirty="0"/>
              <a:t>Scalability?</a:t>
            </a:r>
          </a:p>
          <a:p>
            <a:pPr lvl="1"/>
            <a:r>
              <a:rPr lang="en-US" sz="2000" dirty="0"/>
              <a:t>Retention?</a:t>
            </a:r>
          </a:p>
          <a:p>
            <a:pPr lvl="1"/>
            <a:r>
              <a:rPr lang="en-US" sz="2000" dirty="0"/>
              <a:t>…</a:t>
            </a:r>
            <a:endParaRPr lang="LID4096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DCA137-C8A3-E3D8-FAF4-1009F20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3A4BFE-95D3-2084-7CEB-3E996E567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storage and publishing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96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9A763-56D5-8F72-9BB1-36299C6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IoT</a:t>
            </a:r>
            <a:endParaRPr lang="LID4096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DCA137-C8A3-E3D8-FAF4-1009F20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3A4BFE-95D3-2084-7CEB-3E996E567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Maintenance &amp; Scalability hell</a:t>
            </a:r>
            <a:endParaRPr lang="LID4096" dirty="0"/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50FDF2D3-2960-B91B-620B-DFAD93F9537F}"/>
              </a:ext>
            </a:extLst>
          </p:cNvPr>
          <p:cNvCxnSpPr>
            <a:cxnSpLocks/>
          </p:cNvCxnSpPr>
          <p:nvPr/>
        </p:nvCxnSpPr>
        <p:spPr>
          <a:xfrm>
            <a:off x="377141" y="3200536"/>
            <a:ext cx="8320451" cy="42809"/>
          </a:xfrm>
          <a:prstGeom prst="straightConnector1">
            <a:avLst/>
          </a:prstGeom>
          <a:ln w="19050">
            <a:solidFill>
              <a:srgbClr val="2F728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0802B738-E4CB-D844-B3ED-8742BC45CB60}"/>
              </a:ext>
            </a:extLst>
          </p:cNvPr>
          <p:cNvSpPr/>
          <p:nvPr/>
        </p:nvSpPr>
        <p:spPr>
          <a:xfrm>
            <a:off x="3968896" y="1097279"/>
            <a:ext cx="1206206" cy="554605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Data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0F8A0986-13E2-3D7C-131D-BF3512DDD9A7}"/>
              </a:ext>
            </a:extLst>
          </p:cNvPr>
          <p:cNvSpPr/>
          <p:nvPr/>
        </p:nvSpPr>
        <p:spPr>
          <a:xfrm>
            <a:off x="3968896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WFS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A764AC2-BA1D-489C-ABF5-593421BF1CD3}"/>
              </a:ext>
            </a:extLst>
          </p:cNvPr>
          <p:cNvSpPr/>
          <p:nvPr/>
        </p:nvSpPr>
        <p:spPr>
          <a:xfrm>
            <a:off x="1855175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SPARQL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702A734-1154-328C-E1CC-ADF20D007A9D}"/>
              </a:ext>
            </a:extLst>
          </p:cNvPr>
          <p:cNvSpPr/>
          <p:nvPr/>
        </p:nvSpPr>
        <p:spPr>
          <a:xfrm>
            <a:off x="6082619" y="2237275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Auto-completion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1F66B3E-8613-BB18-4561-FCFE988B87B4}"/>
              </a:ext>
            </a:extLst>
          </p:cNvPr>
          <p:cNvSpPr/>
          <p:nvPr/>
        </p:nvSpPr>
        <p:spPr>
          <a:xfrm>
            <a:off x="1855175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BB6E82F0-2E8C-771D-E7E9-AC981B940B8A}"/>
              </a:ext>
            </a:extLst>
          </p:cNvPr>
          <p:cNvSpPr/>
          <p:nvPr/>
        </p:nvSpPr>
        <p:spPr>
          <a:xfrm>
            <a:off x="3968896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B92320A1-68BD-1FC7-A16A-8D83063260D0}"/>
              </a:ext>
            </a:extLst>
          </p:cNvPr>
          <p:cNvSpPr/>
          <p:nvPr/>
        </p:nvSpPr>
        <p:spPr>
          <a:xfrm>
            <a:off x="6082619" y="3471052"/>
            <a:ext cx="1206206" cy="754544"/>
          </a:xfrm>
          <a:prstGeom prst="rect">
            <a:avLst/>
          </a:prstGeom>
          <a:solidFill>
            <a:srgbClr val="FFFFFF"/>
          </a:solidFill>
          <a:ln>
            <a:solidFill>
              <a:srgbClr val="2F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728E"/>
                </a:solidFill>
                <a:latin typeface="Proxima Nova"/>
                <a:cs typeface="Arial"/>
              </a:rPr>
              <a:t>App</a:t>
            </a: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856AFF6E-C062-3B47-A589-F454098E33C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2458278" y="1651884"/>
            <a:ext cx="2113721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8576C06B-C6A6-717A-916C-E83C40B247F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571999" y="1651884"/>
            <a:ext cx="0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A97B299C-F48C-83BA-B895-743E168E8A84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4571999" y="1651884"/>
            <a:ext cx="2113723" cy="585391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8E8EAC23-414E-023D-81F9-FD9C62E3A4D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685722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263C9DD0-9A54-5CE7-5B04-BC65A9E8E916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571999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D2D224EC-C21D-CDF1-00C4-968B4E6013E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2458278" y="2991819"/>
            <a:ext cx="0" cy="479233"/>
          </a:xfrm>
          <a:prstGeom prst="straightConnector1">
            <a:avLst/>
          </a:prstGeom>
          <a:ln w="28575" cmpd="sng">
            <a:solidFill>
              <a:srgbClr val="2F728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Co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ADF8FB5B41045A57C7F05BA6887D0" ma:contentTypeVersion="13" ma:contentTypeDescription="Create a new document." ma:contentTypeScope="" ma:versionID="0d15115036b28044964cb837f716d5b8">
  <xsd:schema xmlns:xsd="http://www.w3.org/2001/XMLSchema" xmlns:xs="http://www.w3.org/2001/XMLSchema" xmlns:p="http://schemas.microsoft.com/office/2006/metadata/properties" xmlns:ns2="f788e3e6-d90b-4b02-bf62-edf46b4c1d87" xmlns:ns3="4f336b85-6ae4-4fa4-b900-d7af5d4b6da1" targetNamespace="http://schemas.microsoft.com/office/2006/metadata/properties" ma:root="true" ma:fieldsID="34c7df7724f849604126d50eaed3c19a" ns2:_="" ns3:_="">
    <xsd:import namespace="f788e3e6-d90b-4b02-bf62-edf46b4c1d87"/>
    <xsd:import namespace="4f336b85-6ae4-4fa4-b900-d7af5d4b6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eri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8e3e6-d90b-4b02-bf62-edf46b4c1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Periode" ma:index="20" nillable="true" ma:displayName="Periode" ma:description="begin_eind van databron" ma:format="Dropdown" ma:internalName="Period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36b85-6ae4-4fa4-b900-d7af5d4b6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f336b85-6ae4-4fa4-b900-d7af5d4b6da1">
      <UserInfo>
        <DisplayName>Tanguy Coenen (imec)</DisplayName>
        <AccountId>28</AccountId>
        <AccountType/>
      </UserInfo>
      <UserInfo>
        <DisplayName>Jan Adriaenssens (imec)</DisplayName>
        <AccountId>53</AccountId>
        <AccountType/>
      </UserInfo>
    </SharedWithUsers>
    <Periode xmlns="f788e3e6-d90b-4b02-bf62-edf46b4c1d87" xsi:nil="true"/>
  </documentManagement>
</p:properties>
</file>

<file path=customXml/itemProps1.xml><?xml version="1.0" encoding="utf-8"?>
<ds:datastoreItem xmlns:ds="http://schemas.openxmlformats.org/officeDocument/2006/customXml" ds:itemID="{95FBCDFF-BF59-41C2-B818-2FD1C268279F}">
  <ds:schemaRefs>
    <ds:schemaRef ds:uri="4f336b85-6ae4-4fa4-b900-d7af5d4b6da1"/>
    <ds:schemaRef ds:uri="f788e3e6-d90b-4b02-bf62-edf46b4c1d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609F31-78C5-44EB-B925-4B3B97A6B1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EDC557-82B0-4313-849F-2BD7B28F7BBF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4f336b85-6ae4-4fa4-b900-d7af5d4b6da1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f788e3e6-d90b-4b02-bf62-edf46b4c1d8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Diavoorstelling (16:9)</PresentationFormat>
  <Paragraphs>255</Paragraphs>
  <Slides>20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30" baseType="lpstr">
      <vt:lpstr>Arial</vt:lpstr>
      <vt:lpstr>Calibri</vt:lpstr>
      <vt:lpstr>FlandersArtSans-Bold</vt:lpstr>
      <vt:lpstr>FlandersArtSans-Medium</vt:lpstr>
      <vt:lpstr>FlandersArtSans-Regular</vt:lpstr>
      <vt:lpstr>Gill Sans MT</vt:lpstr>
      <vt:lpstr>Open Sans</vt:lpstr>
      <vt:lpstr>Proxima Nova</vt:lpstr>
      <vt:lpstr>Wingdings</vt:lpstr>
      <vt:lpstr>Office Theme imec CoT</vt:lpstr>
      <vt:lpstr>PowerPoint-presentatie</vt:lpstr>
      <vt:lpstr>Saving measurements</vt:lpstr>
      <vt:lpstr>Saving measurements</vt:lpstr>
      <vt:lpstr>Example</vt:lpstr>
      <vt:lpstr>Examples</vt:lpstr>
      <vt:lpstr>Context Matters</vt:lpstr>
      <vt:lpstr>Challenges of IoT</vt:lpstr>
      <vt:lpstr>Challenges of IoT</vt:lpstr>
      <vt:lpstr>Challenges of IoT</vt:lpstr>
      <vt:lpstr>Challenges of IoT</vt:lpstr>
      <vt:lpstr>Linked Data Event STreamS</vt:lpstr>
      <vt:lpstr>Linked Data Event STreamS</vt:lpstr>
      <vt:lpstr>Example: ADDRESS REGISTRY</vt:lpstr>
      <vt:lpstr>PowerPoint-presentatie</vt:lpstr>
      <vt:lpstr>VSDS:  Vlaamse smart data space</vt:lpstr>
      <vt:lpstr>‘But wait, what’s a data space really about?</vt:lpstr>
      <vt:lpstr>Data space architecture and roles (IDSA)</vt:lpstr>
      <vt:lpstr>Data space architecture and roles (IDSA)</vt:lpstr>
      <vt:lpstr>More infoRmation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imec_CoT_public</dc:title>
  <dc:subject/>
  <dc:creator>IMEC</dc:creator>
  <cp:keywords/>
  <dc:description/>
  <cp:lastModifiedBy>Philippe Michiels</cp:lastModifiedBy>
  <cp:revision>3</cp:revision>
  <cp:lastPrinted>2022-02-09T08:08:56Z</cp:lastPrinted>
  <dcterms:created xsi:type="dcterms:W3CDTF">2015-04-29T12:04:28Z</dcterms:created>
  <dcterms:modified xsi:type="dcterms:W3CDTF">2022-05-04T09:11:58Z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0x010100E1CADF8FB5B41045A57C7F05BA6887D0</vt:lpwstr>
  </property>
  <property fmtid="{D5CDD505-2E9C-101B-9397-08002B2CF9AE}" pid="3" name="TaxKeyword">
    <vt:lpwstr/>
  </property>
  <property fmtid="{D5CDD505-2E9C-101B-9397-08002B2CF9AE}" pid="4" name="Project Category">
    <vt:lpwstr/>
  </property>
  <property fmtid="{D5CDD505-2E9C-101B-9397-08002B2CF9AE}" pid="5" name="Org Unit">
    <vt:lpwstr>34;#SSET|d1f15dff-4d98-407d-8bfe-d4b14ee1dff1</vt:lpwstr>
  </property>
  <property fmtid="{D5CDD505-2E9C-101B-9397-08002B2CF9AE}" pid="6" name="Project Phase">
    <vt:lpwstr>5;#Execution|6e1c44ae-bae4-4e43-a310-522aa1ad9228</vt:lpwstr>
  </property>
  <property fmtid="{D5CDD505-2E9C-101B-9397-08002B2CF9AE}" pid="7" name="_dlc_DocIdItemGuid">
    <vt:lpwstr>dd87a012-58e4-4eef-a4f2-61cf7370dd98</vt:lpwstr>
  </property>
  <property fmtid="{D5CDD505-2E9C-101B-9397-08002B2CF9AE}" pid="8" name="Order">
    <vt:r8>276000</vt:r8>
  </property>
  <property fmtid="{D5CDD505-2E9C-101B-9397-08002B2CF9AE}" pid="9" name="Category">
    <vt:lpwstr/>
  </property>
  <property fmtid="{D5CDD505-2E9C-101B-9397-08002B2CF9AE}" pid="10" name="URL">
    <vt:lpwstr/>
  </property>
  <property fmtid="{D5CDD505-2E9C-101B-9397-08002B2CF9AE}" pid="11" name="Work Package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SharedWithUsers">
    <vt:lpwstr/>
  </property>
  <property fmtid="{D5CDD505-2E9C-101B-9397-08002B2CF9AE}" pid="15" name="DocumentSetDescription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Type of Gate">
    <vt:lpwstr/>
  </property>
  <property fmtid="{D5CDD505-2E9C-101B-9397-08002B2CF9AE}" pid="19" name="IconOverlay">
    <vt:lpwstr/>
  </property>
  <property fmtid="{D5CDD505-2E9C-101B-9397-08002B2CF9AE}" pid="20" name="MSIP_Label_f0eba32c-0974-4663-a3a1-3cd8c30938e9_Enabled">
    <vt:lpwstr>true</vt:lpwstr>
  </property>
  <property fmtid="{D5CDD505-2E9C-101B-9397-08002B2CF9AE}" pid="21" name="MSIP_Label_f0eba32c-0974-4663-a3a1-3cd8c30938e9_SetDate">
    <vt:lpwstr>2021-12-06T15:57:34Z</vt:lpwstr>
  </property>
  <property fmtid="{D5CDD505-2E9C-101B-9397-08002B2CF9AE}" pid="22" name="MSIP_Label_f0eba32c-0974-4663-a3a1-3cd8c30938e9_Method">
    <vt:lpwstr>Privileged</vt:lpwstr>
  </property>
  <property fmtid="{D5CDD505-2E9C-101B-9397-08002B2CF9AE}" pid="23" name="MSIP_Label_f0eba32c-0974-4663-a3a1-3cd8c30938e9_Name">
    <vt:lpwstr>Public - General - Unmarked</vt:lpwstr>
  </property>
  <property fmtid="{D5CDD505-2E9C-101B-9397-08002B2CF9AE}" pid="24" name="MSIP_Label_f0eba32c-0974-4663-a3a1-3cd8c30938e9_SiteId">
    <vt:lpwstr>a72d5a72-25ee-40f0-9bd1-067cb5b770d4</vt:lpwstr>
  </property>
  <property fmtid="{D5CDD505-2E9C-101B-9397-08002B2CF9AE}" pid="25" name="MSIP_Label_f0eba32c-0974-4663-a3a1-3cd8c30938e9_ActionId">
    <vt:lpwstr>05893f7a-b340-448f-a9bb-9a9f263a1cde</vt:lpwstr>
  </property>
  <property fmtid="{D5CDD505-2E9C-101B-9397-08002B2CF9AE}" pid="26" name="MSIP_Label_f0eba32c-0974-4663-a3a1-3cd8c30938e9_ContentBits">
    <vt:lpwstr>0</vt:lpwstr>
  </property>
</Properties>
</file>