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  <a:srgbClr val="B1B3B6"/>
    <a:srgbClr val="207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98795-87B7-4CDB-9AC5-0C803D83CAE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9D99-567A-46D9-80B5-000FCBE6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7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8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capability (and others) enables advanced and automated program analysis that was not possible 10 years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F5D3C-9EAF-40D4-A94D-C37A164D1E4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1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208B-0C7D-487B-BF61-61EA7FCE4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C4D2-82E7-4F05-ADF8-3804BE8C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F988-D459-417F-9F08-7076D452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88EE-0AB6-4C82-A3B9-9A19FCE3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49F3-A8AB-4EBC-8A5F-4F2C1E62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DABE-3C5D-47AD-B1D7-FA4B4AA9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4C04C-45E8-4C7A-BE88-E5E679C0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9EBD-BDA6-41B7-9EBE-B7D19660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34D4-F8E8-4F87-A204-8EA4C549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5AA7-9232-4AB7-8DE2-C5C120E4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56262-2367-45A4-AB62-5A21E5F02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DD25-AC6C-477F-A4D4-5A635EA1F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FED7-37A3-4DDE-B5D6-F37C3C6E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AC85-1E64-4D6C-9597-E0042714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E6CB-BFF3-4866-A9EB-6DBEEC8B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13D4-A941-4255-A140-EF88476A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883B-F1C2-4A60-B3C4-9C120EA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CA92-1D27-4B9C-A5FE-42092567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5E93-AC1C-43BB-961E-C470BC01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54C8-BD1F-4A13-A135-7450D4F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45C2-5860-4A49-8A1B-D7B70B3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C68F-8B17-4B3A-8F0C-5F7B1873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8BC3-562C-4D24-B5E0-0679645E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BD09-D83C-4600-95CC-955A285F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74B-1CB8-4721-8994-97551744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2618-8490-4D3C-8CA0-7F9F0C82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BED-009C-498D-BDC9-B0D86EAC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F33AD-7D80-4BC9-839D-91E127DD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830C0-F5C6-4012-9690-9D9D732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BAC33-27E6-48D3-9238-81BC6F90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01CB-08F2-4059-A0B7-A96C5DAF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8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2F6-BBFF-4816-9FBD-FC9ACD41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96E1-6C3D-49AD-8DBC-3E934F73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6F76-FC65-4E64-A9A7-B618A5BB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2BF2B-0A38-4375-979D-DBC3936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A3D0-A722-4899-AA6B-62EB822D0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7EADE-7F38-4476-9E83-D9F9EC00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90077-5D91-40AE-BD25-A739158C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BA35C-85F7-4454-99E3-D77A454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D821-52B1-4F3D-8FDC-00658E2D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0D8C3-136D-4EF5-B2B3-DDAE203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FAF37-4207-441C-B77A-7CFF08C2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692C4-A432-4E95-95A4-F9B699C3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F7BD9-0AEE-458E-B02E-66619E83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ACB01-728F-4264-89CE-69E8765B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0C58-82CD-47D5-9D88-B12C7EC2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119A-97B3-4EE6-A3BD-1B7B608A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F65D-DBA0-48E1-B8EC-25EED921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5800-33FB-4CAA-8F81-3E18332B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E530-FEF1-412C-B92A-0FE4F645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CA73-6280-48D2-98CB-1005AF31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7F36-FC36-4154-BB5D-BE3066A6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8700-7221-452D-99B5-38539D9A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D97E7-AD2E-4906-9ED8-A191319AD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5560D-ABAB-4B6B-825C-87370E893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DAF40-7DC1-497A-8C04-7FA09D3F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78278-D1D2-46FC-BA6E-128021BD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2128-03A3-437F-A58B-2219FE06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F3C9E-03FF-49FA-A9AE-2B474A1D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9680F-1B04-4270-ACEA-5651B8A95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00AE-33B9-4C3E-AA53-593C3E3A6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D1EA-D652-4431-87B1-24E0C4C97252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DCCC-54AA-4C76-AEE3-C222F5F2E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C4F5-13E0-413A-9EB0-B402680F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FB69-6D96-4B0B-B15E-02A83C95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bdenton@dese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denton/2018_N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denton/2018_N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denton/2018_NC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ben-denton/" TargetMode="External"/><Relationship Id="rId5" Type="http://schemas.openxmlformats.org/officeDocument/2006/relationships/hyperlink" Target="https://github.com/bendenton/2018_NCS" TargetMode="External"/><Relationship Id="rId4" Type="http://schemas.openxmlformats.org/officeDocument/2006/relationships/hyperlink" Target="mailto:bdenton@dese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742014/" TargetMode="External"/><Relationship Id="rId2" Type="http://schemas.openxmlformats.org/officeDocument/2006/relationships/hyperlink" Target="https://ieeexplore.ieee.org/document/5892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s.ece.cmu.edu/~koopman/pubs/koopman14_toyota_ua_slide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21A5-0A49-4F03-BCAD-54355F069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529F1-C81E-4C13-9140-6D241F4D7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45BAFE-190E-4847-882E-037A4B6080E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94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Symbolic state </a:t>
            </a:r>
            <a:r>
              <a:rPr lang="en-US" sz="1600" dirty="0"/>
              <a:t>maps variables to symbolic values.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return 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DED33-2CC6-4B5C-AEF1-707799E87561}"/>
              </a:ext>
            </a:extLst>
          </p:cNvPr>
          <p:cNvSpPr/>
          <p:nvPr/>
        </p:nvSpPr>
        <p:spPr bwMode="auto">
          <a:xfrm>
            <a:off x="9841230" y="1333501"/>
            <a:ext cx="830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93147C-6402-4113-93BE-6B35E533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420071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Symbolic state </a:t>
            </a:r>
            <a:r>
              <a:rPr lang="en-US" sz="1600" dirty="0"/>
              <a:t>maps variables to symbolic values.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Path condition</a:t>
            </a:r>
            <a:r>
              <a:rPr lang="en-US" sz="1600" dirty="0"/>
              <a:t> is a quantifier-free formula over the symbolic inputs that encodes all branch decisions take so far.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return (x, y)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0F2EE-57F1-42EE-AB5C-B41AC76BB086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5010" y="1996442"/>
            <a:ext cx="342900" cy="266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3EB33-2A36-42F3-980C-3A1973C757B9}"/>
              </a:ext>
            </a:extLst>
          </p:cNvPr>
          <p:cNvCxnSpPr>
            <a:cxnSpLocks/>
          </p:cNvCxnSpPr>
          <p:nvPr/>
        </p:nvCxnSpPr>
        <p:spPr bwMode="auto">
          <a:xfrm>
            <a:off x="10618471" y="1988822"/>
            <a:ext cx="302895" cy="27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DED33-2CC6-4B5C-AEF1-707799E87561}"/>
              </a:ext>
            </a:extLst>
          </p:cNvPr>
          <p:cNvSpPr/>
          <p:nvPr/>
        </p:nvSpPr>
        <p:spPr bwMode="auto">
          <a:xfrm>
            <a:off x="9841230" y="1333501"/>
            <a:ext cx="830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7CA74-E3EA-4FA4-B4F0-FFB32061320C}"/>
              </a:ext>
            </a:extLst>
          </p:cNvPr>
          <p:cNvSpPr/>
          <p:nvPr/>
        </p:nvSpPr>
        <p:spPr>
          <a:xfrm>
            <a:off x="9072131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&gt;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85F2C-94A9-4DC9-ADD8-B60CFFD2A338}"/>
              </a:ext>
            </a:extLst>
          </p:cNvPr>
          <p:cNvSpPr/>
          <p:nvPr/>
        </p:nvSpPr>
        <p:spPr>
          <a:xfrm>
            <a:off x="10811827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≤ B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93AD02-ABB4-4F2D-BC39-11D8AE9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308217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 return (x, y)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0F2EE-57F1-42EE-AB5C-B41AC76BB086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5010" y="1996442"/>
            <a:ext cx="342900" cy="266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3EB33-2A36-42F3-980C-3A1973C757B9}"/>
              </a:ext>
            </a:extLst>
          </p:cNvPr>
          <p:cNvCxnSpPr>
            <a:cxnSpLocks/>
          </p:cNvCxnSpPr>
          <p:nvPr/>
        </p:nvCxnSpPr>
        <p:spPr bwMode="auto">
          <a:xfrm>
            <a:off x="10618471" y="1988822"/>
            <a:ext cx="302895" cy="27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DED33-2CC6-4B5C-AEF1-707799E87561}"/>
              </a:ext>
            </a:extLst>
          </p:cNvPr>
          <p:cNvSpPr/>
          <p:nvPr/>
        </p:nvSpPr>
        <p:spPr bwMode="auto">
          <a:xfrm>
            <a:off x="9841230" y="1333501"/>
            <a:ext cx="830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37E238-FBD1-4F6F-AD3A-7ADA2BB7488B}"/>
              </a:ext>
            </a:extLst>
          </p:cNvPr>
          <p:cNvSpPr/>
          <p:nvPr/>
        </p:nvSpPr>
        <p:spPr bwMode="auto">
          <a:xfrm>
            <a:off x="10808970" y="2263142"/>
            <a:ext cx="830580" cy="693420"/>
          </a:xfrm>
          <a:prstGeom prst="roundRect">
            <a:avLst/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7CA74-E3EA-4FA4-B4F0-FFB32061320C}"/>
              </a:ext>
            </a:extLst>
          </p:cNvPr>
          <p:cNvSpPr/>
          <p:nvPr/>
        </p:nvSpPr>
        <p:spPr>
          <a:xfrm>
            <a:off x="9072131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&gt;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85F2C-94A9-4DC9-ADD8-B60CFFD2A338}"/>
              </a:ext>
            </a:extLst>
          </p:cNvPr>
          <p:cNvSpPr/>
          <p:nvPr/>
        </p:nvSpPr>
        <p:spPr>
          <a:xfrm>
            <a:off x="10811827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≤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C93D4-82C0-43D1-8724-F930BDDEEA3B}"/>
              </a:ext>
            </a:extLst>
          </p:cNvPr>
          <p:cNvSpPr txBox="1"/>
          <p:nvPr/>
        </p:nvSpPr>
        <p:spPr>
          <a:xfrm>
            <a:off x="10868234" y="3017188"/>
            <a:ext cx="66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feasible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Symbolic state </a:t>
            </a:r>
            <a:r>
              <a:rPr lang="en-US" sz="1600" dirty="0"/>
              <a:t>maps variables to symbolic values.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Path condition</a:t>
            </a:r>
            <a:r>
              <a:rPr lang="en-US" sz="1600" dirty="0"/>
              <a:t> is a quantifier-free formula over the symbolic inputs that encodes all branch decisions take so far.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All paths in the program form its </a:t>
            </a:r>
            <a:r>
              <a:rPr lang="en-US" sz="1600" i="1" dirty="0"/>
              <a:t>execution tree</a:t>
            </a:r>
            <a:r>
              <a:rPr lang="en-US" sz="1600" dirty="0"/>
              <a:t>, in which some paths are </a:t>
            </a:r>
            <a:r>
              <a:rPr lang="en-US" sz="1600" i="1" dirty="0"/>
              <a:t>feasible</a:t>
            </a:r>
            <a:r>
              <a:rPr lang="en-US" sz="1600" dirty="0"/>
              <a:t> and some are </a:t>
            </a:r>
            <a:r>
              <a:rPr lang="en-US" sz="1600" i="1" dirty="0"/>
              <a:t>infeasible</a:t>
            </a:r>
            <a:r>
              <a:rPr lang="en-US" sz="1600" dirty="0"/>
              <a:t>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3149972-A742-4629-B311-FABDFDA0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30340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return (x, y)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B98B03-B6A3-4F03-A909-BF5CFB80F9C7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9151620" y="403860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C65687-2F90-498A-86E8-5672F77075E9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9151620" y="297942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0F2EE-57F1-42EE-AB5C-B41AC76BB086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5010" y="1996442"/>
            <a:ext cx="342900" cy="266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3EB33-2A36-42F3-980C-3A1973C757B9}"/>
              </a:ext>
            </a:extLst>
          </p:cNvPr>
          <p:cNvCxnSpPr>
            <a:cxnSpLocks/>
          </p:cNvCxnSpPr>
          <p:nvPr/>
        </p:nvCxnSpPr>
        <p:spPr bwMode="auto">
          <a:xfrm>
            <a:off x="10618471" y="1988822"/>
            <a:ext cx="302895" cy="27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DED33-2CC6-4B5C-AEF1-707799E87561}"/>
              </a:ext>
            </a:extLst>
          </p:cNvPr>
          <p:cNvSpPr/>
          <p:nvPr/>
        </p:nvSpPr>
        <p:spPr bwMode="auto">
          <a:xfrm>
            <a:off x="9841230" y="1333501"/>
            <a:ext cx="830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37E238-FBD1-4F6F-AD3A-7ADA2BB7488B}"/>
              </a:ext>
            </a:extLst>
          </p:cNvPr>
          <p:cNvSpPr/>
          <p:nvPr/>
        </p:nvSpPr>
        <p:spPr bwMode="auto">
          <a:xfrm>
            <a:off x="10808970" y="2263142"/>
            <a:ext cx="830580" cy="693420"/>
          </a:xfrm>
          <a:prstGeom prst="roundRect">
            <a:avLst/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E19413-6C9E-4B70-83E3-A0CF3B42A622}"/>
              </a:ext>
            </a:extLst>
          </p:cNvPr>
          <p:cNvSpPr/>
          <p:nvPr/>
        </p:nvSpPr>
        <p:spPr bwMode="auto">
          <a:xfrm>
            <a:off x="8545830" y="228600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511F3-74F1-4114-A325-18E6982B8C17}"/>
              </a:ext>
            </a:extLst>
          </p:cNvPr>
          <p:cNvSpPr/>
          <p:nvPr/>
        </p:nvSpPr>
        <p:spPr bwMode="auto">
          <a:xfrm>
            <a:off x="8545830" y="334518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1A03A-721A-4390-9F51-8E34D0F167D8}"/>
              </a:ext>
            </a:extLst>
          </p:cNvPr>
          <p:cNvSpPr/>
          <p:nvPr/>
        </p:nvSpPr>
        <p:spPr bwMode="auto">
          <a:xfrm>
            <a:off x="8545830" y="440436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B 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7CA74-E3EA-4FA4-B4F0-FFB32061320C}"/>
              </a:ext>
            </a:extLst>
          </p:cNvPr>
          <p:cNvSpPr/>
          <p:nvPr/>
        </p:nvSpPr>
        <p:spPr>
          <a:xfrm>
            <a:off x="9072131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&gt;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85F2C-94A9-4DC9-ADD8-B60CFFD2A338}"/>
              </a:ext>
            </a:extLst>
          </p:cNvPr>
          <p:cNvSpPr/>
          <p:nvPr/>
        </p:nvSpPr>
        <p:spPr>
          <a:xfrm>
            <a:off x="10811827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≤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28DE9-CEB7-4B48-B9F6-85ECCD169E32}"/>
              </a:ext>
            </a:extLst>
          </p:cNvPr>
          <p:cNvSpPr txBox="1"/>
          <p:nvPr/>
        </p:nvSpPr>
        <p:spPr>
          <a:xfrm>
            <a:off x="8702458" y="302380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47269D-6E79-44DA-B445-6469B947F1AC}"/>
              </a:ext>
            </a:extLst>
          </p:cNvPr>
          <p:cNvSpPr txBox="1"/>
          <p:nvPr/>
        </p:nvSpPr>
        <p:spPr>
          <a:xfrm>
            <a:off x="8702458" y="408298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C93D4-82C0-43D1-8724-F930BDDEEA3B}"/>
              </a:ext>
            </a:extLst>
          </p:cNvPr>
          <p:cNvSpPr txBox="1"/>
          <p:nvPr/>
        </p:nvSpPr>
        <p:spPr>
          <a:xfrm>
            <a:off x="10868234" y="3017188"/>
            <a:ext cx="66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feasible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Symbolic state </a:t>
            </a:r>
            <a:r>
              <a:rPr lang="en-US" sz="1600" dirty="0"/>
              <a:t>maps variables to symbolic values.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Path condition</a:t>
            </a:r>
            <a:r>
              <a:rPr lang="en-US" sz="1600" dirty="0"/>
              <a:t> is a quantifier-free formula over the symbolic inputs that encodes all branch decisions take so far.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All paths in the program form its </a:t>
            </a:r>
            <a:r>
              <a:rPr lang="en-US" sz="1600" i="1" dirty="0"/>
              <a:t>execution tree</a:t>
            </a:r>
            <a:r>
              <a:rPr lang="en-US" sz="1600" dirty="0"/>
              <a:t>, in which some paths are </a:t>
            </a:r>
            <a:r>
              <a:rPr lang="en-US" sz="1600" i="1" dirty="0"/>
              <a:t>feasible</a:t>
            </a:r>
            <a:r>
              <a:rPr lang="en-US" sz="1600" dirty="0"/>
              <a:t> and some are </a:t>
            </a:r>
            <a:r>
              <a:rPr lang="en-US" sz="1600" i="1" dirty="0"/>
              <a:t>infeasible</a:t>
            </a:r>
            <a:r>
              <a:rPr lang="en-US" sz="1600" dirty="0"/>
              <a:t>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38417F-2785-4D2C-88DD-D030D19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1413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return (x, 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922016-2DDE-48C3-9E3E-3E58B5E57BB5}"/>
              </a:ext>
            </a:extLst>
          </p:cNvPr>
          <p:cNvCxnSpPr/>
          <p:nvPr/>
        </p:nvCxnSpPr>
        <p:spPr bwMode="auto">
          <a:xfrm>
            <a:off x="9530716" y="5097782"/>
            <a:ext cx="245745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BB0420-DF3A-4454-A321-E1FB822B229A}"/>
              </a:ext>
            </a:extLst>
          </p:cNvPr>
          <p:cNvCxnSpPr/>
          <p:nvPr/>
        </p:nvCxnSpPr>
        <p:spPr bwMode="auto">
          <a:xfrm flipH="1">
            <a:off x="8444866" y="5097782"/>
            <a:ext cx="257593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B98B03-B6A3-4F03-A909-BF5CFB80F9C7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9151620" y="403860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C65687-2F90-498A-86E8-5672F77075E9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9151620" y="297942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0F2EE-57F1-42EE-AB5C-B41AC76BB086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5010" y="1996442"/>
            <a:ext cx="342900" cy="266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3EB33-2A36-42F3-980C-3A1973C757B9}"/>
              </a:ext>
            </a:extLst>
          </p:cNvPr>
          <p:cNvCxnSpPr>
            <a:cxnSpLocks/>
          </p:cNvCxnSpPr>
          <p:nvPr/>
        </p:nvCxnSpPr>
        <p:spPr bwMode="auto">
          <a:xfrm>
            <a:off x="10618471" y="1988822"/>
            <a:ext cx="302895" cy="27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DED33-2CC6-4B5C-AEF1-707799E87561}"/>
              </a:ext>
            </a:extLst>
          </p:cNvPr>
          <p:cNvSpPr/>
          <p:nvPr/>
        </p:nvSpPr>
        <p:spPr bwMode="auto">
          <a:xfrm>
            <a:off x="9841230" y="1333501"/>
            <a:ext cx="830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37E238-FBD1-4F6F-AD3A-7ADA2BB7488B}"/>
              </a:ext>
            </a:extLst>
          </p:cNvPr>
          <p:cNvSpPr/>
          <p:nvPr/>
        </p:nvSpPr>
        <p:spPr bwMode="auto">
          <a:xfrm>
            <a:off x="10808970" y="2263142"/>
            <a:ext cx="830580" cy="693420"/>
          </a:xfrm>
          <a:prstGeom prst="roundRect">
            <a:avLst/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E19413-6C9E-4B70-83E3-A0CF3B42A622}"/>
              </a:ext>
            </a:extLst>
          </p:cNvPr>
          <p:cNvSpPr/>
          <p:nvPr/>
        </p:nvSpPr>
        <p:spPr bwMode="auto">
          <a:xfrm>
            <a:off x="8545830" y="228600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511F3-74F1-4114-A325-18E6982B8C17}"/>
              </a:ext>
            </a:extLst>
          </p:cNvPr>
          <p:cNvSpPr/>
          <p:nvPr/>
        </p:nvSpPr>
        <p:spPr bwMode="auto">
          <a:xfrm>
            <a:off x="8545830" y="334518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1A03A-721A-4390-9F51-8E34D0F167D8}"/>
              </a:ext>
            </a:extLst>
          </p:cNvPr>
          <p:cNvSpPr/>
          <p:nvPr/>
        </p:nvSpPr>
        <p:spPr bwMode="auto">
          <a:xfrm>
            <a:off x="8545830" y="440436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B 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7CA74-E3EA-4FA4-B4F0-FFB32061320C}"/>
              </a:ext>
            </a:extLst>
          </p:cNvPr>
          <p:cNvSpPr/>
          <p:nvPr/>
        </p:nvSpPr>
        <p:spPr>
          <a:xfrm>
            <a:off x="9072131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&gt;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85F2C-94A9-4DC9-ADD8-B60CFFD2A338}"/>
              </a:ext>
            </a:extLst>
          </p:cNvPr>
          <p:cNvSpPr/>
          <p:nvPr/>
        </p:nvSpPr>
        <p:spPr>
          <a:xfrm>
            <a:off x="10811827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≤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28DE9-CEB7-4B48-B9F6-85ECCD169E32}"/>
              </a:ext>
            </a:extLst>
          </p:cNvPr>
          <p:cNvSpPr txBox="1"/>
          <p:nvPr/>
        </p:nvSpPr>
        <p:spPr>
          <a:xfrm>
            <a:off x="8702458" y="302380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47269D-6E79-44DA-B445-6469B947F1AC}"/>
              </a:ext>
            </a:extLst>
          </p:cNvPr>
          <p:cNvSpPr txBox="1"/>
          <p:nvPr/>
        </p:nvSpPr>
        <p:spPr>
          <a:xfrm>
            <a:off x="8702458" y="408298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D808E9-09E5-40D7-99E0-25D2187CD0E1}"/>
              </a:ext>
            </a:extLst>
          </p:cNvPr>
          <p:cNvSpPr/>
          <p:nvPr/>
        </p:nvSpPr>
        <p:spPr>
          <a:xfrm>
            <a:off x="7591157" y="507202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B - A &gt;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73B8B6-2524-4C67-8F8A-62AF77B8C730}"/>
              </a:ext>
            </a:extLst>
          </p:cNvPr>
          <p:cNvSpPr/>
          <p:nvPr/>
        </p:nvSpPr>
        <p:spPr>
          <a:xfrm>
            <a:off x="9759316" y="507202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B - A ≤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C93D4-82C0-43D1-8724-F930BDDEEA3B}"/>
              </a:ext>
            </a:extLst>
          </p:cNvPr>
          <p:cNvSpPr txBox="1"/>
          <p:nvPr/>
        </p:nvSpPr>
        <p:spPr>
          <a:xfrm>
            <a:off x="10868234" y="3017188"/>
            <a:ext cx="66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feasible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Symbolic state </a:t>
            </a:r>
            <a:r>
              <a:rPr lang="en-US" sz="1600" dirty="0"/>
              <a:t>maps variables to symbolic values.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Path condition</a:t>
            </a:r>
            <a:r>
              <a:rPr lang="en-US" sz="1600" dirty="0"/>
              <a:t> is a quantifier-free formula over the symbolic inputs that encodes all branch decisions take so far.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All paths in the program form its </a:t>
            </a:r>
            <a:r>
              <a:rPr lang="en-US" sz="1600" i="1" dirty="0"/>
              <a:t>execution tree</a:t>
            </a:r>
            <a:r>
              <a:rPr lang="en-US" sz="1600" dirty="0"/>
              <a:t>, in which some paths are </a:t>
            </a:r>
            <a:r>
              <a:rPr lang="en-US" sz="1600" i="1" dirty="0"/>
              <a:t>feasible</a:t>
            </a:r>
            <a:r>
              <a:rPr lang="en-US" sz="1600" dirty="0"/>
              <a:t> and some are </a:t>
            </a:r>
            <a:r>
              <a:rPr lang="en-US" sz="1600" i="1" dirty="0"/>
              <a:t>infeasible</a:t>
            </a:r>
            <a:r>
              <a:rPr lang="en-US" sz="1600" dirty="0"/>
              <a:t>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EF75E9-5D6A-4464-94D0-CB171ABC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219631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return (x, 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922016-2DDE-48C3-9E3E-3E58B5E57BB5}"/>
              </a:ext>
            </a:extLst>
          </p:cNvPr>
          <p:cNvCxnSpPr/>
          <p:nvPr/>
        </p:nvCxnSpPr>
        <p:spPr bwMode="auto">
          <a:xfrm>
            <a:off x="9530716" y="5097782"/>
            <a:ext cx="245745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BB0420-DF3A-4454-A321-E1FB822B229A}"/>
              </a:ext>
            </a:extLst>
          </p:cNvPr>
          <p:cNvCxnSpPr/>
          <p:nvPr/>
        </p:nvCxnSpPr>
        <p:spPr bwMode="auto">
          <a:xfrm flipH="1">
            <a:off x="8444866" y="5097782"/>
            <a:ext cx="257593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B98B03-B6A3-4F03-A909-BF5CFB80F9C7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9151620" y="403860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C65687-2F90-498A-86E8-5672F77075E9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9151620" y="297942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0F2EE-57F1-42EE-AB5C-B41AC76BB086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5010" y="1996442"/>
            <a:ext cx="342900" cy="266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3EB33-2A36-42F3-980C-3A1973C757B9}"/>
              </a:ext>
            </a:extLst>
          </p:cNvPr>
          <p:cNvCxnSpPr>
            <a:cxnSpLocks/>
          </p:cNvCxnSpPr>
          <p:nvPr/>
        </p:nvCxnSpPr>
        <p:spPr bwMode="auto">
          <a:xfrm>
            <a:off x="10618471" y="1988822"/>
            <a:ext cx="302895" cy="27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DED33-2CC6-4B5C-AEF1-707799E87561}"/>
              </a:ext>
            </a:extLst>
          </p:cNvPr>
          <p:cNvSpPr/>
          <p:nvPr/>
        </p:nvSpPr>
        <p:spPr bwMode="auto">
          <a:xfrm>
            <a:off x="9841230" y="1333501"/>
            <a:ext cx="830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37E238-FBD1-4F6F-AD3A-7ADA2BB7488B}"/>
              </a:ext>
            </a:extLst>
          </p:cNvPr>
          <p:cNvSpPr/>
          <p:nvPr/>
        </p:nvSpPr>
        <p:spPr bwMode="auto">
          <a:xfrm>
            <a:off x="10808970" y="2263142"/>
            <a:ext cx="830580" cy="693420"/>
          </a:xfrm>
          <a:prstGeom prst="roundRect">
            <a:avLst/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E19413-6C9E-4B70-83E3-A0CF3B42A622}"/>
              </a:ext>
            </a:extLst>
          </p:cNvPr>
          <p:cNvSpPr/>
          <p:nvPr/>
        </p:nvSpPr>
        <p:spPr bwMode="auto">
          <a:xfrm>
            <a:off x="8545830" y="228600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511F3-74F1-4114-A325-18E6982B8C17}"/>
              </a:ext>
            </a:extLst>
          </p:cNvPr>
          <p:cNvSpPr/>
          <p:nvPr/>
        </p:nvSpPr>
        <p:spPr bwMode="auto">
          <a:xfrm>
            <a:off x="8545830" y="334518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1A03A-721A-4390-9F51-8E34D0F167D8}"/>
              </a:ext>
            </a:extLst>
          </p:cNvPr>
          <p:cNvSpPr/>
          <p:nvPr/>
        </p:nvSpPr>
        <p:spPr bwMode="auto">
          <a:xfrm>
            <a:off x="8545830" y="440436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B 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DAA348-90E4-4E89-B1E5-B904C3585C18}"/>
              </a:ext>
            </a:extLst>
          </p:cNvPr>
          <p:cNvSpPr/>
          <p:nvPr/>
        </p:nvSpPr>
        <p:spPr bwMode="auto">
          <a:xfrm>
            <a:off x="7772400" y="5440682"/>
            <a:ext cx="830580" cy="693420"/>
          </a:xfrm>
          <a:prstGeom prst="roundRect">
            <a:avLst/>
          </a:prstGeom>
          <a:solidFill>
            <a:srgbClr val="FF797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7CA74-E3EA-4FA4-B4F0-FFB32061320C}"/>
              </a:ext>
            </a:extLst>
          </p:cNvPr>
          <p:cNvSpPr/>
          <p:nvPr/>
        </p:nvSpPr>
        <p:spPr>
          <a:xfrm>
            <a:off x="9072131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&gt;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85F2C-94A9-4DC9-ADD8-B60CFFD2A338}"/>
              </a:ext>
            </a:extLst>
          </p:cNvPr>
          <p:cNvSpPr/>
          <p:nvPr/>
        </p:nvSpPr>
        <p:spPr>
          <a:xfrm>
            <a:off x="10811827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≤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28DE9-CEB7-4B48-B9F6-85ECCD169E32}"/>
              </a:ext>
            </a:extLst>
          </p:cNvPr>
          <p:cNvSpPr txBox="1"/>
          <p:nvPr/>
        </p:nvSpPr>
        <p:spPr>
          <a:xfrm>
            <a:off x="8702458" y="302380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47269D-6E79-44DA-B445-6469B947F1AC}"/>
              </a:ext>
            </a:extLst>
          </p:cNvPr>
          <p:cNvSpPr txBox="1"/>
          <p:nvPr/>
        </p:nvSpPr>
        <p:spPr>
          <a:xfrm>
            <a:off x="8702458" y="408298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D808E9-09E5-40D7-99E0-25D2187CD0E1}"/>
              </a:ext>
            </a:extLst>
          </p:cNvPr>
          <p:cNvSpPr/>
          <p:nvPr/>
        </p:nvSpPr>
        <p:spPr>
          <a:xfrm>
            <a:off x="7591157" y="507202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B - A &gt;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73B8B6-2524-4C67-8F8A-62AF77B8C730}"/>
              </a:ext>
            </a:extLst>
          </p:cNvPr>
          <p:cNvSpPr/>
          <p:nvPr/>
        </p:nvSpPr>
        <p:spPr>
          <a:xfrm>
            <a:off x="9759316" y="507202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B - A ≤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C93D4-82C0-43D1-8724-F930BDDEEA3B}"/>
              </a:ext>
            </a:extLst>
          </p:cNvPr>
          <p:cNvSpPr txBox="1"/>
          <p:nvPr/>
        </p:nvSpPr>
        <p:spPr>
          <a:xfrm>
            <a:off x="10868234" y="3017188"/>
            <a:ext cx="66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feasible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0DF20-277D-4DAE-ADE5-E5A41BEA7834}"/>
              </a:ext>
            </a:extLst>
          </p:cNvPr>
          <p:cNvSpPr txBox="1"/>
          <p:nvPr/>
        </p:nvSpPr>
        <p:spPr>
          <a:xfrm>
            <a:off x="7772302" y="6164203"/>
            <a:ext cx="78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infeasible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Symbolic state </a:t>
            </a:r>
            <a:r>
              <a:rPr lang="en-US" sz="1600" dirty="0"/>
              <a:t>maps variables to symbolic values.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Path condition</a:t>
            </a:r>
            <a:r>
              <a:rPr lang="en-US" sz="1600" dirty="0"/>
              <a:t> is a quantifier-free formula over the symbolic inputs that encodes all branch decisions take so far.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All paths in the program form its </a:t>
            </a:r>
            <a:r>
              <a:rPr lang="en-US" sz="1600" i="1" dirty="0"/>
              <a:t>execution tree</a:t>
            </a:r>
            <a:r>
              <a:rPr lang="en-US" sz="1600" dirty="0"/>
              <a:t>, in which some paths are </a:t>
            </a:r>
            <a:r>
              <a:rPr lang="en-US" sz="1600" i="1" dirty="0"/>
              <a:t>feasible</a:t>
            </a:r>
            <a:r>
              <a:rPr lang="en-US" sz="1600" dirty="0"/>
              <a:t> and some are </a:t>
            </a:r>
            <a:r>
              <a:rPr lang="en-US" sz="1600" i="1" dirty="0"/>
              <a:t>infeasible</a:t>
            </a:r>
            <a:r>
              <a:rPr lang="en-US" sz="1600" dirty="0"/>
              <a:t>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6C8AC5F-A56A-48FD-B5D2-D7334A30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225533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(x, 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922016-2DDE-48C3-9E3E-3E58B5E57BB5}"/>
              </a:ext>
            </a:extLst>
          </p:cNvPr>
          <p:cNvCxnSpPr/>
          <p:nvPr/>
        </p:nvCxnSpPr>
        <p:spPr bwMode="auto">
          <a:xfrm>
            <a:off x="9530716" y="5097782"/>
            <a:ext cx="245745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BB0420-DF3A-4454-A321-E1FB822B229A}"/>
              </a:ext>
            </a:extLst>
          </p:cNvPr>
          <p:cNvCxnSpPr/>
          <p:nvPr/>
        </p:nvCxnSpPr>
        <p:spPr bwMode="auto">
          <a:xfrm flipH="1">
            <a:off x="8444866" y="5097782"/>
            <a:ext cx="257593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B98B03-B6A3-4F03-A909-BF5CFB80F9C7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9151620" y="403860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C65687-2F90-498A-86E8-5672F77075E9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9151620" y="2979422"/>
            <a:ext cx="0" cy="36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0F2EE-57F1-42EE-AB5C-B41AC76BB086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5010" y="1996442"/>
            <a:ext cx="342900" cy="266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3EB33-2A36-42F3-980C-3A1973C757B9}"/>
              </a:ext>
            </a:extLst>
          </p:cNvPr>
          <p:cNvCxnSpPr>
            <a:cxnSpLocks/>
          </p:cNvCxnSpPr>
          <p:nvPr/>
        </p:nvCxnSpPr>
        <p:spPr bwMode="auto">
          <a:xfrm>
            <a:off x="10618471" y="1988822"/>
            <a:ext cx="302895" cy="27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DED33-2CC6-4B5C-AEF1-707799E87561}"/>
              </a:ext>
            </a:extLst>
          </p:cNvPr>
          <p:cNvSpPr/>
          <p:nvPr/>
        </p:nvSpPr>
        <p:spPr bwMode="auto">
          <a:xfrm>
            <a:off x="9841230" y="1333501"/>
            <a:ext cx="830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37E238-FBD1-4F6F-AD3A-7ADA2BB7488B}"/>
              </a:ext>
            </a:extLst>
          </p:cNvPr>
          <p:cNvSpPr/>
          <p:nvPr/>
        </p:nvSpPr>
        <p:spPr bwMode="auto">
          <a:xfrm>
            <a:off x="10808970" y="2263142"/>
            <a:ext cx="830580" cy="693420"/>
          </a:xfrm>
          <a:prstGeom prst="roundRect">
            <a:avLst/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E19413-6C9E-4B70-83E3-A0CF3B42A622}"/>
              </a:ext>
            </a:extLst>
          </p:cNvPr>
          <p:cNvSpPr/>
          <p:nvPr/>
        </p:nvSpPr>
        <p:spPr bwMode="auto">
          <a:xfrm>
            <a:off x="8545830" y="228600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B</a:t>
            </a:r>
            <a:endParaRPr lang="en-US" sz="1600" dirty="0"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511F3-74F1-4114-A325-18E6982B8C17}"/>
              </a:ext>
            </a:extLst>
          </p:cNvPr>
          <p:cNvSpPr/>
          <p:nvPr/>
        </p:nvSpPr>
        <p:spPr bwMode="auto">
          <a:xfrm>
            <a:off x="8545830" y="334518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A +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1A03A-721A-4390-9F51-8E34D0F167D8}"/>
              </a:ext>
            </a:extLst>
          </p:cNvPr>
          <p:cNvSpPr/>
          <p:nvPr/>
        </p:nvSpPr>
        <p:spPr bwMode="auto">
          <a:xfrm>
            <a:off x="8545830" y="4404362"/>
            <a:ext cx="1211580" cy="6934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B 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016DBF-A966-4897-A490-69FC18951060}"/>
              </a:ext>
            </a:extLst>
          </p:cNvPr>
          <p:cNvSpPr/>
          <p:nvPr/>
        </p:nvSpPr>
        <p:spPr bwMode="auto">
          <a:xfrm>
            <a:off x="9605010" y="5440682"/>
            <a:ext cx="830580" cy="693420"/>
          </a:xfrm>
          <a:prstGeom prst="roundRect">
            <a:avLst/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DAA348-90E4-4E89-B1E5-B904C3585C18}"/>
              </a:ext>
            </a:extLst>
          </p:cNvPr>
          <p:cNvSpPr/>
          <p:nvPr/>
        </p:nvSpPr>
        <p:spPr bwMode="auto">
          <a:xfrm>
            <a:off x="7772400" y="5440682"/>
            <a:ext cx="830580" cy="693420"/>
          </a:xfrm>
          <a:prstGeom prst="roundRect">
            <a:avLst/>
          </a:prstGeom>
          <a:solidFill>
            <a:srgbClr val="FF797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r>
              <a:rPr lang="en-US" dirty="0"/>
              <a:t>x → B</a:t>
            </a:r>
          </a:p>
          <a:p>
            <a:r>
              <a:rPr lang="en-US" sz="1600" dirty="0">
                <a:latin typeface="Arial" charset="0"/>
              </a:rPr>
              <a:t>y </a:t>
            </a:r>
            <a:r>
              <a:rPr lang="en-US" dirty="0"/>
              <a:t>→ A</a:t>
            </a:r>
            <a:endParaRPr lang="en-US" sz="1600" dirty="0"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7CA74-E3EA-4FA4-B4F0-FFB32061320C}"/>
              </a:ext>
            </a:extLst>
          </p:cNvPr>
          <p:cNvSpPr/>
          <p:nvPr/>
        </p:nvSpPr>
        <p:spPr>
          <a:xfrm>
            <a:off x="9072131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&gt;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85F2C-94A9-4DC9-ADD8-B60CFFD2A338}"/>
              </a:ext>
            </a:extLst>
          </p:cNvPr>
          <p:cNvSpPr/>
          <p:nvPr/>
        </p:nvSpPr>
        <p:spPr>
          <a:xfrm>
            <a:off x="10811827" y="18801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A ≤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28DE9-CEB7-4B48-B9F6-85ECCD169E32}"/>
              </a:ext>
            </a:extLst>
          </p:cNvPr>
          <p:cNvSpPr txBox="1"/>
          <p:nvPr/>
        </p:nvSpPr>
        <p:spPr>
          <a:xfrm>
            <a:off x="8702458" y="302380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47269D-6E79-44DA-B445-6469B947F1AC}"/>
              </a:ext>
            </a:extLst>
          </p:cNvPr>
          <p:cNvSpPr txBox="1"/>
          <p:nvPr/>
        </p:nvSpPr>
        <p:spPr>
          <a:xfrm>
            <a:off x="8702458" y="408298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D808E9-09E5-40D7-99E0-25D2187CD0E1}"/>
              </a:ext>
            </a:extLst>
          </p:cNvPr>
          <p:cNvSpPr/>
          <p:nvPr/>
        </p:nvSpPr>
        <p:spPr>
          <a:xfrm>
            <a:off x="7591157" y="507202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B - A &gt;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73B8B6-2524-4C67-8F8A-62AF77B8C730}"/>
              </a:ext>
            </a:extLst>
          </p:cNvPr>
          <p:cNvSpPr/>
          <p:nvPr/>
        </p:nvSpPr>
        <p:spPr>
          <a:xfrm>
            <a:off x="9759316" y="507202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B - A ≤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C93D4-82C0-43D1-8724-F930BDDEEA3B}"/>
              </a:ext>
            </a:extLst>
          </p:cNvPr>
          <p:cNvSpPr txBox="1"/>
          <p:nvPr/>
        </p:nvSpPr>
        <p:spPr>
          <a:xfrm>
            <a:off x="10868234" y="3017188"/>
            <a:ext cx="66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feasible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2899CC-54AA-4DFF-B6CE-2B1F5EBDC11B}"/>
              </a:ext>
            </a:extLst>
          </p:cNvPr>
          <p:cNvSpPr txBox="1"/>
          <p:nvPr/>
        </p:nvSpPr>
        <p:spPr>
          <a:xfrm>
            <a:off x="9664274" y="6167010"/>
            <a:ext cx="66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feasible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0DF20-277D-4DAE-ADE5-E5A41BEA7834}"/>
              </a:ext>
            </a:extLst>
          </p:cNvPr>
          <p:cNvSpPr txBox="1"/>
          <p:nvPr/>
        </p:nvSpPr>
        <p:spPr>
          <a:xfrm>
            <a:off x="7772302" y="6164203"/>
            <a:ext cx="78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infeasible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Symbolic state </a:t>
            </a:r>
            <a:r>
              <a:rPr lang="en-US" sz="1600" dirty="0"/>
              <a:t>maps variables to symbolic values.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i="1" dirty="0"/>
              <a:t>Path condition</a:t>
            </a:r>
            <a:r>
              <a:rPr lang="en-US" sz="1600" dirty="0"/>
              <a:t> is a quantifier-free formula over the symbolic inputs that encodes all branch decisions take so far.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All paths in the program form its </a:t>
            </a:r>
            <a:r>
              <a:rPr lang="en-US" sz="1600" i="1" dirty="0"/>
              <a:t>execution tree</a:t>
            </a:r>
            <a:r>
              <a:rPr lang="en-US" sz="1600" dirty="0"/>
              <a:t>, in which some paths are </a:t>
            </a:r>
            <a:r>
              <a:rPr lang="en-US" sz="1600" i="1" dirty="0"/>
              <a:t>feasible</a:t>
            </a:r>
            <a:r>
              <a:rPr lang="en-US" sz="1600" dirty="0"/>
              <a:t> and some are </a:t>
            </a:r>
            <a:r>
              <a:rPr lang="en-US" sz="1600" i="1" dirty="0"/>
              <a:t>infeasible</a:t>
            </a:r>
            <a:r>
              <a:rPr lang="en-US" sz="1600" dirty="0"/>
              <a:t>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5C37D2-EDDC-4E38-A822-024FA605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97774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A13-2BFE-4CF9-B0E7-A168A880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CDE2-EE74-4417-BCB7-468FB2C4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176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x = </a:t>
            </a:r>
            <a:r>
              <a:rPr lang="en-US" sz="2400" i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 (input())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if x ≤ 10: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  if x &lt; 100: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“Two!”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“Lots!”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print “One!”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A4794A-A18B-42C6-9273-297EFC293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662820"/>
                  </p:ext>
                </p:extLst>
              </p:nvPr>
            </p:nvGraphicFramePr>
            <p:xfrm>
              <a:off x="7663991" y="1825625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A4794A-A18B-42C6-9273-297EFC293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662820"/>
                  </p:ext>
                </p:extLst>
              </p:nvPr>
            </p:nvGraphicFramePr>
            <p:xfrm>
              <a:off x="7663991" y="1825625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8197" r="-1818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62264" r="-1818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163810" r="-1818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016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A13-2BFE-4CF9-B0E7-A168A880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CDE2-EE74-4417-BCB7-468FB2C4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176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x = </a:t>
            </a:r>
            <a:r>
              <a:rPr lang="en-US" sz="2400" i="0" dirty="0" err="1">
                <a:latin typeface="Lucida Console" panose="020B0609040504020204" pitchFamily="49" charset="0"/>
              </a:rPr>
              <a:t>int</a:t>
            </a:r>
            <a:r>
              <a:rPr lang="en-US" sz="2400" i="0" dirty="0">
                <a:latin typeface="Lucida Console" panose="020B0609040504020204" pitchFamily="49" charset="0"/>
              </a:rPr>
              <a:t> (input())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≤ 10: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  if x &lt; 100: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“Two!”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“Lots!”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else: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print “One!”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A4794A-A18B-42C6-9273-297EFC293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5232"/>
                  </p:ext>
                </p:extLst>
              </p:nvPr>
            </p:nvGraphicFramePr>
            <p:xfrm>
              <a:off x="7663991" y="1825625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A4794A-A18B-42C6-9273-297EFC293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5232"/>
                  </p:ext>
                </p:extLst>
              </p:nvPr>
            </p:nvGraphicFramePr>
            <p:xfrm>
              <a:off x="7663991" y="1825625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8197" r="-1818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62264" r="-1818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163810" r="-1818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13B244-F128-477C-BCBF-FE9002A3F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269083"/>
                  </p:ext>
                </p:extLst>
              </p:nvPr>
            </p:nvGraphicFramePr>
            <p:xfrm>
              <a:off x="6327480" y="3891667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13B244-F128-477C-BCBF-FE9002A3F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269083"/>
                  </p:ext>
                </p:extLst>
              </p:nvPr>
            </p:nvGraphicFramePr>
            <p:xfrm>
              <a:off x="6327480" y="3891667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2" t="-8197" r="-1810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2" t="-62264" r="-181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2" t="-163810" r="-181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4C118C-6549-46BF-8F4D-194E5246E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273099"/>
                  </p:ext>
                </p:extLst>
              </p:nvPr>
            </p:nvGraphicFramePr>
            <p:xfrm>
              <a:off x="9114802" y="3885704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4C118C-6549-46BF-8F4D-194E5246E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273099"/>
                  </p:ext>
                </p:extLst>
              </p:nvPr>
            </p:nvGraphicFramePr>
            <p:xfrm>
              <a:off x="9114802" y="3885704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5" t="-8197" r="-1818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5" t="-62264" r="-1818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5" t="-163810" r="-1818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597FE739-11DB-4E68-B9A5-91013725F2F0}"/>
              </a:ext>
            </a:extLst>
          </p:cNvPr>
          <p:cNvSpPr/>
          <p:nvPr/>
        </p:nvSpPr>
        <p:spPr>
          <a:xfrm rot="2700000">
            <a:off x="8802539" y="3586758"/>
            <a:ext cx="395926" cy="2168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142B0F-352F-4F84-B13D-6D180C1F1A6E}"/>
              </a:ext>
            </a:extLst>
          </p:cNvPr>
          <p:cNvSpPr/>
          <p:nvPr/>
        </p:nvSpPr>
        <p:spPr>
          <a:xfrm rot="8100000">
            <a:off x="7484547" y="3586759"/>
            <a:ext cx="395926" cy="2168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A13-2BFE-4CF9-B0E7-A168A880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Symbolic Execution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CDE2-EE74-4417-BCB7-468FB2C4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176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x = </a:t>
            </a:r>
            <a:r>
              <a:rPr lang="en-US" sz="2400" i="0" dirty="0" err="1">
                <a:latin typeface="Lucida Console" panose="020B0609040504020204" pitchFamily="49" charset="0"/>
              </a:rPr>
              <a:t>int</a:t>
            </a:r>
            <a:r>
              <a:rPr lang="en-US" sz="2400" i="0" dirty="0">
                <a:latin typeface="Lucida Console" panose="020B0609040504020204" pitchFamily="49" charset="0"/>
              </a:rPr>
              <a:t> (input())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≤ 10: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  if x &lt; 100: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“Two!”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“Lots!”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else: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print “One!”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13B244-F128-477C-BCBF-FE9002A3F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2630153"/>
                  </p:ext>
                </p:extLst>
              </p:nvPr>
            </p:nvGraphicFramePr>
            <p:xfrm>
              <a:off x="6327480" y="1605667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13B244-F128-477C-BCBF-FE9002A3F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2630153"/>
                  </p:ext>
                </p:extLst>
              </p:nvPr>
            </p:nvGraphicFramePr>
            <p:xfrm>
              <a:off x="6327480" y="1605667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2" t="-8197" r="-1810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2" t="-62264" r="-181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2" t="-163810" r="-181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4C118C-6549-46BF-8F4D-194E5246E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913445"/>
                  </p:ext>
                </p:extLst>
              </p:nvPr>
            </p:nvGraphicFramePr>
            <p:xfrm>
              <a:off x="9114802" y="1599704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4C118C-6549-46BF-8F4D-194E5246E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913445"/>
                  </p:ext>
                </p:extLst>
              </p:nvPr>
            </p:nvGraphicFramePr>
            <p:xfrm>
              <a:off x="9114802" y="1599704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8197" r="-1818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62264" r="-1818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163810" r="-1818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40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49CF-F3A1-44E9-8AC3-95DFD4B5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Mad? Binary Analysis with the </a:t>
            </a:r>
            <a:r>
              <a:rPr lang="en-US" dirty="0" err="1"/>
              <a:t>Angr</a:t>
            </a:r>
            <a:r>
              <a:rPr lang="en-US" dirty="0"/>
              <a:t>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CFD1B-1EA5-4F36-ABB8-901843BC99A0}"/>
              </a:ext>
            </a:extLst>
          </p:cNvPr>
          <p:cNvSpPr txBox="1"/>
          <p:nvPr/>
        </p:nvSpPr>
        <p:spPr>
          <a:xfrm>
            <a:off x="838200" y="2114550"/>
            <a:ext cx="387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 Denton, PhD. | DESE Research, Inc.</a:t>
            </a:r>
          </a:p>
          <a:p>
            <a:r>
              <a:rPr lang="en-US" dirty="0">
                <a:hlinkClick r:id="rId2"/>
              </a:rPr>
              <a:t>bdenton@dese.com</a:t>
            </a:r>
            <a:r>
              <a:rPr lang="en-US" dirty="0"/>
              <a:t> | @</a:t>
            </a:r>
            <a:r>
              <a:rPr lang="en-US" dirty="0" err="1"/>
              <a:t>b_denton</a:t>
            </a:r>
            <a:endParaRPr lang="en-US" dirty="0"/>
          </a:p>
        </p:txBody>
      </p:sp>
      <p:pic>
        <p:nvPicPr>
          <p:cNvPr id="6" name="Picture 4" descr="Image result for u mad?">
            <a:extLst>
              <a:ext uri="{FF2B5EF4-FFF2-40B4-BE49-F238E27FC236}">
                <a16:creationId xmlns:a16="http://schemas.microsoft.com/office/drawing/2014/main" id="{5C73571B-C863-4E7A-9E69-3943A635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73" y="1460241"/>
            <a:ext cx="4349880" cy="47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A13-2BFE-4CF9-B0E7-A168A880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Symbolic Execution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CDE2-EE74-4417-BCB7-468FB2C4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176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x = </a:t>
            </a:r>
            <a:r>
              <a:rPr lang="en-US" sz="2400" i="0" dirty="0" err="1">
                <a:latin typeface="Lucida Console" panose="020B0609040504020204" pitchFamily="49" charset="0"/>
              </a:rPr>
              <a:t>int</a:t>
            </a:r>
            <a:r>
              <a:rPr lang="en-US" sz="2400" i="0" dirty="0">
                <a:latin typeface="Lucida Console" panose="020B0609040504020204" pitchFamily="49" charset="0"/>
              </a:rPr>
              <a:t> (input())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≤ 10: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&lt; 100: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“Two!”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“Lots!”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print “One!”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13B244-F128-477C-BCBF-FE9002A3FA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480" y="1605667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13B244-F128-477C-BCBF-FE9002A3FA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480" y="1605667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2" t="-8197" r="-1810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2" t="-62264" r="-181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2" t="-163810" r="-181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4C118C-6549-46BF-8F4D-194E5246E2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14802" y="1599704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4C118C-6549-46BF-8F4D-194E5246E2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14802" y="1599704"/>
              <a:ext cx="1336511" cy="16510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8197" r="-1818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62264" r="-1818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163810" r="-1818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C7868A35-E6D5-4FD4-A339-A78863C49554}"/>
              </a:ext>
            </a:extLst>
          </p:cNvPr>
          <p:cNvSpPr/>
          <p:nvPr/>
        </p:nvSpPr>
        <p:spPr>
          <a:xfrm rot="2700000">
            <a:off x="10255055" y="3358933"/>
            <a:ext cx="395926" cy="2168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B28909-1A0D-48D8-AB0C-7B6159A839A9}"/>
              </a:ext>
            </a:extLst>
          </p:cNvPr>
          <p:cNvSpPr/>
          <p:nvPr/>
        </p:nvSpPr>
        <p:spPr>
          <a:xfrm rot="8100000">
            <a:off x="8937063" y="3358934"/>
            <a:ext cx="395926" cy="2168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926886F-F8BF-422C-82B6-A17A177313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834520"/>
                  </p:ext>
                </p:extLst>
              </p:nvPr>
            </p:nvGraphicFramePr>
            <p:xfrm>
              <a:off x="10451313" y="373795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𝑏𝑏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926886F-F8BF-422C-82B6-A17A177313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834520"/>
                  </p:ext>
                </p:extLst>
              </p:nvPr>
            </p:nvGraphicFramePr>
            <p:xfrm>
              <a:off x="10451313" y="373795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5" t="-8197" r="-181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5" t="-62857" r="-1818" b="-1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5" t="-113245" r="-1818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2F7393-3DA3-4B89-82ED-3DD65EBF5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148554"/>
                  </p:ext>
                </p:extLst>
              </p:nvPr>
            </p:nvGraphicFramePr>
            <p:xfrm>
              <a:off x="7779442" y="373795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2F7393-3DA3-4B89-82ED-3DD65EBF5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148554"/>
                  </p:ext>
                </p:extLst>
              </p:nvPr>
            </p:nvGraphicFramePr>
            <p:xfrm>
              <a:off x="7779442" y="373795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8197" r="-181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62857" r="-1818" b="-1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13245" r="-1818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48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A13-2BFE-4CF9-B0E7-A168A880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Symbolic Execution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CDE2-EE74-4417-BCB7-468FB2C4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176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x = </a:t>
            </a:r>
            <a:r>
              <a:rPr lang="en-US" sz="2400" i="0" dirty="0" err="1">
                <a:latin typeface="Lucida Console" panose="020B0609040504020204" pitchFamily="49" charset="0"/>
              </a:rPr>
              <a:t>int</a:t>
            </a:r>
            <a:r>
              <a:rPr lang="en-US" sz="2400" i="0" dirty="0">
                <a:latin typeface="Lucida Console" panose="020B0609040504020204" pitchFamily="49" charset="0"/>
              </a:rPr>
              <a:t> (input())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≤ 10: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&lt; 100: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print “Two!”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“Lots!”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print “One!”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2F7393-3DA3-4B89-82ED-3DD65EBF5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7212286"/>
                  </p:ext>
                </p:extLst>
              </p:nvPr>
            </p:nvGraphicFramePr>
            <p:xfrm>
              <a:off x="7779442" y="171484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2F7393-3DA3-4B89-82ED-3DD65EBF5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7212286"/>
                  </p:ext>
                </p:extLst>
              </p:nvPr>
            </p:nvGraphicFramePr>
            <p:xfrm>
              <a:off x="7779442" y="171484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8197" r="-181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62857" r="-1818" b="-1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113245" r="-1818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027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A13-2BFE-4CF9-B0E7-A168A880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Symbolic Execution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CDE2-EE74-4417-BCB7-468FB2C4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3176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x = </a:t>
            </a:r>
            <a:r>
              <a:rPr lang="en-US" sz="2400" i="0" dirty="0" err="1">
                <a:latin typeface="Lucida Console" panose="020B0609040504020204" pitchFamily="49" charset="0"/>
              </a:rPr>
              <a:t>int</a:t>
            </a:r>
            <a:r>
              <a:rPr lang="en-US" sz="2400" i="0" dirty="0">
                <a:latin typeface="Lucida Console" panose="020B0609040504020204" pitchFamily="49" charset="0"/>
              </a:rPr>
              <a:t> (input())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≤ 10: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if x &lt; 100: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solidFill>
                  <a:srgbClr val="FF0000"/>
                </a:solidFill>
                <a:latin typeface="Lucida Console" panose="020B0609040504020204" pitchFamily="49" charset="0"/>
              </a:rPr>
              <a:t>print “Two!”</a:t>
            </a: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dirty="0">
                <a:latin typeface="Lucida Console" panose="020B0609040504020204" pitchFamily="49" charset="0"/>
              </a:rPr>
              <a:t>      </a:t>
            </a:r>
            <a:r>
              <a:rPr lang="en-US" sz="2400" i="0" dirty="0">
                <a:latin typeface="Lucida Console" panose="020B0609040504020204" pitchFamily="49" charset="0"/>
              </a:rPr>
              <a:t>print “Lots!”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0" dirty="0">
                <a:latin typeface="Lucida Console" panose="020B0609040504020204" pitchFamily="49" charset="0"/>
              </a:rPr>
              <a:t>else: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i="0" dirty="0">
                <a:latin typeface="Lucida Console" panose="020B0609040504020204" pitchFamily="49" charset="0"/>
              </a:rPr>
              <a:t>print “One!”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2F7393-3DA3-4B89-82ED-3DD65EBF57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79442" y="171484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 ???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2F7393-3DA3-4B89-82ED-3DD65EBF57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79442" y="1714844"/>
              <a:ext cx="1336511" cy="1925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36511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8197" r="-181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62857" r="-1818" b="-1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113245" r="-1818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971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B7D3B3E-75A8-4926-818B-811BAC6C3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911702"/>
                  </p:ext>
                </p:extLst>
              </p:nvPr>
            </p:nvGraphicFramePr>
            <p:xfrm>
              <a:off x="7516151" y="4362424"/>
              <a:ext cx="1863089" cy="10109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63089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Concretized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B7D3B3E-75A8-4926-818B-811BAC6C3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911702"/>
                  </p:ext>
                </p:extLst>
              </p:nvPr>
            </p:nvGraphicFramePr>
            <p:xfrm>
              <a:off x="7516151" y="4362424"/>
              <a:ext cx="1863089" cy="10109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63089">
                      <a:extLst>
                        <a:ext uri="{9D8B030D-6E8A-4147-A177-3AD203B41FA5}">
                          <a16:colId xmlns:a16="http://schemas.microsoft.com/office/drawing/2014/main" val="688201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6" t="-8197" r="-1303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458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6" t="-62264" r="-1303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69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5583FB4D-D1AB-4662-A5FD-A5578208A0C5}"/>
              </a:ext>
            </a:extLst>
          </p:cNvPr>
          <p:cNvSpPr/>
          <p:nvPr/>
        </p:nvSpPr>
        <p:spPr>
          <a:xfrm rot="5400000">
            <a:off x="8249733" y="3892886"/>
            <a:ext cx="395926" cy="2168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65B044-9A42-43F8-9E82-EA2930F6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Demo:  crackme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462-7955-4EA5-95C5-C214E01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Available at </a:t>
            </a:r>
            <a:r>
              <a:rPr lang="en-US" sz="2400">
                <a:hlinkClick r:id="rId2"/>
              </a:rPr>
              <a:t>https://github.com/bendenton/2018_NCS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702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65B044-9A42-43F8-9E82-EA2930F6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Demo:  crackme2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462-7955-4EA5-95C5-C214E01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Available at </a:t>
            </a:r>
            <a:r>
              <a:rPr lang="en-US" sz="2400">
                <a:hlinkClick r:id="rId2"/>
              </a:rPr>
              <a:t>https://github.com/bendenton/2018_NCS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868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65B044-9A42-43F8-9E82-EA2930F6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Demo:  crackme3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462-7955-4EA5-95C5-C214E01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Available at </a:t>
            </a:r>
            <a:r>
              <a:rPr lang="en-US" sz="2400">
                <a:hlinkClick r:id="rId2"/>
              </a:rPr>
              <a:t>https://github.com/bendenton/2018_NCS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275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6A60FEA-F8A7-4231-81BC-72C4D6D8A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8A259F-503B-42C0-94C9-487EDAB2B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DAA53-E3B4-4396-93CF-BAD74B5A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BFAC-5E97-41AA-944A-E066CED3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hlinkClick r:id="rId4"/>
              </a:rPr>
              <a:t>bdenton@dese.com</a:t>
            </a:r>
            <a:endParaRPr lang="en-US" sz="2000"/>
          </a:p>
          <a:p>
            <a:pPr marL="0" indent="0">
              <a:buNone/>
            </a:pPr>
            <a:r>
              <a:rPr lang="en-US" sz="2000">
                <a:hlinkClick r:id="rId5"/>
              </a:rPr>
              <a:t>https://github.com/bendenton/2018_NCS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hlinkClick r:id="rId6"/>
              </a:rPr>
              <a:t>https://www.linkedin.com/in/ben-denton/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13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 mad?">
            <a:extLst>
              <a:ext uri="{FF2B5EF4-FFF2-40B4-BE49-F238E27FC236}">
                <a16:creationId xmlns:a16="http://schemas.microsoft.com/office/drawing/2014/main" id="{FB78D901-B5BE-4BE6-AF25-1DB5B13BC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" b="3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9DB37-06F5-4B18-8ADF-B7D0ED75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CEE8-0118-4EC8-8EAF-1A28736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What is binary analysis?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angr</a:t>
            </a:r>
            <a:r>
              <a:rPr lang="en-US" dirty="0"/>
              <a:t>? </a:t>
            </a:r>
            <a:r>
              <a:rPr lang="en-US"/>
              <a:t>(An unapologetic oversimplification)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8230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FD27-FA7E-4707-B251-837BC52D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Binary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ABB4-0DCC-472B-81FC-8623705C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Software bugs have taken down spaceships</a:t>
            </a:r>
            <a:r>
              <a:rPr lang="en-US" baseline="30000" dirty="0"/>
              <a:t>1</a:t>
            </a:r>
            <a:r>
              <a:rPr lang="en-US" dirty="0"/>
              <a:t>, caused nuclear centrifuges to spin out of control</a:t>
            </a:r>
            <a:r>
              <a:rPr lang="en-US" baseline="30000" dirty="0"/>
              <a:t> 2</a:t>
            </a:r>
            <a:r>
              <a:rPr lang="en-US" dirty="0"/>
              <a:t>, and forced the recall of 100,000s of vehicles resulting in billions of dollars in damages</a:t>
            </a:r>
            <a:r>
              <a:rPr lang="en-US" i="1" baseline="30000" dirty="0"/>
              <a:t> 3</a:t>
            </a:r>
            <a:r>
              <a:rPr lang="en-US" dirty="0"/>
              <a:t>.</a:t>
            </a:r>
          </a:p>
          <a:p>
            <a:r>
              <a:rPr lang="en-US" dirty="0"/>
              <a:t>How can you find these bugs when source code is unavailable?</a:t>
            </a:r>
          </a:p>
          <a:p>
            <a:endParaRPr lang="en-US" dirty="0"/>
          </a:p>
          <a:p>
            <a:r>
              <a:rPr lang="en-US" b="1" dirty="0"/>
              <a:t>Reverse Engineering</a:t>
            </a:r>
            <a:r>
              <a:rPr lang="en-US" dirty="0"/>
              <a:t>,</a:t>
            </a:r>
            <a:r>
              <a:rPr lang="en-US" b="1" dirty="0"/>
              <a:t> Vulnerability Assessment,</a:t>
            </a:r>
            <a:r>
              <a:rPr lang="en-US" dirty="0"/>
              <a:t> and </a:t>
            </a:r>
            <a:r>
              <a:rPr lang="en-US" b="1" dirty="0"/>
              <a:t>Binary Analysis</a:t>
            </a:r>
          </a:p>
          <a:p>
            <a:r>
              <a:rPr lang="en-US" dirty="0"/>
              <a:t>Process: Disassemble, Triage, Understand, Analyze, Symbolize.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AC8DD-0235-4042-9826-10DF7EF3248F}"/>
              </a:ext>
            </a:extLst>
          </p:cNvPr>
          <p:cNvSpPr/>
          <p:nvPr/>
        </p:nvSpPr>
        <p:spPr>
          <a:xfrm>
            <a:off x="0" y="6311900"/>
            <a:ext cx="79656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</a:t>
            </a:r>
            <a:r>
              <a:rPr lang="en-US" sz="1000" i="1" dirty="0"/>
              <a:t>Ariane 5: Who </a:t>
            </a:r>
            <a:r>
              <a:rPr lang="en-US" sz="1000" i="1" dirty="0" err="1"/>
              <a:t>Dunnit</a:t>
            </a:r>
            <a:r>
              <a:rPr lang="en-US" sz="1000" i="1" dirty="0"/>
              <a:t>?</a:t>
            </a:r>
            <a:r>
              <a:rPr lang="en-US" sz="1000" dirty="0"/>
              <a:t> </a:t>
            </a:r>
            <a:r>
              <a:rPr lang="en-US" sz="1000" dirty="0">
                <a:hlinkClick r:id="rId2"/>
              </a:rPr>
              <a:t>https://ieeexplore.ieee.org/document/589224/</a:t>
            </a:r>
            <a:endParaRPr lang="en-US" sz="1000" dirty="0"/>
          </a:p>
          <a:p>
            <a:r>
              <a:rPr lang="en-US" sz="1000" baseline="30000" dirty="0"/>
              <a:t>2</a:t>
            </a:r>
            <a:r>
              <a:rPr lang="en-US" sz="1000" dirty="0"/>
              <a:t> </a:t>
            </a:r>
            <a:r>
              <a:rPr lang="en-US" sz="1000" i="1" dirty="0"/>
              <a:t>Lessons from Stuxnet</a:t>
            </a:r>
            <a:r>
              <a:rPr lang="en-US" sz="1000" dirty="0"/>
              <a:t> </a:t>
            </a:r>
            <a:r>
              <a:rPr lang="en-US" sz="1000" dirty="0">
                <a:hlinkClick r:id="rId3"/>
              </a:rPr>
              <a:t>https://ieeexplore.ieee.org/document/5742014/</a:t>
            </a:r>
            <a:endParaRPr lang="en-US" sz="1000" dirty="0"/>
          </a:p>
          <a:p>
            <a:r>
              <a:rPr lang="en-US" sz="1000" i="1" baseline="30000" dirty="0"/>
              <a:t>3</a:t>
            </a:r>
            <a:r>
              <a:rPr lang="en-US" sz="1000" i="1" dirty="0"/>
              <a:t> A Case Study of Toyota Unintended Acceleration and Software Safety </a:t>
            </a:r>
            <a:r>
              <a:rPr lang="en-US" sz="1000" dirty="0">
                <a:hlinkClick r:id="rId4"/>
              </a:rPr>
              <a:t>https://users.ece.cmu.edu/~koopman/pubs/koopman14_toyota_ua_slides.pdf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73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B927-3028-4962-B1FD-74FAD2D0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angr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A753-3391-41F3-B832-C1864695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Binary Analysis Framework developed by the University of California Santa Barbara since 2013.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accessible</a:t>
            </a:r>
          </a:p>
          <a:p>
            <a:pPr lvl="1"/>
            <a:r>
              <a:rPr lang="en-US" dirty="0"/>
              <a:t>Powerful analyses</a:t>
            </a:r>
          </a:p>
          <a:p>
            <a:pPr lvl="1"/>
            <a:r>
              <a:rPr lang="en-US" dirty="0"/>
              <a:t>Versatile</a:t>
            </a:r>
          </a:p>
          <a:p>
            <a:pPr lvl="1"/>
            <a:r>
              <a:rPr lang="en-US" dirty="0"/>
              <a:t>Open and expandable</a:t>
            </a:r>
          </a:p>
          <a:p>
            <a:pPr lvl="1"/>
            <a:r>
              <a:rPr lang="en-US" dirty="0"/>
              <a:t>Architecture “independent”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86E56-5EE5-4213-8DDE-3E03AF000391}"/>
              </a:ext>
            </a:extLst>
          </p:cNvPr>
          <p:cNvPicPr>
            <a:picLocks/>
          </p:cNvPicPr>
          <p:nvPr/>
        </p:nvPicPr>
        <p:blipFill>
          <a:blip r:embed="rId2"/>
          <a:stretch/>
        </p:blipFill>
        <p:spPr>
          <a:xfrm>
            <a:off x="9509768" y="4146025"/>
            <a:ext cx="2404965" cy="2404965"/>
          </a:xfrm>
          <a:prstGeom prst="rect">
            <a:avLst/>
          </a:prstGeom>
          <a:ln>
            <a:noFill/>
          </a:ln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6D887F1C-C168-48CC-B847-C96EE6620055}"/>
              </a:ext>
            </a:extLst>
          </p:cNvPr>
          <p:cNvSpPr/>
          <p:nvPr/>
        </p:nvSpPr>
        <p:spPr>
          <a:xfrm>
            <a:off x="5952956" y="2629694"/>
            <a:ext cx="1028700" cy="2473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7C0AE-08C6-44B1-B523-DEC60DB06E44}"/>
              </a:ext>
            </a:extLst>
          </p:cNvPr>
          <p:cNvSpPr txBox="1"/>
          <p:nvPr/>
        </p:nvSpPr>
        <p:spPr>
          <a:xfrm>
            <a:off x="5346700" y="368169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65AD9-879A-43AD-B0E5-C5CA2AAC5A24}"/>
              </a:ext>
            </a:extLst>
          </p:cNvPr>
          <p:cNvSpPr txBox="1"/>
          <p:nvPr/>
        </p:nvSpPr>
        <p:spPr>
          <a:xfrm>
            <a:off x="6702256" y="2804528"/>
            <a:ext cx="29175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Binary Loader</a:t>
            </a:r>
          </a:p>
          <a:p>
            <a:pPr>
              <a:spcBef>
                <a:spcPts val="2400"/>
              </a:spcBef>
            </a:pPr>
            <a:r>
              <a:rPr lang="en-US" dirty="0"/>
              <a:t>Intermediate Representation</a:t>
            </a:r>
          </a:p>
          <a:p>
            <a:pPr>
              <a:spcBef>
                <a:spcPts val="2400"/>
              </a:spcBef>
            </a:pPr>
            <a:r>
              <a:rPr lang="en-US" dirty="0"/>
              <a:t>Data Model Abstraction</a:t>
            </a:r>
          </a:p>
          <a:p>
            <a:pPr>
              <a:spcBef>
                <a:spcPts val="2400"/>
              </a:spcBef>
            </a:pPr>
            <a:r>
              <a:rPr lang="en-US" dirty="0"/>
              <a:t>Symbolic Execution Engine</a:t>
            </a:r>
          </a:p>
        </p:txBody>
      </p:sp>
    </p:spTree>
    <p:extLst>
      <p:ext uri="{BB962C8B-B14F-4D97-AF65-F5344CB8AC3E}">
        <p14:creationId xmlns:p14="http://schemas.microsoft.com/office/powerpoint/2010/main" val="429348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B927-3028-4962-B1FD-74FAD2D0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BA753-3391-41F3-B832-C1864695E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“How do I trigger path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condition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?”</a:t>
                </a:r>
              </a:p>
              <a:p>
                <a:r>
                  <a:rPr lang="en-US" dirty="0"/>
                  <a:t>Dynamic analysis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? No.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 No.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? …</a:t>
                </a:r>
              </a:p>
              <a:p>
                <a:pPr lvl="1"/>
                <a:r>
                  <a:rPr lang="en-US" dirty="0"/>
                  <a:t>Based on concrete inputs to application</a:t>
                </a:r>
              </a:p>
              <a:p>
                <a:r>
                  <a:rPr lang="en-US" dirty="0"/>
                  <a:t>Static analysis</a:t>
                </a:r>
              </a:p>
              <a:p>
                <a:pPr lvl="1"/>
                <a:r>
                  <a:rPr lang="en-US" dirty="0"/>
                  <a:t>“You can’t”</a:t>
                </a:r>
              </a:p>
              <a:p>
                <a:pPr lvl="1"/>
                <a:r>
                  <a:rPr lang="en-US" dirty="0"/>
                  <a:t>“You might be able to…”</a:t>
                </a:r>
              </a:p>
              <a:p>
                <a:pPr lvl="1"/>
                <a:r>
                  <a:rPr lang="en-US" dirty="0"/>
                  <a:t>“IDK”</a:t>
                </a:r>
              </a:p>
              <a:p>
                <a:pPr lvl="1"/>
                <a:r>
                  <a:rPr lang="en-US" dirty="0"/>
                  <a:t>Based on various static techniques.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BA753-3391-41F3-B832-C1864695E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AC0121D-34FC-4E6E-8834-BEEF5B6DA6B1}"/>
              </a:ext>
            </a:extLst>
          </p:cNvPr>
          <p:cNvSpPr/>
          <p:nvPr/>
        </p:nvSpPr>
        <p:spPr>
          <a:xfrm>
            <a:off x="9189720" y="695417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FC32DE-EA3B-4594-9D74-235B9220BEA0}"/>
              </a:ext>
            </a:extLst>
          </p:cNvPr>
          <p:cNvSpPr/>
          <p:nvPr/>
        </p:nvSpPr>
        <p:spPr>
          <a:xfrm>
            <a:off x="9189720" y="1623472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93926-6E47-4988-A495-42AA8DE34F2C}"/>
              </a:ext>
            </a:extLst>
          </p:cNvPr>
          <p:cNvSpPr/>
          <p:nvPr/>
        </p:nvSpPr>
        <p:spPr>
          <a:xfrm>
            <a:off x="7924800" y="2405793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04BCB-DE78-4314-B30D-EF37FFAB3A75}"/>
              </a:ext>
            </a:extLst>
          </p:cNvPr>
          <p:cNvSpPr/>
          <p:nvPr/>
        </p:nvSpPr>
        <p:spPr>
          <a:xfrm>
            <a:off x="9803130" y="2638523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47EE5-516B-4547-B2DF-182B68E5B7D6}"/>
              </a:ext>
            </a:extLst>
          </p:cNvPr>
          <p:cNvSpPr/>
          <p:nvPr/>
        </p:nvSpPr>
        <p:spPr>
          <a:xfrm>
            <a:off x="10393680" y="4172365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4D79E-544F-4771-9292-DA4C6520D9E1}"/>
              </a:ext>
            </a:extLst>
          </p:cNvPr>
          <p:cNvSpPr/>
          <p:nvPr/>
        </p:nvSpPr>
        <p:spPr>
          <a:xfrm>
            <a:off x="9189720" y="4185699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B6E0A-D301-4F4B-99A3-0842BA2E21B0}"/>
              </a:ext>
            </a:extLst>
          </p:cNvPr>
          <p:cNvSpPr/>
          <p:nvPr/>
        </p:nvSpPr>
        <p:spPr>
          <a:xfrm>
            <a:off x="7924800" y="4206653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C9E9B9-3945-4604-9302-BE4B13D81AB5}"/>
              </a:ext>
            </a:extLst>
          </p:cNvPr>
          <p:cNvSpPr/>
          <p:nvPr/>
        </p:nvSpPr>
        <p:spPr>
          <a:xfrm>
            <a:off x="7924800" y="3331229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BCF917-D115-4A60-94F5-AFD5702DB70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9669780" y="1220245"/>
            <a:ext cx="0" cy="403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37DCA6-39E7-4605-BA17-668213F2C99F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8404860" y="2148300"/>
            <a:ext cx="1264920" cy="25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511415-1D9C-4F76-A86F-90BE159CA3C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9669780" y="2148300"/>
            <a:ext cx="613410" cy="49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852F-3581-415C-9985-67399FB18E7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8404860" y="2930621"/>
            <a:ext cx="0" cy="400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26C9F-91EA-40C5-A0D1-C5EF1592AA19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8404860" y="3856057"/>
            <a:ext cx="0" cy="350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F9894B-B82E-4583-9F2D-356A2389E0B4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404860" y="3856057"/>
            <a:ext cx="1264920" cy="32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379F2B-8A7C-4284-8C4C-AD076DC6007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9669780" y="3163351"/>
            <a:ext cx="613410" cy="102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D2BDCC-D8E4-425E-96FC-727712EB0A5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0283190" y="3163351"/>
            <a:ext cx="590550" cy="1009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4683CF1-FF2F-4F18-B774-F1CD1F2B8EEE}"/>
              </a:ext>
            </a:extLst>
          </p:cNvPr>
          <p:cNvSpPr/>
          <p:nvPr/>
        </p:nvSpPr>
        <p:spPr>
          <a:xfrm>
            <a:off x="9189720" y="5974810"/>
            <a:ext cx="960120" cy="524828"/>
          </a:xfrm>
          <a:prstGeom prst="rect">
            <a:avLst/>
          </a:prstGeom>
          <a:solidFill>
            <a:srgbClr val="B1B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E9D662-203F-4029-9524-F682782F30A1}"/>
              </a:ext>
            </a:extLst>
          </p:cNvPr>
          <p:cNvSpPr/>
          <p:nvPr/>
        </p:nvSpPr>
        <p:spPr>
          <a:xfrm>
            <a:off x="10393680" y="4988496"/>
            <a:ext cx="960120" cy="524828"/>
          </a:xfrm>
          <a:prstGeom prst="rect">
            <a:avLst/>
          </a:prstGeom>
          <a:solidFill>
            <a:srgbClr val="FFC000"/>
          </a:solidFill>
          <a:ln>
            <a:solidFill>
              <a:srgbClr val="B8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19D718-0185-46B7-A5F7-D662A58EF686}"/>
              </a:ext>
            </a:extLst>
          </p:cNvPr>
          <p:cNvCxnSpPr>
            <a:stCxn id="17" idx="2"/>
            <a:endCxn id="33" idx="0"/>
          </p:cNvCxnSpPr>
          <p:nvPr/>
        </p:nvCxnSpPr>
        <p:spPr>
          <a:xfrm>
            <a:off x="8404860" y="4731481"/>
            <a:ext cx="1264920" cy="1243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1E7982-575E-4DC1-B371-736B9DB45400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>
            <a:off x="9669780" y="4710527"/>
            <a:ext cx="0" cy="1264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169C7F-AD3E-41A4-99F5-3D4B8150115F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>
            <a:off x="10873740" y="4697193"/>
            <a:ext cx="0" cy="291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167F61-2AC9-461B-9FD1-7F8430521555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 flipH="1">
            <a:off x="9669780" y="5513324"/>
            <a:ext cx="1203960" cy="461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6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50D-1834-427C-AB36-663D2EBB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4D5D6E-B5AA-470A-81FA-A9FF6D518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24241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“How do I trigger path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condition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Interpret the application.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Track “constraints” on variables.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When the required condition is triggered, “concretize” to obtain a possible input.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4D5D6E-B5AA-470A-81FA-A9FF6D518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2424112"/>
              </a:xfrm>
              <a:blipFill>
                <a:blip r:embed="rId2"/>
                <a:stretch>
                  <a:fillRect l="-1217" t="-4020" b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5DCE38F-1A9A-4CCE-A536-89A51163E15C}"/>
              </a:ext>
            </a:extLst>
          </p:cNvPr>
          <p:cNvSpPr/>
          <p:nvPr/>
        </p:nvSpPr>
        <p:spPr>
          <a:xfrm>
            <a:off x="3184023" y="4674870"/>
            <a:ext cx="130302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4C54B-F87E-4468-AB87-C3A63CB669F3}"/>
                  </a:ext>
                </a:extLst>
              </p:cNvPr>
              <p:cNvSpPr/>
              <p:nvPr/>
            </p:nvSpPr>
            <p:spPr>
              <a:xfrm>
                <a:off x="3184023" y="5086350"/>
                <a:ext cx="1303020" cy="765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&gt;= 10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&lt; 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4C54B-F87E-4468-AB87-C3A63CB66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5086350"/>
                <a:ext cx="1303020" cy="765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2AA173-0E4A-482E-B6A1-EDAC1431EFDE}"/>
                  </a:ext>
                </a:extLst>
              </p:cNvPr>
              <p:cNvSpPr/>
              <p:nvPr/>
            </p:nvSpPr>
            <p:spPr>
              <a:xfrm>
                <a:off x="7451223" y="4840605"/>
                <a:ext cx="1303020" cy="765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2AA173-0E4A-482E-B6A1-EDAC1431E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223" y="4840605"/>
                <a:ext cx="1303020" cy="765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247522D6-F20C-4CD5-93E4-9F05416A75FF}"/>
              </a:ext>
            </a:extLst>
          </p:cNvPr>
          <p:cNvSpPr/>
          <p:nvPr/>
        </p:nvSpPr>
        <p:spPr>
          <a:xfrm>
            <a:off x="5054733" y="488061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Concretize</a:t>
            </a:r>
          </a:p>
        </p:txBody>
      </p:sp>
    </p:spTree>
    <p:extLst>
      <p:ext uri="{BB962C8B-B14F-4D97-AF65-F5344CB8AC3E}">
        <p14:creationId xmlns:p14="http://schemas.microsoft.com/office/powerpoint/2010/main" val="347290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E8149DB-12A6-4525-BC15-DB4CA75FF653}"/>
              </a:ext>
            </a:extLst>
          </p:cNvPr>
          <p:cNvSpPr txBox="1"/>
          <p:nvPr/>
        </p:nvSpPr>
        <p:spPr>
          <a:xfrm>
            <a:off x="4267371" y="3686043"/>
            <a:ext cx="2956771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 code is here but our techniques allow for the same analysis without source code.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return (x, 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319C4-27DD-411D-94D7-EE36A53270AB}"/>
              </a:ext>
            </a:extLst>
          </p:cNvPr>
          <p:cNvSpPr txBox="1"/>
          <p:nvPr/>
        </p:nvSpPr>
        <p:spPr>
          <a:xfrm>
            <a:off x="4267372" y="1796780"/>
            <a:ext cx="295677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function swaps the values of x and y when x &gt; y.</a:t>
            </a:r>
          </a:p>
          <a:p>
            <a:endParaRPr lang="en-US" dirty="0"/>
          </a:p>
          <a:p>
            <a:r>
              <a:rPr lang="en-US" dirty="0"/>
              <a:t>The x – y &gt; 0 statement is always false so the call is unreachable.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E69C175-B40A-45EB-9F28-9A04A6A1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2249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180224-BCC3-45C7-B2E5-E792B2642C72}"/>
              </a:ext>
            </a:extLst>
          </p:cNvPr>
          <p:cNvSpPr/>
          <p:nvPr/>
        </p:nvSpPr>
        <p:spPr>
          <a:xfrm>
            <a:off x="3768158" y="1732701"/>
            <a:ext cx="4202145" cy="2616484"/>
          </a:xfrm>
          <a:prstGeom prst="wedgeRectCallout">
            <a:avLst>
              <a:gd name="adj1" fmla="val -59299"/>
              <a:gd name="adj2" fmla="val -2379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Execute the program on </a:t>
            </a:r>
            <a:r>
              <a:rPr lang="en-US" sz="1600" i="1" dirty="0"/>
              <a:t>symbolic values</a:t>
            </a:r>
            <a:r>
              <a:rPr lang="en-US" sz="1600" dirty="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0384E-439C-4C5D-8B56-C4CC92F5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5258" cy="36150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def f (x,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if (x &gt; 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+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y = x –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x = x – 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if (x – y &gt; 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call 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return (x, y)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6AC3AF-D456-496A-8E72-3E7DB198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267793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2158</Words>
  <Application>Microsoft Office PowerPoint</Application>
  <PresentationFormat>Widescreen</PresentationFormat>
  <Paragraphs>409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  <vt:lpstr>U Mad? Binary Analysis with the Angr Framework</vt:lpstr>
      <vt:lpstr>Intro</vt:lpstr>
      <vt:lpstr>What is Binary Analysis?</vt:lpstr>
      <vt:lpstr>What is angr?</vt:lpstr>
      <vt:lpstr>Software Analysis</vt:lpstr>
      <vt:lpstr>Symbolic Execution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Symbolic Execution Example</vt:lpstr>
      <vt:lpstr>Demo:  crackme</vt:lpstr>
      <vt:lpstr>Demo:  crackme2</vt:lpstr>
      <vt:lpstr>Demo:  crackme3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Denton, Ben</dc:creator>
  <cp:lastModifiedBy>Denton, Ben</cp:lastModifiedBy>
  <cp:revision>26</cp:revision>
  <dcterms:created xsi:type="dcterms:W3CDTF">2018-05-18T17:00:50Z</dcterms:created>
  <dcterms:modified xsi:type="dcterms:W3CDTF">2018-05-25T20:47:25Z</dcterms:modified>
</cp:coreProperties>
</file>