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58" r:id="rId10"/>
    <p:sldId id="266" r:id="rId11"/>
    <p:sldId id="267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B73-A166-43C6-88F4-8EB9A17B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F6525-A787-4775-9587-CCEE7B7B0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365C-B1C1-4737-A01A-5A41FF23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FC07-9687-4EA6-A0F8-3A61DE61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4D0D-2961-433E-A764-2C7EFF0A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86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56BE-0859-488B-8829-CBFB7185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A7574-F35F-4E61-98A0-E27F5739C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CFB5-C49E-4828-9327-541CF1F5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554C-4E9B-44DB-BE8E-271E4F4D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15F6-63ED-46DF-A3DF-ED58BB5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4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6B87E-0CC5-4140-BF78-9939CA3C1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2EB0-E4EB-45FB-B906-8A587B0C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41B6-C3EF-4221-BC39-CF6F04AA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A210-5731-4FF5-A22E-B0765C69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4072-65FF-4E04-9BB5-EBA83218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560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D976-6C35-4845-A431-524487B8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AC82-6066-47F0-A48D-43A01103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B62A-7349-4AB9-BF25-4987BDE2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83CFD-39B1-4697-AEEA-C71E93D2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1A34-12D5-4415-91BA-BD20D525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43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7DD8-8DE9-415E-BE84-994A01E5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5C2CA-EE4B-468D-B2A8-84E1296E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DBE7-68E8-4353-A055-CA026F90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707E-FCA3-41AE-8599-35E5A890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142C-4E78-4486-B155-F49307F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64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A83C-80A1-4DE2-BAA8-9998B1A5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2B34-0B05-4F50-A292-19604E2EA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39216-B590-4B2F-B514-94F94302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A34EC-D9FB-4C32-8D02-EC2C8492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2BA51-289D-4800-8832-E9AE0AC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4F9F6-4BE7-4F54-8239-E7D7DDF0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20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E647-FB43-4F21-BA5D-29CC63DB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3E1A-C0F8-42C3-AA01-1F602E91F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763CD-4B9E-4498-8CC4-7972760F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648DE-C83A-484D-82E3-B44924CCF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0C223-EB08-4E8D-8805-EE5E7CC71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19C0A-CDD8-4EFE-9747-26C7B327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C8AA1-A7BF-4648-95B7-506212CF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A5024-2434-4515-9187-7F86D117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576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3AA3-27C5-4E3F-918E-69BB44F1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BFA87-6EDB-4BD2-A56D-2335692D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9A67F-A9D8-4B95-B4FD-C5529FF6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C625E-708F-4999-BEFC-8604DFDF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93012-10D9-4038-AEB8-C1F1A35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FE1CA-7E5E-4D45-99EB-55458A83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29AC-C534-412F-9224-261A5018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812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1A71-281D-4E1B-9453-6086776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C4C7-541C-4738-9DB9-8B8D671A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98DD-1E21-445F-8B7E-D7DF09A7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39C2F-9E92-4A2C-9B34-33D5B75C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52F9E-7A6F-44B2-BCA4-AA2DAC98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21314-3E11-48FF-8452-15F68D8A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9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410B-D5DC-40F3-AE89-2967EAE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714DF-21C2-40D9-8524-E08574CA7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B0FE5-6C1F-482A-9465-FE13E28A0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77BFA-5DDD-42D4-AB97-9503BEB2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20A8-3B71-459D-BC90-4B2FBC50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E07C-D583-40C8-BB31-BB3EC40F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59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06BD5-5D09-4D76-9E88-9925E89D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740AA-173E-4666-BF82-9D8A8B97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9738-9447-4B15-A9A4-62E3D59C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77D3-EF98-4B43-993F-0C6220D83BAA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75C4-C7F4-4B17-B867-773A4CB3F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81F1-0CC9-4982-B841-3E28D947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2FA2-3BD7-40F4-8C1E-84A236530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4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deryRAF/WPF_Chromiu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psorcery-org/sipsorcery/tree/master/examples/WebRTCExamples/WebRTCReceiver" TargetMode="External"/><Relationship Id="rId2" Type="http://schemas.openxmlformats.org/officeDocument/2006/relationships/hyperlink" Target="https://github.com/sipsorcery-org/sipsorc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tc.org/" TargetMode="External"/><Relationship Id="rId2" Type="http://schemas.openxmlformats.org/officeDocument/2006/relationships/hyperlink" Target="https://gstreamer.freedeskto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wza.com/blog/webrtc-signaling-serv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geek.me/webrtcglossary/stun/" TargetMode="External"/><Relationship Id="rId2" Type="http://schemas.openxmlformats.org/officeDocument/2006/relationships/hyperlink" Target="https://bloggeek.me/webrtcglossary/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geek.me/webrtcglossary/tur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webrtc/webrtc_session_description_protocol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efsharp.github.io/api/51.0.0/html/T_CefSharp_WinForms_ChromiumWebBrowser.htm" TargetMode="External"/><Relationship Id="rId2" Type="http://schemas.openxmlformats.org/officeDocument/2006/relationships/hyperlink" Target="https://github.com/benderyRAF/WPF_Chromi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F900-CE64-487A-961A-AECF6E3F8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Gstreamer</a:t>
            </a:r>
            <a:r>
              <a:rPr lang="en-US" dirty="0"/>
              <a:t>-WebRTC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892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FCB5-800E-4D1F-BF57-1EA006F7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180"/>
          </a:xfrm>
        </p:spPr>
        <p:txBody>
          <a:bodyPr/>
          <a:lstStyle/>
          <a:p>
            <a:pPr algn="r" rtl="1"/>
            <a:r>
              <a:rPr lang="he-IL" dirty="0"/>
              <a:t>הפעלה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F55A-AD79-4BA1-8D6A-5522107C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/>
          <a:lstStyle/>
          <a:p>
            <a:pPr algn="r" rtl="1"/>
            <a:r>
              <a:rPr lang="he-IL" dirty="0"/>
              <a:t>על מנת להפעיל את הפרויקט במצב זה, קראו את ההוראות בקובץ ה</a:t>
            </a:r>
            <a:r>
              <a:rPr lang="en-US" dirty="0"/>
              <a:t>readme</a:t>
            </a:r>
            <a:r>
              <a:rPr lang="he-IL" dirty="0"/>
              <a:t> של הפרויקט, תחת </a:t>
            </a:r>
            <a:r>
              <a:rPr lang="en-US" dirty="0"/>
              <a:t>GST-WebRTC setup</a:t>
            </a:r>
            <a:r>
              <a:rPr lang="he-IL" dirty="0"/>
              <a:t>. </a:t>
            </a:r>
            <a:r>
              <a:rPr lang="en-US" dirty="0" err="1">
                <a:hlinkClick r:id="rId2"/>
              </a:rPr>
              <a:t>WPF_Chromium</a:t>
            </a:r>
            <a:endParaRPr lang="he-IL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252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B0D5-7308-4AFC-956C-B87AD25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דרך שנייה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631E-88A1-49A2-8634-6B29EB73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4757237"/>
          </a:xfrm>
        </p:spPr>
        <p:txBody>
          <a:bodyPr/>
          <a:lstStyle/>
          <a:p>
            <a:pPr algn="r" rtl="1"/>
            <a:r>
              <a:rPr lang="he-IL" dirty="0"/>
              <a:t>לדרך הראשונה כמה חסרונות – השימוש במעטפת </a:t>
            </a:r>
            <a:r>
              <a:rPr lang="en-US" dirty="0"/>
              <a:t>chromium</a:t>
            </a:r>
            <a:r>
              <a:rPr lang="he-IL" dirty="0"/>
              <a:t> כדי להציג את ה</a:t>
            </a:r>
            <a:r>
              <a:rPr lang="en-US" dirty="0"/>
              <a:t>stream</a:t>
            </a:r>
            <a:r>
              <a:rPr lang="he-IL" dirty="0"/>
              <a:t>ים מגביל לגמרי את היכולת לעבד ולשלוט בתמונה המתקבלת. למשל לא ניתן לקרוא את התמונה ולבצע כל עיבוד של בינה מלאכותית </a:t>
            </a:r>
            <a:r>
              <a:rPr lang="he-IL" dirty="0" err="1"/>
              <a:t>איתה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בנוסף חסרה דרך לשלוט במצלמות, למשל להזיז מצלמה ימינה או שמאלה.</a:t>
            </a:r>
          </a:p>
          <a:p>
            <a:pPr algn="r" rtl="1"/>
            <a:r>
              <a:rPr lang="he-IL" dirty="0"/>
              <a:t>לכן צריך לממש את החלק הזה בתוך ה</a:t>
            </a:r>
            <a:r>
              <a:rPr lang="en-US" dirty="0" err="1"/>
              <a:t>wpf</a:t>
            </a:r>
            <a:r>
              <a:rPr lang="he-IL" dirty="0"/>
              <a:t> ללא מעטפת באמצעות </a:t>
            </a:r>
            <a:r>
              <a:rPr lang="en-US" dirty="0" err="1"/>
              <a:t>c#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לשם כך ישנה הספרייה </a:t>
            </a:r>
            <a:r>
              <a:rPr lang="en-US" dirty="0" err="1">
                <a:hlinkClick r:id="rId2"/>
              </a:rPr>
              <a:t>sipsorcery</a:t>
            </a:r>
            <a:r>
              <a:rPr lang="he-IL" dirty="0"/>
              <a:t>. במיוחד מתאימה הדוגמה </a:t>
            </a:r>
            <a:r>
              <a:rPr lang="en-US" dirty="0" err="1">
                <a:hlinkClick r:id="rId3"/>
              </a:rPr>
              <a:t>WebRTCReceiver</a:t>
            </a:r>
            <a:r>
              <a:rPr lang="he-IL" dirty="0"/>
              <a:t>, שיכולה להחליף לחלוטין את תיקיית ה</a:t>
            </a:r>
            <a:r>
              <a:rPr lang="en-US" dirty="0" err="1"/>
              <a:t>js</a:t>
            </a:r>
            <a:r>
              <a:rPr lang="he-IL" dirty="0"/>
              <a:t> בפרויקט.</a:t>
            </a:r>
          </a:p>
        </p:txBody>
      </p:sp>
    </p:spTree>
    <p:extLst>
      <p:ext uri="{BB962C8B-B14F-4D97-AF65-F5344CB8AC3E}">
        <p14:creationId xmlns:p14="http://schemas.microsoft.com/office/powerpoint/2010/main" val="16355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5FDD-38A1-45E3-9D88-D6046E14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הרעיון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D66F-87D1-48AD-B0A4-56A516FE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/>
          <a:lstStyle/>
          <a:p>
            <a:pPr algn="r" rtl="1"/>
            <a:r>
              <a:rPr lang="he-IL" dirty="0"/>
              <a:t>יש מספר מצלמות פעילות שמתעדות וצריך להציג אותם בצורה מרוכזת שמאפשרת עיבוד ושליטה על התמונות והמצלמות.</a:t>
            </a:r>
          </a:p>
          <a:p>
            <a:pPr algn="r" rtl="1"/>
            <a:r>
              <a:rPr lang="he-IL" dirty="0"/>
              <a:t>את ה</a:t>
            </a:r>
            <a:r>
              <a:rPr lang="en-US" dirty="0"/>
              <a:t>stream</a:t>
            </a:r>
            <a:r>
              <a:rPr lang="he-IL" dirty="0"/>
              <a:t>ים מהמצלמות מציגים בתוך ה</a:t>
            </a:r>
            <a:r>
              <a:rPr lang="en-US" dirty="0"/>
              <a:t>WPF</a:t>
            </a:r>
            <a:r>
              <a:rPr lang="he-IL" dirty="0"/>
              <a:t> לצד המפה.</a:t>
            </a:r>
          </a:p>
          <a:p>
            <a:pPr algn="r" rtl="1"/>
            <a:r>
              <a:rPr lang="he-IL" dirty="0"/>
              <a:t>יצירת ה</a:t>
            </a:r>
            <a:r>
              <a:rPr lang="en-US" dirty="0"/>
              <a:t>stream</a:t>
            </a:r>
            <a:r>
              <a:rPr lang="he-IL" dirty="0"/>
              <a:t>, וקידודו נעשית באמצעות </a:t>
            </a:r>
            <a:r>
              <a:rPr lang="en-US" dirty="0" err="1">
                <a:hlinkClick r:id="rId2"/>
              </a:rPr>
              <a:t>gstreamer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שליחת ה</a:t>
            </a:r>
            <a:r>
              <a:rPr lang="en-US" dirty="0"/>
              <a:t>stream</a:t>
            </a:r>
            <a:r>
              <a:rPr lang="he-IL" dirty="0"/>
              <a:t> נעשית בתצורת </a:t>
            </a:r>
            <a:r>
              <a:rPr lang="en-US" dirty="0"/>
              <a:t>p2p</a:t>
            </a:r>
            <a:r>
              <a:rPr lang="he-IL" dirty="0"/>
              <a:t> (</a:t>
            </a:r>
            <a:r>
              <a:rPr lang="en-US" dirty="0"/>
              <a:t>peer to peer</a:t>
            </a:r>
            <a:r>
              <a:rPr lang="he-IL" dirty="0"/>
              <a:t>), באמצעות </a:t>
            </a:r>
            <a:r>
              <a:rPr lang="en-US" dirty="0">
                <a:hlinkClick r:id="rId3"/>
              </a:rPr>
              <a:t>WebRTC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8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7E4E-8CF8-48ED-B422-299142A7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Gstreamer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2EE7-AA49-40AE-A1E0-6F4E63FF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516"/>
            <a:ext cx="10515600" cy="4837447"/>
          </a:xfrm>
        </p:spPr>
        <p:txBody>
          <a:bodyPr/>
          <a:lstStyle/>
          <a:p>
            <a:pPr algn="r" rtl="1"/>
            <a:r>
              <a:rPr lang="en-US" dirty="0" err="1"/>
              <a:t>Gstreamer</a:t>
            </a:r>
            <a:r>
              <a:rPr lang="he-IL" dirty="0"/>
              <a:t> זהו </a:t>
            </a:r>
            <a:r>
              <a:rPr lang="en-US" dirty="0"/>
              <a:t>framework</a:t>
            </a:r>
            <a:r>
              <a:rPr lang="he-IL" dirty="0"/>
              <a:t> עוצמתי המשמש לעיבוד והצגת מולטימדיה.</a:t>
            </a:r>
          </a:p>
          <a:p>
            <a:pPr algn="r" rtl="1"/>
            <a:r>
              <a:rPr lang="he-IL" dirty="0"/>
              <a:t>הוא מבוסס על </a:t>
            </a:r>
            <a:r>
              <a:rPr lang="en-US" dirty="0"/>
              <a:t>pipeline</a:t>
            </a:r>
            <a:r>
              <a:rPr lang="he-IL" dirty="0"/>
              <a:t>ים. כלומר, מספר אלמנטים מתחברים יחדיו ויוצרים </a:t>
            </a:r>
            <a:r>
              <a:rPr lang="en-US" dirty="0"/>
              <a:t>pipeline</a:t>
            </a:r>
            <a:r>
              <a:rPr lang="he-IL" dirty="0"/>
              <a:t>, אותו ניתן להריץ ולקבל תוצר מולטימדיה.</a:t>
            </a:r>
          </a:p>
          <a:p>
            <a:pPr algn="r" rtl="1"/>
            <a:r>
              <a:rPr lang="he-IL" dirty="0"/>
              <a:t>אלמנטים מתחלקים לשלושה סוגים:</a:t>
            </a:r>
            <a:r>
              <a:rPr lang="en-US" dirty="0"/>
              <a:t> source, filter</a:t>
            </a:r>
            <a:r>
              <a:rPr lang="he-IL" dirty="0"/>
              <a:t> ו</a:t>
            </a:r>
            <a:r>
              <a:rPr lang="en-US" dirty="0"/>
              <a:t>sink</a:t>
            </a:r>
            <a:r>
              <a:rPr lang="he-IL" dirty="0"/>
              <a:t>. כאשר כל אלמנט אחראי על היבט אחר במולטימדיה – ממקור המולטימדיה (</a:t>
            </a:r>
            <a:r>
              <a:rPr lang="en-US" dirty="0" err="1"/>
              <a:t>rtsp,URI</a:t>
            </a:r>
            <a:r>
              <a:rPr lang="en-US" dirty="0"/>
              <a:t>….</a:t>
            </a:r>
            <a:r>
              <a:rPr lang="he-IL" dirty="0"/>
              <a:t>) ועד לקידודו (</a:t>
            </a:r>
            <a:r>
              <a:rPr lang="en-US" dirty="0"/>
              <a:t>vp8….</a:t>
            </a:r>
            <a:r>
              <a:rPr lang="he-IL" dirty="0"/>
              <a:t>)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98D9D-81A5-4ED0-877C-BA58A2C5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7" y="3980984"/>
            <a:ext cx="6789821" cy="25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081F-ACD2-49AE-934A-57F3CA1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WebRTC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77DB-07EB-4F63-B794-84192CAB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1467852"/>
            <a:ext cx="10515600" cy="4709110"/>
          </a:xfrm>
        </p:spPr>
        <p:txBody>
          <a:bodyPr/>
          <a:lstStyle/>
          <a:p>
            <a:pPr algn="r" rtl="1"/>
            <a:r>
              <a:rPr lang="en-US" dirty="0"/>
              <a:t>WebRTC </a:t>
            </a:r>
            <a:r>
              <a:rPr lang="he-IL" dirty="0"/>
              <a:t> היא טכנולוגיה וסט חוקים המאפשרים תקשורת בזמן אמת, וכוללים קול, תמונה ומידע טקסטואלי (</a:t>
            </a:r>
            <a:r>
              <a:rPr lang="en-US" dirty="0"/>
              <a:t>Data channel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על מנת שאפליקציה שמשתמשת ב</a:t>
            </a:r>
            <a:r>
              <a:rPr lang="en-US" dirty="0"/>
              <a:t>WebRTC</a:t>
            </a:r>
            <a:r>
              <a:rPr lang="he-IL" dirty="0"/>
              <a:t> ומאפשרת תקשורת </a:t>
            </a:r>
            <a:r>
              <a:rPr lang="en-US" dirty="0"/>
              <a:t>p2p</a:t>
            </a:r>
            <a:r>
              <a:rPr lang="he-IL" dirty="0"/>
              <a:t> תעבוד, יש צורך בגורם מתווך שיסמן לכל אחד מן הקצוות את המיקום של הקצה השני. הסימון (</a:t>
            </a:r>
            <a:r>
              <a:rPr lang="en-US" dirty="0"/>
              <a:t>Signaling</a:t>
            </a:r>
            <a:r>
              <a:rPr lang="he-IL" dirty="0"/>
              <a:t>) לא מוגדר בתוך </a:t>
            </a:r>
            <a:r>
              <a:rPr lang="en-US" dirty="0"/>
              <a:t>WebRTC</a:t>
            </a:r>
            <a:r>
              <a:rPr lang="he-IL" dirty="0"/>
              <a:t>, וניתן לממש אותו בכל דרך שעולה על הדעת.</a:t>
            </a:r>
          </a:p>
          <a:p>
            <a:pPr algn="r" rtl="1"/>
            <a:endParaRPr lang="he-IL" dirty="0"/>
          </a:p>
        </p:txBody>
      </p:sp>
      <p:pic>
        <p:nvPicPr>
          <p:cNvPr id="1026" name="Picture 2" descr="The use of signaling in a peer-to-peer WebRTC connection">
            <a:extLst>
              <a:ext uri="{FF2B5EF4-FFF2-40B4-BE49-F238E27FC236}">
                <a16:creationId xmlns:a16="http://schemas.microsoft.com/office/drawing/2014/main" id="{D4C4F3A6-6E11-4950-B8E8-9FB1D7CD2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05" y="3591509"/>
            <a:ext cx="4421605" cy="30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3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423C-34FE-455D-AAE7-12C0DDC7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3"/>
            <a:ext cx="10515600" cy="5558589"/>
          </a:xfrm>
        </p:spPr>
        <p:txBody>
          <a:bodyPr/>
          <a:lstStyle/>
          <a:p>
            <a:pPr algn="r" rtl="1"/>
            <a:r>
              <a:rPr lang="en-US" dirty="0">
                <a:hlinkClick r:id="rId2"/>
              </a:rPr>
              <a:t>Signaling server</a:t>
            </a:r>
            <a:r>
              <a:rPr lang="he-IL" dirty="0"/>
              <a:t> הוא הדרך המקובלת בתור גורם מתווך בין קצוות השיחה ב</a:t>
            </a:r>
            <a:r>
              <a:rPr lang="en-US" dirty="0"/>
              <a:t>WebRTC</a:t>
            </a:r>
            <a:r>
              <a:rPr lang="he-IL" dirty="0"/>
              <a:t>. הוא אינו מתמודד עם המדיה עצמה אלא כאמור מסמן לכל קצה איפה נמצא הקצה השני.</a:t>
            </a:r>
          </a:p>
          <a:p>
            <a:pPr algn="r" rtl="1"/>
            <a:r>
              <a:rPr lang="he-IL" dirty="0"/>
              <a:t>בנוסף, מבצע ה</a:t>
            </a:r>
            <a:r>
              <a:rPr lang="en-US" dirty="0"/>
              <a:t>Signaling server</a:t>
            </a:r>
            <a:r>
              <a:rPr lang="he-IL" dirty="0"/>
              <a:t> משימות נוספות:</a:t>
            </a:r>
            <a:r>
              <a:rPr lang="en-US" dirty="0"/>
              <a:t> </a:t>
            </a:r>
            <a:r>
              <a:rPr lang="he-IL" dirty="0"/>
              <a:t>תיאור החיבור עצמו לכל קצה, אתחול החיבור בין הקצוות וסגירתו במקרה הצורך.</a:t>
            </a:r>
          </a:p>
          <a:p>
            <a:pPr algn="r" rtl="1"/>
            <a:r>
              <a:rPr lang="he-IL" dirty="0"/>
              <a:t>את הסימון ניתן לבצע באמצעות פרוטוקולי תקשורת שונים.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3B3F13-E7DB-4E01-AB65-782DFE75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10"/>
            <a:ext cx="10515600" cy="1325563"/>
          </a:xfrm>
        </p:spPr>
        <p:txBody>
          <a:bodyPr/>
          <a:lstStyle/>
          <a:p>
            <a:pPr algn="r" rtl="1"/>
            <a:r>
              <a:rPr lang="en-US" dirty="0"/>
              <a:t>Signaling server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282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BCDE-FA90-4088-89F9-8196015C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Ice, Stun, Turn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77EB-E4E5-4201-AE90-041B94CD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516"/>
            <a:ext cx="10515600" cy="4837447"/>
          </a:xfrm>
        </p:spPr>
        <p:txBody>
          <a:bodyPr/>
          <a:lstStyle/>
          <a:p>
            <a:pPr algn="r" rtl="1"/>
            <a:r>
              <a:rPr lang="he-IL" dirty="0"/>
              <a:t>במטרה לעבור דרך </a:t>
            </a:r>
            <a:r>
              <a:rPr lang="en-US" dirty="0"/>
              <a:t>firewalls</a:t>
            </a:r>
            <a:r>
              <a:rPr lang="he-IL" dirty="0"/>
              <a:t> ומכשירי </a:t>
            </a:r>
            <a:r>
              <a:rPr lang="en-US" dirty="0"/>
              <a:t>NAT</a:t>
            </a:r>
            <a:r>
              <a:rPr lang="he-IL" dirty="0"/>
              <a:t> בדרך אל הקצה השני, יש שימוש בפרוטוקול </a:t>
            </a:r>
            <a:r>
              <a:rPr lang="en-US" dirty="0">
                <a:hlinkClick r:id="rId2"/>
              </a:rPr>
              <a:t>ICE</a:t>
            </a:r>
            <a:r>
              <a:rPr lang="he-IL" dirty="0"/>
              <a:t> (</a:t>
            </a:r>
            <a:r>
              <a:rPr lang="en-US" dirty="0"/>
              <a:t>Interactive Connectivity Establishment</a:t>
            </a:r>
            <a:r>
              <a:rPr lang="he-IL" dirty="0"/>
              <a:t>). </a:t>
            </a:r>
          </a:p>
          <a:p>
            <a:pPr algn="r" rtl="1"/>
            <a:r>
              <a:rPr lang="he-IL" dirty="0"/>
              <a:t>פרוטוקול זה אוסף ומשתף עם הקצה השני </a:t>
            </a:r>
            <a:r>
              <a:rPr lang="en-US" dirty="0"/>
              <a:t>ICE candidates</a:t>
            </a:r>
            <a:r>
              <a:rPr lang="he-IL" dirty="0"/>
              <a:t> במטרה ליצור בסופו של דבר חיבור ישיר בין שתי הקצוות (כל זה נעשה עדיין באמצעות ה</a:t>
            </a:r>
            <a:r>
              <a:rPr lang="en-US" dirty="0"/>
              <a:t>signaling server</a:t>
            </a:r>
            <a:r>
              <a:rPr lang="he-IL" dirty="0"/>
              <a:t>).</a:t>
            </a:r>
          </a:p>
          <a:p>
            <a:pPr algn="r" rtl="1"/>
            <a:r>
              <a:rPr lang="en-US" dirty="0"/>
              <a:t>ICE candidates</a:t>
            </a:r>
            <a:r>
              <a:rPr lang="he-IL" dirty="0"/>
              <a:t> הם זוגות של כתובות פוטנציאליות שבעזרתן יכולים הקצוות להתחבר אחד לשני. </a:t>
            </a:r>
          </a:p>
          <a:p>
            <a:pPr algn="r" rtl="1"/>
            <a:r>
              <a:rPr lang="he-IL" dirty="0"/>
              <a:t>הקצוות יכולים להתחבר אחד לשני בצורה ישירה – דרך כתובת </a:t>
            </a:r>
            <a:r>
              <a:rPr lang="en-US" dirty="0"/>
              <a:t>IP</a:t>
            </a:r>
            <a:r>
              <a:rPr lang="he-IL" dirty="0"/>
              <a:t> ציבורית או פרטית שמושגת באמצעות שרת </a:t>
            </a:r>
            <a:r>
              <a:rPr lang="en-US" dirty="0">
                <a:hlinkClick r:id="rId3"/>
              </a:rPr>
              <a:t>STUN</a:t>
            </a:r>
            <a:r>
              <a:rPr lang="he-IL" dirty="0"/>
              <a:t>. או בצורה עקיפה באמצעות שרת </a:t>
            </a:r>
            <a:r>
              <a:rPr lang="en-US" dirty="0">
                <a:hlinkClick r:id="rId4"/>
              </a:rPr>
              <a:t>TURN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32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36-E2C8-4363-A3FF-10777340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Stun, Turn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CF1A-CC6E-4312-AB6A-C92E2E7FF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/>
          <a:lstStyle/>
          <a:p>
            <a:pPr algn="r" rtl="1"/>
            <a:r>
              <a:rPr lang="he-IL" dirty="0"/>
              <a:t>מטרתו של שרת </a:t>
            </a:r>
            <a:r>
              <a:rPr lang="en-US" dirty="0"/>
              <a:t>STUN</a:t>
            </a:r>
            <a:r>
              <a:rPr lang="he-IL" dirty="0"/>
              <a:t> (</a:t>
            </a:r>
            <a:r>
              <a:rPr lang="en-US" dirty="0"/>
              <a:t>Session Traversal Utilities for NAT</a:t>
            </a:r>
            <a:r>
              <a:rPr lang="he-IL" dirty="0"/>
              <a:t>) היא לענות על השאלה "מהי כתובת ה</a:t>
            </a:r>
            <a:r>
              <a:rPr lang="en-US" dirty="0"/>
              <a:t>IP</a:t>
            </a:r>
            <a:r>
              <a:rPr lang="he-IL" dirty="0"/>
              <a:t> שלי?". כל קצה בשיחת </a:t>
            </a:r>
            <a:r>
              <a:rPr lang="en-US" dirty="0"/>
              <a:t>WebRTC</a:t>
            </a:r>
            <a:r>
              <a:rPr lang="he-IL" dirty="0"/>
              <a:t> משתמש בשרת </a:t>
            </a:r>
            <a:r>
              <a:rPr lang="en-US" dirty="0"/>
              <a:t>STUN</a:t>
            </a:r>
            <a:r>
              <a:rPr lang="he-IL" dirty="0"/>
              <a:t> במטרה לשלוח לקצה האחר את כתובתו בתור </a:t>
            </a:r>
            <a:r>
              <a:rPr lang="en-US" dirty="0"/>
              <a:t>ice candidate</a:t>
            </a:r>
            <a:r>
              <a:rPr lang="he-IL" dirty="0"/>
              <a:t>. אם יש אפשרות, הקצה האחר ישתמש בכתובת זו כדי להתחבר לקצה הראשון.</a:t>
            </a:r>
          </a:p>
          <a:p>
            <a:pPr algn="r" rtl="1"/>
            <a:r>
              <a:rPr lang="he-IL" dirty="0"/>
              <a:t>במקרה ואין אפשרות ליצור חיבור ישיר בין הקצוות (למשל אם אחד הקצוות נמצא מאחורי </a:t>
            </a:r>
            <a:r>
              <a:rPr lang="en-US" dirty="0"/>
              <a:t>firewall</a:t>
            </a:r>
            <a:r>
              <a:rPr lang="he-IL" dirty="0"/>
              <a:t>) יש שימוש בשרת </a:t>
            </a:r>
            <a:r>
              <a:rPr lang="en-US" dirty="0"/>
              <a:t>TURN</a:t>
            </a:r>
            <a:r>
              <a:rPr lang="he-IL" dirty="0"/>
              <a:t> (</a:t>
            </a:r>
            <a:r>
              <a:rPr lang="en-US" dirty="0"/>
              <a:t>Traversal Using Relays around NAT</a:t>
            </a:r>
            <a:r>
              <a:rPr lang="he-IL" dirty="0"/>
              <a:t>) שמשמש כחולייה מקשרת שמכירה את שתי הקצוות.</a:t>
            </a:r>
          </a:p>
          <a:p>
            <a:pPr algn="r" rtl="1"/>
            <a:r>
              <a:rPr lang="he-IL" dirty="0"/>
              <a:t>פרוטוקול </a:t>
            </a:r>
            <a:r>
              <a:rPr lang="en-US" dirty="0"/>
              <a:t>ICE</a:t>
            </a:r>
            <a:r>
              <a:rPr lang="he-IL" dirty="0"/>
              <a:t> קובע באילו משני השרתים יש להשתמש.</a:t>
            </a:r>
          </a:p>
        </p:txBody>
      </p:sp>
    </p:spTree>
    <p:extLst>
      <p:ext uri="{BB962C8B-B14F-4D97-AF65-F5344CB8AC3E}">
        <p14:creationId xmlns:p14="http://schemas.microsoft.com/office/powerpoint/2010/main" val="369291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D273-76F6-408F-8019-154C8FF2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SDP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8AFB-DBD0-4E99-A7C6-FBE3D079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42" y="1232497"/>
            <a:ext cx="10515600" cy="5000613"/>
          </a:xfrm>
        </p:spPr>
        <p:txBody>
          <a:bodyPr/>
          <a:lstStyle/>
          <a:p>
            <a:pPr algn="r" rtl="1"/>
            <a:r>
              <a:rPr lang="en-US" dirty="0">
                <a:hlinkClick r:id="rId2"/>
              </a:rPr>
              <a:t>SDP</a:t>
            </a:r>
            <a:r>
              <a:rPr lang="he-IL" dirty="0"/>
              <a:t> (</a:t>
            </a:r>
            <a:r>
              <a:rPr lang="en-US" dirty="0"/>
              <a:t>Session Description Protocol</a:t>
            </a:r>
            <a:r>
              <a:rPr lang="he-IL" dirty="0"/>
              <a:t>) הוא הפרוטוקול באמצעותו נשלחים ה </a:t>
            </a:r>
            <a:r>
              <a:rPr lang="en-US" dirty="0"/>
              <a:t>ice candidates</a:t>
            </a:r>
            <a:r>
              <a:rPr lang="he-IL" dirty="0"/>
              <a:t> לקצה השני. </a:t>
            </a:r>
            <a:r>
              <a:rPr lang="en-US" dirty="0"/>
              <a:t>SDP</a:t>
            </a:r>
            <a:r>
              <a:rPr lang="he-IL" dirty="0"/>
              <a:t> משתמש במכניקה של בקשה, תשובה. 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2054" name="Picture 6" descr="ICE negotiation using TURN and STUN servers">
            <a:extLst>
              <a:ext uri="{FF2B5EF4-FFF2-40B4-BE49-F238E27FC236}">
                <a16:creationId xmlns:a16="http://schemas.microsoft.com/office/drawing/2014/main" id="{1B837BD0-0D36-484D-83CF-3EEC61781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64" y="3041198"/>
            <a:ext cx="6539163" cy="36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FFBA4-DB79-401F-B267-18612BB6799E}"/>
              </a:ext>
            </a:extLst>
          </p:cNvPr>
          <p:cNvSpPr txBox="1"/>
          <p:nvPr/>
        </p:nvSpPr>
        <p:spPr>
          <a:xfrm>
            <a:off x="4541921" y="2725399"/>
            <a:ext cx="31081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תרשים המתאר </a:t>
            </a:r>
            <a:r>
              <a:rPr lang="en-US" dirty="0"/>
              <a:t>ICE negotiation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192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47F5-4A96-4604-A1B1-16E60BD7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	המימוש – דרך ראשונה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4106-AEF1-4CAD-A8E6-142E7D59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/>
          <a:lstStyle/>
          <a:p>
            <a:pPr algn="r" rtl="1"/>
            <a:r>
              <a:rPr lang="he-IL" dirty="0"/>
              <a:t>במימוש הראשון מוצג דף אחד שמשלב בתוכו את כל ה</a:t>
            </a:r>
            <a:r>
              <a:rPr lang="en-US" dirty="0"/>
              <a:t>stream</a:t>
            </a:r>
            <a:r>
              <a:rPr lang="he-IL" dirty="0"/>
              <a:t>ים מהמצלמות בתוך ה</a:t>
            </a:r>
            <a:r>
              <a:rPr lang="en-US" dirty="0"/>
              <a:t>WPF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הקבצים הרלוונטיים נמצאים בתיקייה </a:t>
            </a:r>
            <a:r>
              <a:rPr lang="en-US" dirty="0"/>
              <a:t>/my-</a:t>
            </a:r>
            <a:r>
              <a:rPr lang="en-US" dirty="0" err="1"/>
              <a:t>gst</a:t>
            </a:r>
            <a:r>
              <a:rPr lang="en-US" dirty="0"/>
              <a:t>-</a:t>
            </a:r>
            <a:r>
              <a:rPr lang="en-US" dirty="0" err="1"/>
              <a:t>webrtc</a:t>
            </a:r>
            <a:r>
              <a:rPr lang="he-IL" dirty="0"/>
              <a:t> בתיקיית הפרויקט </a:t>
            </a:r>
            <a:r>
              <a:rPr lang="en-US" dirty="0" err="1">
                <a:hlinkClick r:id="rId2"/>
              </a:rPr>
              <a:t>WPF_Chromium</a:t>
            </a:r>
            <a:endParaRPr lang="he-IL" dirty="0"/>
          </a:p>
          <a:p>
            <a:pPr algn="r" rtl="1"/>
            <a:r>
              <a:rPr lang="he-IL" dirty="0"/>
              <a:t>כל קובץ שמציג </a:t>
            </a:r>
            <a:r>
              <a:rPr lang="en-US" dirty="0"/>
              <a:t>stream</a:t>
            </a:r>
            <a:r>
              <a:rPr lang="he-IL" dirty="0"/>
              <a:t> נקרא </a:t>
            </a:r>
            <a:r>
              <a:rPr lang="en-US" dirty="0"/>
              <a:t>index.html</a:t>
            </a:r>
            <a:r>
              <a:rPr lang="he-IL" dirty="0"/>
              <a:t>, כולם משולבים בטבלה באמצעות </a:t>
            </a:r>
            <a:r>
              <a:rPr lang="en-US" dirty="0"/>
              <a:t>iframe</a:t>
            </a:r>
            <a:r>
              <a:rPr lang="he-IL" dirty="0"/>
              <a:t> בתוך הקובץ </a:t>
            </a:r>
            <a:r>
              <a:rPr lang="en-US" dirty="0"/>
              <a:t>layout.html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הלוגיקה ומימוש ה</a:t>
            </a:r>
            <a:r>
              <a:rPr lang="en-US" dirty="0"/>
              <a:t>WebRTC</a:t>
            </a:r>
            <a:r>
              <a:rPr lang="he-IL" dirty="0"/>
              <a:t> נמצאים ב</a:t>
            </a:r>
            <a:r>
              <a:rPr lang="en-US" dirty="0"/>
              <a:t>webrtc.js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הדף מוצג ב</a:t>
            </a:r>
            <a:r>
              <a:rPr lang="en-US" dirty="0"/>
              <a:t>WPF</a:t>
            </a:r>
            <a:r>
              <a:rPr lang="he-IL" dirty="0"/>
              <a:t> באמצעות </a:t>
            </a:r>
            <a:r>
              <a:rPr lang="en-US" dirty="0" err="1">
                <a:hlinkClick r:id="rId3"/>
              </a:rPr>
              <a:t>ChromiumWebBrowser</a:t>
            </a:r>
            <a:r>
              <a:rPr lang="he-IL" dirty="0"/>
              <a:t>. 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618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656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Gstreamer-WebRTC</vt:lpstr>
      <vt:lpstr>הרעיון</vt:lpstr>
      <vt:lpstr>Gstreamer</vt:lpstr>
      <vt:lpstr>WebRTC</vt:lpstr>
      <vt:lpstr>Signaling server</vt:lpstr>
      <vt:lpstr>Ice, Stun, Turn</vt:lpstr>
      <vt:lpstr>Stun, Turn</vt:lpstr>
      <vt:lpstr>SDP</vt:lpstr>
      <vt:lpstr> המימוש – דרך ראשונה</vt:lpstr>
      <vt:lpstr>הפעלה</vt:lpstr>
      <vt:lpstr>דרך שנייה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Gstreamer-WebRTC</dc:title>
  <dc:creator>BINYAMIN ITAMAR</dc:creator>
  <cp:lastModifiedBy>BINYAMIN ITAMAR</cp:lastModifiedBy>
  <cp:revision>35</cp:revision>
  <dcterms:created xsi:type="dcterms:W3CDTF">2022-10-06T05:35:44Z</dcterms:created>
  <dcterms:modified xsi:type="dcterms:W3CDTF">2022-10-06T12:28:06Z</dcterms:modified>
</cp:coreProperties>
</file>