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22860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16" d="100"/>
          <a:sy n="116" d="100"/>
        </p:scale>
        <p:origin x="72" y="-1952"/>
      </p:cViewPr>
      <p:guideLst>
        <p:guide orient="horz" pos="2160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130427"/>
            <a:ext cx="19431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886200"/>
            <a:ext cx="16002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6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833097" y="274640"/>
            <a:ext cx="925909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5815" y="274640"/>
            <a:ext cx="2739628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8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3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2" y="4406902"/>
            <a:ext cx="194310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2" y="2906713"/>
            <a:ext cx="194310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5814" y="1600202"/>
            <a:ext cx="183276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64502" y="1600202"/>
            <a:ext cx="183276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2057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101004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101004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4" y="1535113"/>
            <a:ext cx="101044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4" y="2174875"/>
            <a:ext cx="101044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4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1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9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273050"/>
            <a:ext cx="75207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5" y="273052"/>
            <a:ext cx="1277937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2" y="1435102"/>
            <a:ext cx="75207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5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19" y="4800600"/>
            <a:ext cx="13716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19" y="612775"/>
            <a:ext cx="13716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19" y="5367338"/>
            <a:ext cx="13716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D932-05F1-9D4A-98AF-69C52170003B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2057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600202"/>
            <a:ext cx="2057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356352"/>
            <a:ext cx="533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D932-05F1-9D4A-98AF-69C52170003B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6356352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6356352"/>
            <a:ext cx="533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FA65-9A4E-AC4F-A698-721549312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9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Notched Right Arrow 169"/>
          <p:cNvSpPr/>
          <p:nvPr/>
        </p:nvSpPr>
        <p:spPr>
          <a:xfrm>
            <a:off x="1015565" y="3179296"/>
            <a:ext cx="2055427" cy="885739"/>
          </a:xfrm>
          <a:prstGeom prst="notchedRightArrow">
            <a:avLst>
              <a:gd name="adj1" fmla="val 100000"/>
              <a:gd name="adj2" fmla="val 47999"/>
            </a:avLst>
          </a:prstGeom>
          <a:solidFill>
            <a:schemeClr val="bg1">
              <a:lumMod val="85000"/>
            </a:schemeClr>
          </a:solidFill>
          <a:ln>
            <a:solidFill>
              <a:srgbClr val="052B48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1" name="Oval 170"/>
          <p:cNvSpPr>
            <a:spLocks noChangeAspect="1"/>
          </p:cNvSpPr>
          <p:nvPr/>
        </p:nvSpPr>
        <p:spPr>
          <a:xfrm>
            <a:off x="1908244" y="3397696"/>
            <a:ext cx="445578" cy="445578"/>
          </a:xfrm>
          <a:prstGeom prst="ellipse">
            <a:avLst/>
          </a:prstGeom>
          <a:solidFill>
            <a:srgbClr val="052B4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72" name="Straight Connector 171"/>
          <p:cNvCxnSpPr/>
          <p:nvPr/>
        </p:nvCxnSpPr>
        <p:spPr>
          <a:xfrm flipV="1">
            <a:off x="2139110" y="3847277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Freeform 172"/>
          <p:cNvSpPr/>
          <p:nvPr/>
        </p:nvSpPr>
        <p:spPr>
          <a:xfrm>
            <a:off x="977329" y="3677243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052B48"/>
                </a:solidFill>
              </a:rPr>
              <a:t>2014</a:t>
            </a:r>
            <a:endParaRPr lang="en-US" sz="2200" b="1" kern="1200" dirty="0">
              <a:solidFill>
                <a:srgbClr val="052B48"/>
              </a:solidFill>
            </a:endParaRPr>
          </a:p>
        </p:txBody>
      </p:sp>
      <p:sp>
        <p:nvSpPr>
          <p:cNvPr id="174" name="Freeform 173"/>
          <p:cNvSpPr/>
          <p:nvPr/>
        </p:nvSpPr>
        <p:spPr>
          <a:xfrm>
            <a:off x="1850199" y="3422712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0" u="none" kern="1200" dirty="0" smtClean="0">
                <a:solidFill>
                  <a:schemeClr val="bg1"/>
                </a:solidFill>
              </a:rPr>
              <a:t>Nov</a:t>
            </a:r>
            <a:endParaRPr lang="en-US" sz="1600" b="1" kern="1200" dirty="0">
              <a:solidFill>
                <a:schemeClr val="bg1"/>
              </a:solidFill>
            </a:endParaRPr>
          </a:p>
        </p:txBody>
      </p:sp>
      <p:sp>
        <p:nvSpPr>
          <p:cNvPr id="175" name="Freeform 174"/>
          <p:cNvSpPr/>
          <p:nvPr/>
        </p:nvSpPr>
        <p:spPr>
          <a:xfrm>
            <a:off x="1308482" y="4178498"/>
            <a:ext cx="1633156" cy="1162743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>
                <a:solidFill>
                  <a:srgbClr val="052B48"/>
                </a:solidFill>
              </a:rPr>
              <a:t>1</a:t>
            </a:r>
            <a:r>
              <a:rPr lang="en-US" sz="2200" kern="1200" baseline="30000" dirty="0" smtClean="0">
                <a:solidFill>
                  <a:srgbClr val="052B48"/>
                </a:solidFill>
              </a:rPr>
              <a:t>st</a:t>
            </a:r>
            <a:r>
              <a:rPr lang="en-US" sz="2200" kern="1200" dirty="0" smtClean="0">
                <a:solidFill>
                  <a:srgbClr val="052B48"/>
                </a:solidFill>
              </a:rPr>
              <a:t> NWB Hackathon at HHMI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sp>
        <p:nvSpPr>
          <p:cNvPr id="176" name="Notched Right Arrow 175"/>
          <p:cNvSpPr/>
          <p:nvPr/>
        </p:nvSpPr>
        <p:spPr>
          <a:xfrm>
            <a:off x="2645583" y="3179296"/>
            <a:ext cx="4116890" cy="885739"/>
          </a:xfrm>
          <a:prstGeom prst="notchedRightArrow">
            <a:avLst>
              <a:gd name="adj1" fmla="val 100000"/>
              <a:gd name="adj2" fmla="val 47999"/>
            </a:avLst>
          </a:prstGeom>
          <a:solidFill>
            <a:schemeClr val="bg1">
              <a:lumMod val="75000"/>
            </a:schemeClr>
          </a:solidFill>
          <a:ln>
            <a:solidFill>
              <a:srgbClr val="052B48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7" name="Freeform 176"/>
          <p:cNvSpPr/>
          <p:nvPr/>
        </p:nvSpPr>
        <p:spPr>
          <a:xfrm>
            <a:off x="2578882" y="3677243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052B48"/>
                </a:solidFill>
              </a:rPr>
              <a:t>2015</a:t>
            </a:r>
            <a:endParaRPr lang="en-US" sz="2200" b="1" kern="1200" dirty="0">
              <a:solidFill>
                <a:srgbClr val="052B48"/>
              </a:solidFill>
            </a:endParaRPr>
          </a:p>
        </p:txBody>
      </p:sp>
      <p:sp>
        <p:nvSpPr>
          <p:cNvPr id="178" name="Freeform 177"/>
          <p:cNvSpPr/>
          <p:nvPr/>
        </p:nvSpPr>
        <p:spPr>
          <a:xfrm>
            <a:off x="2822324" y="1937707"/>
            <a:ext cx="1633156" cy="1081786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>
                <a:solidFill>
                  <a:srgbClr val="052B48"/>
                </a:solidFill>
              </a:rPr>
              <a:t>2</a:t>
            </a:r>
            <a:r>
              <a:rPr lang="en-US" sz="2300" kern="1200" baseline="30000" dirty="0" smtClean="0">
                <a:solidFill>
                  <a:srgbClr val="052B48"/>
                </a:solidFill>
              </a:rPr>
              <a:t>nd</a:t>
            </a:r>
            <a:r>
              <a:rPr lang="en-US" sz="2300" kern="1200" dirty="0" smtClean="0">
                <a:solidFill>
                  <a:srgbClr val="052B48"/>
                </a:solidFill>
              </a:rPr>
              <a:t> NWB Hackathon at HHMI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179" name="Oval 178"/>
          <p:cNvSpPr>
            <a:spLocks noChangeAspect="1"/>
          </p:cNvSpPr>
          <p:nvPr/>
        </p:nvSpPr>
        <p:spPr>
          <a:xfrm>
            <a:off x="3411963" y="3397696"/>
            <a:ext cx="445578" cy="445578"/>
          </a:xfrm>
          <a:prstGeom prst="ellipse">
            <a:avLst/>
          </a:prstGeom>
          <a:solidFill>
            <a:srgbClr val="052B4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80" name="Straight Connector 179"/>
          <p:cNvCxnSpPr/>
          <p:nvPr/>
        </p:nvCxnSpPr>
        <p:spPr>
          <a:xfrm flipV="1">
            <a:off x="3634752" y="3012814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Freeform 180"/>
          <p:cNvSpPr/>
          <p:nvPr/>
        </p:nvSpPr>
        <p:spPr>
          <a:xfrm>
            <a:off x="3353918" y="3422712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chemeClr val="bg1"/>
                </a:solidFill>
              </a:rPr>
              <a:t>May</a:t>
            </a:r>
            <a:endParaRPr lang="en-US" sz="1600" b="1" kern="1200" dirty="0">
              <a:solidFill>
                <a:schemeClr val="bg1"/>
              </a:solidFill>
            </a:endParaRPr>
          </a:p>
        </p:txBody>
      </p:sp>
      <p:sp>
        <p:nvSpPr>
          <p:cNvPr id="182" name="Oval 181"/>
          <p:cNvSpPr>
            <a:spLocks noChangeAspect="1"/>
          </p:cNvSpPr>
          <p:nvPr/>
        </p:nvSpPr>
        <p:spPr>
          <a:xfrm>
            <a:off x="4524438" y="3397696"/>
            <a:ext cx="445578" cy="445578"/>
          </a:xfrm>
          <a:prstGeom prst="ellipse">
            <a:avLst/>
          </a:prstGeom>
          <a:solidFill>
            <a:srgbClr val="052B4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83" name="Straight Connector 182"/>
          <p:cNvCxnSpPr/>
          <p:nvPr/>
        </p:nvCxnSpPr>
        <p:spPr>
          <a:xfrm flipV="1">
            <a:off x="4760130" y="3850469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Freeform 183"/>
          <p:cNvSpPr/>
          <p:nvPr/>
        </p:nvSpPr>
        <p:spPr>
          <a:xfrm>
            <a:off x="4466393" y="3422712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chemeClr val="bg1"/>
                </a:solidFill>
              </a:rPr>
              <a:t>Aug</a:t>
            </a:r>
            <a:endParaRPr lang="en-US" sz="1600" b="1" kern="1200" dirty="0">
              <a:solidFill>
                <a:schemeClr val="bg1"/>
              </a:solidFill>
            </a:endParaRPr>
          </a:p>
        </p:txBody>
      </p:sp>
      <p:sp>
        <p:nvSpPr>
          <p:cNvPr id="185" name="Freeform 184"/>
          <p:cNvSpPr/>
          <p:nvPr/>
        </p:nvSpPr>
        <p:spPr>
          <a:xfrm>
            <a:off x="3945126" y="4319522"/>
            <a:ext cx="1633156" cy="67688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 smtClean="0">
                <a:solidFill>
                  <a:srgbClr val="052B48"/>
                </a:solidFill>
              </a:rPr>
              <a:t>NWB:N 1.0 Released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sp>
        <p:nvSpPr>
          <p:cNvPr id="186" name="Notched Right Arrow 185"/>
          <p:cNvSpPr/>
          <p:nvPr/>
        </p:nvSpPr>
        <p:spPr>
          <a:xfrm>
            <a:off x="6337688" y="3177229"/>
            <a:ext cx="2255287" cy="885739"/>
          </a:xfrm>
          <a:prstGeom prst="notchedRightArrow">
            <a:avLst>
              <a:gd name="adj1" fmla="val 100000"/>
              <a:gd name="adj2" fmla="val 47999"/>
            </a:avLst>
          </a:prstGeom>
          <a:solidFill>
            <a:schemeClr val="bg1">
              <a:lumMod val="65000"/>
            </a:schemeClr>
          </a:solidFill>
          <a:ln>
            <a:solidFill>
              <a:srgbClr val="052B48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7250938" y="3395629"/>
            <a:ext cx="445578" cy="445578"/>
          </a:xfrm>
          <a:prstGeom prst="ellipse">
            <a:avLst/>
          </a:prstGeom>
          <a:solidFill>
            <a:srgbClr val="052B4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8" name="Freeform 187"/>
          <p:cNvSpPr/>
          <p:nvPr/>
        </p:nvSpPr>
        <p:spPr>
          <a:xfrm>
            <a:off x="6270988" y="3675176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052B48"/>
                </a:solidFill>
              </a:rPr>
              <a:t>2016</a:t>
            </a:r>
            <a:endParaRPr lang="en-US" sz="2200" b="1" kern="1200" dirty="0">
              <a:solidFill>
                <a:srgbClr val="052B48"/>
              </a:solidFill>
            </a:endParaRPr>
          </a:p>
        </p:txBody>
      </p:sp>
      <p:sp>
        <p:nvSpPr>
          <p:cNvPr id="189" name="Freeform 188"/>
          <p:cNvSpPr/>
          <p:nvPr/>
        </p:nvSpPr>
        <p:spPr>
          <a:xfrm>
            <a:off x="7192893" y="3420645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0" u="none" kern="1200" dirty="0" smtClean="0">
                <a:solidFill>
                  <a:schemeClr val="bg1"/>
                </a:solidFill>
              </a:rPr>
              <a:t>Nov</a:t>
            </a:r>
            <a:endParaRPr lang="en-US" sz="1600" b="1" kern="1200" dirty="0">
              <a:solidFill>
                <a:schemeClr val="bg1"/>
              </a:solidFill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7478474" y="3854718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Freeform 190"/>
          <p:cNvSpPr/>
          <p:nvPr/>
        </p:nvSpPr>
        <p:spPr>
          <a:xfrm>
            <a:off x="6411722" y="4319522"/>
            <a:ext cx="2181253" cy="67688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smtClean="0">
                <a:solidFill>
                  <a:srgbClr val="052B48"/>
                </a:solidFill>
              </a:rPr>
              <a:t>NWB:N 1.0.5g Released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sp>
        <p:nvSpPr>
          <p:cNvPr id="192" name="Notched Right Arrow 191"/>
          <p:cNvSpPr/>
          <p:nvPr/>
        </p:nvSpPr>
        <p:spPr>
          <a:xfrm>
            <a:off x="8121379" y="3177229"/>
            <a:ext cx="6078882" cy="885739"/>
          </a:xfrm>
          <a:prstGeom prst="notchedRightArrow">
            <a:avLst>
              <a:gd name="adj1" fmla="val 100000"/>
              <a:gd name="adj2" fmla="val 4799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52B48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9161858" y="3395629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4" name="Straight Connector 193"/>
          <p:cNvCxnSpPr>
            <a:stCxn id="193" idx="0"/>
          </p:cNvCxnSpPr>
          <p:nvPr/>
        </p:nvCxnSpPr>
        <p:spPr>
          <a:xfrm flipV="1">
            <a:off x="9384647" y="3044788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Freeform 194"/>
          <p:cNvSpPr/>
          <p:nvPr/>
        </p:nvSpPr>
        <p:spPr>
          <a:xfrm>
            <a:off x="8141375" y="3675176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052B48"/>
                </a:solidFill>
              </a:rPr>
              <a:t>2017</a:t>
            </a:r>
            <a:endParaRPr lang="en-US" sz="2200" b="1" kern="1200" dirty="0">
              <a:solidFill>
                <a:srgbClr val="052B48"/>
              </a:solidFill>
            </a:endParaRPr>
          </a:p>
        </p:txBody>
      </p:sp>
      <p:sp>
        <p:nvSpPr>
          <p:cNvPr id="196" name="Freeform 195"/>
          <p:cNvSpPr/>
          <p:nvPr/>
        </p:nvSpPr>
        <p:spPr>
          <a:xfrm>
            <a:off x="9099991" y="3423456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0" u="none" kern="1200" dirty="0" smtClean="0">
                <a:solidFill>
                  <a:srgbClr val="052B48"/>
                </a:solidFill>
              </a:rPr>
              <a:t>Jan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197" name="Freeform 196"/>
          <p:cNvSpPr/>
          <p:nvPr/>
        </p:nvSpPr>
        <p:spPr>
          <a:xfrm>
            <a:off x="8068017" y="1860650"/>
            <a:ext cx="2635110" cy="1237734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solidFill>
                  <a:srgbClr val="052B48"/>
                </a:solidFill>
              </a:rPr>
              <a:t>KAVLI funds NWB4HPC Project led by LBNL 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198" name="Freeform 197"/>
          <p:cNvSpPr/>
          <p:nvPr/>
        </p:nvSpPr>
        <p:spPr>
          <a:xfrm>
            <a:off x="9769667" y="4145176"/>
            <a:ext cx="1633156" cy="1155682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>
                <a:solidFill>
                  <a:srgbClr val="052B48"/>
                </a:solidFill>
              </a:rPr>
              <a:t>3</a:t>
            </a:r>
            <a:r>
              <a:rPr lang="en-US" sz="2200" kern="1200" baseline="30000" dirty="0" smtClean="0">
                <a:solidFill>
                  <a:srgbClr val="052B48"/>
                </a:solidFill>
              </a:rPr>
              <a:t>nd</a:t>
            </a:r>
            <a:r>
              <a:rPr lang="en-US" sz="2200" kern="1200" dirty="0" smtClean="0">
                <a:solidFill>
                  <a:srgbClr val="052B48"/>
                </a:solidFill>
              </a:rPr>
              <a:t> NWB Hackathon at HHMI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10334135" y="3395629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00" name="Straight Connector 199"/>
          <p:cNvCxnSpPr/>
          <p:nvPr/>
        </p:nvCxnSpPr>
        <p:spPr>
          <a:xfrm flipV="1">
            <a:off x="10556924" y="3849887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Freeform 200"/>
          <p:cNvSpPr/>
          <p:nvPr/>
        </p:nvSpPr>
        <p:spPr>
          <a:xfrm>
            <a:off x="10272268" y="3423456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i="0" u="none" kern="1200" dirty="0" smtClean="0">
                <a:solidFill>
                  <a:srgbClr val="052B48"/>
                </a:solidFill>
              </a:rPr>
              <a:t>Jul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11529915" y="3392818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03" name="Straight Connector 202"/>
          <p:cNvCxnSpPr>
            <a:stCxn id="202" idx="0"/>
          </p:cNvCxnSpPr>
          <p:nvPr/>
        </p:nvCxnSpPr>
        <p:spPr>
          <a:xfrm flipV="1">
            <a:off x="11752704" y="3041977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Freeform 203"/>
          <p:cNvSpPr/>
          <p:nvPr/>
        </p:nvSpPr>
        <p:spPr>
          <a:xfrm>
            <a:off x="11468048" y="3420645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rgbClr val="052B48"/>
                </a:solidFill>
              </a:rPr>
              <a:t>Aug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05" name="Freeform 204"/>
          <p:cNvSpPr/>
          <p:nvPr/>
        </p:nvSpPr>
        <p:spPr>
          <a:xfrm>
            <a:off x="10633491" y="2294920"/>
            <a:ext cx="2232399" cy="749867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solidFill>
                  <a:srgbClr val="052B48"/>
                </a:solidFill>
              </a:rPr>
              <a:t>NWB Executive Board Founded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206" name="Freeform 205"/>
          <p:cNvSpPr/>
          <p:nvPr/>
        </p:nvSpPr>
        <p:spPr>
          <a:xfrm>
            <a:off x="11944781" y="4203661"/>
            <a:ext cx="2151831" cy="1303263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smtClean="0">
                <a:solidFill>
                  <a:srgbClr val="052B48"/>
                </a:solidFill>
              </a:rPr>
              <a:t>NWB:N 2.0beta, PyNWB, and MatNWB </a:t>
            </a:r>
            <a:r>
              <a:rPr lang="en-US" sz="2200" dirty="0" smtClean="0">
                <a:solidFill>
                  <a:srgbClr val="052B48"/>
                </a:solidFill>
              </a:rPr>
              <a:t>released (</a:t>
            </a:r>
            <a:r>
              <a:rPr lang="en-US" sz="2200" dirty="0" err="1" smtClean="0">
                <a:solidFill>
                  <a:srgbClr val="052B48"/>
                </a:solidFill>
              </a:rPr>
              <a:t>SfN</a:t>
            </a:r>
            <a:r>
              <a:rPr lang="en-US" sz="2200" dirty="0" smtClean="0">
                <a:solidFill>
                  <a:srgbClr val="052B48"/>
                </a:solidFill>
              </a:rPr>
              <a:t>)  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sp>
        <p:nvSpPr>
          <p:cNvPr id="207" name="Oval 206"/>
          <p:cNvSpPr>
            <a:spLocks noChangeAspect="1"/>
          </p:cNvSpPr>
          <p:nvPr/>
        </p:nvSpPr>
        <p:spPr>
          <a:xfrm>
            <a:off x="12784894" y="3385906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08" name="Straight Connector 207"/>
          <p:cNvCxnSpPr/>
          <p:nvPr/>
        </p:nvCxnSpPr>
        <p:spPr>
          <a:xfrm flipV="1">
            <a:off x="13007683" y="3845419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Freeform 208"/>
          <p:cNvSpPr/>
          <p:nvPr/>
        </p:nvSpPr>
        <p:spPr>
          <a:xfrm>
            <a:off x="12723027" y="3413733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rgbClr val="052B48"/>
                </a:solidFill>
              </a:rPr>
              <a:t>Nov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10" name="Notched Right Arrow 209"/>
          <p:cNvSpPr/>
          <p:nvPr/>
        </p:nvSpPr>
        <p:spPr>
          <a:xfrm>
            <a:off x="13774298" y="3177229"/>
            <a:ext cx="5423469" cy="885739"/>
          </a:xfrm>
          <a:prstGeom prst="notchedRightArrow">
            <a:avLst>
              <a:gd name="adj1" fmla="val 100000"/>
              <a:gd name="adj2" fmla="val 47999"/>
            </a:avLst>
          </a:prstGeom>
          <a:gradFill flip="none" rotWithShape="1">
            <a:gsLst>
              <a:gs pos="54000">
                <a:schemeClr val="accent1"/>
              </a:gs>
              <a:gs pos="84000">
                <a:schemeClr val="accent2"/>
              </a:gs>
            </a:gsLst>
            <a:lin ang="0" scaled="1"/>
            <a:tileRect/>
          </a:gradFill>
          <a:ln>
            <a:solidFill>
              <a:srgbClr val="052B48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1" name="Freeform 210"/>
          <p:cNvSpPr/>
          <p:nvPr/>
        </p:nvSpPr>
        <p:spPr>
          <a:xfrm>
            <a:off x="5026984" y="2355079"/>
            <a:ext cx="1633156" cy="72965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kern="1200" dirty="0" smtClean="0">
                <a:solidFill>
                  <a:srgbClr val="052B48"/>
                </a:solidFill>
              </a:rPr>
              <a:t>Neuron Paper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212" name="Oval 211"/>
          <p:cNvSpPr>
            <a:spLocks noChangeAspect="1"/>
          </p:cNvSpPr>
          <p:nvPr/>
        </p:nvSpPr>
        <p:spPr>
          <a:xfrm>
            <a:off x="5615935" y="3390533"/>
            <a:ext cx="445578" cy="445578"/>
          </a:xfrm>
          <a:prstGeom prst="ellipse">
            <a:avLst/>
          </a:prstGeom>
          <a:solidFill>
            <a:srgbClr val="052B48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13" name="Straight Connector 212"/>
          <p:cNvCxnSpPr/>
          <p:nvPr/>
        </p:nvCxnSpPr>
        <p:spPr>
          <a:xfrm flipV="1">
            <a:off x="5838724" y="3014881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Freeform 213"/>
          <p:cNvSpPr/>
          <p:nvPr/>
        </p:nvSpPr>
        <p:spPr>
          <a:xfrm>
            <a:off x="5557890" y="3415549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chemeClr val="bg1"/>
                </a:solidFill>
              </a:rPr>
              <a:t>Nov</a:t>
            </a:r>
            <a:endParaRPr lang="en-US" sz="1600" b="1" kern="1200" dirty="0">
              <a:solidFill>
                <a:schemeClr val="bg1"/>
              </a:solidFill>
            </a:endParaRPr>
          </a:p>
        </p:txBody>
      </p:sp>
      <p:sp>
        <p:nvSpPr>
          <p:cNvPr id="215" name="Freeform 214"/>
          <p:cNvSpPr/>
          <p:nvPr/>
        </p:nvSpPr>
        <p:spPr>
          <a:xfrm>
            <a:off x="14386473" y="1648603"/>
            <a:ext cx="2151637" cy="1370890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>
                <a:solidFill>
                  <a:srgbClr val="052B48"/>
                </a:solidFill>
              </a:rPr>
              <a:t>4</a:t>
            </a:r>
            <a:r>
              <a:rPr lang="en-US" sz="2300" baseline="30000" dirty="0" smtClean="0">
                <a:solidFill>
                  <a:srgbClr val="052B48"/>
                </a:solidFill>
              </a:rPr>
              <a:t>th</a:t>
            </a:r>
            <a:r>
              <a:rPr lang="en-US" sz="2300" dirty="0" smtClean="0">
                <a:solidFill>
                  <a:srgbClr val="052B48"/>
                </a:solidFill>
              </a:rPr>
              <a:t> NWB:N Developer Hackathon at AIBS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216" name="Oval 215"/>
          <p:cNvSpPr>
            <a:spLocks noChangeAspect="1"/>
          </p:cNvSpPr>
          <p:nvPr/>
        </p:nvSpPr>
        <p:spPr>
          <a:xfrm>
            <a:off x="15234035" y="3387722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17" name="Straight Connector 216"/>
          <p:cNvCxnSpPr/>
          <p:nvPr/>
        </p:nvCxnSpPr>
        <p:spPr>
          <a:xfrm flipV="1">
            <a:off x="15456824" y="3029941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Freeform 217"/>
          <p:cNvSpPr/>
          <p:nvPr/>
        </p:nvSpPr>
        <p:spPr>
          <a:xfrm>
            <a:off x="15172168" y="3415549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052B48"/>
                </a:solidFill>
              </a:rPr>
              <a:t>Apr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19" name="Freeform 218"/>
          <p:cNvSpPr/>
          <p:nvPr/>
        </p:nvSpPr>
        <p:spPr>
          <a:xfrm>
            <a:off x="14622076" y="4203563"/>
            <a:ext cx="1674385" cy="1316273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smtClean="0">
                <a:solidFill>
                  <a:srgbClr val="052B48"/>
                </a:solidFill>
              </a:rPr>
              <a:t>5</a:t>
            </a:r>
            <a:r>
              <a:rPr lang="en-US" sz="2200" baseline="30000" dirty="0" smtClean="0">
                <a:solidFill>
                  <a:srgbClr val="052B48"/>
                </a:solidFill>
              </a:rPr>
              <a:t>th</a:t>
            </a:r>
            <a:r>
              <a:rPr lang="en-US" sz="2200" dirty="0" smtClean="0">
                <a:solidFill>
                  <a:srgbClr val="052B48"/>
                </a:solidFill>
              </a:rPr>
              <a:t> NWB:N User Hackathon at LBNL</a:t>
            </a:r>
            <a:endParaRPr lang="en-US" sz="2200" kern="1200" dirty="0">
              <a:solidFill>
                <a:srgbClr val="052B48"/>
              </a:solidFill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 flipV="1">
            <a:off x="15456824" y="3849623"/>
            <a:ext cx="0" cy="350841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Freeform 220"/>
          <p:cNvSpPr/>
          <p:nvPr/>
        </p:nvSpPr>
        <p:spPr>
          <a:xfrm>
            <a:off x="13784722" y="3683178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052B48"/>
                </a:solidFill>
              </a:rPr>
              <a:t>2018</a:t>
            </a:r>
            <a:endParaRPr lang="en-US" sz="2200" b="1" kern="1200" dirty="0">
              <a:solidFill>
                <a:srgbClr val="052B48"/>
              </a:solidFill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17511756" y="3014881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Freeform 222"/>
          <p:cNvSpPr/>
          <p:nvPr/>
        </p:nvSpPr>
        <p:spPr>
          <a:xfrm>
            <a:off x="16816616" y="1698874"/>
            <a:ext cx="1398235" cy="131240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>
                <a:solidFill>
                  <a:srgbClr val="052B48"/>
                </a:solidFill>
              </a:rPr>
              <a:t>Welcome to SfN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224" name="Oval 223"/>
          <p:cNvSpPr>
            <a:spLocks noChangeAspect="1"/>
          </p:cNvSpPr>
          <p:nvPr/>
        </p:nvSpPr>
        <p:spPr>
          <a:xfrm>
            <a:off x="17288967" y="3385906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5" name="Freeform 224"/>
          <p:cNvSpPr/>
          <p:nvPr/>
        </p:nvSpPr>
        <p:spPr>
          <a:xfrm>
            <a:off x="17227100" y="3413733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kern="1200" dirty="0" smtClean="0">
                <a:solidFill>
                  <a:srgbClr val="052B48"/>
                </a:solidFill>
              </a:rPr>
              <a:t>Nov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>
            <a:off x="18322240" y="3395980"/>
            <a:ext cx="445578" cy="4455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7" name="Freeform 226"/>
          <p:cNvSpPr/>
          <p:nvPr/>
        </p:nvSpPr>
        <p:spPr>
          <a:xfrm>
            <a:off x="18260373" y="3423807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953735"/>
                </a:solidFill>
              </a:rPr>
              <a:t>Dec</a:t>
            </a:r>
            <a:endParaRPr lang="en-US" sz="1600" b="1" kern="1200" dirty="0">
              <a:solidFill>
                <a:srgbClr val="953735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 flipV="1">
            <a:off x="18548893" y="3849623"/>
            <a:ext cx="0" cy="35084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Freeform 228"/>
          <p:cNvSpPr/>
          <p:nvPr/>
        </p:nvSpPr>
        <p:spPr>
          <a:xfrm>
            <a:off x="17737926" y="4201310"/>
            <a:ext cx="1622513" cy="1301816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NWB:N 2.0, PyNWB, MatNWB, release </a:t>
            </a:r>
          </a:p>
        </p:txBody>
      </p:sp>
      <p:sp>
        <p:nvSpPr>
          <p:cNvPr id="230" name="Notched Right Arrow 229"/>
          <p:cNvSpPr/>
          <p:nvPr/>
        </p:nvSpPr>
        <p:spPr>
          <a:xfrm>
            <a:off x="18767818" y="3177229"/>
            <a:ext cx="2674771" cy="885739"/>
          </a:xfrm>
          <a:prstGeom prst="notchedRightArrow">
            <a:avLst>
              <a:gd name="adj1" fmla="val 100000"/>
              <a:gd name="adj2" fmla="val 4799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5" name="Left Brace 234"/>
          <p:cNvSpPr/>
          <p:nvPr/>
        </p:nvSpPr>
        <p:spPr>
          <a:xfrm rot="16200000">
            <a:off x="4407180" y="1949628"/>
            <a:ext cx="351662" cy="7134888"/>
          </a:xfrm>
          <a:prstGeom prst="leftBrace">
            <a:avLst/>
          </a:prstGeom>
          <a:ln w="2857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Left Brace 235"/>
          <p:cNvSpPr/>
          <p:nvPr/>
        </p:nvSpPr>
        <p:spPr>
          <a:xfrm rot="16200000">
            <a:off x="12798004" y="693691"/>
            <a:ext cx="351659" cy="9646757"/>
          </a:xfrm>
          <a:prstGeom prst="leftBrace">
            <a:avLst/>
          </a:prstGeom>
          <a:ln w="28575" cmpd="sng"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Freeform 236"/>
          <p:cNvSpPr/>
          <p:nvPr/>
        </p:nvSpPr>
        <p:spPr>
          <a:xfrm>
            <a:off x="3761718" y="5658126"/>
            <a:ext cx="1633156" cy="462552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NWB:N 1.0</a:t>
            </a:r>
            <a:endParaRPr lang="en-US" sz="2200" b="1" kern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8" name="Freeform 237"/>
          <p:cNvSpPr/>
          <p:nvPr/>
        </p:nvSpPr>
        <p:spPr>
          <a:xfrm>
            <a:off x="12157852" y="5639662"/>
            <a:ext cx="1633156" cy="462552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 smtClean="0">
                <a:solidFill>
                  <a:schemeClr val="tx2"/>
                </a:solidFill>
              </a:rPr>
              <a:t>NWB:N 2.0</a:t>
            </a:r>
            <a:endParaRPr lang="en-US" sz="2200" b="1" kern="1200" dirty="0">
              <a:solidFill>
                <a:schemeClr val="tx2"/>
              </a:solidFill>
            </a:endParaRPr>
          </a:p>
        </p:txBody>
      </p:sp>
      <p:sp>
        <p:nvSpPr>
          <p:cNvPr id="239" name="Freeform 238"/>
          <p:cNvSpPr/>
          <p:nvPr/>
        </p:nvSpPr>
        <p:spPr>
          <a:xfrm>
            <a:off x="18824801" y="3683178"/>
            <a:ext cx="1138013" cy="397400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i="0" u="none" kern="1200" dirty="0" smtClean="0">
                <a:solidFill>
                  <a:srgbClr val="501E1D"/>
                </a:solidFill>
              </a:rPr>
              <a:t>2019</a:t>
            </a:r>
            <a:endParaRPr lang="en-US" sz="2200" b="1" kern="1200" dirty="0">
              <a:solidFill>
                <a:srgbClr val="501E1D"/>
              </a:solidFill>
            </a:endParaRPr>
          </a:p>
        </p:txBody>
      </p:sp>
      <p:cxnSp>
        <p:nvCxnSpPr>
          <p:cNvPr id="240" name="Straight Connector 239"/>
          <p:cNvCxnSpPr/>
          <p:nvPr/>
        </p:nvCxnSpPr>
        <p:spPr>
          <a:xfrm flipV="1">
            <a:off x="16977331" y="3850469"/>
            <a:ext cx="0" cy="364353"/>
          </a:xfrm>
          <a:prstGeom prst="line">
            <a:avLst/>
          </a:prstGeom>
          <a:ln>
            <a:solidFill>
              <a:srgbClr val="052B4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>
            <a:spLocks noChangeAspect="1"/>
          </p:cNvSpPr>
          <p:nvPr/>
        </p:nvSpPr>
        <p:spPr>
          <a:xfrm>
            <a:off x="16757899" y="3387722"/>
            <a:ext cx="445578" cy="4455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2" name="Freeform 241"/>
          <p:cNvSpPr/>
          <p:nvPr/>
        </p:nvSpPr>
        <p:spPr>
          <a:xfrm>
            <a:off x="16696032" y="3415549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 smtClean="0">
                <a:solidFill>
                  <a:srgbClr val="052B48"/>
                </a:solidFill>
              </a:rPr>
              <a:t>Oct</a:t>
            </a:r>
            <a:endParaRPr lang="en-US" sz="1600" b="1" kern="1200" dirty="0">
              <a:solidFill>
                <a:srgbClr val="052B48"/>
              </a:solidFill>
            </a:endParaRPr>
          </a:p>
        </p:txBody>
      </p:sp>
      <p:sp>
        <p:nvSpPr>
          <p:cNvPr id="243" name="Freeform 242"/>
          <p:cNvSpPr/>
          <p:nvPr/>
        </p:nvSpPr>
        <p:spPr>
          <a:xfrm>
            <a:off x="16352541" y="3957414"/>
            <a:ext cx="1256679" cy="1312409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 smtClean="0">
                <a:solidFill>
                  <a:srgbClr val="052B48"/>
                </a:solidFill>
              </a:rPr>
              <a:t>NIH funds NWB:N</a:t>
            </a:r>
            <a:endParaRPr lang="en-US" sz="2300" kern="1200" dirty="0">
              <a:solidFill>
                <a:srgbClr val="052B48"/>
              </a:solidFill>
            </a:endParaRPr>
          </a:p>
        </p:txBody>
      </p:sp>
      <p:sp>
        <p:nvSpPr>
          <p:cNvPr id="244" name="Left Brace 243"/>
          <p:cNvSpPr/>
          <p:nvPr/>
        </p:nvSpPr>
        <p:spPr>
          <a:xfrm rot="16200000">
            <a:off x="19444072" y="3694381"/>
            <a:ext cx="351660" cy="3645380"/>
          </a:xfrm>
          <a:prstGeom prst="leftBrace">
            <a:avLst/>
          </a:prstGeom>
          <a:ln w="28575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Freeform 244"/>
          <p:cNvSpPr/>
          <p:nvPr/>
        </p:nvSpPr>
        <p:spPr>
          <a:xfrm>
            <a:off x="18214851" y="5516289"/>
            <a:ext cx="2813384" cy="642435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0"/>
              </a:lnSpc>
              <a:spcBef>
                <a:spcPct val="0"/>
              </a:spcBef>
              <a:spcAft>
                <a:spcPts val="500"/>
              </a:spcAft>
            </a:pPr>
            <a:r>
              <a:rPr lang="en-US" sz="2200" b="1" kern="1200" dirty="0" smtClean="0">
                <a:solidFill>
                  <a:srgbClr val="953735"/>
                </a:solidFill>
              </a:rPr>
              <a:t>Future Events</a:t>
            </a:r>
          </a:p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 smtClean="0">
                <a:solidFill>
                  <a:srgbClr val="953735"/>
                </a:solidFill>
              </a:rPr>
              <a:t>(dates subject to change)</a:t>
            </a:r>
            <a:endParaRPr lang="en-US" sz="1200" b="1" kern="1200" dirty="0">
              <a:solidFill>
                <a:srgbClr val="953735"/>
              </a:solidFill>
            </a:endParaRPr>
          </a:p>
        </p:txBody>
      </p:sp>
      <p:sp>
        <p:nvSpPr>
          <p:cNvPr id="246" name="Oval 245"/>
          <p:cNvSpPr>
            <a:spLocks noChangeAspect="1"/>
          </p:cNvSpPr>
          <p:nvPr/>
        </p:nvSpPr>
        <p:spPr>
          <a:xfrm>
            <a:off x="20410648" y="3398233"/>
            <a:ext cx="445578" cy="4455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7" name="Freeform 246"/>
          <p:cNvSpPr/>
          <p:nvPr/>
        </p:nvSpPr>
        <p:spPr>
          <a:xfrm>
            <a:off x="20348781" y="3426060"/>
            <a:ext cx="569312" cy="393474"/>
          </a:xfrm>
          <a:custGeom>
            <a:avLst/>
            <a:gdLst>
              <a:gd name="connsiteX0" fmla="*/ 0 w 686503"/>
              <a:gd name="connsiteY0" fmla="*/ 0 h 1131184"/>
              <a:gd name="connsiteX1" fmla="*/ 686503 w 686503"/>
              <a:gd name="connsiteY1" fmla="*/ 0 h 1131184"/>
              <a:gd name="connsiteX2" fmla="*/ 686503 w 686503"/>
              <a:gd name="connsiteY2" fmla="*/ 1131184 h 1131184"/>
              <a:gd name="connsiteX3" fmla="*/ 0 w 686503"/>
              <a:gd name="connsiteY3" fmla="*/ 1131184 h 1131184"/>
              <a:gd name="connsiteX4" fmla="*/ 0 w 686503"/>
              <a:gd name="connsiteY4" fmla="*/ 0 h 1131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503" h="1131184">
                <a:moveTo>
                  <a:pt x="0" y="0"/>
                </a:moveTo>
                <a:lnTo>
                  <a:pt x="686503" y="0"/>
                </a:lnTo>
                <a:lnTo>
                  <a:pt x="686503" y="1131184"/>
                </a:lnTo>
                <a:lnTo>
                  <a:pt x="0" y="113118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mr-IN" sz="1600" b="1" kern="1200" dirty="0" smtClean="0">
                <a:solidFill>
                  <a:srgbClr val="953735"/>
                </a:solidFill>
              </a:rPr>
              <a:t>…</a:t>
            </a:r>
            <a:endParaRPr lang="en-US" sz="1600" b="1" kern="1200" dirty="0">
              <a:solidFill>
                <a:srgbClr val="953735"/>
              </a:solidFill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 flipV="1">
            <a:off x="20637301" y="3851876"/>
            <a:ext cx="0" cy="35084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Freeform 248"/>
          <p:cNvSpPr/>
          <p:nvPr/>
        </p:nvSpPr>
        <p:spPr>
          <a:xfrm>
            <a:off x="19826334" y="4209555"/>
            <a:ext cx="1622513" cy="1136613"/>
          </a:xfrm>
          <a:custGeom>
            <a:avLst/>
            <a:gdLst>
              <a:gd name="connsiteX0" fmla="*/ 0 w 907618"/>
              <a:gd name="connsiteY0" fmla="*/ 0 h 1220540"/>
              <a:gd name="connsiteX1" fmla="*/ 907618 w 907618"/>
              <a:gd name="connsiteY1" fmla="*/ 0 h 1220540"/>
              <a:gd name="connsiteX2" fmla="*/ 907618 w 907618"/>
              <a:gd name="connsiteY2" fmla="*/ 1220540 h 1220540"/>
              <a:gd name="connsiteX3" fmla="*/ 0 w 907618"/>
              <a:gd name="connsiteY3" fmla="*/ 1220540 h 1220540"/>
              <a:gd name="connsiteX4" fmla="*/ 0 w 907618"/>
              <a:gd name="connsiteY4" fmla="*/ 0 h 122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618" h="1220540">
                <a:moveTo>
                  <a:pt x="0" y="0"/>
                </a:moveTo>
                <a:lnTo>
                  <a:pt x="907618" y="0"/>
                </a:lnTo>
                <a:lnTo>
                  <a:pt x="907618" y="1220540"/>
                </a:lnTo>
                <a:lnTo>
                  <a:pt x="0" y="12205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b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</a:rPr>
              <a:t>NWB:N hackathon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(date to be determined )</a:t>
            </a:r>
            <a:endParaRPr lang="en-US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1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131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1</cp:revision>
  <dcterms:created xsi:type="dcterms:W3CDTF">2018-11-02T01:16:52Z</dcterms:created>
  <dcterms:modified xsi:type="dcterms:W3CDTF">2018-11-02T01:21:58Z</dcterms:modified>
</cp:coreProperties>
</file>