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22860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240" y="-1984"/>
      </p:cViewPr>
      <p:guideLst>
        <p:guide orient="horz" pos="2160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130427"/>
            <a:ext cx="19431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886200"/>
            <a:ext cx="16002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3097" y="274640"/>
            <a:ext cx="925909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5815" y="274640"/>
            <a:ext cx="2739628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2" y="4406902"/>
            <a:ext cx="194310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2" y="2906713"/>
            <a:ext cx="19431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5814" y="1600202"/>
            <a:ext cx="18327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64502" y="1600202"/>
            <a:ext cx="18327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2057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101004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101004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1535113"/>
            <a:ext cx="101044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2174875"/>
            <a:ext cx="101044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1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273050"/>
            <a:ext cx="75207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5" y="273052"/>
            <a:ext cx="127793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2" y="1435102"/>
            <a:ext cx="75207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19" y="4800600"/>
            <a:ext cx="13716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19" y="612775"/>
            <a:ext cx="13716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19" y="5367338"/>
            <a:ext cx="13716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2057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00202"/>
            <a:ext cx="2057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356352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D932-05F1-9D4A-98AF-69C52170003B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6356352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6356352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Notched Right Arrow 169"/>
          <p:cNvSpPr/>
          <p:nvPr/>
        </p:nvSpPr>
        <p:spPr>
          <a:xfrm>
            <a:off x="1015565" y="3179296"/>
            <a:ext cx="2055427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bg1">
              <a:lumMod val="85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1908244" y="3397696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72" name="Straight Connector 171"/>
          <p:cNvCxnSpPr/>
          <p:nvPr/>
        </p:nvCxnSpPr>
        <p:spPr>
          <a:xfrm flipV="1">
            <a:off x="2139110" y="3847277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Freeform 172"/>
          <p:cNvSpPr/>
          <p:nvPr/>
        </p:nvSpPr>
        <p:spPr>
          <a:xfrm>
            <a:off x="977329" y="3677243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2014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74" name="Freeform 173"/>
          <p:cNvSpPr/>
          <p:nvPr/>
        </p:nvSpPr>
        <p:spPr>
          <a:xfrm>
            <a:off x="1850199" y="3422712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chemeClr val="bg1"/>
                </a:solidFill>
              </a:rPr>
              <a:t>Nov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175" name="Freeform 174"/>
          <p:cNvSpPr/>
          <p:nvPr/>
        </p:nvSpPr>
        <p:spPr>
          <a:xfrm>
            <a:off x="1308482" y="4178498"/>
            <a:ext cx="1633156" cy="116274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rgbClr val="052B48"/>
                </a:solidFill>
              </a:rPr>
              <a:t>1</a:t>
            </a:r>
            <a:r>
              <a:rPr lang="en-US" sz="2200" kern="1200" baseline="30000" dirty="0" smtClean="0">
                <a:solidFill>
                  <a:srgbClr val="052B48"/>
                </a:solidFill>
              </a:rPr>
              <a:t>st</a:t>
            </a:r>
            <a:r>
              <a:rPr lang="en-US" sz="2200" kern="1200" dirty="0" smtClean="0">
                <a:solidFill>
                  <a:srgbClr val="052B48"/>
                </a:solidFill>
              </a:rPr>
              <a:t> NWB Hackathon at HHMI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76" name="Notched Right Arrow 175"/>
          <p:cNvSpPr/>
          <p:nvPr/>
        </p:nvSpPr>
        <p:spPr>
          <a:xfrm>
            <a:off x="2645583" y="3179296"/>
            <a:ext cx="4116890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bg1">
              <a:lumMod val="75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7" name="Freeform 176"/>
          <p:cNvSpPr/>
          <p:nvPr/>
        </p:nvSpPr>
        <p:spPr>
          <a:xfrm>
            <a:off x="2578882" y="3677243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2015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78" name="Freeform 177"/>
          <p:cNvSpPr/>
          <p:nvPr/>
        </p:nvSpPr>
        <p:spPr>
          <a:xfrm>
            <a:off x="2822324" y="1937707"/>
            <a:ext cx="1633156" cy="1081786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2</a:t>
            </a:r>
            <a:r>
              <a:rPr lang="en-US" sz="2300" kern="1200" baseline="30000" dirty="0" smtClean="0">
                <a:solidFill>
                  <a:srgbClr val="052B48"/>
                </a:solidFill>
              </a:rPr>
              <a:t>nd</a:t>
            </a:r>
            <a:r>
              <a:rPr lang="en-US" sz="2300" kern="1200" dirty="0" smtClean="0">
                <a:solidFill>
                  <a:srgbClr val="052B48"/>
                </a:solidFill>
              </a:rPr>
              <a:t> NWB Hackathon at HHMI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>
            <a:off x="3411963" y="3397696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80" name="Straight Connector 179"/>
          <p:cNvCxnSpPr/>
          <p:nvPr/>
        </p:nvCxnSpPr>
        <p:spPr>
          <a:xfrm flipV="1">
            <a:off x="3634752" y="3012814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Freeform 180"/>
          <p:cNvSpPr/>
          <p:nvPr/>
        </p:nvSpPr>
        <p:spPr>
          <a:xfrm>
            <a:off x="3353918" y="3422712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bg1"/>
                </a:solidFill>
              </a:rPr>
              <a:t>May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4524438" y="3397696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83" name="Straight Connector 182"/>
          <p:cNvCxnSpPr/>
          <p:nvPr/>
        </p:nvCxnSpPr>
        <p:spPr>
          <a:xfrm flipV="1">
            <a:off x="4760130" y="3850469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reeform 183"/>
          <p:cNvSpPr/>
          <p:nvPr/>
        </p:nvSpPr>
        <p:spPr>
          <a:xfrm>
            <a:off x="4466393" y="3422712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bg1"/>
                </a:solidFill>
              </a:rPr>
              <a:t>Aug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185" name="Freeform 184"/>
          <p:cNvSpPr/>
          <p:nvPr/>
        </p:nvSpPr>
        <p:spPr>
          <a:xfrm>
            <a:off x="3945126" y="4319522"/>
            <a:ext cx="1633156" cy="67688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rgbClr val="052B48"/>
                </a:solidFill>
              </a:rPr>
              <a:t>NWB:N 1.0 Released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86" name="Notched Right Arrow 185"/>
          <p:cNvSpPr/>
          <p:nvPr/>
        </p:nvSpPr>
        <p:spPr>
          <a:xfrm>
            <a:off x="6337688" y="3177229"/>
            <a:ext cx="2255287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bg1">
              <a:lumMod val="65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7250938" y="3395629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8" name="Freeform 187"/>
          <p:cNvSpPr/>
          <p:nvPr/>
        </p:nvSpPr>
        <p:spPr>
          <a:xfrm>
            <a:off x="6270988" y="3675176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2016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89" name="Freeform 188"/>
          <p:cNvSpPr/>
          <p:nvPr/>
        </p:nvSpPr>
        <p:spPr>
          <a:xfrm>
            <a:off x="7192893" y="3420645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chemeClr val="bg1"/>
                </a:solidFill>
              </a:rPr>
              <a:t>Nov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7478474" y="3854718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411722" y="4319522"/>
            <a:ext cx="2181253" cy="67688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rgbClr val="052B48"/>
                </a:solidFill>
              </a:rPr>
              <a:t>NWB:N 1.0.5g Released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92" name="Notched Right Arrow 191"/>
          <p:cNvSpPr/>
          <p:nvPr/>
        </p:nvSpPr>
        <p:spPr>
          <a:xfrm>
            <a:off x="8121379" y="3177229"/>
            <a:ext cx="6078882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9161858" y="3395629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4" name="Straight Connector 193"/>
          <p:cNvCxnSpPr>
            <a:stCxn id="193" idx="0"/>
          </p:cNvCxnSpPr>
          <p:nvPr/>
        </p:nvCxnSpPr>
        <p:spPr>
          <a:xfrm flipV="1">
            <a:off x="9384647" y="3044788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8141375" y="3675176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2017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96" name="Freeform 195"/>
          <p:cNvSpPr/>
          <p:nvPr/>
        </p:nvSpPr>
        <p:spPr>
          <a:xfrm>
            <a:off x="9099991" y="3423456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rgbClr val="052B48"/>
                </a:solidFill>
              </a:rPr>
              <a:t>Jan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8068017" y="1860650"/>
            <a:ext cx="2635110" cy="1237734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rgbClr val="052B48"/>
                </a:solidFill>
              </a:rPr>
              <a:t>KAVLI funds NWB4HPC Project led by LBNL 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9769667" y="4145176"/>
            <a:ext cx="1633156" cy="1155682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>
                <a:solidFill>
                  <a:srgbClr val="052B48"/>
                </a:solidFill>
              </a:rPr>
              <a:t>3</a:t>
            </a:r>
            <a:r>
              <a:rPr lang="en-US" sz="2200" kern="1200" baseline="30000" dirty="0" smtClean="0">
                <a:solidFill>
                  <a:srgbClr val="052B48"/>
                </a:solidFill>
              </a:rPr>
              <a:t>nd</a:t>
            </a:r>
            <a:r>
              <a:rPr lang="en-US" sz="2200" kern="1200" dirty="0" smtClean="0">
                <a:solidFill>
                  <a:srgbClr val="052B48"/>
                </a:solidFill>
              </a:rPr>
              <a:t> NWB Hackathon at HHMI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10334135" y="3395629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0" name="Straight Connector 199"/>
          <p:cNvCxnSpPr/>
          <p:nvPr/>
        </p:nvCxnSpPr>
        <p:spPr>
          <a:xfrm flipV="1">
            <a:off x="10556924" y="3849887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Freeform 200"/>
          <p:cNvSpPr/>
          <p:nvPr/>
        </p:nvSpPr>
        <p:spPr>
          <a:xfrm>
            <a:off x="10272268" y="3423456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rgbClr val="052B48"/>
                </a:solidFill>
              </a:rPr>
              <a:t>Jul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11529915" y="3392818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3" name="Straight Connector 202"/>
          <p:cNvCxnSpPr>
            <a:stCxn id="202" idx="0"/>
          </p:cNvCxnSpPr>
          <p:nvPr/>
        </p:nvCxnSpPr>
        <p:spPr>
          <a:xfrm flipV="1">
            <a:off x="11752704" y="3041977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Freeform 203"/>
          <p:cNvSpPr/>
          <p:nvPr/>
        </p:nvSpPr>
        <p:spPr>
          <a:xfrm>
            <a:off x="11468048" y="3420645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Aug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05" name="Freeform 204"/>
          <p:cNvSpPr/>
          <p:nvPr/>
        </p:nvSpPr>
        <p:spPr>
          <a:xfrm>
            <a:off x="10633491" y="2294920"/>
            <a:ext cx="2232399" cy="749867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rgbClr val="052B48"/>
                </a:solidFill>
              </a:rPr>
              <a:t>NWB Executive Board Founded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06" name="Freeform 205"/>
          <p:cNvSpPr/>
          <p:nvPr/>
        </p:nvSpPr>
        <p:spPr>
          <a:xfrm>
            <a:off x="11944781" y="4203661"/>
            <a:ext cx="2151831" cy="130326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rgbClr val="052B48"/>
                </a:solidFill>
              </a:rPr>
              <a:t>NWB:N 2.0beta, PyNWB, and MatNWB released (</a:t>
            </a:r>
            <a:r>
              <a:rPr lang="en-US" sz="2200" dirty="0" err="1" smtClean="0">
                <a:solidFill>
                  <a:srgbClr val="052B48"/>
                </a:solidFill>
              </a:rPr>
              <a:t>SfN</a:t>
            </a:r>
            <a:r>
              <a:rPr lang="en-US" sz="2200" dirty="0" smtClean="0">
                <a:solidFill>
                  <a:srgbClr val="052B48"/>
                </a:solidFill>
              </a:rPr>
              <a:t>)  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12784894" y="3385906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8" name="Straight Connector 207"/>
          <p:cNvCxnSpPr/>
          <p:nvPr/>
        </p:nvCxnSpPr>
        <p:spPr>
          <a:xfrm flipV="1">
            <a:off x="13007683" y="3845419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Freeform 208"/>
          <p:cNvSpPr/>
          <p:nvPr/>
        </p:nvSpPr>
        <p:spPr>
          <a:xfrm>
            <a:off x="12723027" y="3413733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Nov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10" name="Notched Right Arrow 209"/>
          <p:cNvSpPr/>
          <p:nvPr/>
        </p:nvSpPr>
        <p:spPr>
          <a:xfrm>
            <a:off x="13774298" y="3177229"/>
            <a:ext cx="4356047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accent1"/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1" name="Freeform 210"/>
          <p:cNvSpPr/>
          <p:nvPr/>
        </p:nvSpPr>
        <p:spPr>
          <a:xfrm>
            <a:off x="5026984" y="2355079"/>
            <a:ext cx="1633156" cy="72965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rgbClr val="052B48"/>
                </a:solidFill>
              </a:rPr>
              <a:t>Neuron Paper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12" name="Oval 211"/>
          <p:cNvSpPr>
            <a:spLocks noChangeAspect="1"/>
          </p:cNvSpPr>
          <p:nvPr/>
        </p:nvSpPr>
        <p:spPr>
          <a:xfrm>
            <a:off x="5615935" y="3390533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13" name="Straight Connector 212"/>
          <p:cNvCxnSpPr/>
          <p:nvPr/>
        </p:nvCxnSpPr>
        <p:spPr>
          <a:xfrm flipV="1">
            <a:off x="5838724" y="3014881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Freeform 213"/>
          <p:cNvSpPr/>
          <p:nvPr/>
        </p:nvSpPr>
        <p:spPr>
          <a:xfrm>
            <a:off x="5557890" y="3415549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bg1"/>
                </a:solidFill>
              </a:rPr>
              <a:t>Nov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215" name="Freeform 214"/>
          <p:cNvSpPr/>
          <p:nvPr/>
        </p:nvSpPr>
        <p:spPr>
          <a:xfrm>
            <a:off x="14386473" y="1648603"/>
            <a:ext cx="2151637" cy="1370890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4</a:t>
            </a:r>
            <a:r>
              <a:rPr lang="en-US" sz="2300" baseline="30000" dirty="0" smtClean="0">
                <a:solidFill>
                  <a:srgbClr val="052B48"/>
                </a:solidFill>
              </a:rPr>
              <a:t>th</a:t>
            </a:r>
            <a:r>
              <a:rPr lang="en-US" sz="2300" dirty="0" smtClean="0">
                <a:solidFill>
                  <a:srgbClr val="052B48"/>
                </a:solidFill>
              </a:rPr>
              <a:t> NWB:N Developer Hackathon at AIBS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16" name="Oval 215"/>
          <p:cNvSpPr>
            <a:spLocks noChangeAspect="1"/>
          </p:cNvSpPr>
          <p:nvPr/>
        </p:nvSpPr>
        <p:spPr>
          <a:xfrm>
            <a:off x="15234035" y="3387722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17" name="Straight Connector 216"/>
          <p:cNvCxnSpPr/>
          <p:nvPr/>
        </p:nvCxnSpPr>
        <p:spPr>
          <a:xfrm flipV="1">
            <a:off x="15456824" y="3029941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Freeform 217"/>
          <p:cNvSpPr/>
          <p:nvPr/>
        </p:nvSpPr>
        <p:spPr>
          <a:xfrm>
            <a:off x="15172168" y="3415549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052B48"/>
                </a:solidFill>
              </a:rPr>
              <a:t>Apr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19" name="Freeform 218"/>
          <p:cNvSpPr/>
          <p:nvPr/>
        </p:nvSpPr>
        <p:spPr>
          <a:xfrm>
            <a:off x="14622076" y="4203563"/>
            <a:ext cx="1674385" cy="131627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rgbClr val="052B48"/>
                </a:solidFill>
              </a:rPr>
              <a:t>5</a:t>
            </a:r>
            <a:r>
              <a:rPr lang="en-US" sz="2200" baseline="30000" dirty="0" smtClean="0">
                <a:solidFill>
                  <a:srgbClr val="052B48"/>
                </a:solidFill>
              </a:rPr>
              <a:t>th</a:t>
            </a:r>
            <a:r>
              <a:rPr lang="en-US" sz="2200" dirty="0" smtClean="0">
                <a:solidFill>
                  <a:srgbClr val="052B48"/>
                </a:solidFill>
              </a:rPr>
              <a:t> NWB:N User Hackathon at LBNL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 flipV="1">
            <a:off x="15456824" y="3849623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Freeform 220"/>
          <p:cNvSpPr/>
          <p:nvPr/>
        </p:nvSpPr>
        <p:spPr>
          <a:xfrm>
            <a:off x="13784722" y="3683178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2018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17511756" y="3014881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Freeform 222"/>
          <p:cNvSpPr/>
          <p:nvPr/>
        </p:nvSpPr>
        <p:spPr>
          <a:xfrm>
            <a:off x="16816616" y="1698874"/>
            <a:ext cx="1398235" cy="131240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Welcome to SfN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24" name="Oval 223"/>
          <p:cNvSpPr>
            <a:spLocks noChangeAspect="1"/>
          </p:cNvSpPr>
          <p:nvPr/>
        </p:nvSpPr>
        <p:spPr>
          <a:xfrm>
            <a:off x="17288967" y="3385906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5" name="Freeform 224"/>
          <p:cNvSpPr/>
          <p:nvPr/>
        </p:nvSpPr>
        <p:spPr>
          <a:xfrm>
            <a:off x="17227100" y="3413733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Nov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35" name="Left Brace 234"/>
          <p:cNvSpPr/>
          <p:nvPr/>
        </p:nvSpPr>
        <p:spPr>
          <a:xfrm rot="16200000">
            <a:off x="4407180" y="1949628"/>
            <a:ext cx="351662" cy="7134888"/>
          </a:xfrm>
          <a:prstGeom prst="leftBrace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Left Brace 235"/>
          <p:cNvSpPr/>
          <p:nvPr/>
        </p:nvSpPr>
        <p:spPr>
          <a:xfrm rot="16200000">
            <a:off x="14847674" y="-1355982"/>
            <a:ext cx="351659" cy="13746098"/>
          </a:xfrm>
          <a:prstGeom prst="leftBrace">
            <a:avLst/>
          </a:prstGeom>
          <a:ln w="28575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Freeform 236"/>
          <p:cNvSpPr/>
          <p:nvPr/>
        </p:nvSpPr>
        <p:spPr>
          <a:xfrm>
            <a:off x="3761718" y="5658126"/>
            <a:ext cx="1633156" cy="462552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NWB:N 1.0</a:t>
            </a:r>
            <a:endParaRPr lang="en-US" sz="2200" b="1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8" name="Freeform 237"/>
          <p:cNvSpPr/>
          <p:nvPr/>
        </p:nvSpPr>
        <p:spPr>
          <a:xfrm>
            <a:off x="12974618" y="5658126"/>
            <a:ext cx="4538180" cy="462552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tx2">
                    <a:lumMod val="75000"/>
                  </a:schemeClr>
                </a:solidFill>
              </a:rPr>
              <a:t>NWB:N 2.0</a:t>
            </a:r>
            <a:endParaRPr lang="en-US" sz="2200" b="1" kern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16977331" y="3850469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>
            <a:spLocks noChangeAspect="1"/>
          </p:cNvSpPr>
          <p:nvPr/>
        </p:nvSpPr>
        <p:spPr>
          <a:xfrm>
            <a:off x="16757899" y="3387722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2" name="Freeform 241"/>
          <p:cNvSpPr/>
          <p:nvPr/>
        </p:nvSpPr>
        <p:spPr>
          <a:xfrm>
            <a:off x="16696032" y="3415549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052B48"/>
                </a:solidFill>
              </a:rPr>
              <a:t>Oct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43" name="Freeform 242"/>
          <p:cNvSpPr/>
          <p:nvPr/>
        </p:nvSpPr>
        <p:spPr>
          <a:xfrm>
            <a:off x="16352541" y="3957414"/>
            <a:ext cx="1256679" cy="131240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NIH funds NWB:N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44" name="Left Brace 243"/>
          <p:cNvSpPr/>
          <p:nvPr/>
        </p:nvSpPr>
        <p:spPr>
          <a:xfrm rot="16200000">
            <a:off x="20762747" y="4875981"/>
            <a:ext cx="351660" cy="1915949"/>
          </a:xfrm>
          <a:prstGeom prst="leftBrace">
            <a:avLst/>
          </a:prstGeom>
          <a:ln w="28575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Notched Right Arrow 77"/>
          <p:cNvSpPr/>
          <p:nvPr/>
        </p:nvSpPr>
        <p:spPr>
          <a:xfrm>
            <a:off x="17712650" y="3177229"/>
            <a:ext cx="4183902" cy="885739"/>
          </a:xfrm>
          <a:prstGeom prst="notchedRightArrow">
            <a:avLst>
              <a:gd name="adj1" fmla="val 100000"/>
              <a:gd name="adj2" fmla="val 47999"/>
            </a:avLst>
          </a:prstGeom>
          <a:gradFill flip="none" rotWithShape="1">
            <a:gsLst>
              <a:gs pos="61000">
                <a:schemeClr val="accent1">
                  <a:lumMod val="75000"/>
                </a:schemeClr>
              </a:gs>
              <a:gs pos="8800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79" name="Straight Connector 78"/>
          <p:cNvCxnSpPr/>
          <p:nvPr/>
        </p:nvCxnSpPr>
        <p:spPr>
          <a:xfrm flipV="1">
            <a:off x="20413055" y="3008209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spect="1"/>
          </p:cNvSpPr>
          <p:nvPr/>
        </p:nvSpPr>
        <p:spPr>
          <a:xfrm>
            <a:off x="20190266" y="3379234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1" name="Freeform 80"/>
          <p:cNvSpPr/>
          <p:nvPr/>
        </p:nvSpPr>
        <p:spPr>
          <a:xfrm>
            <a:off x="20128399" y="3407061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May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8948042" y="3843797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>
            <a:spLocks noChangeAspect="1"/>
          </p:cNvSpPr>
          <p:nvPr/>
        </p:nvSpPr>
        <p:spPr>
          <a:xfrm>
            <a:off x="18739566" y="3381050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4" name="Freeform 83"/>
          <p:cNvSpPr/>
          <p:nvPr/>
        </p:nvSpPr>
        <p:spPr>
          <a:xfrm>
            <a:off x="18677699" y="3408877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Jan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18245810" y="4219071"/>
            <a:ext cx="1624490" cy="131240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NWB:N 2.0, </a:t>
            </a:r>
            <a:r>
              <a:rPr lang="en-US" sz="2300" dirty="0" err="1" smtClean="0">
                <a:solidFill>
                  <a:srgbClr val="052B48"/>
                </a:solidFill>
              </a:rPr>
              <a:t>PyNWB</a:t>
            </a:r>
            <a:r>
              <a:rPr lang="en-US" sz="2300" dirty="0" smtClean="0">
                <a:solidFill>
                  <a:srgbClr val="052B48"/>
                </a:solidFill>
              </a:rPr>
              <a:t>, </a:t>
            </a:r>
            <a:r>
              <a:rPr lang="en-US" sz="2300" dirty="0" err="1" smtClean="0">
                <a:solidFill>
                  <a:srgbClr val="052B48"/>
                </a:solidFill>
              </a:rPr>
              <a:t>MatNWB</a:t>
            </a:r>
            <a:r>
              <a:rPr lang="en-US" sz="2300" dirty="0">
                <a:solidFill>
                  <a:srgbClr val="052B48"/>
                </a:solidFill>
              </a:rPr>
              <a:t> </a:t>
            </a:r>
            <a:r>
              <a:rPr lang="en-US" sz="2300" dirty="0" smtClean="0">
                <a:solidFill>
                  <a:srgbClr val="052B48"/>
                </a:solidFill>
              </a:rPr>
              <a:t>release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17666070" y="3683178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2019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9316520" y="1693460"/>
            <a:ext cx="2216607" cy="131240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NWB:NM User Days and Develo</a:t>
            </a:r>
            <a:r>
              <a:rPr lang="en-US" sz="2300" dirty="0" smtClean="0">
                <a:solidFill>
                  <a:srgbClr val="052B48"/>
                </a:solidFill>
              </a:rPr>
              <a:t>per </a:t>
            </a:r>
            <a:r>
              <a:rPr lang="en-US" sz="2300" dirty="0" err="1" smtClean="0">
                <a:solidFill>
                  <a:srgbClr val="052B48"/>
                </a:solidFill>
              </a:rPr>
              <a:t>Hackathon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9980601" y="5900296"/>
            <a:ext cx="1915951" cy="462552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accent2">
                    <a:lumMod val="75000"/>
                  </a:schemeClr>
                </a:solidFill>
              </a:rPr>
              <a:t>NWB:N 2</a:t>
            </a:r>
            <a:r>
              <a:rPr lang="en-US" sz="2200" b="1" kern="1200" dirty="0" smtClean="0">
                <a:solidFill>
                  <a:schemeClr val="accent2">
                    <a:lumMod val="75000"/>
                  </a:schemeClr>
                </a:solidFill>
              </a:rPr>
              <a:t>.x</a:t>
            </a:r>
            <a:endParaRPr lang="en-US" sz="2200" b="1" kern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7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Notched Right Arrow 169"/>
          <p:cNvSpPr/>
          <p:nvPr/>
        </p:nvSpPr>
        <p:spPr>
          <a:xfrm>
            <a:off x="1015565" y="3179296"/>
            <a:ext cx="2055427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bg1">
              <a:lumMod val="85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1908244" y="3397696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72" name="Straight Connector 171"/>
          <p:cNvCxnSpPr/>
          <p:nvPr/>
        </p:nvCxnSpPr>
        <p:spPr>
          <a:xfrm flipV="1">
            <a:off x="2139110" y="3847277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Freeform 172"/>
          <p:cNvSpPr/>
          <p:nvPr/>
        </p:nvSpPr>
        <p:spPr>
          <a:xfrm>
            <a:off x="977329" y="3677243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2014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74" name="Freeform 173"/>
          <p:cNvSpPr/>
          <p:nvPr/>
        </p:nvSpPr>
        <p:spPr>
          <a:xfrm>
            <a:off x="1850199" y="3422712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chemeClr val="bg1"/>
                </a:solidFill>
              </a:rPr>
              <a:t>Nov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175" name="Freeform 174"/>
          <p:cNvSpPr/>
          <p:nvPr/>
        </p:nvSpPr>
        <p:spPr>
          <a:xfrm>
            <a:off x="1308482" y="4178498"/>
            <a:ext cx="1633156" cy="116274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rgbClr val="052B48"/>
                </a:solidFill>
              </a:rPr>
              <a:t>1</a:t>
            </a:r>
            <a:r>
              <a:rPr lang="en-US" sz="2200" kern="1200" baseline="30000" dirty="0" smtClean="0">
                <a:solidFill>
                  <a:srgbClr val="052B48"/>
                </a:solidFill>
              </a:rPr>
              <a:t>st</a:t>
            </a:r>
            <a:r>
              <a:rPr lang="en-US" sz="2200" kern="1200" dirty="0" smtClean="0">
                <a:solidFill>
                  <a:srgbClr val="052B48"/>
                </a:solidFill>
              </a:rPr>
              <a:t> NWB Hackathon at HHMI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76" name="Notched Right Arrow 175"/>
          <p:cNvSpPr/>
          <p:nvPr/>
        </p:nvSpPr>
        <p:spPr>
          <a:xfrm>
            <a:off x="2645583" y="3179296"/>
            <a:ext cx="4116890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bg1">
              <a:lumMod val="75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7" name="Freeform 176"/>
          <p:cNvSpPr/>
          <p:nvPr/>
        </p:nvSpPr>
        <p:spPr>
          <a:xfrm>
            <a:off x="2578882" y="3677243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2015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78" name="Freeform 177"/>
          <p:cNvSpPr/>
          <p:nvPr/>
        </p:nvSpPr>
        <p:spPr>
          <a:xfrm>
            <a:off x="2822324" y="1937707"/>
            <a:ext cx="1633156" cy="1081786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2</a:t>
            </a:r>
            <a:r>
              <a:rPr lang="en-US" sz="2300" kern="1200" baseline="30000" dirty="0" smtClean="0">
                <a:solidFill>
                  <a:srgbClr val="052B48"/>
                </a:solidFill>
              </a:rPr>
              <a:t>nd</a:t>
            </a:r>
            <a:r>
              <a:rPr lang="en-US" sz="2300" kern="1200" dirty="0" smtClean="0">
                <a:solidFill>
                  <a:srgbClr val="052B48"/>
                </a:solidFill>
              </a:rPr>
              <a:t> NWB Hackathon at HHMI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>
            <a:off x="3411963" y="3397696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80" name="Straight Connector 179"/>
          <p:cNvCxnSpPr/>
          <p:nvPr/>
        </p:nvCxnSpPr>
        <p:spPr>
          <a:xfrm flipV="1">
            <a:off x="3634752" y="3012814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Freeform 180"/>
          <p:cNvSpPr/>
          <p:nvPr/>
        </p:nvSpPr>
        <p:spPr>
          <a:xfrm>
            <a:off x="3353918" y="3422712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bg1"/>
                </a:solidFill>
              </a:rPr>
              <a:t>May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4524438" y="3397696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83" name="Straight Connector 182"/>
          <p:cNvCxnSpPr/>
          <p:nvPr/>
        </p:nvCxnSpPr>
        <p:spPr>
          <a:xfrm flipV="1">
            <a:off x="4760130" y="3850469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reeform 183"/>
          <p:cNvSpPr/>
          <p:nvPr/>
        </p:nvSpPr>
        <p:spPr>
          <a:xfrm>
            <a:off x="4466393" y="3422712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bg1"/>
                </a:solidFill>
              </a:rPr>
              <a:t>Aug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185" name="Freeform 184"/>
          <p:cNvSpPr/>
          <p:nvPr/>
        </p:nvSpPr>
        <p:spPr>
          <a:xfrm>
            <a:off x="3945126" y="4319522"/>
            <a:ext cx="1633156" cy="67688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rgbClr val="052B48"/>
                </a:solidFill>
              </a:rPr>
              <a:t>NWB:N 1.0 Released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86" name="Notched Right Arrow 185"/>
          <p:cNvSpPr/>
          <p:nvPr/>
        </p:nvSpPr>
        <p:spPr>
          <a:xfrm>
            <a:off x="6337688" y="3177229"/>
            <a:ext cx="2255287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bg1">
              <a:lumMod val="65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7250938" y="3395629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8" name="Freeform 187"/>
          <p:cNvSpPr/>
          <p:nvPr/>
        </p:nvSpPr>
        <p:spPr>
          <a:xfrm>
            <a:off x="6270988" y="3675176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2016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89" name="Freeform 188"/>
          <p:cNvSpPr/>
          <p:nvPr/>
        </p:nvSpPr>
        <p:spPr>
          <a:xfrm>
            <a:off x="7192893" y="3420645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chemeClr val="bg1"/>
                </a:solidFill>
              </a:rPr>
              <a:t>Nov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7478474" y="3854718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411722" y="4319522"/>
            <a:ext cx="2181253" cy="67688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rgbClr val="052B48"/>
                </a:solidFill>
              </a:rPr>
              <a:t>NWB:N 1.0.5g Released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92" name="Notched Right Arrow 191"/>
          <p:cNvSpPr/>
          <p:nvPr/>
        </p:nvSpPr>
        <p:spPr>
          <a:xfrm>
            <a:off x="8121379" y="3177229"/>
            <a:ext cx="6078882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9161858" y="3395629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4" name="Straight Connector 193"/>
          <p:cNvCxnSpPr>
            <a:stCxn id="193" idx="0"/>
          </p:cNvCxnSpPr>
          <p:nvPr/>
        </p:nvCxnSpPr>
        <p:spPr>
          <a:xfrm flipV="1">
            <a:off x="9384647" y="3044788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8141375" y="3675176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2017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96" name="Freeform 195"/>
          <p:cNvSpPr/>
          <p:nvPr/>
        </p:nvSpPr>
        <p:spPr>
          <a:xfrm>
            <a:off x="9099991" y="3423456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rgbClr val="052B48"/>
                </a:solidFill>
              </a:rPr>
              <a:t>Jan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8068017" y="1860650"/>
            <a:ext cx="2635110" cy="1237734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rgbClr val="052B48"/>
                </a:solidFill>
              </a:rPr>
              <a:t>KAVLI funds NWB4HPC Project led by LBNL 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9769667" y="4145176"/>
            <a:ext cx="1633156" cy="1155682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>
                <a:solidFill>
                  <a:srgbClr val="052B48"/>
                </a:solidFill>
              </a:rPr>
              <a:t>3</a:t>
            </a:r>
            <a:r>
              <a:rPr lang="en-US" sz="2200" kern="1200" baseline="30000" dirty="0" smtClean="0">
                <a:solidFill>
                  <a:srgbClr val="052B48"/>
                </a:solidFill>
              </a:rPr>
              <a:t>nd</a:t>
            </a:r>
            <a:r>
              <a:rPr lang="en-US" sz="2200" kern="1200" dirty="0" smtClean="0">
                <a:solidFill>
                  <a:srgbClr val="052B48"/>
                </a:solidFill>
              </a:rPr>
              <a:t> NWB Hackathon at HHMI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10334135" y="3395629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0" name="Straight Connector 199"/>
          <p:cNvCxnSpPr/>
          <p:nvPr/>
        </p:nvCxnSpPr>
        <p:spPr>
          <a:xfrm flipV="1">
            <a:off x="10556924" y="3849887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Freeform 200"/>
          <p:cNvSpPr/>
          <p:nvPr/>
        </p:nvSpPr>
        <p:spPr>
          <a:xfrm>
            <a:off x="10272268" y="3423456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rgbClr val="052B48"/>
                </a:solidFill>
              </a:rPr>
              <a:t>Jul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11529915" y="3392818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3" name="Straight Connector 202"/>
          <p:cNvCxnSpPr>
            <a:stCxn id="202" idx="0"/>
          </p:cNvCxnSpPr>
          <p:nvPr/>
        </p:nvCxnSpPr>
        <p:spPr>
          <a:xfrm flipV="1">
            <a:off x="11752704" y="3041977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Freeform 203"/>
          <p:cNvSpPr/>
          <p:nvPr/>
        </p:nvSpPr>
        <p:spPr>
          <a:xfrm>
            <a:off x="11468048" y="3420645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Aug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05" name="Freeform 204"/>
          <p:cNvSpPr/>
          <p:nvPr/>
        </p:nvSpPr>
        <p:spPr>
          <a:xfrm>
            <a:off x="10633491" y="2294920"/>
            <a:ext cx="2232399" cy="749867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rgbClr val="052B48"/>
                </a:solidFill>
              </a:rPr>
              <a:t>NWB Executive Board Founded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06" name="Freeform 205"/>
          <p:cNvSpPr/>
          <p:nvPr/>
        </p:nvSpPr>
        <p:spPr>
          <a:xfrm>
            <a:off x="11944781" y="4203661"/>
            <a:ext cx="2151831" cy="130326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rgbClr val="052B48"/>
                </a:solidFill>
              </a:rPr>
              <a:t>NWB:N 2.0beta, PyNWB, and MatNWB released (</a:t>
            </a:r>
            <a:r>
              <a:rPr lang="en-US" sz="2200" dirty="0" err="1" smtClean="0">
                <a:solidFill>
                  <a:srgbClr val="052B48"/>
                </a:solidFill>
              </a:rPr>
              <a:t>SfN</a:t>
            </a:r>
            <a:r>
              <a:rPr lang="en-US" sz="2200" dirty="0" smtClean="0">
                <a:solidFill>
                  <a:srgbClr val="052B48"/>
                </a:solidFill>
              </a:rPr>
              <a:t>)  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12784894" y="3385906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8" name="Straight Connector 207"/>
          <p:cNvCxnSpPr/>
          <p:nvPr/>
        </p:nvCxnSpPr>
        <p:spPr>
          <a:xfrm flipV="1">
            <a:off x="13007683" y="3845419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Freeform 208"/>
          <p:cNvSpPr/>
          <p:nvPr/>
        </p:nvSpPr>
        <p:spPr>
          <a:xfrm>
            <a:off x="12723027" y="3413733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Nov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10" name="Notched Right Arrow 209"/>
          <p:cNvSpPr/>
          <p:nvPr/>
        </p:nvSpPr>
        <p:spPr>
          <a:xfrm>
            <a:off x="13774298" y="3177229"/>
            <a:ext cx="5423469" cy="885739"/>
          </a:xfrm>
          <a:prstGeom prst="notchedRightArrow">
            <a:avLst>
              <a:gd name="adj1" fmla="val 100000"/>
              <a:gd name="adj2" fmla="val 47999"/>
            </a:avLst>
          </a:prstGeom>
          <a:gradFill flip="none" rotWithShape="1">
            <a:gsLst>
              <a:gs pos="54000">
                <a:schemeClr val="accent1"/>
              </a:gs>
              <a:gs pos="84000">
                <a:schemeClr val="accent2"/>
              </a:gs>
            </a:gsLst>
            <a:lin ang="0" scaled="1"/>
            <a:tileRect/>
          </a:gra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1" name="Freeform 210"/>
          <p:cNvSpPr/>
          <p:nvPr/>
        </p:nvSpPr>
        <p:spPr>
          <a:xfrm>
            <a:off x="5026984" y="2355079"/>
            <a:ext cx="1633156" cy="72965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rgbClr val="052B48"/>
                </a:solidFill>
              </a:rPr>
              <a:t>Neuron Paper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12" name="Oval 211"/>
          <p:cNvSpPr>
            <a:spLocks noChangeAspect="1"/>
          </p:cNvSpPr>
          <p:nvPr/>
        </p:nvSpPr>
        <p:spPr>
          <a:xfrm>
            <a:off x="5615935" y="3390533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13" name="Straight Connector 212"/>
          <p:cNvCxnSpPr/>
          <p:nvPr/>
        </p:nvCxnSpPr>
        <p:spPr>
          <a:xfrm flipV="1">
            <a:off x="5838724" y="3014881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Freeform 213"/>
          <p:cNvSpPr/>
          <p:nvPr/>
        </p:nvSpPr>
        <p:spPr>
          <a:xfrm>
            <a:off x="5557890" y="3415549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bg1"/>
                </a:solidFill>
              </a:rPr>
              <a:t>Nov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215" name="Freeform 214"/>
          <p:cNvSpPr/>
          <p:nvPr/>
        </p:nvSpPr>
        <p:spPr>
          <a:xfrm>
            <a:off x="14386473" y="1648603"/>
            <a:ext cx="2151637" cy="1370890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4</a:t>
            </a:r>
            <a:r>
              <a:rPr lang="en-US" sz="2300" baseline="30000" dirty="0" smtClean="0">
                <a:solidFill>
                  <a:srgbClr val="052B48"/>
                </a:solidFill>
              </a:rPr>
              <a:t>th</a:t>
            </a:r>
            <a:r>
              <a:rPr lang="en-US" sz="2300" dirty="0" smtClean="0">
                <a:solidFill>
                  <a:srgbClr val="052B48"/>
                </a:solidFill>
              </a:rPr>
              <a:t> NWB:N Developer Hackathon at AIBS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16" name="Oval 215"/>
          <p:cNvSpPr>
            <a:spLocks noChangeAspect="1"/>
          </p:cNvSpPr>
          <p:nvPr/>
        </p:nvSpPr>
        <p:spPr>
          <a:xfrm>
            <a:off x="15234035" y="3387722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17" name="Straight Connector 216"/>
          <p:cNvCxnSpPr/>
          <p:nvPr/>
        </p:nvCxnSpPr>
        <p:spPr>
          <a:xfrm flipV="1">
            <a:off x="15456824" y="3029941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Freeform 217"/>
          <p:cNvSpPr/>
          <p:nvPr/>
        </p:nvSpPr>
        <p:spPr>
          <a:xfrm>
            <a:off x="15172168" y="3415549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052B48"/>
                </a:solidFill>
              </a:rPr>
              <a:t>Apr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19" name="Freeform 218"/>
          <p:cNvSpPr/>
          <p:nvPr/>
        </p:nvSpPr>
        <p:spPr>
          <a:xfrm>
            <a:off x="14622076" y="4203563"/>
            <a:ext cx="1674385" cy="131627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rgbClr val="052B48"/>
                </a:solidFill>
              </a:rPr>
              <a:t>5</a:t>
            </a:r>
            <a:r>
              <a:rPr lang="en-US" sz="2200" baseline="30000" dirty="0" smtClean="0">
                <a:solidFill>
                  <a:srgbClr val="052B48"/>
                </a:solidFill>
              </a:rPr>
              <a:t>th</a:t>
            </a:r>
            <a:r>
              <a:rPr lang="en-US" sz="2200" dirty="0" smtClean="0">
                <a:solidFill>
                  <a:srgbClr val="052B48"/>
                </a:solidFill>
              </a:rPr>
              <a:t> NWB:N User Hackathon at LBNL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 flipV="1">
            <a:off x="15456824" y="3849623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Freeform 220"/>
          <p:cNvSpPr/>
          <p:nvPr/>
        </p:nvSpPr>
        <p:spPr>
          <a:xfrm>
            <a:off x="13784722" y="3683178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2018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17511756" y="3014881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Freeform 222"/>
          <p:cNvSpPr/>
          <p:nvPr/>
        </p:nvSpPr>
        <p:spPr>
          <a:xfrm>
            <a:off x="16816616" y="1698874"/>
            <a:ext cx="1398235" cy="131240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Welcome to SfN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24" name="Oval 223"/>
          <p:cNvSpPr>
            <a:spLocks noChangeAspect="1"/>
          </p:cNvSpPr>
          <p:nvPr/>
        </p:nvSpPr>
        <p:spPr>
          <a:xfrm>
            <a:off x="17288967" y="3385906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5" name="Freeform 224"/>
          <p:cNvSpPr/>
          <p:nvPr/>
        </p:nvSpPr>
        <p:spPr>
          <a:xfrm>
            <a:off x="17227100" y="3413733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Nov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>
            <a:off x="18322240" y="3395980"/>
            <a:ext cx="445578" cy="4455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7" name="Freeform 226"/>
          <p:cNvSpPr/>
          <p:nvPr/>
        </p:nvSpPr>
        <p:spPr>
          <a:xfrm>
            <a:off x="18260373" y="3423807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953735"/>
                </a:solidFill>
              </a:rPr>
              <a:t>Dec</a:t>
            </a:r>
            <a:endParaRPr lang="en-US" sz="1600" b="1" kern="1200" dirty="0">
              <a:solidFill>
                <a:srgbClr val="953735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 flipV="1">
            <a:off x="18548893" y="3849623"/>
            <a:ext cx="0" cy="35084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reeform 228"/>
          <p:cNvSpPr/>
          <p:nvPr/>
        </p:nvSpPr>
        <p:spPr>
          <a:xfrm>
            <a:off x="17737926" y="4201310"/>
            <a:ext cx="1622513" cy="1301816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NWB:N 2.0, PyNWB, MatNWB, release </a:t>
            </a:r>
          </a:p>
        </p:txBody>
      </p:sp>
      <p:sp>
        <p:nvSpPr>
          <p:cNvPr id="230" name="Notched Right Arrow 229"/>
          <p:cNvSpPr/>
          <p:nvPr/>
        </p:nvSpPr>
        <p:spPr>
          <a:xfrm>
            <a:off x="18767818" y="3177229"/>
            <a:ext cx="2674771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5" name="Left Brace 234"/>
          <p:cNvSpPr/>
          <p:nvPr/>
        </p:nvSpPr>
        <p:spPr>
          <a:xfrm rot="16200000">
            <a:off x="4407180" y="1949628"/>
            <a:ext cx="351662" cy="7134888"/>
          </a:xfrm>
          <a:prstGeom prst="leftBrace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Left Brace 235"/>
          <p:cNvSpPr/>
          <p:nvPr/>
        </p:nvSpPr>
        <p:spPr>
          <a:xfrm rot="16200000">
            <a:off x="12798004" y="693691"/>
            <a:ext cx="351659" cy="9646757"/>
          </a:xfrm>
          <a:prstGeom prst="leftBrace">
            <a:avLst/>
          </a:prstGeom>
          <a:ln w="28575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Freeform 236"/>
          <p:cNvSpPr/>
          <p:nvPr/>
        </p:nvSpPr>
        <p:spPr>
          <a:xfrm>
            <a:off x="3761718" y="5658126"/>
            <a:ext cx="1633156" cy="462552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NWB:N 1.0</a:t>
            </a:r>
            <a:endParaRPr lang="en-US" sz="2200" b="1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8" name="Freeform 237"/>
          <p:cNvSpPr/>
          <p:nvPr/>
        </p:nvSpPr>
        <p:spPr>
          <a:xfrm>
            <a:off x="12157852" y="5639662"/>
            <a:ext cx="1633156" cy="462552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tx2"/>
                </a:solidFill>
              </a:rPr>
              <a:t>NWB:N 2.0</a:t>
            </a:r>
            <a:endParaRPr lang="en-US" sz="2200" b="1" kern="1200" dirty="0">
              <a:solidFill>
                <a:schemeClr val="tx2"/>
              </a:solidFill>
            </a:endParaRPr>
          </a:p>
        </p:txBody>
      </p:sp>
      <p:sp>
        <p:nvSpPr>
          <p:cNvPr id="239" name="Freeform 238"/>
          <p:cNvSpPr/>
          <p:nvPr/>
        </p:nvSpPr>
        <p:spPr>
          <a:xfrm>
            <a:off x="18824801" y="3683178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501E1D"/>
                </a:solidFill>
              </a:rPr>
              <a:t>2019</a:t>
            </a:r>
            <a:endParaRPr lang="en-US" sz="2200" b="1" kern="1200" dirty="0">
              <a:solidFill>
                <a:srgbClr val="501E1D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16977331" y="3850469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>
            <a:spLocks noChangeAspect="1"/>
          </p:cNvSpPr>
          <p:nvPr/>
        </p:nvSpPr>
        <p:spPr>
          <a:xfrm>
            <a:off x="16757899" y="3387722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2" name="Freeform 241"/>
          <p:cNvSpPr/>
          <p:nvPr/>
        </p:nvSpPr>
        <p:spPr>
          <a:xfrm>
            <a:off x="16696032" y="3415549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052B48"/>
                </a:solidFill>
              </a:rPr>
              <a:t>Oct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43" name="Freeform 242"/>
          <p:cNvSpPr/>
          <p:nvPr/>
        </p:nvSpPr>
        <p:spPr>
          <a:xfrm>
            <a:off x="16352541" y="3957414"/>
            <a:ext cx="1256679" cy="131240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NIH funds NWB:N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44" name="Left Brace 243"/>
          <p:cNvSpPr/>
          <p:nvPr/>
        </p:nvSpPr>
        <p:spPr>
          <a:xfrm rot="16200000">
            <a:off x="19444072" y="3694381"/>
            <a:ext cx="351660" cy="3645380"/>
          </a:xfrm>
          <a:prstGeom prst="leftBrace">
            <a:avLst/>
          </a:prstGeom>
          <a:ln w="28575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Freeform 244"/>
          <p:cNvSpPr/>
          <p:nvPr/>
        </p:nvSpPr>
        <p:spPr>
          <a:xfrm>
            <a:off x="18214851" y="5516289"/>
            <a:ext cx="2813384" cy="642435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0"/>
              </a:lnSpc>
              <a:spcBef>
                <a:spcPct val="0"/>
              </a:spcBef>
              <a:spcAft>
                <a:spcPts val="500"/>
              </a:spcAft>
            </a:pPr>
            <a:r>
              <a:rPr lang="en-US" sz="2200" b="1" kern="1200" dirty="0" smtClean="0">
                <a:solidFill>
                  <a:srgbClr val="953735"/>
                </a:solidFill>
              </a:rPr>
              <a:t>Future Events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rgbClr val="953735"/>
                </a:solidFill>
              </a:rPr>
              <a:t>(dates subject to change)</a:t>
            </a:r>
            <a:endParaRPr lang="en-US" sz="1200" b="1" kern="1200" dirty="0">
              <a:solidFill>
                <a:srgbClr val="953735"/>
              </a:solidFill>
            </a:endParaRPr>
          </a:p>
        </p:txBody>
      </p:sp>
      <p:sp>
        <p:nvSpPr>
          <p:cNvPr id="246" name="Oval 245"/>
          <p:cNvSpPr>
            <a:spLocks noChangeAspect="1"/>
          </p:cNvSpPr>
          <p:nvPr/>
        </p:nvSpPr>
        <p:spPr>
          <a:xfrm>
            <a:off x="20410648" y="3398233"/>
            <a:ext cx="445578" cy="4455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7" name="Freeform 246"/>
          <p:cNvSpPr/>
          <p:nvPr/>
        </p:nvSpPr>
        <p:spPr>
          <a:xfrm>
            <a:off x="20348781" y="3426060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mr-IN" sz="1600" b="1" kern="1200" dirty="0" smtClean="0">
                <a:solidFill>
                  <a:srgbClr val="953735"/>
                </a:solidFill>
              </a:rPr>
              <a:t>…</a:t>
            </a:r>
            <a:endParaRPr lang="en-US" sz="1600" b="1" kern="1200" dirty="0">
              <a:solidFill>
                <a:srgbClr val="953735"/>
              </a:solidFill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V="1">
            <a:off x="20637301" y="3851876"/>
            <a:ext cx="0" cy="35084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reeform 248"/>
          <p:cNvSpPr/>
          <p:nvPr/>
        </p:nvSpPr>
        <p:spPr>
          <a:xfrm>
            <a:off x="19826334" y="4209555"/>
            <a:ext cx="1622513" cy="113661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NWB:N hackathon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(date to be determined )</a:t>
            </a:r>
          </a:p>
        </p:txBody>
      </p:sp>
    </p:spTree>
    <p:extLst>
      <p:ext uri="{BB962C8B-B14F-4D97-AF65-F5344CB8AC3E}">
        <p14:creationId xmlns:p14="http://schemas.microsoft.com/office/powerpoint/2010/main" val="141701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257</Words>
  <Application>Microsoft Macintosh PowerPoint</Application>
  <PresentationFormat>Custom</PresentationFormat>
  <Paragraphs>77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3</cp:revision>
  <dcterms:created xsi:type="dcterms:W3CDTF">2018-11-02T01:16:52Z</dcterms:created>
  <dcterms:modified xsi:type="dcterms:W3CDTF">2019-01-17T23:01:50Z</dcterms:modified>
</cp:coreProperties>
</file>