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4" r:id="rId4"/>
    <p:sldId id="258" r:id="rId5"/>
    <p:sldId id="262" r:id="rId6"/>
    <p:sldId id="263" r:id="rId7"/>
    <p:sldId id="257" r:id="rId8"/>
    <p:sldId id="260" r:id="rId9"/>
    <p:sldId id="259" r:id="rId10"/>
  </p:sldIdLst>
  <p:sldSz cx="13716000" cy="13716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2575C"/>
    <a:srgbClr val="364960"/>
    <a:srgbClr val="2F594B"/>
    <a:srgbClr val="2F5B39"/>
    <a:srgbClr val="2B5334"/>
    <a:srgbClr val="313054"/>
    <a:srgbClr val="48395E"/>
    <a:srgbClr val="3B6131"/>
    <a:srgbClr val="5F723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216" y="-136"/>
      </p:cViewPr>
      <p:guideLst>
        <p:guide orient="horz" pos="721"/>
        <p:guide pos="43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6C0C1-0D11-D04F-A644-2A0F03B4027E}" type="doc">
      <dgm:prSet loTypeId="urn:microsoft.com/office/officeart/2005/8/layout/radial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D7EA10A-16AF-D441-9F20-72E0FFC499E0}">
      <dgm:prSet phldrT="[Text]"/>
      <dgm:spPr/>
      <dgm:t>
        <a:bodyPr/>
        <a:lstStyle/>
        <a:p>
          <a:r>
            <a:rPr lang="en-US" dirty="0" smtClean="0"/>
            <a:t>NWB:N</a:t>
          </a:r>
          <a:endParaRPr lang="en-US" dirty="0"/>
        </a:p>
      </dgm:t>
    </dgm:pt>
    <dgm:pt modelId="{C26FA48D-720A-4640-9334-1B0F0A27D47D}" type="parTrans" cxnId="{4C163D15-F9F4-D742-8976-C461F7ABF9E5}">
      <dgm:prSet/>
      <dgm:spPr/>
      <dgm:t>
        <a:bodyPr/>
        <a:lstStyle/>
        <a:p>
          <a:endParaRPr lang="en-US"/>
        </a:p>
      </dgm:t>
    </dgm:pt>
    <dgm:pt modelId="{941E2F4E-A3AF-2F4B-80E9-1F3D1EB5210F}" type="sibTrans" cxnId="{4C163D15-F9F4-D742-8976-C461F7ABF9E5}">
      <dgm:prSet/>
      <dgm:spPr/>
      <dgm:t>
        <a:bodyPr/>
        <a:lstStyle/>
        <a:p>
          <a:endParaRPr lang="en-US"/>
        </a:p>
      </dgm:t>
    </dgm:pt>
    <dgm:pt modelId="{9BC22A45-F9A7-F24A-AF3A-1B02DC94D980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C4B11A6-0CB1-8240-809D-0B3B770A3219}" type="parTrans" cxnId="{F4400031-0602-B84D-88A7-EFC2F1B97DB3}">
      <dgm:prSet/>
      <dgm:spPr/>
      <dgm:t>
        <a:bodyPr/>
        <a:lstStyle/>
        <a:p>
          <a:endParaRPr lang="en-US"/>
        </a:p>
      </dgm:t>
    </dgm:pt>
    <dgm:pt modelId="{1B8895FB-62F0-8C46-BA8B-01DF0C86A237}" type="sibTrans" cxnId="{F4400031-0602-B84D-88A7-EFC2F1B97DB3}">
      <dgm:prSet/>
      <dgm:spPr/>
      <dgm:t>
        <a:bodyPr/>
        <a:lstStyle/>
        <a:p>
          <a:endParaRPr lang="en-US"/>
        </a:p>
      </dgm:t>
    </dgm:pt>
    <dgm:pt modelId="{1DB48D58-3AB7-B548-BD5E-8205C587FFA8}">
      <dgm:prSet phldrT="[Text]"/>
      <dgm:spPr/>
      <dgm:t>
        <a:bodyPr/>
        <a:lstStyle/>
        <a:p>
          <a:r>
            <a:rPr lang="en-US" dirty="0" smtClean="0"/>
            <a:t>Acquisition</a:t>
          </a:r>
          <a:endParaRPr lang="en-US" dirty="0"/>
        </a:p>
      </dgm:t>
    </dgm:pt>
    <dgm:pt modelId="{5EA07B76-2ACB-CE46-9247-17D226E881AB}" type="parTrans" cxnId="{2230C92E-4C85-334E-B813-FF4A8A7250B0}">
      <dgm:prSet/>
      <dgm:spPr/>
      <dgm:t>
        <a:bodyPr/>
        <a:lstStyle/>
        <a:p>
          <a:endParaRPr lang="en-US"/>
        </a:p>
      </dgm:t>
    </dgm:pt>
    <dgm:pt modelId="{8EB6AE4A-904F-CD42-97E4-A58C9BCD282A}" type="sibTrans" cxnId="{2230C92E-4C85-334E-B813-FF4A8A7250B0}">
      <dgm:prSet/>
      <dgm:spPr/>
      <dgm:t>
        <a:bodyPr/>
        <a:lstStyle/>
        <a:p>
          <a:endParaRPr lang="en-US"/>
        </a:p>
      </dgm:t>
    </dgm:pt>
    <dgm:pt modelId="{D43FA694-E6EE-E748-9AAB-E1EB80A9D3ED}">
      <dgm:prSet phldrT="[Text]"/>
      <dgm:spPr/>
      <dgm:t>
        <a:bodyPr/>
        <a:lstStyle/>
        <a:p>
          <a:r>
            <a:rPr lang="en-US" dirty="0" smtClean="0"/>
            <a:t>Analysis &amp; Synthesis</a:t>
          </a:r>
          <a:endParaRPr lang="en-US" dirty="0"/>
        </a:p>
      </dgm:t>
    </dgm:pt>
    <dgm:pt modelId="{96A98256-6916-C941-84F2-FE223645741F}" type="parTrans" cxnId="{A13C1166-1B4A-0344-8F5C-199B704712ED}">
      <dgm:prSet/>
      <dgm:spPr/>
      <dgm:t>
        <a:bodyPr/>
        <a:lstStyle/>
        <a:p>
          <a:endParaRPr lang="en-US"/>
        </a:p>
      </dgm:t>
    </dgm:pt>
    <dgm:pt modelId="{6E44428F-DA9D-3443-9E21-27D5839E42A0}" type="sibTrans" cxnId="{A13C1166-1B4A-0344-8F5C-199B704712ED}">
      <dgm:prSet/>
      <dgm:spPr/>
      <dgm:t>
        <a:bodyPr/>
        <a:lstStyle/>
        <a:p>
          <a:endParaRPr lang="en-US"/>
        </a:p>
      </dgm:t>
    </dgm:pt>
    <dgm:pt modelId="{ED3E6E99-805A-C247-8D11-77F7FC2302A2}">
      <dgm:prSet phldrT="[Text]"/>
      <dgm:spPr/>
      <dgm:t>
        <a:bodyPr/>
        <a:lstStyle/>
        <a:p>
          <a:r>
            <a:rPr lang="en-US" dirty="0" smtClean="0"/>
            <a:t>Contributing</a:t>
          </a:r>
          <a:endParaRPr lang="en-US" dirty="0"/>
        </a:p>
      </dgm:t>
    </dgm:pt>
    <dgm:pt modelId="{51550EFC-8E6C-2A45-BA19-A48B272C1C70}" type="parTrans" cxnId="{135EB0D5-E5CF-4A4F-9CBC-AF43CC986521}">
      <dgm:prSet/>
      <dgm:spPr/>
      <dgm:t>
        <a:bodyPr/>
        <a:lstStyle/>
        <a:p>
          <a:endParaRPr lang="en-US"/>
        </a:p>
      </dgm:t>
    </dgm:pt>
    <dgm:pt modelId="{F39003FE-5091-E44D-BCFA-2D12BBCBC8A9}" type="sibTrans" cxnId="{135EB0D5-E5CF-4A4F-9CBC-AF43CC986521}">
      <dgm:prSet/>
      <dgm:spPr/>
      <dgm:t>
        <a:bodyPr/>
        <a:lstStyle/>
        <a:p>
          <a:endParaRPr lang="en-US"/>
        </a:p>
      </dgm:t>
    </dgm:pt>
    <dgm:pt modelId="{8EBBD536-EA55-5F44-8D81-499DAB2553FC}">
      <dgm:prSet phldrT="[Text]"/>
      <dgm:spPr/>
      <dgm:t>
        <a:bodyPr/>
        <a:lstStyle/>
        <a:p>
          <a:r>
            <a:rPr lang="en-US" dirty="0" smtClean="0"/>
            <a:t>Discovery &amp; Access</a:t>
          </a:r>
          <a:endParaRPr lang="en-US" dirty="0"/>
        </a:p>
      </dgm:t>
    </dgm:pt>
    <dgm:pt modelId="{AEDCD0F1-ABC2-FA40-94AF-45A62CCB5100}" type="parTrans" cxnId="{37F3915A-0D74-9D47-AA8C-D65C6EBD823E}">
      <dgm:prSet/>
      <dgm:spPr/>
      <dgm:t>
        <a:bodyPr/>
        <a:lstStyle/>
        <a:p>
          <a:endParaRPr lang="en-US"/>
        </a:p>
      </dgm:t>
    </dgm:pt>
    <dgm:pt modelId="{401468E6-680F-664D-982D-AAA280FABC27}" type="sibTrans" cxnId="{37F3915A-0D74-9D47-AA8C-D65C6EBD823E}">
      <dgm:prSet/>
      <dgm:spPr/>
      <dgm:t>
        <a:bodyPr/>
        <a:lstStyle/>
        <a:p>
          <a:endParaRPr lang="en-US"/>
        </a:p>
      </dgm:t>
    </dgm:pt>
    <dgm:pt modelId="{C53E3B05-528A-9348-9709-7644A931B2F3}">
      <dgm:prSet phldrT="[Text]"/>
      <dgm:spPr/>
      <dgm:t>
        <a:bodyPr/>
        <a:lstStyle/>
        <a:p>
          <a:r>
            <a:rPr lang="en-US" dirty="0" smtClean="0"/>
            <a:t>Use &amp; Reuse</a:t>
          </a:r>
          <a:endParaRPr lang="en-US" dirty="0"/>
        </a:p>
      </dgm:t>
    </dgm:pt>
    <dgm:pt modelId="{59C676DD-BF35-F94A-A353-89DC0E0BB95B}" type="parTrans" cxnId="{F3114310-20FE-754E-9A07-2096F1ADB121}">
      <dgm:prSet/>
      <dgm:spPr/>
      <dgm:t>
        <a:bodyPr/>
        <a:lstStyle/>
        <a:p>
          <a:endParaRPr lang="en-US"/>
        </a:p>
      </dgm:t>
    </dgm:pt>
    <dgm:pt modelId="{9A922622-1D50-F04D-A7C2-A9483C20201A}" type="sibTrans" cxnId="{F3114310-20FE-754E-9A07-2096F1ADB121}">
      <dgm:prSet/>
      <dgm:spPr/>
      <dgm:t>
        <a:bodyPr/>
        <a:lstStyle/>
        <a:p>
          <a:endParaRPr lang="en-US"/>
        </a:p>
      </dgm:t>
    </dgm:pt>
    <dgm:pt modelId="{A23D054F-DADF-8245-BB10-CBA6220B6CEE}">
      <dgm:prSet phldrT="[Text]"/>
      <dgm:spPr/>
      <dgm:t>
        <a:bodyPr/>
        <a:lstStyle/>
        <a:p>
          <a:r>
            <a:rPr lang="en-US" dirty="0" smtClean="0"/>
            <a:t>Publication</a:t>
          </a:r>
          <a:endParaRPr lang="en-US" dirty="0"/>
        </a:p>
      </dgm:t>
    </dgm:pt>
    <dgm:pt modelId="{22905961-F8FD-4049-AE07-2D919E9A7261}" type="parTrans" cxnId="{2F0EE97B-42C0-084C-80BC-AB8CF89ED49B}">
      <dgm:prSet/>
      <dgm:spPr/>
      <dgm:t>
        <a:bodyPr/>
        <a:lstStyle/>
        <a:p>
          <a:endParaRPr lang="en-US"/>
        </a:p>
      </dgm:t>
    </dgm:pt>
    <dgm:pt modelId="{EC4CE49B-0AC8-BC48-A20E-A6CB6BCC94C0}" type="sibTrans" cxnId="{2F0EE97B-42C0-084C-80BC-AB8CF89ED49B}">
      <dgm:prSet/>
      <dgm:spPr/>
      <dgm:t>
        <a:bodyPr/>
        <a:lstStyle/>
        <a:p>
          <a:endParaRPr lang="en-US"/>
        </a:p>
      </dgm:t>
    </dgm:pt>
    <dgm:pt modelId="{AB95DEB0-4F73-CD40-AF2D-2B379931F9AF}">
      <dgm:prSet phldrT="[Text]"/>
      <dgm:spPr/>
      <dgm:t>
        <a:bodyPr/>
        <a:lstStyle/>
        <a:p>
          <a:r>
            <a:rPr lang="en-US" dirty="0" smtClean="0"/>
            <a:t>Preservation</a:t>
          </a:r>
          <a:endParaRPr lang="en-US" dirty="0"/>
        </a:p>
      </dgm:t>
    </dgm:pt>
    <dgm:pt modelId="{8EF8D5C4-3ADF-DD41-BC51-C47444D1E08B}" type="parTrans" cxnId="{CA211CED-7B87-BC40-B0B6-3D98B602CBDC}">
      <dgm:prSet/>
      <dgm:spPr/>
      <dgm:t>
        <a:bodyPr/>
        <a:lstStyle/>
        <a:p>
          <a:endParaRPr lang="en-US"/>
        </a:p>
      </dgm:t>
    </dgm:pt>
    <dgm:pt modelId="{EA8CA67D-63F7-9849-B0E4-DF9DD6F0999C}" type="sibTrans" cxnId="{CA211CED-7B87-BC40-B0B6-3D98B602CBDC}">
      <dgm:prSet/>
      <dgm:spPr/>
      <dgm:t>
        <a:bodyPr/>
        <a:lstStyle/>
        <a:p>
          <a:endParaRPr lang="en-US"/>
        </a:p>
      </dgm:t>
    </dgm:pt>
    <dgm:pt modelId="{202EC7C7-374A-4C40-AABF-0D34F1064A56}" type="pres">
      <dgm:prSet presAssocID="{EB56C0C1-0D11-D04F-A644-2A0F03B402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CEF131-7961-6648-933C-E473ED0CC91F}" type="pres">
      <dgm:prSet presAssocID="{DD7EA10A-16AF-D441-9F20-72E0FFC499E0}" presName="centerShape" presStyleLbl="node0" presStyleIdx="0" presStyleCnt="1"/>
      <dgm:spPr/>
      <dgm:t>
        <a:bodyPr/>
        <a:lstStyle/>
        <a:p>
          <a:endParaRPr lang="en-US"/>
        </a:p>
      </dgm:t>
    </dgm:pt>
    <dgm:pt modelId="{D6CBED97-83F8-9E49-A6AE-6068B658177A}" type="pres">
      <dgm:prSet presAssocID="{9BC22A45-F9A7-F24A-AF3A-1B02DC94D980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7C1C2-A487-EA44-8D6B-EB7CE096CEFD}" type="pres">
      <dgm:prSet presAssocID="{9BC22A45-F9A7-F24A-AF3A-1B02DC94D980}" presName="dummy" presStyleCnt="0"/>
      <dgm:spPr/>
    </dgm:pt>
    <dgm:pt modelId="{422D7F29-6B4D-4D4F-8470-5B005EE1E5BB}" type="pres">
      <dgm:prSet presAssocID="{1B8895FB-62F0-8C46-BA8B-01DF0C86A237}" presName="sibTrans" presStyleLbl="sibTrans2D1" presStyleIdx="0" presStyleCnt="8"/>
      <dgm:spPr/>
      <dgm:t>
        <a:bodyPr/>
        <a:lstStyle/>
        <a:p>
          <a:endParaRPr lang="en-US"/>
        </a:p>
      </dgm:t>
    </dgm:pt>
    <dgm:pt modelId="{7FC14893-E668-B44C-85C7-CE43C034702C}" type="pres">
      <dgm:prSet presAssocID="{1DB48D58-3AB7-B548-BD5E-8205C587FFA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78684-6DA4-C641-86A9-ACB4952B6E16}" type="pres">
      <dgm:prSet presAssocID="{1DB48D58-3AB7-B548-BD5E-8205C587FFA8}" presName="dummy" presStyleCnt="0"/>
      <dgm:spPr/>
    </dgm:pt>
    <dgm:pt modelId="{959640F9-FE31-074A-9909-BB5359D5116B}" type="pres">
      <dgm:prSet presAssocID="{8EB6AE4A-904F-CD42-97E4-A58C9BCD282A}" presName="sibTrans" presStyleLbl="sibTrans2D1" presStyleIdx="1" presStyleCnt="8"/>
      <dgm:spPr/>
      <dgm:t>
        <a:bodyPr/>
        <a:lstStyle/>
        <a:p>
          <a:endParaRPr lang="en-US"/>
        </a:p>
      </dgm:t>
    </dgm:pt>
    <dgm:pt modelId="{5D2A5BC8-2FE7-E14D-B003-4CC37200E79C}" type="pres">
      <dgm:prSet presAssocID="{D43FA694-E6EE-E748-9AAB-E1EB80A9D3E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74BCB-7B37-6F43-9F82-5A8F5BA25D5A}" type="pres">
      <dgm:prSet presAssocID="{D43FA694-E6EE-E748-9AAB-E1EB80A9D3ED}" presName="dummy" presStyleCnt="0"/>
      <dgm:spPr/>
    </dgm:pt>
    <dgm:pt modelId="{FF7C655E-64B3-7A40-80EA-89200CFCE65D}" type="pres">
      <dgm:prSet presAssocID="{6E44428F-DA9D-3443-9E21-27D5839E42A0}" presName="sibTrans" presStyleLbl="sibTrans2D1" presStyleIdx="2" presStyleCnt="8"/>
      <dgm:spPr/>
      <dgm:t>
        <a:bodyPr/>
        <a:lstStyle/>
        <a:p>
          <a:endParaRPr lang="en-US"/>
        </a:p>
      </dgm:t>
    </dgm:pt>
    <dgm:pt modelId="{F235A982-F92D-B14B-9C47-123CE07B0864}" type="pres">
      <dgm:prSet presAssocID="{ED3E6E99-805A-C247-8D11-77F7FC2302A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5537E-A313-7A43-ABE7-C716ED8EAB86}" type="pres">
      <dgm:prSet presAssocID="{ED3E6E99-805A-C247-8D11-77F7FC2302A2}" presName="dummy" presStyleCnt="0"/>
      <dgm:spPr/>
    </dgm:pt>
    <dgm:pt modelId="{71EB282A-28EF-DC45-AD39-B59B60D9077D}" type="pres">
      <dgm:prSet presAssocID="{F39003FE-5091-E44D-BCFA-2D12BBCBC8A9}" presName="sibTrans" presStyleLbl="sibTrans2D1" presStyleIdx="3" presStyleCnt="8"/>
      <dgm:spPr/>
      <dgm:t>
        <a:bodyPr/>
        <a:lstStyle/>
        <a:p>
          <a:endParaRPr lang="en-US"/>
        </a:p>
      </dgm:t>
    </dgm:pt>
    <dgm:pt modelId="{3EE91BF2-11C0-C34B-AB1A-8B81EFD2F968}" type="pres">
      <dgm:prSet presAssocID="{8EBBD536-EA55-5F44-8D81-499DAB2553F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D6055-5741-CC41-B30B-3729DF580DE2}" type="pres">
      <dgm:prSet presAssocID="{8EBBD536-EA55-5F44-8D81-499DAB2553FC}" presName="dummy" presStyleCnt="0"/>
      <dgm:spPr/>
    </dgm:pt>
    <dgm:pt modelId="{B7D4C549-E8DC-BE40-B4EE-C007B6638110}" type="pres">
      <dgm:prSet presAssocID="{401468E6-680F-664D-982D-AAA280FABC27}" presName="sibTrans" presStyleLbl="sibTrans2D1" presStyleIdx="4" presStyleCnt="8"/>
      <dgm:spPr/>
      <dgm:t>
        <a:bodyPr/>
        <a:lstStyle/>
        <a:p>
          <a:endParaRPr lang="en-US"/>
        </a:p>
      </dgm:t>
    </dgm:pt>
    <dgm:pt modelId="{3BAB850C-4797-C54B-B507-268E7F3FE34F}" type="pres">
      <dgm:prSet presAssocID="{C53E3B05-528A-9348-9709-7644A931B2F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E416F-B3F4-9046-815D-FD2E1C1C307F}" type="pres">
      <dgm:prSet presAssocID="{C53E3B05-528A-9348-9709-7644A931B2F3}" presName="dummy" presStyleCnt="0"/>
      <dgm:spPr/>
    </dgm:pt>
    <dgm:pt modelId="{E652A397-636B-6D4D-8BF7-92D930876393}" type="pres">
      <dgm:prSet presAssocID="{9A922622-1D50-F04D-A7C2-A9483C20201A}" presName="sibTrans" presStyleLbl="sibTrans2D1" presStyleIdx="5" presStyleCnt="8"/>
      <dgm:spPr/>
      <dgm:t>
        <a:bodyPr/>
        <a:lstStyle/>
        <a:p>
          <a:endParaRPr lang="en-US"/>
        </a:p>
      </dgm:t>
    </dgm:pt>
    <dgm:pt modelId="{0205C65D-B2F1-7045-AE8F-41850ADA9F7C}" type="pres">
      <dgm:prSet presAssocID="{A23D054F-DADF-8245-BB10-CBA6220B6CE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9E1B3-53A1-4041-8D0E-181574EA4F9D}" type="pres">
      <dgm:prSet presAssocID="{A23D054F-DADF-8245-BB10-CBA6220B6CEE}" presName="dummy" presStyleCnt="0"/>
      <dgm:spPr/>
    </dgm:pt>
    <dgm:pt modelId="{39580C12-E3C2-8044-ADAB-FC2169074823}" type="pres">
      <dgm:prSet presAssocID="{EC4CE49B-0AC8-BC48-A20E-A6CB6BCC94C0}" presName="sibTrans" presStyleLbl="sibTrans2D1" presStyleIdx="6" presStyleCnt="8"/>
      <dgm:spPr/>
      <dgm:t>
        <a:bodyPr/>
        <a:lstStyle/>
        <a:p>
          <a:endParaRPr lang="en-US"/>
        </a:p>
      </dgm:t>
    </dgm:pt>
    <dgm:pt modelId="{A5BAC072-0A52-B547-8862-1D486F8A1398}" type="pres">
      <dgm:prSet presAssocID="{AB95DEB0-4F73-CD40-AF2D-2B379931F9A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BE46F-D00E-7B42-BD39-3333DB1AA683}" type="pres">
      <dgm:prSet presAssocID="{AB95DEB0-4F73-CD40-AF2D-2B379931F9AF}" presName="dummy" presStyleCnt="0"/>
      <dgm:spPr/>
    </dgm:pt>
    <dgm:pt modelId="{262BA517-B272-2548-8533-417BEA2B8122}" type="pres">
      <dgm:prSet presAssocID="{EA8CA67D-63F7-9849-B0E4-DF9DD6F0999C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AE4F5EB8-4760-AD46-82F1-ABEBA96610AD}" type="presOf" srcId="{8EB6AE4A-904F-CD42-97E4-A58C9BCD282A}" destId="{959640F9-FE31-074A-9909-BB5359D5116B}" srcOrd="0" destOrd="0" presId="urn:microsoft.com/office/officeart/2005/8/layout/radial6"/>
    <dgm:cxn modelId="{FB1A7C36-73EA-EE4D-979A-402F01711078}" type="presOf" srcId="{6E44428F-DA9D-3443-9E21-27D5839E42A0}" destId="{FF7C655E-64B3-7A40-80EA-89200CFCE65D}" srcOrd="0" destOrd="0" presId="urn:microsoft.com/office/officeart/2005/8/layout/radial6"/>
    <dgm:cxn modelId="{F3114310-20FE-754E-9A07-2096F1ADB121}" srcId="{DD7EA10A-16AF-D441-9F20-72E0FFC499E0}" destId="{C53E3B05-528A-9348-9709-7644A931B2F3}" srcOrd="5" destOrd="0" parTransId="{59C676DD-BF35-F94A-A353-89DC0E0BB95B}" sibTransId="{9A922622-1D50-F04D-A7C2-A9483C20201A}"/>
    <dgm:cxn modelId="{135EB0D5-E5CF-4A4F-9CBC-AF43CC986521}" srcId="{DD7EA10A-16AF-D441-9F20-72E0FFC499E0}" destId="{ED3E6E99-805A-C247-8D11-77F7FC2302A2}" srcOrd="3" destOrd="0" parTransId="{51550EFC-8E6C-2A45-BA19-A48B272C1C70}" sibTransId="{F39003FE-5091-E44D-BCFA-2D12BBCBC8A9}"/>
    <dgm:cxn modelId="{F0B6508B-1BE4-C946-A3B2-8B5EEACB8AD2}" type="presOf" srcId="{EA8CA67D-63F7-9849-B0E4-DF9DD6F0999C}" destId="{262BA517-B272-2548-8533-417BEA2B8122}" srcOrd="0" destOrd="0" presId="urn:microsoft.com/office/officeart/2005/8/layout/radial6"/>
    <dgm:cxn modelId="{2230C92E-4C85-334E-B813-FF4A8A7250B0}" srcId="{DD7EA10A-16AF-D441-9F20-72E0FFC499E0}" destId="{1DB48D58-3AB7-B548-BD5E-8205C587FFA8}" srcOrd="1" destOrd="0" parTransId="{5EA07B76-2ACB-CE46-9247-17D226E881AB}" sibTransId="{8EB6AE4A-904F-CD42-97E4-A58C9BCD282A}"/>
    <dgm:cxn modelId="{E0A0846B-7D6B-8F4F-8467-9EB9029282AC}" type="presOf" srcId="{C53E3B05-528A-9348-9709-7644A931B2F3}" destId="{3BAB850C-4797-C54B-B507-268E7F3FE34F}" srcOrd="0" destOrd="0" presId="urn:microsoft.com/office/officeart/2005/8/layout/radial6"/>
    <dgm:cxn modelId="{D007DF8A-88DB-6744-AA8A-44DAA2EA4C8A}" type="presOf" srcId="{EB56C0C1-0D11-D04F-A644-2A0F03B4027E}" destId="{202EC7C7-374A-4C40-AABF-0D34F1064A56}" srcOrd="0" destOrd="0" presId="urn:microsoft.com/office/officeart/2005/8/layout/radial6"/>
    <dgm:cxn modelId="{2962BD51-45DE-8243-BFD1-CB5E4111DC8E}" type="presOf" srcId="{D43FA694-E6EE-E748-9AAB-E1EB80A9D3ED}" destId="{5D2A5BC8-2FE7-E14D-B003-4CC37200E79C}" srcOrd="0" destOrd="0" presId="urn:microsoft.com/office/officeart/2005/8/layout/radial6"/>
    <dgm:cxn modelId="{4C163D15-F9F4-D742-8976-C461F7ABF9E5}" srcId="{EB56C0C1-0D11-D04F-A644-2A0F03B4027E}" destId="{DD7EA10A-16AF-D441-9F20-72E0FFC499E0}" srcOrd="0" destOrd="0" parTransId="{C26FA48D-720A-4640-9334-1B0F0A27D47D}" sibTransId="{941E2F4E-A3AF-2F4B-80E9-1F3D1EB5210F}"/>
    <dgm:cxn modelId="{9FE5BE2D-AAB8-EA48-9A4E-876C2C712DCD}" type="presOf" srcId="{EC4CE49B-0AC8-BC48-A20E-A6CB6BCC94C0}" destId="{39580C12-E3C2-8044-ADAB-FC2169074823}" srcOrd="0" destOrd="0" presId="urn:microsoft.com/office/officeart/2005/8/layout/radial6"/>
    <dgm:cxn modelId="{37F3915A-0D74-9D47-AA8C-D65C6EBD823E}" srcId="{DD7EA10A-16AF-D441-9F20-72E0FFC499E0}" destId="{8EBBD536-EA55-5F44-8D81-499DAB2553FC}" srcOrd="4" destOrd="0" parTransId="{AEDCD0F1-ABC2-FA40-94AF-45A62CCB5100}" sibTransId="{401468E6-680F-664D-982D-AAA280FABC27}"/>
    <dgm:cxn modelId="{25783423-A60D-0B42-A58B-E9FA6A437989}" type="presOf" srcId="{1B8895FB-62F0-8C46-BA8B-01DF0C86A237}" destId="{422D7F29-6B4D-4D4F-8470-5B005EE1E5BB}" srcOrd="0" destOrd="0" presId="urn:microsoft.com/office/officeart/2005/8/layout/radial6"/>
    <dgm:cxn modelId="{D60BE5EE-3A2D-7945-AF0C-4D8B989CF5B4}" type="presOf" srcId="{AB95DEB0-4F73-CD40-AF2D-2B379931F9AF}" destId="{A5BAC072-0A52-B547-8862-1D486F8A1398}" srcOrd="0" destOrd="0" presId="urn:microsoft.com/office/officeart/2005/8/layout/radial6"/>
    <dgm:cxn modelId="{E0B551C3-7F25-164A-B498-C4FA3E562D2B}" type="presOf" srcId="{DD7EA10A-16AF-D441-9F20-72E0FFC499E0}" destId="{5BCEF131-7961-6648-933C-E473ED0CC91F}" srcOrd="0" destOrd="0" presId="urn:microsoft.com/office/officeart/2005/8/layout/radial6"/>
    <dgm:cxn modelId="{ED095F46-ED51-5941-9E14-6B840472C01E}" type="presOf" srcId="{9BC22A45-F9A7-F24A-AF3A-1B02DC94D980}" destId="{D6CBED97-83F8-9E49-A6AE-6068B658177A}" srcOrd="0" destOrd="0" presId="urn:microsoft.com/office/officeart/2005/8/layout/radial6"/>
    <dgm:cxn modelId="{70A4E8C1-04AF-E745-8C2C-589F069CC46C}" type="presOf" srcId="{9A922622-1D50-F04D-A7C2-A9483C20201A}" destId="{E652A397-636B-6D4D-8BF7-92D930876393}" srcOrd="0" destOrd="0" presId="urn:microsoft.com/office/officeart/2005/8/layout/radial6"/>
    <dgm:cxn modelId="{CAB7AE6D-2273-3946-A69A-1BC6B935CF0B}" type="presOf" srcId="{8EBBD536-EA55-5F44-8D81-499DAB2553FC}" destId="{3EE91BF2-11C0-C34B-AB1A-8B81EFD2F968}" srcOrd="0" destOrd="0" presId="urn:microsoft.com/office/officeart/2005/8/layout/radial6"/>
    <dgm:cxn modelId="{FC178FA1-E349-5846-99FB-8D39FF2FFD10}" type="presOf" srcId="{A23D054F-DADF-8245-BB10-CBA6220B6CEE}" destId="{0205C65D-B2F1-7045-AE8F-41850ADA9F7C}" srcOrd="0" destOrd="0" presId="urn:microsoft.com/office/officeart/2005/8/layout/radial6"/>
    <dgm:cxn modelId="{CA211CED-7B87-BC40-B0B6-3D98B602CBDC}" srcId="{DD7EA10A-16AF-D441-9F20-72E0FFC499E0}" destId="{AB95DEB0-4F73-CD40-AF2D-2B379931F9AF}" srcOrd="7" destOrd="0" parTransId="{8EF8D5C4-3ADF-DD41-BC51-C47444D1E08B}" sibTransId="{EA8CA67D-63F7-9849-B0E4-DF9DD6F0999C}"/>
    <dgm:cxn modelId="{F4400031-0602-B84D-88A7-EFC2F1B97DB3}" srcId="{DD7EA10A-16AF-D441-9F20-72E0FFC499E0}" destId="{9BC22A45-F9A7-F24A-AF3A-1B02DC94D980}" srcOrd="0" destOrd="0" parTransId="{2C4B11A6-0CB1-8240-809D-0B3B770A3219}" sibTransId="{1B8895FB-62F0-8C46-BA8B-01DF0C86A237}"/>
    <dgm:cxn modelId="{B269716A-A871-1645-859F-57DC18CA723F}" type="presOf" srcId="{F39003FE-5091-E44D-BCFA-2D12BBCBC8A9}" destId="{71EB282A-28EF-DC45-AD39-B59B60D9077D}" srcOrd="0" destOrd="0" presId="urn:microsoft.com/office/officeart/2005/8/layout/radial6"/>
    <dgm:cxn modelId="{A13C1166-1B4A-0344-8F5C-199B704712ED}" srcId="{DD7EA10A-16AF-D441-9F20-72E0FFC499E0}" destId="{D43FA694-E6EE-E748-9AAB-E1EB80A9D3ED}" srcOrd="2" destOrd="0" parTransId="{96A98256-6916-C941-84F2-FE223645741F}" sibTransId="{6E44428F-DA9D-3443-9E21-27D5839E42A0}"/>
    <dgm:cxn modelId="{897ADEA4-5BD7-0F42-8214-63CED9D524FC}" type="presOf" srcId="{1DB48D58-3AB7-B548-BD5E-8205C587FFA8}" destId="{7FC14893-E668-B44C-85C7-CE43C034702C}" srcOrd="0" destOrd="0" presId="urn:microsoft.com/office/officeart/2005/8/layout/radial6"/>
    <dgm:cxn modelId="{2F0EE97B-42C0-084C-80BC-AB8CF89ED49B}" srcId="{DD7EA10A-16AF-D441-9F20-72E0FFC499E0}" destId="{A23D054F-DADF-8245-BB10-CBA6220B6CEE}" srcOrd="6" destOrd="0" parTransId="{22905961-F8FD-4049-AE07-2D919E9A7261}" sibTransId="{EC4CE49B-0AC8-BC48-A20E-A6CB6BCC94C0}"/>
    <dgm:cxn modelId="{3B072F44-174D-4F43-821C-81D21398DD4E}" type="presOf" srcId="{401468E6-680F-664D-982D-AAA280FABC27}" destId="{B7D4C549-E8DC-BE40-B4EE-C007B6638110}" srcOrd="0" destOrd="0" presId="urn:microsoft.com/office/officeart/2005/8/layout/radial6"/>
    <dgm:cxn modelId="{21AFD14B-E5BA-5C4F-AF23-858B91E40688}" type="presOf" srcId="{ED3E6E99-805A-C247-8D11-77F7FC2302A2}" destId="{F235A982-F92D-B14B-9C47-123CE07B0864}" srcOrd="0" destOrd="0" presId="urn:microsoft.com/office/officeart/2005/8/layout/radial6"/>
    <dgm:cxn modelId="{1E6F7C6D-B46A-B945-B0A1-713BD71D859D}" type="presParOf" srcId="{202EC7C7-374A-4C40-AABF-0D34F1064A56}" destId="{5BCEF131-7961-6648-933C-E473ED0CC91F}" srcOrd="0" destOrd="0" presId="urn:microsoft.com/office/officeart/2005/8/layout/radial6"/>
    <dgm:cxn modelId="{9B4EB679-AB18-A642-A885-F7E799D8186A}" type="presParOf" srcId="{202EC7C7-374A-4C40-AABF-0D34F1064A56}" destId="{D6CBED97-83F8-9E49-A6AE-6068B658177A}" srcOrd="1" destOrd="0" presId="urn:microsoft.com/office/officeart/2005/8/layout/radial6"/>
    <dgm:cxn modelId="{FAFEA914-0BFF-504D-84E3-01B5A6820A38}" type="presParOf" srcId="{202EC7C7-374A-4C40-AABF-0D34F1064A56}" destId="{8AE7C1C2-A487-EA44-8D6B-EB7CE096CEFD}" srcOrd="2" destOrd="0" presId="urn:microsoft.com/office/officeart/2005/8/layout/radial6"/>
    <dgm:cxn modelId="{CEFBE0D7-B466-4A40-98F3-E6833F898967}" type="presParOf" srcId="{202EC7C7-374A-4C40-AABF-0D34F1064A56}" destId="{422D7F29-6B4D-4D4F-8470-5B005EE1E5BB}" srcOrd="3" destOrd="0" presId="urn:microsoft.com/office/officeart/2005/8/layout/radial6"/>
    <dgm:cxn modelId="{F469BE20-35A4-5245-B0B6-98FF0A05616B}" type="presParOf" srcId="{202EC7C7-374A-4C40-AABF-0D34F1064A56}" destId="{7FC14893-E668-B44C-85C7-CE43C034702C}" srcOrd="4" destOrd="0" presId="urn:microsoft.com/office/officeart/2005/8/layout/radial6"/>
    <dgm:cxn modelId="{11DD6C2B-35B8-E649-9346-16363C2EBECC}" type="presParOf" srcId="{202EC7C7-374A-4C40-AABF-0D34F1064A56}" destId="{A4578684-6DA4-C641-86A9-ACB4952B6E16}" srcOrd="5" destOrd="0" presId="urn:microsoft.com/office/officeart/2005/8/layout/radial6"/>
    <dgm:cxn modelId="{9BFDA0C4-0919-F84C-B690-2F6CA51EE8FA}" type="presParOf" srcId="{202EC7C7-374A-4C40-AABF-0D34F1064A56}" destId="{959640F9-FE31-074A-9909-BB5359D5116B}" srcOrd="6" destOrd="0" presId="urn:microsoft.com/office/officeart/2005/8/layout/radial6"/>
    <dgm:cxn modelId="{21C54651-C8B7-7F44-8020-3A1959473F10}" type="presParOf" srcId="{202EC7C7-374A-4C40-AABF-0D34F1064A56}" destId="{5D2A5BC8-2FE7-E14D-B003-4CC37200E79C}" srcOrd="7" destOrd="0" presId="urn:microsoft.com/office/officeart/2005/8/layout/radial6"/>
    <dgm:cxn modelId="{CE12ABC3-9E9F-034A-9835-583B32418DCB}" type="presParOf" srcId="{202EC7C7-374A-4C40-AABF-0D34F1064A56}" destId="{E5074BCB-7B37-6F43-9F82-5A8F5BA25D5A}" srcOrd="8" destOrd="0" presId="urn:microsoft.com/office/officeart/2005/8/layout/radial6"/>
    <dgm:cxn modelId="{3CF9AB7B-9EC2-F344-90B4-844CC4CDE26E}" type="presParOf" srcId="{202EC7C7-374A-4C40-AABF-0D34F1064A56}" destId="{FF7C655E-64B3-7A40-80EA-89200CFCE65D}" srcOrd="9" destOrd="0" presId="urn:microsoft.com/office/officeart/2005/8/layout/radial6"/>
    <dgm:cxn modelId="{0F4CF107-10FA-E845-9011-16D5E0609E7B}" type="presParOf" srcId="{202EC7C7-374A-4C40-AABF-0D34F1064A56}" destId="{F235A982-F92D-B14B-9C47-123CE07B0864}" srcOrd="10" destOrd="0" presId="urn:microsoft.com/office/officeart/2005/8/layout/radial6"/>
    <dgm:cxn modelId="{8F984E0A-EEBD-8143-A197-5D99AE7F750D}" type="presParOf" srcId="{202EC7C7-374A-4C40-AABF-0D34F1064A56}" destId="{EB35537E-A313-7A43-ABE7-C716ED8EAB86}" srcOrd="11" destOrd="0" presId="urn:microsoft.com/office/officeart/2005/8/layout/radial6"/>
    <dgm:cxn modelId="{B4E84C82-B968-4D4D-98C2-5B1925F02A8B}" type="presParOf" srcId="{202EC7C7-374A-4C40-AABF-0D34F1064A56}" destId="{71EB282A-28EF-DC45-AD39-B59B60D9077D}" srcOrd="12" destOrd="0" presId="urn:microsoft.com/office/officeart/2005/8/layout/radial6"/>
    <dgm:cxn modelId="{FCEC2E5D-202C-8243-8720-F0E0F3179601}" type="presParOf" srcId="{202EC7C7-374A-4C40-AABF-0D34F1064A56}" destId="{3EE91BF2-11C0-C34B-AB1A-8B81EFD2F968}" srcOrd="13" destOrd="0" presId="urn:microsoft.com/office/officeart/2005/8/layout/radial6"/>
    <dgm:cxn modelId="{A83E9990-9606-1B4E-8271-F8ADFBBB7B94}" type="presParOf" srcId="{202EC7C7-374A-4C40-AABF-0D34F1064A56}" destId="{8B1D6055-5741-CC41-B30B-3729DF580DE2}" srcOrd="14" destOrd="0" presId="urn:microsoft.com/office/officeart/2005/8/layout/radial6"/>
    <dgm:cxn modelId="{C16ACCFF-EF41-DA45-81EA-700E52A3EE88}" type="presParOf" srcId="{202EC7C7-374A-4C40-AABF-0D34F1064A56}" destId="{B7D4C549-E8DC-BE40-B4EE-C007B6638110}" srcOrd="15" destOrd="0" presId="urn:microsoft.com/office/officeart/2005/8/layout/radial6"/>
    <dgm:cxn modelId="{6693DBCB-A44E-7147-8D27-B969DFCE4B6E}" type="presParOf" srcId="{202EC7C7-374A-4C40-AABF-0D34F1064A56}" destId="{3BAB850C-4797-C54B-B507-268E7F3FE34F}" srcOrd="16" destOrd="0" presId="urn:microsoft.com/office/officeart/2005/8/layout/radial6"/>
    <dgm:cxn modelId="{4D0D87F3-1EED-EE40-BFC1-E1497E34B534}" type="presParOf" srcId="{202EC7C7-374A-4C40-AABF-0D34F1064A56}" destId="{8CBE416F-B3F4-9046-815D-FD2E1C1C307F}" srcOrd="17" destOrd="0" presId="urn:microsoft.com/office/officeart/2005/8/layout/radial6"/>
    <dgm:cxn modelId="{CA77B49D-9D33-804B-9F84-DED6949ED0B9}" type="presParOf" srcId="{202EC7C7-374A-4C40-AABF-0D34F1064A56}" destId="{E652A397-636B-6D4D-8BF7-92D930876393}" srcOrd="18" destOrd="0" presId="urn:microsoft.com/office/officeart/2005/8/layout/radial6"/>
    <dgm:cxn modelId="{0E89F949-F13E-114C-821D-5322F64ECC3C}" type="presParOf" srcId="{202EC7C7-374A-4C40-AABF-0D34F1064A56}" destId="{0205C65D-B2F1-7045-AE8F-41850ADA9F7C}" srcOrd="19" destOrd="0" presId="urn:microsoft.com/office/officeart/2005/8/layout/radial6"/>
    <dgm:cxn modelId="{0E0B7862-90B0-3A44-AC6E-42D9FC2E75D4}" type="presParOf" srcId="{202EC7C7-374A-4C40-AABF-0D34F1064A56}" destId="{1479E1B3-53A1-4041-8D0E-181574EA4F9D}" srcOrd="20" destOrd="0" presId="urn:microsoft.com/office/officeart/2005/8/layout/radial6"/>
    <dgm:cxn modelId="{CBE9AD43-E67D-A243-AD31-C824BEFCF84E}" type="presParOf" srcId="{202EC7C7-374A-4C40-AABF-0D34F1064A56}" destId="{39580C12-E3C2-8044-ADAB-FC2169074823}" srcOrd="21" destOrd="0" presId="urn:microsoft.com/office/officeart/2005/8/layout/radial6"/>
    <dgm:cxn modelId="{CD219686-462E-8346-AF7A-3046F854D417}" type="presParOf" srcId="{202EC7C7-374A-4C40-AABF-0D34F1064A56}" destId="{A5BAC072-0A52-B547-8862-1D486F8A1398}" srcOrd="22" destOrd="0" presId="urn:microsoft.com/office/officeart/2005/8/layout/radial6"/>
    <dgm:cxn modelId="{E4EAAF48-7A7A-4A4C-A164-12BFB9937336}" type="presParOf" srcId="{202EC7C7-374A-4C40-AABF-0D34F1064A56}" destId="{105BE46F-D00E-7B42-BD39-3333DB1AA683}" srcOrd="23" destOrd="0" presId="urn:microsoft.com/office/officeart/2005/8/layout/radial6"/>
    <dgm:cxn modelId="{86C4487D-F6C2-554B-AF67-732B93AD87F5}" type="presParOf" srcId="{202EC7C7-374A-4C40-AABF-0D34F1064A56}" destId="{262BA517-B272-2548-8533-417BEA2B8122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BA517-B272-2548-8533-417BEA2B8122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13500000"/>
            <a:gd name="adj2" fmla="val 16200000"/>
            <a:gd name="adj3" fmla="val 3435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80C12-E3C2-8044-ADAB-FC2169074823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10800000"/>
            <a:gd name="adj2" fmla="val 13500000"/>
            <a:gd name="adj3" fmla="val 3435"/>
          </a:avLst>
        </a:prstGeom>
        <a:solidFill>
          <a:schemeClr val="accent3">
            <a:hueOff val="9643085"/>
            <a:satOff val="-1446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2A397-636B-6D4D-8BF7-92D930876393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8100000"/>
            <a:gd name="adj2" fmla="val 10800000"/>
            <a:gd name="adj3" fmla="val 3435"/>
          </a:avLst>
        </a:prstGeom>
        <a:solidFill>
          <a:schemeClr val="accent3">
            <a:hueOff val="8035904"/>
            <a:satOff val="-12057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4C549-E8DC-BE40-B4EE-C007B6638110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5400000"/>
            <a:gd name="adj2" fmla="val 8100000"/>
            <a:gd name="adj3" fmla="val 3435"/>
          </a:avLst>
        </a:prstGeom>
        <a:solidFill>
          <a:schemeClr val="accent3">
            <a:hueOff val="6428724"/>
            <a:satOff val="-9646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B282A-28EF-DC45-AD39-B59B60D9077D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2700000"/>
            <a:gd name="adj2" fmla="val 5400000"/>
            <a:gd name="adj3" fmla="val 3435"/>
          </a:avLst>
        </a:prstGeom>
        <a:solidFill>
          <a:schemeClr val="accent3">
            <a:hueOff val="4821542"/>
            <a:satOff val="-7234"/>
            <a:lumOff val="-1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C655E-64B3-7A40-80EA-89200CFCE65D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0"/>
            <a:gd name="adj2" fmla="val 2700000"/>
            <a:gd name="adj3" fmla="val 3435"/>
          </a:avLst>
        </a:prstGeom>
        <a:solidFill>
          <a:schemeClr val="accent3">
            <a:hueOff val="3214362"/>
            <a:satOff val="-4823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640F9-FE31-074A-9909-BB5359D5116B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18900000"/>
            <a:gd name="adj2" fmla="val 0"/>
            <a:gd name="adj3" fmla="val 3435"/>
          </a:avLst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D7F29-6B4D-4D4F-8470-5B005EE1E5BB}">
      <dsp:nvSpPr>
        <dsp:cNvPr id="0" name=""/>
        <dsp:cNvSpPr/>
      </dsp:nvSpPr>
      <dsp:spPr>
        <a:xfrm>
          <a:off x="2079558" y="555558"/>
          <a:ext cx="4984883" cy="4984883"/>
        </a:xfrm>
        <a:prstGeom prst="blockArc">
          <a:avLst>
            <a:gd name="adj1" fmla="val 16200000"/>
            <a:gd name="adj2" fmla="val 18900000"/>
            <a:gd name="adj3" fmla="val 34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EF131-7961-6648-933C-E473ED0CC91F}">
      <dsp:nvSpPr>
        <dsp:cNvPr id="0" name=""/>
        <dsp:cNvSpPr/>
      </dsp:nvSpPr>
      <dsp:spPr>
        <a:xfrm>
          <a:off x="3722563" y="2198563"/>
          <a:ext cx="1698873" cy="1698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NWB:N</a:t>
          </a:r>
          <a:endParaRPr lang="en-US" sz="2900" kern="1200" dirty="0"/>
        </a:p>
      </dsp:txBody>
      <dsp:txXfrm>
        <a:off x="3971357" y="2447357"/>
        <a:ext cx="1201285" cy="1201285"/>
      </dsp:txXfrm>
    </dsp:sp>
    <dsp:sp modelId="{D6CBED97-83F8-9E49-A6AE-6068B658177A}">
      <dsp:nvSpPr>
        <dsp:cNvPr id="0" name=""/>
        <dsp:cNvSpPr/>
      </dsp:nvSpPr>
      <dsp:spPr>
        <a:xfrm>
          <a:off x="3977394" y="3764"/>
          <a:ext cx="1189211" cy="11892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Planning</a:t>
          </a:r>
          <a:endParaRPr lang="en-US" sz="1200" kern="1200" dirty="0"/>
        </a:p>
      </dsp:txBody>
      <dsp:txXfrm>
        <a:off x="4151550" y="177920"/>
        <a:ext cx="840899" cy="840899"/>
      </dsp:txXfrm>
    </dsp:sp>
    <dsp:sp modelId="{7FC14893-E668-B44C-85C7-CE43C034702C}">
      <dsp:nvSpPr>
        <dsp:cNvPr id="0" name=""/>
        <dsp:cNvSpPr/>
      </dsp:nvSpPr>
      <dsp:spPr>
        <a:xfrm>
          <a:off x="5709544" y="721244"/>
          <a:ext cx="1189211" cy="1189211"/>
        </a:xfrm>
        <a:prstGeom prst="ellipse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Acquisition</a:t>
          </a:r>
          <a:endParaRPr lang="en-US" sz="1200" kern="1200" dirty="0"/>
        </a:p>
      </dsp:txBody>
      <dsp:txXfrm>
        <a:off x="5883700" y="895400"/>
        <a:ext cx="840899" cy="840899"/>
      </dsp:txXfrm>
    </dsp:sp>
    <dsp:sp modelId="{5D2A5BC8-2FE7-E14D-B003-4CC37200E79C}">
      <dsp:nvSpPr>
        <dsp:cNvPr id="0" name=""/>
        <dsp:cNvSpPr/>
      </dsp:nvSpPr>
      <dsp:spPr>
        <a:xfrm>
          <a:off x="6427024" y="2453394"/>
          <a:ext cx="1189211" cy="1189211"/>
        </a:xfrm>
        <a:prstGeom prst="ellipse">
          <a:avLst/>
        </a:prstGeom>
        <a:solidFill>
          <a:schemeClr val="accent3">
            <a:hueOff val="3214362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Analysis &amp; Synthesis</a:t>
          </a:r>
          <a:endParaRPr lang="en-US" sz="1200" kern="1200" dirty="0"/>
        </a:p>
      </dsp:txBody>
      <dsp:txXfrm>
        <a:off x="6601180" y="2627550"/>
        <a:ext cx="840899" cy="840899"/>
      </dsp:txXfrm>
    </dsp:sp>
    <dsp:sp modelId="{F235A982-F92D-B14B-9C47-123CE07B0864}">
      <dsp:nvSpPr>
        <dsp:cNvPr id="0" name=""/>
        <dsp:cNvSpPr/>
      </dsp:nvSpPr>
      <dsp:spPr>
        <a:xfrm>
          <a:off x="5709544" y="4185544"/>
          <a:ext cx="1189211" cy="1189211"/>
        </a:xfrm>
        <a:prstGeom prst="ellipse">
          <a:avLst/>
        </a:prstGeom>
        <a:solidFill>
          <a:schemeClr val="accent3">
            <a:hueOff val="4821542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Contributing</a:t>
          </a:r>
          <a:endParaRPr lang="en-US" sz="1200" kern="1200" dirty="0"/>
        </a:p>
      </dsp:txBody>
      <dsp:txXfrm>
        <a:off x="5883700" y="4359700"/>
        <a:ext cx="840899" cy="840899"/>
      </dsp:txXfrm>
    </dsp:sp>
    <dsp:sp modelId="{3EE91BF2-11C0-C34B-AB1A-8B81EFD2F968}">
      <dsp:nvSpPr>
        <dsp:cNvPr id="0" name=""/>
        <dsp:cNvSpPr/>
      </dsp:nvSpPr>
      <dsp:spPr>
        <a:xfrm>
          <a:off x="3977394" y="4903024"/>
          <a:ext cx="1189211" cy="1189211"/>
        </a:xfrm>
        <a:prstGeom prst="ellipse">
          <a:avLst/>
        </a:prstGeom>
        <a:solidFill>
          <a:schemeClr val="accent3">
            <a:hueOff val="6428724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Discovery &amp; Access</a:t>
          </a:r>
          <a:endParaRPr lang="en-US" sz="1200" kern="1200" dirty="0"/>
        </a:p>
      </dsp:txBody>
      <dsp:txXfrm>
        <a:off x="4151550" y="5077180"/>
        <a:ext cx="840899" cy="840899"/>
      </dsp:txXfrm>
    </dsp:sp>
    <dsp:sp modelId="{3BAB850C-4797-C54B-B507-268E7F3FE34F}">
      <dsp:nvSpPr>
        <dsp:cNvPr id="0" name=""/>
        <dsp:cNvSpPr/>
      </dsp:nvSpPr>
      <dsp:spPr>
        <a:xfrm>
          <a:off x="2245244" y="4185544"/>
          <a:ext cx="1189211" cy="1189211"/>
        </a:xfrm>
        <a:prstGeom prst="ellipse">
          <a:avLst/>
        </a:prstGeom>
        <a:solidFill>
          <a:schemeClr val="accent3">
            <a:hueOff val="8035904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 &amp; Reuse</a:t>
          </a:r>
          <a:endParaRPr lang="en-US" sz="1200" kern="1200" dirty="0"/>
        </a:p>
      </dsp:txBody>
      <dsp:txXfrm>
        <a:off x="2419400" y="4359700"/>
        <a:ext cx="840899" cy="840899"/>
      </dsp:txXfrm>
    </dsp:sp>
    <dsp:sp modelId="{0205C65D-B2F1-7045-AE8F-41850ADA9F7C}">
      <dsp:nvSpPr>
        <dsp:cNvPr id="0" name=""/>
        <dsp:cNvSpPr/>
      </dsp:nvSpPr>
      <dsp:spPr>
        <a:xfrm>
          <a:off x="1527764" y="2453394"/>
          <a:ext cx="1189211" cy="1189211"/>
        </a:xfrm>
        <a:prstGeom prst="ellipse">
          <a:avLst/>
        </a:prstGeom>
        <a:solidFill>
          <a:schemeClr val="accent3">
            <a:hueOff val="9643085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Publication</a:t>
          </a:r>
          <a:endParaRPr lang="en-US" sz="1200" kern="1200" dirty="0"/>
        </a:p>
      </dsp:txBody>
      <dsp:txXfrm>
        <a:off x="1701920" y="2627550"/>
        <a:ext cx="840899" cy="840899"/>
      </dsp:txXfrm>
    </dsp:sp>
    <dsp:sp modelId="{A5BAC072-0A52-B547-8862-1D486F8A1398}">
      <dsp:nvSpPr>
        <dsp:cNvPr id="0" name=""/>
        <dsp:cNvSpPr/>
      </dsp:nvSpPr>
      <dsp:spPr>
        <a:xfrm>
          <a:off x="2245244" y="721244"/>
          <a:ext cx="1189211" cy="1189211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Preservation</a:t>
          </a:r>
          <a:endParaRPr lang="en-US" sz="1200" kern="1200" dirty="0"/>
        </a:p>
      </dsp:txBody>
      <dsp:txXfrm>
        <a:off x="2419400" y="895400"/>
        <a:ext cx="840899" cy="84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5CF3C-7F5D-5D4C-90E4-2D761B03BC4B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300B7-6535-6042-AE41-B6EF46C2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300B7-6535-6042-AE41-B6EF46C27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300B7-6535-6042-AE41-B6EF46C27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300B7-6535-6042-AE41-B6EF46C27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260851"/>
            <a:ext cx="116586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772400"/>
            <a:ext cx="96012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098550"/>
            <a:ext cx="462915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98550"/>
            <a:ext cx="1365885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8813801"/>
            <a:ext cx="116586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813427"/>
            <a:ext cx="116586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70226"/>
            <a:ext cx="6060282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9750"/>
            <a:ext cx="6060282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3070226"/>
            <a:ext cx="6062663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4349750"/>
            <a:ext cx="6062663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6100"/>
            <a:ext cx="4512470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546101"/>
            <a:ext cx="7667625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870201"/>
            <a:ext cx="4512470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9601200"/>
            <a:ext cx="82296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225550"/>
            <a:ext cx="82296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0734676"/>
            <a:ext cx="82296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00401"/>
            <a:ext cx="1234440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C170-B25F-0548-9B6A-46272D39EBDA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2712701"/>
            <a:ext cx="4343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44C0-874B-3148-BAB9-83790F919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912" y="-89796"/>
            <a:ext cx="131957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52B48"/>
                </a:solidFill>
              </a:rPr>
              <a:t>Vision and future directions</a:t>
            </a:r>
          </a:p>
          <a:p>
            <a:pPr algn="ctr"/>
            <a:r>
              <a:rPr lang="en-US" sz="2000" b="1" dirty="0" smtClean="0">
                <a:solidFill>
                  <a:srgbClr val="052B48"/>
                </a:solidFill>
              </a:rPr>
              <a:t>NWB:N technologies at the heart of the </a:t>
            </a:r>
            <a:r>
              <a:rPr lang="en-US" sz="2000" b="1" dirty="0" err="1" smtClean="0">
                <a:solidFill>
                  <a:srgbClr val="052B48"/>
                </a:solidFill>
              </a:rPr>
              <a:t>neurodata</a:t>
            </a:r>
            <a:r>
              <a:rPr lang="en-US" sz="2000" b="1" dirty="0" smtClean="0">
                <a:solidFill>
                  <a:srgbClr val="052B48"/>
                </a:solidFill>
              </a:rPr>
              <a:t> lifecycle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595" y="665695"/>
            <a:ext cx="13104387" cy="13055441"/>
            <a:chOff x="241260" y="118552"/>
            <a:chExt cx="13104387" cy="13055441"/>
          </a:xfrm>
        </p:grpSpPr>
        <p:sp>
          <p:nvSpPr>
            <p:cNvPr id="7" name="Freeform 6"/>
            <p:cNvSpPr/>
            <p:nvPr/>
          </p:nvSpPr>
          <p:spPr>
            <a:xfrm rot="10800000">
              <a:off x="6689812" y="6646744"/>
              <a:ext cx="5935322" cy="4137120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137120">
                  <a:moveTo>
                    <a:pt x="50300" y="4111971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5CB46F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13513081">
              <a:off x="4415267" y="8114964"/>
              <a:ext cx="5935322" cy="4137120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137120">
                  <a:moveTo>
                    <a:pt x="50300" y="4111971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5DB195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16200000">
              <a:off x="1685027" y="7673880"/>
              <a:ext cx="5935322" cy="4137120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137120">
                  <a:moveTo>
                    <a:pt x="50300" y="4111971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5FA4AD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18908369">
              <a:off x="335149" y="5142789"/>
              <a:ext cx="5935322" cy="4225917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  <a:gd name="connsiteX0" fmla="*/ 43876 w 5935322"/>
                <a:gd name="connsiteY0" fmla="*/ 4225917 h 4225917"/>
                <a:gd name="connsiteX1" fmla="*/ 5935322 w 5935322"/>
                <a:gd name="connsiteY1" fmla="*/ 4137120 h 4225917"/>
                <a:gd name="connsiteX2" fmla="*/ 1785627 w 5935322"/>
                <a:gd name="connsiteY2" fmla="*/ 0 h 4225917"/>
                <a:gd name="connsiteX3" fmla="*/ 880239 w 5935322"/>
                <a:gd name="connsiteY3" fmla="*/ 1207184 h 4225917"/>
                <a:gd name="connsiteX4" fmla="*/ 289222 w 5935322"/>
                <a:gd name="connsiteY4" fmla="*/ 2540117 h 4225917"/>
                <a:gd name="connsiteX5" fmla="*/ 0 w 5935322"/>
                <a:gd name="connsiteY5" fmla="*/ 3533528 h 4225917"/>
                <a:gd name="connsiteX6" fmla="*/ 62875 w 5935322"/>
                <a:gd name="connsiteY6" fmla="*/ 4049097 h 422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225917">
                  <a:moveTo>
                    <a:pt x="43876" y="4225917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6181A9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8100282">
              <a:off x="7467725" y="3969818"/>
              <a:ext cx="5871780" cy="4069291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137120">
                  <a:moveTo>
                    <a:pt x="50300" y="4111971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70B85A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5400000">
              <a:off x="5882198" y="1757684"/>
              <a:ext cx="5871780" cy="4143377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  <a:gd name="connsiteX0" fmla="*/ 50300 w 5935322"/>
                <a:gd name="connsiteY0" fmla="*/ 4149631 h 4174780"/>
                <a:gd name="connsiteX1" fmla="*/ 5935322 w 5935322"/>
                <a:gd name="connsiteY1" fmla="*/ 4174780 h 4174780"/>
                <a:gd name="connsiteX2" fmla="*/ 1812375 w 5935322"/>
                <a:gd name="connsiteY2" fmla="*/ 0 h 4174780"/>
                <a:gd name="connsiteX3" fmla="*/ 880239 w 5935322"/>
                <a:gd name="connsiteY3" fmla="*/ 1244844 h 4174780"/>
                <a:gd name="connsiteX4" fmla="*/ 289222 w 5935322"/>
                <a:gd name="connsiteY4" fmla="*/ 2577777 h 4174780"/>
                <a:gd name="connsiteX5" fmla="*/ 0 w 5935322"/>
                <a:gd name="connsiteY5" fmla="*/ 3571188 h 4174780"/>
                <a:gd name="connsiteX6" fmla="*/ 62875 w 5935322"/>
                <a:gd name="connsiteY6" fmla="*/ 4086757 h 4174780"/>
                <a:gd name="connsiteX0" fmla="*/ 50300 w 5935322"/>
                <a:gd name="connsiteY0" fmla="*/ 4192670 h 4217819"/>
                <a:gd name="connsiteX1" fmla="*/ 5935322 w 5935322"/>
                <a:gd name="connsiteY1" fmla="*/ 4217819 h 4217819"/>
                <a:gd name="connsiteX2" fmla="*/ 1817724 w 5935322"/>
                <a:gd name="connsiteY2" fmla="*/ 0 h 4217819"/>
                <a:gd name="connsiteX3" fmla="*/ 880239 w 5935322"/>
                <a:gd name="connsiteY3" fmla="*/ 1287883 h 4217819"/>
                <a:gd name="connsiteX4" fmla="*/ 289222 w 5935322"/>
                <a:gd name="connsiteY4" fmla="*/ 2620816 h 4217819"/>
                <a:gd name="connsiteX5" fmla="*/ 0 w 5935322"/>
                <a:gd name="connsiteY5" fmla="*/ 3614227 h 4217819"/>
                <a:gd name="connsiteX6" fmla="*/ 62875 w 5935322"/>
                <a:gd name="connsiteY6" fmla="*/ 4129796 h 4217819"/>
                <a:gd name="connsiteX0" fmla="*/ 50300 w 5935322"/>
                <a:gd name="connsiteY0" fmla="*/ 4149632 h 4174781"/>
                <a:gd name="connsiteX1" fmla="*/ 5935322 w 5935322"/>
                <a:gd name="connsiteY1" fmla="*/ 4174781 h 4174781"/>
                <a:gd name="connsiteX2" fmla="*/ 1790981 w 5935322"/>
                <a:gd name="connsiteY2" fmla="*/ 0 h 4174781"/>
                <a:gd name="connsiteX3" fmla="*/ 880239 w 5935322"/>
                <a:gd name="connsiteY3" fmla="*/ 1244845 h 4174781"/>
                <a:gd name="connsiteX4" fmla="*/ 289222 w 5935322"/>
                <a:gd name="connsiteY4" fmla="*/ 2577778 h 4174781"/>
                <a:gd name="connsiteX5" fmla="*/ 0 w 5935322"/>
                <a:gd name="connsiteY5" fmla="*/ 3571189 h 4174781"/>
                <a:gd name="connsiteX6" fmla="*/ 62875 w 5935322"/>
                <a:gd name="connsiteY6" fmla="*/ 4086758 h 4174781"/>
                <a:gd name="connsiteX0" fmla="*/ 50300 w 5935322"/>
                <a:gd name="connsiteY0" fmla="*/ 4187291 h 4212440"/>
                <a:gd name="connsiteX1" fmla="*/ 5935322 w 5935322"/>
                <a:gd name="connsiteY1" fmla="*/ 4212440 h 4212440"/>
                <a:gd name="connsiteX2" fmla="*/ 1801682 w 5935322"/>
                <a:gd name="connsiteY2" fmla="*/ 0 h 4212440"/>
                <a:gd name="connsiteX3" fmla="*/ 880239 w 5935322"/>
                <a:gd name="connsiteY3" fmla="*/ 1282504 h 4212440"/>
                <a:gd name="connsiteX4" fmla="*/ 289222 w 5935322"/>
                <a:gd name="connsiteY4" fmla="*/ 2615437 h 4212440"/>
                <a:gd name="connsiteX5" fmla="*/ 0 w 5935322"/>
                <a:gd name="connsiteY5" fmla="*/ 3608848 h 4212440"/>
                <a:gd name="connsiteX6" fmla="*/ 62875 w 5935322"/>
                <a:gd name="connsiteY6" fmla="*/ 4124417 h 421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212440">
                  <a:moveTo>
                    <a:pt x="50300" y="4187291"/>
                  </a:moveTo>
                  <a:lnTo>
                    <a:pt x="5935322" y="4212440"/>
                  </a:lnTo>
                  <a:lnTo>
                    <a:pt x="1801682" y="0"/>
                  </a:lnTo>
                  <a:lnTo>
                    <a:pt x="880239" y="1282504"/>
                  </a:lnTo>
                  <a:lnTo>
                    <a:pt x="289222" y="2615437"/>
                  </a:lnTo>
                  <a:lnTo>
                    <a:pt x="0" y="3608848"/>
                  </a:lnTo>
                  <a:lnTo>
                    <a:pt x="62875" y="4124417"/>
                  </a:lnTo>
                </a:path>
              </a:pathLst>
            </a:custGeom>
            <a:gradFill flip="none" rotWithShape="1">
              <a:gsLst>
                <a:gs pos="57000">
                  <a:srgbClr val="9BBB59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2706850">
              <a:off x="3208160" y="1106101"/>
              <a:ext cx="5871780" cy="4069291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137120">
                  <a:moveTo>
                    <a:pt x="50300" y="4111971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8064A2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80238" y="2489817"/>
              <a:ext cx="5935322" cy="4137120"/>
            </a:xfrm>
            <a:custGeom>
              <a:avLst/>
              <a:gdLst>
                <a:gd name="connsiteX0" fmla="*/ 50300 w 5935322"/>
                <a:gd name="connsiteY0" fmla="*/ 4111971 h 4137120"/>
                <a:gd name="connsiteX1" fmla="*/ 5935322 w 5935322"/>
                <a:gd name="connsiteY1" fmla="*/ 4137120 h 4137120"/>
                <a:gd name="connsiteX2" fmla="*/ 1785627 w 5935322"/>
                <a:gd name="connsiteY2" fmla="*/ 0 h 4137120"/>
                <a:gd name="connsiteX3" fmla="*/ 880239 w 5935322"/>
                <a:gd name="connsiteY3" fmla="*/ 1207184 h 4137120"/>
                <a:gd name="connsiteX4" fmla="*/ 289222 w 5935322"/>
                <a:gd name="connsiteY4" fmla="*/ 2540117 h 4137120"/>
                <a:gd name="connsiteX5" fmla="*/ 0 w 5935322"/>
                <a:gd name="connsiteY5" fmla="*/ 3533528 h 4137120"/>
                <a:gd name="connsiteX6" fmla="*/ 62875 w 5935322"/>
                <a:gd name="connsiteY6" fmla="*/ 4049097 h 41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5322" h="4137120">
                  <a:moveTo>
                    <a:pt x="50300" y="4111971"/>
                  </a:moveTo>
                  <a:lnTo>
                    <a:pt x="5935322" y="4137120"/>
                  </a:lnTo>
                  <a:lnTo>
                    <a:pt x="1785627" y="0"/>
                  </a:lnTo>
                  <a:lnTo>
                    <a:pt x="880239" y="1207184"/>
                  </a:lnTo>
                  <a:lnTo>
                    <a:pt x="289222" y="2540117"/>
                  </a:lnTo>
                  <a:lnTo>
                    <a:pt x="0" y="3533528"/>
                  </a:lnTo>
                  <a:lnTo>
                    <a:pt x="62875" y="4049097"/>
                  </a:lnTo>
                </a:path>
              </a:pathLst>
            </a:custGeom>
            <a:gradFill flip="none" rotWithShape="1">
              <a:gsLst>
                <a:gs pos="57000">
                  <a:srgbClr val="6361A6"/>
                </a:gs>
                <a:gs pos="0">
                  <a:srgbClr val="FFFFFF"/>
                </a:gs>
              </a:gsLst>
              <a:lin ang="1740000" scaled="0"/>
              <a:tileRect/>
            </a:gra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13500000"/>
                <a:gd name="adj2" fmla="val 16219615"/>
                <a:gd name="adj3" fmla="val 6041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Block Arc 15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10800000"/>
                <a:gd name="adj2" fmla="val 13522234"/>
                <a:gd name="adj3" fmla="val 605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643085"/>
                <a:satOff val="-14469"/>
                <a:lumOff val="-2353"/>
                <a:alphaOff val="0"/>
              </a:schemeClr>
            </a:fillRef>
            <a:effectRef idx="0">
              <a:schemeClr val="accent3">
                <a:hueOff val="9643085"/>
                <a:satOff val="-14469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Block Arc 16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8041157"/>
                <a:gd name="adj2" fmla="val 10811777"/>
                <a:gd name="adj3" fmla="val 6045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8035904"/>
                <a:satOff val="-12057"/>
                <a:lumOff val="-1961"/>
                <a:alphaOff val="0"/>
              </a:schemeClr>
            </a:fillRef>
            <a:effectRef idx="0">
              <a:schemeClr val="accent3">
                <a:hueOff val="8035904"/>
                <a:satOff val="-12057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Block Arc 17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5372435"/>
                <a:gd name="adj2" fmla="val 8088855"/>
                <a:gd name="adj3" fmla="val 6056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428724"/>
                <a:satOff val="-9646"/>
                <a:lumOff val="-1569"/>
                <a:alphaOff val="0"/>
              </a:schemeClr>
            </a:fillRef>
            <a:effectRef idx="0">
              <a:schemeClr val="accent3">
                <a:hueOff val="6428724"/>
                <a:satOff val="-9646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Block Arc 18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2700000"/>
                <a:gd name="adj2" fmla="val 5384323"/>
                <a:gd name="adj3" fmla="val 60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821542"/>
                <a:satOff val="-7234"/>
                <a:lumOff val="-1176"/>
                <a:alphaOff val="0"/>
              </a:schemeClr>
            </a:fillRef>
            <a:effectRef idx="0">
              <a:schemeClr val="accent3">
                <a:hueOff val="4821542"/>
                <a:satOff val="-7234"/>
                <a:lumOff val="-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Block Arc 19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0"/>
                <a:gd name="adj2" fmla="val 2766419"/>
                <a:gd name="adj3" fmla="val 597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214362"/>
                <a:satOff val="-4823"/>
                <a:lumOff val="-784"/>
                <a:alphaOff val="0"/>
              </a:schemeClr>
            </a:fillRef>
            <a:effectRef idx="0">
              <a:schemeClr val="accent3">
                <a:hueOff val="3214362"/>
                <a:satOff val="-4823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Block Arc 20"/>
            <p:cNvSpPr/>
            <p:nvPr/>
          </p:nvSpPr>
          <p:spPr>
            <a:xfrm>
              <a:off x="519450" y="383997"/>
              <a:ext cx="12545802" cy="12545802"/>
            </a:xfrm>
            <a:prstGeom prst="blockArc">
              <a:avLst>
                <a:gd name="adj1" fmla="val 18900000"/>
                <a:gd name="adj2" fmla="val 21599999"/>
                <a:gd name="adj3" fmla="val 60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07181"/>
                <a:satOff val="-2411"/>
                <a:lumOff val="-392"/>
                <a:alphaOff val="0"/>
              </a:schemeClr>
            </a:fillRef>
            <a:effectRef idx="0">
              <a:schemeClr val="accent3">
                <a:hueOff val="1607181"/>
                <a:satOff val="-2411"/>
                <a:lumOff val="-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Block Arc 21"/>
            <p:cNvSpPr/>
            <p:nvPr/>
          </p:nvSpPr>
          <p:spPr>
            <a:xfrm>
              <a:off x="519449" y="383997"/>
              <a:ext cx="12545802" cy="12545802"/>
            </a:xfrm>
            <a:prstGeom prst="blockArc">
              <a:avLst>
                <a:gd name="adj1" fmla="val 16200000"/>
                <a:gd name="adj2" fmla="val 18955174"/>
                <a:gd name="adj3" fmla="val 5839"/>
              </a:avLst>
            </a:pr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 rot="20226140">
              <a:off x="3062212" y="1156488"/>
              <a:ext cx="3324463" cy="97170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015010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Preservation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7419409">
              <a:off x="137665" y="4097829"/>
              <a:ext cx="3304092" cy="97170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443625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Publication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>
              <a:off x="1282058" y="1136354"/>
              <a:ext cx="11018520" cy="11018520"/>
            </a:xfrm>
            <a:custGeom>
              <a:avLst/>
              <a:gdLst>
                <a:gd name="connsiteX0" fmla="*/ 0 w 3536155"/>
                <a:gd name="connsiteY0" fmla="*/ 1768078 h 3536155"/>
                <a:gd name="connsiteX1" fmla="*/ 1768078 w 3536155"/>
                <a:gd name="connsiteY1" fmla="*/ 0 h 3536155"/>
                <a:gd name="connsiteX2" fmla="*/ 3536156 w 3536155"/>
                <a:gd name="connsiteY2" fmla="*/ 1768078 h 3536155"/>
                <a:gd name="connsiteX3" fmla="*/ 1768078 w 3536155"/>
                <a:gd name="connsiteY3" fmla="*/ 3536156 h 3536155"/>
                <a:gd name="connsiteX4" fmla="*/ 0 w 3536155"/>
                <a:gd name="connsiteY4" fmla="*/ 1768078 h 353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155" h="3536155">
                  <a:moveTo>
                    <a:pt x="0" y="1768078"/>
                  </a:moveTo>
                  <a:cubicBezTo>
                    <a:pt x="0" y="791595"/>
                    <a:pt x="791595" y="0"/>
                    <a:pt x="1768078" y="0"/>
                  </a:cubicBezTo>
                  <a:cubicBezTo>
                    <a:pt x="2744561" y="0"/>
                    <a:pt x="3536156" y="791595"/>
                    <a:pt x="3536156" y="1768078"/>
                  </a:cubicBezTo>
                  <a:cubicBezTo>
                    <a:pt x="3536156" y="2744561"/>
                    <a:pt x="2744561" y="3536156"/>
                    <a:pt x="1768078" y="3536156"/>
                  </a:cubicBezTo>
                  <a:cubicBezTo>
                    <a:pt x="791595" y="3536156"/>
                    <a:pt x="0" y="2744561"/>
                    <a:pt x="0" y="1768078"/>
                  </a:cubicBezTo>
                  <a:close/>
                </a:path>
              </a:pathLst>
            </a:cu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5328" tIns="595328" rIns="595328" bIns="595328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100" kern="12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746399" y="383997"/>
              <a:ext cx="0" cy="12545806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9450" y="6630988"/>
              <a:ext cx="12545802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351494" y="2263470"/>
              <a:ext cx="8940707" cy="8852683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64069" y="2175446"/>
              <a:ext cx="8852683" cy="8940707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5089921" y="4866444"/>
              <a:ext cx="3536155" cy="3536155"/>
            </a:xfrm>
            <a:custGeom>
              <a:avLst/>
              <a:gdLst>
                <a:gd name="connsiteX0" fmla="*/ 0 w 3536155"/>
                <a:gd name="connsiteY0" fmla="*/ 1768078 h 3536155"/>
                <a:gd name="connsiteX1" fmla="*/ 1768078 w 3536155"/>
                <a:gd name="connsiteY1" fmla="*/ 0 h 3536155"/>
                <a:gd name="connsiteX2" fmla="*/ 3536156 w 3536155"/>
                <a:gd name="connsiteY2" fmla="*/ 1768078 h 3536155"/>
                <a:gd name="connsiteX3" fmla="*/ 1768078 w 3536155"/>
                <a:gd name="connsiteY3" fmla="*/ 3536156 h 3536155"/>
                <a:gd name="connsiteX4" fmla="*/ 0 w 3536155"/>
                <a:gd name="connsiteY4" fmla="*/ 1768078 h 353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155" h="3536155">
                  <a:moveTo>
                    <a:pt x="0" y="1768078"/>
                  </a:moveTo>
                  <a:cubicBezTo>
                    <a:pt x="0" y="791595"/>
                    <a:pt x="791595" y="0"/>
                    <a:pt x="1768078" y="0"/>
                  </a:cubicBezTo>
                  <a:cubicBezTo>
                    <a:pt x="2744561" y="0"/>
                    <a:pt x="3536156" y="791595"/>
                    <a:pt x="3536156" y="1768078"/>
                  </a:cubicBezTo>
                  <a:cubicBezTo>
                    <a:pt x="3536156" y="2744561"/>
                    <a:pt x="2744561" y="3536156"/>
                    <a:pt x="1768078" y="3536156"/>
                  </a:cubicBezTo>
                  <a:cubicBezTo>
                    <a:pt x="791595" y="3536156"/>
                    <a:pt x="0" y="2744561"/>
                    <a:pt x="0" y="17680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8100" cmpd="sng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5328" tIns="595328" rIns="595328" bIns="595328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100" kern="1200" dirty="0" smtClean="0"/>
                <a:t>NWB:N</a:t>
              </a:r>
              <a:endParaRPr lang="en-US" sz="6100" kern="1200" dirty="0"/>
            </a:p>
          </p:txBody>
        </p:sp>
        <p:sp>
          <p:nvSpPr>
            <p:cNvPr id="31" name="Isosceles Triangle 30"/>
            <p:cNvSpPr/>
            <p:nvPr/>
          </p:nvSpPr>
          <p:spPr>
            <a:xfrm rot="7947077">
              <a:off x="10432951" y="2238762"/>
              <a:ext cx="1315692" cy="65910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12029955" y="6425103"/>
              <a:ext cx="1315692" cy="659103"/>
            </a:xfrm>
            <a:prstGeom prst="triangle">
              <a:avLst/>
            </a:prstGeom>
            <a:solidFill>
              <a:srgbClr val="70B85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3509961">
              <a:off x="10170382" y="10575093"/>
              <a:ext cx="1315692" cy="659103"/>
            </a:xfrm>
            <a:prstGeom prst="triangle">
              <a:avLst/>
            </a:prstGeom>
            <a:solidFill>
              <a:srgbClr val="5CB4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962805" y="12186595"/>
              <a:ext cx="1315692" cy="659103"/>
            </a:xfrm>
            <a:prstGeom prst="triangle">
              <a:avLst/>
            </a:prstGeom>
            <a:solidFill>
              <a:srgbClr val="5DB1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8615642">
              <a:off x="1828766" y="10424195"/>
              <a:ext cx="1315692" cy="659103"/>
            </a:xfrm>
            <a:prstGeom prst="triangle">
              <a:avLst/>
            </a:prstGeom>
            <a:solidFill>
              <a:srgbClr val="5FA4A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241260" y="6221301"/>
              <a:ext cx="1315692" cy="659103"/>
            </a:xfrm>
            <a:prstGeom prst="triangle">
              <a:avLst/>
            </a:prstGeom>
            <a:solidFill>
              <a:srgbClr val="6181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521761">
              <a:off x="2021199" y="2067498"/>
              <a:ext cx="1315692" cy="659103"/>
            </a:xfrm>
            <a:prstGeom prst="triangle">
              <a:avLst/>
            </a:prstGeom>
            <a:solidFill>
              <a:srgbClr val="6361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6242057" y="446846"/>
              <a:ext cx="1315692" cy="659103"/>
            </a:xfrm>
            <a:prstGeom prst="triangle">
              <a:avLst/>
            </a:prstGeom>
            <a:solidFill>
              <a:srgbClr val="8064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1348060">
              <a:off x="7411656" y="1173025"/>
              <a:ext cx="2935757" cy="97170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900857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Planning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501794">
              <a:off x="2578528" y="11146574"/>
              <a:ext cx="4040987" cy="9717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975460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Discovery &amp; Access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0231778">
              <a:off x="6808699" y="11167482"/>
              <a:ext cx="4187779" cy="9717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975460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Sharing &amp; Contributing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4019582">
              <a:off x="-28609" y="8230001"/>
              <a:ext cx="3608468" cy="9717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940312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Use &amp; Reuse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7542108">
              <a:off x="9807712" y="8243930"/>
              <a:ext cx="3955797" cy="971705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590425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Analysis &amp; Synthesis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864906">
              <a:off x="10241026" y="3907894"/>
              <a:ext cx="2923007" cy="97170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6889"/>
                </a:avLst>
              </a:prstTxWarp>
              <a:spAutoFit/>
            </a:bodyPr>
            <a:lstStyle/>
            <a:p>
              <a:r>
                <a:rPr lang="en-US" sz="5400" dirty="0" smtClean="0">
                  <a:solidFill>
                    <a:schemeClr val="bg1"/>
                  </a:solidFill>
                </a:rPr>
                <a:t>Acquisition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725366" y="6045319"/>
              <a:ext cx="409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B6131"/>
                  </a:solidFill>
                </a:rPr>
                <a:t>In </a:t>
              </a:r>
              <a:r>
                <a:rPr lang="en-US" sz="2000" dirty="0">
                  <a:solidFill>
                    <a:srgbClr val="3B6131"/>
                  </a:solidFill>
                </a:rPr>
                <a:t>situ data </a:t>
              </a:r>
              <a:r>
                <a:rPr lang="en-US" sz="2000" dirty="0" smtClean="0">
                  <a:solidFill>
                    <a:srgbClr val="3B6131"/>
                  </a:solidFill>
                </a:rPr>
                <a:t>pre-processing </a:t>
              </a:r>
              <a:endParaRPr lang="en-US" sz="2000" dirty="0">
                <a:solidFill>
                  <a:srgbClr val="3B613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36499" y="1800865"/>
              <a:ext cx="329421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5F7237"/>
                  </a:solidFill>
                </a:rPr>
                <a:t>Data lifecycle management </a:t>
              </a:r>
              <a:r>
                <a:rPr lang="en-US" sz="2000" dirty="0" smtClean="0">
                  <a:solidFill>
                    <a:srgbClr val="5F7237"/>
                  </a:solidFill>
                </a:rPr>
                <a:t>strategies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5F7237"/>
                  </a:solidFill>
                </a:rPr>
                <a:t>Data Protocols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5F7237"/>
                  </a:solidFill>
                </a:rPr>
                <a:t>NWB:N-Hub extension archive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5F7237"/>
                  </a:solidFill>
                </a:rPr>
                <a:t>NWB:N software ecosystem &amp; core technologies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5F7237"/>
                  </a:solidFill>
                </a:rPr>
                <a:t>Governance</a:t>
              </a:r>
              <a:endParaRPr lang="en-US" sz="2000" dirty="0">
                <a:solidFill>
                  <a:srgbClr val="5F7237"/>
                </a:solidFill>
              </a:endParaRPr>
            </a:p>
            <a:p>
              <a:pPr marL="342900" indent="-342900">
                <a:buFont typeface="Arial"/>
                <a:buChar char="•"/>
              </a:pPr>
              <a:endParaRPr lang="en-US" sz="2000" dirty="0">
                <a:solidFill>
                  <a:srgbClr val="5F7237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23203" y="4034292"/>
              <a:ext cx="25034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B6131"/>
                  </a:solidFill>
                </a:rPr>
                <a:t>Integration with data acquisition </a:t>
              </a:r>
              <a:r>
                <a:rPr lang="en-US" sz="2000" dirty="0">
                  <a:solidFill>
                    <a:srgbClr val="3B6131"/>
                  </a:solidFill>
                </a:rPr>
                <a:t>systems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411120" y="5032503"/>
              <a:ext cx="376261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B6131"/>
                  </a:solidFill>
                </a:rPr>
                <a:t>Advanced I/O strategies: </a:t>
              </a:r>
              <a:r>
                <a:rPr lang="en-US" sz="2000" dirty="0" smtClean="0">
                  <a:solidFill>
                    <a:srgbClr val="3B6131"/>
                  </a:solidFill>
                </a:rPr>
                <a:t>streaming</a:t>
              </a:r>
              <a:r>
                <a:rPr lang="en-US" sz="2000" dirty="0">
                  <a:solidFill>
                    <a:srgbClr val="3B6131"/>
                  </a:solidFill>
                </a:rPr>
                <a:t>, compression, staging, </a:t>
              </a:r>
              <a:r>
                <a:rPr lang="is-IS" sz="2000" dirty="0">
                  <a:solidFill>
                    <a:srgbClr val="3B6131"/>
                  </a:solidFill>
                </a:rPr>
                <a:t>…</a:t>
              </a:r>
              <a:endParaRPr lang="en-US" sz="2000" dirty="0">
                <a:solidFill>
                  <a:srgbClr val="3B613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40496" y="1800865"/>
              <a:ext cx="267246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48395E"/>
                  </a:solidFill>
                </a:rPr>
                <a:t>Centralized </a:t>
              </a:r>
              <a:r>
                <a:rPr lang="en-US" sz="2000" dirty="0">
                  <a:solidFill>
                    <a:srgbClr val="48395E"/>
                  </a:solidFill>
                </a:rPr>
                <a:t>and distributed data </a:t>
              </a:r>
              <a:r>
                <a:rPr lang="en-US" sz="2000" dirty="0" smtClean="0">
                  <a:solidFill>
                    <a:srgbClr val="48395E"/>
                  </a:solidFill>
                </a:rPr>
                <a:t>archives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48395E"/>
                  </a:solidFill>
                </a:rPr>
                <a:t>Backward </a:t>
              </a:r>
              <a:r>
                <a:rPr lang="en-US" sz="2000" dirty="0">
                  <a:solidFill>
                    <a:srgbClr val="48395E"/>
                  </a:solidFill>
                </a:rPr>
                <a:t>compatibility &amp; standardization</a:t>
              </a:r>
            </a:p>
            <a:p>
              <a:pPr marL="342900" indent="-342900">
                <a:buFont typeface="Wingdings" charset="2"/>
                <a:buChar char="²"/>
              </a:pPr>
              <a:endParaRPr lang="en-US" sz="2000" dirty="0" smtClean="0">
                <a:solidFill>
                  <a:srgbClr val="48395E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25979" y="4334966"/>
              <a:ext cx="3279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13054"/>
                  </a:solidFill>
                </a:rPr>
                <a:t>Data versioning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13054"/>
                  </a:solidFill>
                </a:rPr>
                <a:t>Data publication strategies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13054"/>
                  </a:solidFill>
                </a:rPr>
                <a:t>Data archives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05551" y="6715812"/>
              <a:ext cx="36950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2F5B39"/>
                  </a:solidFill>
                </a:rPr>
                <a:t>Semantic-aware &amp; standardized visualization, analysis, and exploration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88911" y="7655637"/>
              <a:ext cx="4123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2F5B39"/>
                  </a:solidFill>
                </a:rPr>
                <a:t>Workflow management &amp; </a:t>
              </a:r>
              <a:r>
                <a:rPr lang="en-US" sz="2000" dirty="0" smtClean="0">
                  <a:solidFill>
                    <a:srgbClr val="2F5B39"/>
                  </a:solidFill>
                </a:rPr>
                <a:t>design</a:t>
              </a:r>
              <a:endParaRPr lang="en-US" sz="2000" dirty="0">
                <a:solidFill>
                  <a:srgbClr val="2F5B39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84020" y="8008685"/>
              <a:ext cx="36925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2F5B39"/>
                  </a:solidFill>
                </a:rPr>
                <a:t>Integration of NWB:N with workflow </a:t>
              </a:r>
              <a:r>
                <a:rPr lang="en-US" sz="2000" dirty="0" smtClean="0">
                  <a:solidFill>
                    <a:srgbClr val="2F5B39"/>
                  </a:solidFill>
                </a:rPr>
                <a:t>tools</a:t>
              </a:r>
              <a:endParaRPr lang="en-US" sz="2000" dirty="0">
                <a:solidFill>
                  <a:srgbClr val="2F5B39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201907" y="8620719"/>
              <a:ext cx="2899937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2F5B39"/>
                  </a:solidFill>
                </a:rPr>
                <a:t>Parallel analysis </a:t>
              </a:r>
              <a:r>
                <a:rPr lang="en-US" sz="2000" dirty="0" smtClean="0">
                  <a:solidFill>
                    <a:srgbClr val="2F5B39"/>
                  </a:solidFill>
                </a:rPr>
                <a:t>frameworks</a:t>
              </a:r>
              <a:endParaRPr lang="en-US" sz="2000" dirty="0">
                <a:solidFill>
                  <a:srgbClr val="2F5B39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31408" y="9235686"/>
              <a:ext cx="174641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2F5B39"/>
                  </a:solidFill>
                </a:rPr>
                <a:t>In situ data analysis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6498" y="9172174"/>
              <a:ext cx="267693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2F594B"/>
                  </a:solidFill>
                </a:rPr>
                <a:t>Quality assurance &amp; control (QA/QC)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2F594B"/>
                  </a:solidFill>
                </a:rPr>
                <a:t>Data </a:t>
              </a:r>
              <a:r>
                <a:rPr lang="en-US" sz="2000" dirty="0" err="1" smtClean="0">
                  <a:solidFill>
                    <a:srgbClr val="2F594B"/>
                  </a:solidFill>
                </a:rPr>
                <a:t>curation</a:t>
              </a:r>
              <a:r>
                <a:rPr lang="en-US" sz="2000" dirty="0" smtClean="0">
                  <a:solidFill>
                    <a:srgbClr val="2F594B"/>
                  </a:solidFill>
                </a:rPr>
                <a:t> &amp;</a:t>
              </a:r>
              <a:r>
                <a:rPr lang="en-US" sz="2000" dirty="0">
                  <a:solidFill>
                    <a:srgbClr val="2F594B"/>
                  </a:solidFill>
                </a:rPr>
                <a:t> </a:t>
              </a:r>
              <a:r>
                <a:rPr lang="en-US" sz="2000" dirty="0" smtClean="0">
                  <a:solidFill>
                    <a:srgbClr val="2F594B"/>
                  </a:solidFill>
                </a:rPr>
                <a:t>standardization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2F594B"/>
                  </a:solidFill>
                </a:rPr>
                <a:t>Governance &amp; protocols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2F594B"/>
                  </a:solidFill>
                </a:rPr>
                <a:t>Data ingestion</a:t>
              </a:r>
            </a:p>
            <a:p>
              <a:endParaRPr lang="en-US" sz="2000" dirty="0" smtClean="0">
                <a:solidFill>
                  <a:srgbClr val="2F594B"/>
                </a:solidFill>
              </a:endParaRPr>
            </a:p>
            <a:p>
              <a:pPr marL="342900" indent="-342900">
                <a:buFont typeface="Wingdings" charset="2"/>
                <a:buChar char="²"/>
              </a:pPr>
              <a:endParaRPr lang="en-US" sz="2000" dirty="0" smtClean="0">
                <a:solidFill>
                  <a:srgbClr val="2F594B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71526" y="6626052"/>
              <a:ext cx="363439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64960"/>
                  </a:solidFill>
                </a:rPr>
                <a:t>Modeling data relationships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64960"/>
                  </a:solidFill>
                </a:rPr>
                <a:t>I</a:t>
              </a:r>
              <a:r>
                <a:rPr lang="en-US" sz="2000" dirty="0" smtClean="0">
                  <a:solidFill>
                    <a:srgbClr val="364960"/>
                  </a:solidFill>
                </a:rPr>
                <a:t>nteroperability</a:t>
              </a:r>
            </a:p>
            <a:p>
              <a:pPr marL="34290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64960"/>
                  </a:solidFill>
                </a:rPr>
                <a:t>Development and integration of controlled vocabularies and ontologies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54090" y="8124171"/>
              <a:ext cx="287083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64960"/>
                  </a:solidFill>
                </a:rPr>
                <a:t>Data </a:t>
              </a:r>
              <a:r>
                <a:rPr lang="en-US" sz="2000" dirty="0" smtClean="0">
                  <a:solidFill>
                    <a:srgbClr val="364960"/>
                  </a:solidFill>
                </a:rPr>
                <a:t>integration</a:t>
              </a:r>
            </a:p>
            <a:p>
              <a:pPr marL="342900" lvl="0" indent="-342900">
                <a:buFont typeface="Wingdings" charset="2"/>
                <a:buChar char="²"/>
              </a:pPr>
              <a:r>
                <a:rPr lang="en-US" sz="2000" dirty="0" smtClean="0">
                  <a:solidFill>
                    <a:srgbClr val="364960"/>
                  </a:solidFill>
                </a:rPr>
                <a:t>Provenance</a:t>
              </a:r>
              <a:endParaRPr lang="en-US" sz="2000" dirty="0">
                <a:solidFill>
                  <a:srgbClr val="364960"/>
                </a:solidFill>
              </a:endParaRPr>
            </a:p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64960"/>
                  </a:solidFill>
                </a:rPr>
                <a:t>Automatic </a:t>
              </a:r>
              <a:r>
                <a:rPr lang="en-US" sz="2000" dirty="0" smtClean="0">
                  <a:solidFill>
                    <a:srgbClr val="364960"/>
                  </a:solidFill>
                </a:rPr>
                <a:t>capture &amp; </a:t>
              </a:r>
              <a:r>
                <a:rPr lang="en-US" sz="2000" dirty="0">
                  <a:solidFill>
                    <a:srgbClr val="364960"/>
                  </a:solidFill>
                </a:rPr>
                <a:t>extraction of </a:t>
              </a:r>
              <a:r>
                <a:rPr lang="en-US" sz="2000" dirty="0" smtClean="0">
                  <a:solidFill>
                    <a:srgbClr val="364960"/>
                  </a:solidFill>
                </a:rPr>
                <a:t>metadata</a:t>
              </a:r>
              <a:endParaRPr lang="en-US" sz="2000" dirty="0">
                <a:solidFill>
                  <a:srgbClr val="36496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24226" y="10819516"/>
              <a:ext cx="3207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2575C"/>
                  </a:solidFill>
                </a:rPr>
                <a:t>F</a:t>
              </a:r>
              <a:r>
                <a:rPr lang="en-US" sz="2000" dirty="0" smtClean="0">
                  <a:solidFill>
                    <a:srgbClr val="32575C"/>
                  </a:solidFill>
                </a:rPr>
                <a:t>oreign data fields and references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66499" y="8347071"/>
              <a:ext cx="162389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2575C"/>
                  </a:solidFill>
                </a:rPr>
                <a:t>Alternate storage </a:t>
              </a:r>
              <a:r>
                <a:rPr lang="en-US" sz="2000" dirty="0" err="1">
                  <a:solidFill>
                    <a:srgbClr val="32575C"/>
                  </a:solidFill>
                </a:rPr>
                <a:t>backends</a:t>
              </a:r>
              <a:endParaRPr lang="en-US" sz="2000" dirty="0">
                <a:solidFill>
                  <a:srgbClr val="32575C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24997" y="9269815"/>
              <a:ext cx="27919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2575C"/>
                  </a:solidFill>
                </a:rPr>
                <a:t>Parallel data search, query &amp; discovery for data-driven analytics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88920" y="10209635"/>
              <a:ext cx="36893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charset="2"/>
                <a:buChar char="²"/>
              </a:pPr>
              <a:r>
                <a:rPr lang="en-US" sz="2000" dirty="0">
                  <a:solidFill>
                    <a:srgbClr val="32575C"/>
                  </a:solidFill>
                </a:rPr>
                <a:t>Integration with data archive </a:t>
              </a:r>
              <a:r>
                <a:rPr lang="en-US" sz="2000" dirty="0" smtClean="0">
                  <a:solidFill>
                    <a:srgbClr val="32575C"/>
                  </a:solidFill>
                </a:rPr>
                <a:t>&amp; management </a:t>
              </a:r>
              <a:r>
                <a:rPr lang="en-US" sz="2000" dirty="0">
                  <a:solidFill>
                    <a:srgbClr val="32575C"/>
                  </a:solidFill>
                </a:rPr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71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Previous Versions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 rot="10800000">
            <a:off x="6689812" y="6646744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CB46F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3513081">
            <a:off x="4415267" y="8114964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DB195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6200000">
            <a:off x="1685027" y="7673880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FA4AD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8908369">
            <a:off x="266754" y="5171021"/>
            <a:ext cx="6003427" cy="4196983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  <a:gd name="connsiteX0" fmla="*/ 0 w 6003427"/>
              <a:gd name="connsiteY0" fmla="*/ 4196983 h 4196983"/>
              <a:gd name="connsiteX1" fmla="*/ 6003427 w 6003427"/>
              <a:gd name="connsiteY1" fmla="*/ 4137120 h 4196983"/>
              <a:gd name="connsiteX2" fmla="*/ 1853732 w 6003427"/>
              <a:gd name="connsiteY2" fmla="*/ 0 h 4196983"/>
              <a:gd name="connsiteX3" fmla="*/ 948344 w 6003427"/>
              <a:gd name="connsiteY3" fmla="*/ 1207184 h 4196983"/>
              <a:gd name="connsiteX4" fmla="*/ 357327 w 6003427"/>
              <a:gd name="connsiteY4" fmla="*/ 2540117 h 4196983"/>
              <a:gd name="connsiteX5" fmla="*/ 68105 w 6003427"/>
              <a:gd name="connsiteY5" fmla="*/ 3533528 h 4196983"/>
              <a:gd name="connsiteX6" fmla="*/ 130980 w 6003427"/>
              <a:gd name="connsiteY6" fmla="*/ 4049097 h 419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3427" h="4196983">
                <a:moveTo>
                  <a:pt x="0" y="4196983"/>
                </a:moveTo>
                <a:lnTo>
                  <a:pt x="6003427" y="4137120"/>
                </a:lnTo>
                <a:lnTo>
                  <a:pt x="1853732" y="0"/>
                </a:lnTo>
                <a:lnTo>
                  <a:pt x="948344" y="1207184"/>
                </a:lnTo>
                <a:lnTo>
                  <a:pt x="357327" y="2540117"/>
                </a:lnTo>
                <a:lnTo>
                  <a:pt x="68105" y="3533528"/>
                </a:lnTo>
                <a:lnTo>
                  <a:pt x="130980" y="4049097"/>
                </a:lnTo>
              </a:path>
            </a:pathLst>
          </a:custGeom>
          <a:gradFill flip="none" rotWithShape="1">
            <a:gsLst>
              <a:gs pos="57000">
                <a:srgbClr val="6181A9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8100282">
            <a:off x="7467725" y="3969818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70B85A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5400000">
            <a:off x="5880680" y="1759202"/>
            <a:ext cx="5871780" cy="4140342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  <a:gd name="connsiteX0" fmla="*/ 50300 w 5935322"/>
              <a:gd name="connsiteY0" fmla="*/ 4184206 h 4209355"/>
              <a:gd name="connsiteX1" fmla="*/ 5935322 w 5935322"/>
              <a:gd name="connsiteY1" fmla="*/ 4209355 h 4209355"/>
              <a:gd name="connsiteX2" fmla="*/ 1776653 w 5935322"/>
              <a:gd name="connsiteY2" fmla="*/ 0 h 4209355"/>
              <a:gd name="connsiteX3" fmla="*/ 880239 w 5935322"/>
              <a:gd name="connsiteY3" fmla="*/ 1279419 h 4209355"/>
              <a:gd name="connsiteX4" fmla="*/ 289222 w 5935322"/>
              <a:gd name="connsiteY4" fmla="*/ 2612352 h 4209355"/>
              <a:gd name="connsiteX5" fmla="*/ 0 w 5935322"/>
              <a:gd name="connsiteY5" fmla="*/ 3605763 h 4209355"/>
              <a:gd name="connsiteX6" fmla="*/ 62875 w 5935322"/>
              <a:gd name="connsiteY6" fmla="*/ 4121332 h 420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209355">
                <a:moveTo>
                  <a:pt x="50300" y="4184206"/>
                </a:moveTo>
                <a:lnTo>
                  <a:pt x="5935322" y="4209355"/>
                </a:lnTo>
                <a:lnTo>
                  <a:pt x="1776653" y="0"/>
                </a:lnTo>
                <a:lnTo>
                  <a:pt x="880239" y="1279419"/>
                </a:lnTo>
                <a:lnTo>
                  <a:pt x="289222" y="2612352"/>
                </a:lnTo>
                <a:lnTo>
                  <a:pt x="0" y="3605763"/>
                </a:lnTo>
                <a:lnTo>
                  <a:pt x="62875" y="4121332"/>
                </a:lnTo>
              </a:path>
            </a:pathLst>
          </a:custGeom>
          <a:gradFill flip="none" rotWithShape="1">
            <a:gsLst>
              <a:gs pos="57000">
                <a:srgbClr val="9BBB59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2706850">
            <a:off x="3208160" y="1106101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8064A2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880238" y="2489817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6361A6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3500000"/>
              <a:gd name="adj2" fmla="val 16219615"/>
              <a:gd name="adj3" fmla="val 6041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6"/>
              <a:satOff val="-16880"/>
              <a:lumOff val="-2745"/>
              <a:alphaOff val="0"/>
            </a:schemeClr>
          </a:fillRef>
          <a:effectRef idx="0">
            <a:schemeClr val="accent3">
              <a:hueOff val="11250266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Block Arc 4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0800000"/>
              <a:gd name="adj2" fmla="val 13522234"/>
              <a:gd name="adj3" fmla="val 6057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9643085"/>
              <a:satOff val="-14469"/>
              <a:lumOff val="-2353"/>
              <a:alphaOff val="0"/>
            </a:schemeClr>
          </a:fillRef>
          <a:effectRef idx="0">
            <a:schemeClr val="accent3">
              <a:hueOff val="9643085"/>
              <a:satOff val="-14469"/>
              <a:lumOff val="-2353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Block Arc 5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8041157"/>
              <a:gd name="adj2" fmla="val 10811777"/>
              <a:gd name="adj3" fmla="val 6045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8035904"/>
              <a:satOff val="-12057"/>
              <a:lumOff val="-1961"/>
              <a:alphaOff val="0"/>
            </a:schemeClr>
          </a:fillRef>
          <a:effectRef idx="0">
            <a:schemeClr val="accent3">
              <a:hueOff val="8035904"/>
              <a:satOff val="-12057"/>
              <a:lumOff val="-1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Block Arc 6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5372435"/>
              <a:gd name="adj2" fmla="val 8088855"/>
              <a:gd name="adj3" fmla="val 6056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428724"/>
              <a:satOff val="-9646"/>
              <a:lumOff val="-1569"/>
              <a:alphaOff val="0"/>
            </a:schemeClr>
          </a:fillRef>
          <a:effectRef idx="0">
            <a:schemeClr val="accent3">
              <a:hueOff val="6428724"/>
              <a:satOff val="-9646"/>
              <a:lumOff val="-1569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Block Arc 7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2700000"/>
              <a:gd name="adj2" fmla="val 5384323"/>
              <a:gd name="adj3" fmla="val 6040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821542"/>
              <a:satOff val="-7234"/>
              <a:lumOff val="-1176"/>
              <a:alphaOff val="0"/>
            </a:schemeClr>
          </a:fillRef>
          <a:effectRef idx="0">
            <a:schemeClr val="accent3">
              <a:hueOff val="4821542"/>
              <a:satOff val="-7234"/>
              <a:lumOff val="-1176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Block Arc 8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0"/>
              <a:gd name="adj2" fmla="val 2766419"/>
              <a:gd name="adj3" fmla="val 5977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214362"/>
              <a:satOff val="-4823"/>
              <a:lumOff val="-784"/>
              <a:alphaOff val="0"/>
            </a:schemeClr>
          </a:fillRef>
          <a:effectRef idx="0">
            <a:schemeClr val="accent3">
              <a:hueOff val="3214362"/>
              <a:satOff val="-4823"/>
              <a:lumOff val="-784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Block Arc 9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8900000"/>
              <a:gd name="adj2" fmla="val 21599999"/>
              <a:gd name="adj3" fmla="val 6040"/>
            </a:avLst>
          </a:prstGeom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07181"/>
              <a:satOff val="-2411"/>
              <a:lumOff val="-392"/>
              <a:alphaOff val="0"/>
            </a:schemeClr>
          </a:fillRef>
          <a:effectRef idx="0">
            <a:schemeClr val="accent3">
              <a:hueOff val="1607181"/>
              <a:satOff val="-2411"/>
              <a:lumOff val="-392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Block Arc 10"/>
          <p:cNvSpPr/>
          <p:nvPr/>
        </p:nvSpPr>
        <p:spPr>
          <a:xfrm>
            <a:off x="519449" y="383997"/>
            <a:ext cx="12545802" cy="12545802"/>
          </a:xfrm>
          <a:prstGeom prst="blockArc">
            <a:avLst>
              <a:gd name="adj1" fmla="val 16200000"/>
              <a:gd name="adj2" fmla="val 18955174"/>
              <a:gd name="adj3" fmla="val 5839"/>
            </a:avLst>
          </a:pr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extBox 25"/>
          <p:cNvSpPr txBox="1"/>
          <p:nvPr/>
        </p:nvSpPr>
        <p:spPr>
          <a:xfrm rot="20226140">
            <a:off x="3062212" y="1156488"/>
            <a:ext cx="3324463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Up">
              <a:avLst>
                <a:gd name="adj" fmla="val 1301501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Preservation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7419409">
            <a:off x="137665" y="4097829"/>
            <a:ext cx="3304092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Up">
              <a:avLst>
                <a:gd name="adj" fmla="val 13443625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Publication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5" name="Freeform 34"/>
          <p:cNvSpPr>
            <a:spLocks noChangeAspect="1"/>
          </p:cNvSpPr>
          <p:nvPr/>
        </p:nvSpPr>
        <p:spPr>
          <a:xfrm>
            <a:off x="1282058" y="1136354"/>
            <a:ext cx="11018520" cy="11018520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  <a:noFill/>
          <a:ln w="38100">
            <a:solidFill>
              <a:srgbClr val="FFFFFF"/>
            </a:solidFill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100" kern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46399" y="383997"/>
            <a:ext cx="0" cy="12545806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9450" y="6630988"/>
            <a:ext cx="12545802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351494" y="2263470"/>
            <a:ext cx="8940707" cy="8852683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4069" y="2175446"/>
            <a:ext cx="8852683" cy="8940707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89921" y="4866444"/>
            <a:ext cx="3536155" cy="3536155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8100" cmpd="sng"/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100" kern="1200" dirty="0" smtClean="0"/>
              <a:t>NWB:N</a:t>
            </a:r>
            <a:endParaRPr lang="en-US" sz="6100" kern="1200" dirty="0"/>
          </a:p>
        </p:txBody>
      </p:sp>
      <p:sp>
        <p:nvSpPr>
          <p:cNvPr id="61" name="Isosceles Triangle 60"/>
          <p:cNvSpPr/>
          <p:nvPr/>
        </p:nvSpPr>
        <p:spPr>
          <a:xfrm rot="7947077">
            <a:off x="10432951" y="2238762"/>
            <a:ext cx="1315692" cy="65910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12029955" y="6425103"/>
            <a:ext cx="1315692" cy="659103"/>
          </a:xfrm>
          <a:prstGeom prst="triangle">
            <a:avLst/>
          </a:prstGeom>
          <a:solidFill>
            <a:srgbClr val="70B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13509961">
            <a:off x="10170382" y="10575093"/>
            <a:ext cx="1315692" cy="659103"/>
          </a:xfrm>
          <a:prstGeom prst="triangle">
            <a:avLst/>
          </a:prstGeom>
          <a:solidFill>
            <a:srgbClr val="5CB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rot="16200000">
            <a:off x="5962805" y="12186595"/>
            <a:ext cx="1315692" cy="659103"/>
          </a:xfrm>
          <a:prstGeom prst="triangle">
            <a:avLst/>
          </a:prstGeom>
          <a:solidFill>
            <a:srgbClr val="5DB1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18615642">
            <a:off x="1828766" y="10424195"/>
            <a:ext cx="1315692" cy="659103"/>
          </a:xfrm>
          <a:prstGeom prst="triangle">
            <a:avLst/>
          </a:prstGeom>
          <a:solidFill>
            <a:srgbClr val="5FA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241260" y="6221301"/>
            <a:ext cx="1315692" cy="659103"/>
          </a:xfrm>
          <a:prstGeom prst="triangle">
            <a:avLst/>
          </a:prstGeom>
          <a:solidFill>
            <a:srgbClr val="6181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2521761">
            <a:off x="2021199" y="2067498"/>
            <a:ext cx="1315692" cy="659103"/>
          </a:xfrm>
          <a:prstGeom prst="triangle">
            <a:avLst/>
          </a:prstGeom>
          <a:solidFill>
            <a:srgbClr val="6361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5400000">
            <a:off x="6242057" y="446846"/>
            <a:ext cx="1315692" cy="659103"/>
          </a:xfrm>
          <a:prstGeom prst="triangle">
            <a:avLst/>
          </a:prstGeom>
          <a:solidFill>
            <a:srgbClr val="8064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348060">
            <a:off x="7411656" y="1173025"/>
            <a:ext cx="2935757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Up">
              <a:avLst>
                <a:gd name="adj" fmla="val 13900857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Planning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501794">
            <a:off x="2578528" y="11146574"/>
            <a:ext cx="4040987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Down">
              <a:avLst>
                <a:gd name="adj" fmla="val 197546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Discovery &amp; Access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20231778">
            <a:off x="6808699" y="11167482"/>
            <a:ext cx="4187779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Down">
              <a:avLst>
                <a:gd name="adj" fmla="val 197546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Sharing &amp; Contributing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4019582">
            <a:off x="-28609" y="8230001"/>
            <a:ext cx="3608468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Down">
              <a:avLst>
                <a:gd name="adj" fmla="val 2940312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&amp; Reuse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7542108">
            <a:off x="9807712" y="8243930"/>
            <a:ext cx="3955797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Down">
              <a:avLst>
                <a:gd name="adj" fmla="val 1590425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Analysis &amp; Synthesis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864906">
            <a:off x="10241026" y="3907894"/>
            <a:ext cx="2923007" cy="971705"/>
          </a:xfrm>
          <a:prstGeom prst="rect">
            <a:avLst/>
          </a:prstGeom>
          <a:noFill/>
          <a:effectLst/>
        </p:spPr>
        <p:txBody>
          <a:bodyPr wrap="none" rtlCol="0">
            <a:prstTxWarp prst="textArchUp">
              <a:avLst>
                <a:gd name="adj" fmla="val 13126889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Acquisition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25366" y="6045319"/>
            <a:ext cx="409445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B6131"/>
                </a:solidFill>
              </a:rPr>
              <a:t>In </a:t>
            </a:r>
            <a:r>
              <a:rPr lang="en-US" sz="2000" dirty="0">
                <a:solidFill>
                  <a:srgbClr val="3B6131"/>
                </a:solidFill>
              </a:rPr>
              <a:t>situ data </a:t>
            </a:r>
            <a:r>
              <a:rPr lang="en-US" sz="2000" dirty="0" smtClean="0">
                <a:solidFill>
                  <a:srgbClr val="3B6131"/>
                </a:solidFill>
              </a:rPr>
              <a:t>pre-processing </a:t>
            </a:r>
            <a:endParaRPr lang="en-US" sz="2000" dirty="0">
              <a:solidFill>
                <a:srgbClr val="3B613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6499" y="1800865"/>
            <a:ext cx="3294210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>
                <a:solidFill>
                  <a:srgbClr val="5F7237"/>
                </a:solidFill>
              </a:rPr>
              <a:t>Data lifecycle management </a:t>
            </a:r>
            <a:r>
              <a:rPr lang="en-US" sz="2000" dirty="0" smtClean="0">
                <a:solidFill>
                  <a:srgbClr val="5F7237"/>
                </a:solidFill>
              </a:rPr>
              <a:t>strategies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5F7237"/>
                </a:solidFill>
              </a:rPr>
              <a:t>Data Protocols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5F7237"/>
                </a:solidFill>
              </a:rPr>
              <a:t>NWB:N-Hub extension archive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5F7237"/>
                </a:solidFill>
              </a:rPr>
              <a:t>NWB:N data software ecosystem &amp; core technologies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5F7237"/>
                </a:solidFill>
              </a:rPr>
              <a:t>Governance</a:t>
            </a:r>
            <a:endParaRPr lang="en-US" sz="2000" dirty="0">
              <a:solidFill>
                <a:srgbClr val="5F7237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5F723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53158" y="4047634"/>
            <a:ext cx="2210109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3B6131"/>
                </a:solidFill>
              </a:rPr>
              <a:t>Integration with data acquisition systems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11120" y="5032503"/>
            <a:ext cx="3762613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3B6131"/>
                </a:solidFill>
              </a:rPr>
              <a:t>Advanced I/O strategies: data streaming, compression, staging, </a:t>
            </a:r>
            <a:r>
              <a:rPr lang="is-IS" sz="2000" dirty="0">
                <a:solidFill>
                  <a:srgbClr val="3B6131"/>
                </a:solidFill>
              </a:rPr>
              <a:t>…</a:t>
            </a:r>
            <a:endParaRPr lang="en-US" sz="2000" dirty="0">
              <a:solidFill>
                <a:srgbClr val="3B613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40496" y="1800865"/>
            <a:ext cx="2672467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48395E"/>
                </a:solidFill>
              </a:rPr>
              <a:t>Centralized </a:t>
            </a:r>
            <a:r>
              <a:rPr lang="en-US" sz="2000" dirty="0">
                <a:solidFill>
                  <a:srgbClr val="48395E"/>
                </a:solidFill>
              </a:rPr>
              <a:t>and distributed data </a:t>
            </a:r>
            <a:r>
              <a:rPr lang="en-US" sz="2000" dirty="0" smtClean="0">
                <a:solidFill>
                  <a:srgbClr val="48395E"/>
                </a:solidFill>
              </a:rPr>
              <a:t>archives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48395E"/>
                </a:solidFill>
              </a:rPr>
              <a:t>Backward </a:t>
            </a:r>
            <a:r>
              <a:rPr lang="en-US" sz="2000" dirty="0">
                <a:solidFill>
                  <a:srgbClr val="48395E"/>
                </a:solidFill>
              </a:rPr>
              <a:t>compatibility &amp; standardization</a:t>
            </a:r>
          </a:p>
          <a:p>
            <a:pPr marL="342900" indent="-342900">
              <a:buFont typeface="Wingdings" charset="2"/>
              <a:buChar char="²"/>
            </a:pPr>
            <a:endParaRPr lang="en-US" sz="2000" dirty="0" smtClean="0">
              <a:solidFill>
                <a:srgbClr val="48395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25979" y="4334966"/>
            <a:ext cx="3279938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13054"/>
                </a:solidFill>
              </a:rPr>
              <a:t>Data versioning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13054"/>
                </a:solidFill>
              </a:rPr>
              <a:t>Data publication strategies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13054"/>
                </a:solidFill>
              </a:rPr>
              <a:t>Data archives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05551" y="6715812"/>
            <a:ext cx="3695027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2F5B39"/>
                </a:solidFill>
              </a:rPr>
              <a:t>Semantic-aware &amp; standardized visualization, analysis, and exploration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88911" y="7655637"/>
            <a:ext cx="41235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2F5B39"/>
                </a:solidFill>
              </a:rPr>
              <a:t>Workflow management &amp; </a:t>
            </a:r>
            <a:r>
              <a:rPr lang="en-US" sz="2000" dirty="0" smtClean="0">
                <a:solidFill>
                  <a:srgbClr val="2F5B39"/>
                </a:solidFill>
              </a:rPr>
              <a:t>design</a:t>
            </a:r>
            <a:endParaRPr lang="en-US" sz="2000" dirty="0">
              <a:solidFill>
                <a:srgbClr val="2F5B3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84020" y="8008685"/>
            <a:ext cx="3692593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2F5B39"/>
                </a:solidFill>
              </a:rPr>
              <a:t>Integration of NWB:N with workflow </a:t>
            </a:r>
            <a:r>
              <a:rPr lang="en-US" sz="2000" dirty="0" smtClean="0">
                <a:solidFill>
                  <a:srgbClr val="2F5B39"/>
                </a:solidFill>
              </a:rPr>
              <a:t>tools</a:t>
            </a:r>
            <a:endParaRPr lang="en-US" sz="2000" dirty="0">
              <a:solidFill>
                <a:srgbClr val="2F5B3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01907" y="8620719"/>
            <a:ext cx="2899937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2F5B39"/>
                </a:solidFill>
              </a:rPr>
              <a:t>Parallel analysis </a:t>
            </a:r>
            <a:r>
              <a:rPr lang="en-US" sz="2000" dirty="0" smtClean="0">
                <a:solidFill>
                  <a:srgbClr val="2F5B39"/>
                </a:solidFill>
              </a:rPr>
              <a:t>frameworks</a:t>
            </a:r>
            <a:endParaRPr lang="en-US" sz="2000" dirty="0">
              <a:solidFill>
                <a:srgbClr val="2F5B3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31408" y="9235686"/>
            <a:ext cx="1746413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2F5B39"/>
                </a:solidFill>
              </a:rPr>
              <a:t>In situ data analysis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36498" y="9059286"/>
            <a:ext cx="2676935" cy="31700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2F594B"/>
                </a:solidFill>
              </a:rPr>
              <a:t>Data quality assurance &amp; control (QA/QC)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2F594B"/>
                </a:solidFill>
              </a:rPr>
              <a:t>Data </a:t>
            </a:r>
            <a:r>
              <a:rPr lang="en-US" sz="2000" dirty="0" err="1" smtClean="0">
                <a:solidFill>
                  <a:srgbClr val="2F594B"/>
                </a:solidFill>
              </a:rPr>
              <a:t>curation</a:t>
            </a:r>
            <a:endParaRPr lang="en-US" sz="2000" dirty="0" smtClean="0">
              <a:solidFill>
                <a:srgbClr val="2F594B"/>
              </a:solidFill>
            </a:endParaRP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2F594B"/>
                </a:solidFill>
              </a:rPr>
              <a:t>Data standardization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2F594B"/>
                </a:solidFill>
              </a:rPr>
              <a:t>Governance &amp; protocols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2F594B"/>
                </a:solidFill>
              </a:rPr>
              <a:t>Data ingestion</a:t>
            </a:r>
          </a:p>
          <a:p>
            <a:endParaRPr lang="en-US" sz="2000" dirty="0" smtClean="0">
              <a:solidFill>
                <a:srgbClr val="2F594B"/>
              </a:solidFill>
            </a:endParaRPr>
          </a:p>
          <a:p>
            <a:pPr marL="342900" indent="-342900">
              <a:buFont typeface="Wingdings" charset="2"/>
              <a:buChar char="²"/>
            </a:pPr>
            <a:endParaRPr lang="en-US" sz="2000" dirty="0" smtClean="0">
              <a:solidFill>
                <a:srgbClr val="2F594B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71526" y="6626052"/>
            <a:ext cx="3634391" cy="16312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64960"/>
                </a:solidFill>
              </a:rPr>
              <a:t>Modeling data relationships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64960"/>
                </a:solidFill>
              </a:rPr>
              <a:t>Data interoperability</a:t>
            </a:r>
          </a:p>
          <a:p>
            <a:pPr marL="34290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64960"/>
                </a:solidFill>
              </a:rPr>
              <a:t>Development and integration of controlled vocabularies and ontologies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4090" y="8124171"/>
            <a:ext cx="2870830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>
                <a:solidFill>
                  <a:srgbClr val="364960"/>
                </a:solidFill>
              </a:rPr>
              <a:t>Data </a:t>
            </a:r>
            <a:r>
              <a:rPr lang="en-US" sz="2000" dirty="0" smtClean="0">
                <a:solidFill>
                  <a:srgbClr val="364960"/>
                </a:solidFill>
              </a:rPr>
              <a:t>integration</a:t>
            </a:r>
          </a:p>
          <a:p>
            <a:pPr marL="342900" lvl="0" indent="-342900">
              <a:buFont typeface="Wingdings" charset="2"/>
              <a:buChar char="²"/>
            </a:pPr>
            <a:r>
              <a:rPr lang="en-US" sz="2000" dirty="0" smtClean="0">
                <a:solidFill>
                  <a:srgbClr val="364960"/>
                </a:solidFill>
              </a:rPr>
              <a:t>Data </a:t>
            </a:r>
            <a:r>
              <a:rPr lang="en-US" sz="2000" dirty="0">
                <a:solidFill>
                  <a:srgbClr val="364960"/>
                </a:solidFill>
              </a:rPr>
              <a:t>provenance</a:t>
            </a:r>
          </a:p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364960"/>
                </a:solidFill>
              </a:rPr>
              <a:t>Automatic </a:t>
            </a:r>
            <a:r>
              <a:rPr lang="en-US" sz="2000" dirty="0" smtClean="0">
                <a:solidFill>
                  <a:srgbClr val="364960"/>
                </a:solidFill>
              </a:rPr>
              <a:t>capture &amp; </a:t>
            </a:r>
            <a:r>
              <a:rPr lang="en-US" sz="2000" dirty="0">
                <a:solidFill>
                  <a:srgbClr val="364960"/>
                </a:solidFill>
              </a:rPr>
              <a:t>extraction of </a:t>
            </a:r>
            <a:r>
              <a:rPr lang="en-US" sz="2000" dirty="0" smtClean="0">
                <a:solidFill>
                  <a:srgbClr val="364960"/>
                </a:solidFill>
              </a:rPr>
              <a:t>metadata</a:t>
            </a:r>
            <a:endParaRPr lang="en-US" sz="2000" dirty="0">
              <a:solidFill>
                <a:srgbClr val="36496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24226" y="10819516"/>
            <a:ext cx="320700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²"/>
            </a:pPr>
            <a:r>
              <a:rPr lang="en-US" sz="2000" dirty="0">
                <a:solidFill>
                  <a:srgbClr val="32575C"/>
                </a:solidFill>
              </a:rPr>
              <a:t>F</a:t>
            </a:r>
            <a:r>
              <a:rPr lang="en-US" sz="2000" dirty="0" smtClean="0">
                <a:solidFill>
                  <a:srgbClr val="32575C"/>
                </a:solidFill>
              </a:rPr>
              <a:t>oreign data fields and references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66499" y="8347071"/>
            <a:ext cx="1623899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32575C"/>
                </a:solidFill>
              </a:rPr>
              <a:t>Alternate storage </a:t>
            </a:r>
            <a:r>
              <a:rPr lang="en-US" sz="2000" dirty="0" err="1">
                <a:solidFill>
                  <a:srgbClr val="32575C"/>
                </a:solidFill>
              </a:rPr>
              <a:t>backends</a:t>
            </a:r>
            <a:endParaRPr lang="en-US" sz="2000" dirty="0">
              <a:solidFill>
                <a:srgbClr val="32575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4997" y="9269815"/>
            <a:ext cx="2791977" cy="10156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32575C"/>
                </a:solidFill>
              </a:rPr>
              <a:t>Parallel data search, query &amp; discovery for data-driven analytics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88920" y="10209635"/>
            <a:ext cx="3689393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lvl="0" indent="-342900">
              <a:buFont typeface="Wingdings" charset="2"/>
              <a:buChar char="²"/>
            </a:pPr>
            <a:r>
              <a:rPr lang="en-US" sz="2000" dirty="0">
                <a:solidFill>
                  <a:srgbClr val="32575C"/>
                </a:solidFill>
              </a:rPr>
              <a:t>Integration with data archive </a:t>
            </a:r>
            <a:r>
              <a:rPr lang="en-US" sz="2000" dirty="0" smtClean="0">
                <a:solidFill>
                  <a:srgbClr val="32575C"/>
                </a:solidFill>
              </a:rPr>
              <a:t>&amp; data </a:t>
            </a:r>
            <a:r>
              <a:rPr lang="en-US" sz="2000" dirty="0">
                <a:solidFill>
                  <a:srgbClr val="32575C"/>
                </a:solidFill>
              </a:rPr>
              <a:t>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51182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5490" y="6791954"/>
            <a:ext cx="6613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Integration with data archives and lab data management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Foreign fields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Alternate storage </a:t>
            </a:r>
            <a:r>
              <a:rPr lang="en-US" sz="2000" dirty="0" err="1" smtClean="0"/>
              <a:t>backends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37612" y="9166828"/>
            <a:ext cx="6613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Enhancing NWB:N community adoption, extension and </a:t>
            </a:r>
            <a:r>
              <a:rPr lang="en-US" sz="2000" dirty="0" err="1" smtClean="0"/>
              <a:t>curation</a:t>
            </a:r>
            <a:endParaRPr lang="en-US" sz="2000" dirty="0" smtClean="0"/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NWB:N-Hub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Extension and contribution processes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1439" y="4763707"/>
            <a:ext cx="6613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Enabling data search, query, and discovery for data-driven analytics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Parallel data query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Alternate storage </a:t>
            </a:r>
            <a:r>
              <a:rPr lang="en-US" sz="2000" dirty="0" err="1" smtClean="0"/>
              <a:t>backends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8252" y="7116458"/>
            <a:ext cx="6613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Enabling advanced, parallel data analysis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Parallel analysis framework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0652" y="9891356"/>
            <a:ext cx="6613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Enhancing data standardization and reproducibility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Design and integrate standardized metadata models with associated  controlled vocabularies and ontologies with NWB:N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Integration of provenance and data relationships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Automatic capture and extraction of metadata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8252" y="4609290"/>
            <a:ext cx="6613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exploration tools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Semantic-aware data browser and visualization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conversion toolkit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Standardized applications for visualization and processing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8252" y="5891974"/>
            <a:ext cx="6613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Analysis workflows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Web-enabled data workflows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Integration of analysis methods and workflows with NWB:N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4513" y="3558943"/>
            <a:ext cx="475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Centralized and distributed data archives</a:t>
            </a:r>
          </a:p>
          <a:p>
            <a:r>
              <a:rPr lang="en-US" sz="2000" dirty="0"/>
              <a:t>Backward compatibility &amp; standardization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2126" y="1891904"/>
            <a:ext cx="6613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Publications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citation and versioning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archives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54526" y="6087146"/>
            <a:ext cx="6613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management systems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ingestion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45213" y="826783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</a:t>
            </a:r>
            <a:r>
              <a:rPr lang="en-US" sz="2000" dirty="0" err="1" smtClean="0"/>
              <a:t>curation</a:t>
            </a:r>
            <a:r>
              <a:rPr lang="en-US" sz="2000" dirty="0" smtClean="0"/>
              <a:t> and quality control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652" y="8296514"/>
            <a:ext cx="6613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&amp; Reuse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Integration</a:t>
            </a:r>
          </a:p>
          <a:p>
            <a:pPr marL="1126632" lvl="1" indent="-342900">
              <a:buFont typeface="Arial"/>
              <a:buChar char="•"/>
            </a:pPr>
            <a:r>
              <a:rPr lang="en-US" sz="2000" dirty="0" smtClean="0"/>
              <a:t>Modeling of data relationships</a:t>
            </a:r>
          </a:p>
          <a:p>
            <a:pPr marL="1126632" lvl="1" indent="-342900">
              <a:buFont typeface="Arial"/>
              <a:buChar char="•"/>
            </a:pPr>
            <a:r>
              <a:rPr lang="en-US" sz="2000" dirty="0" smtClean="0"/>
              <a:t>Standard tools for data integration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Interoperability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8252" y="568465"/>
            <a:ext cx="6613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planning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and lifecycle management strategies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 protocols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Etc.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31339" y="2233429"/>
            <a:ext cx="6613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acquisition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Integration with data </a:t>
            </a:r>
            <a:r>
              <a:rPr lang="en-US" sz="2000" dirty="0" smtClean="0"/>
              <a:t>acquisition systems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Advanced I/O strategies (data streaming, compression, staging, in situ etc.)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 situ data analysis etc.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437612" y="8258887"/>
            <a:ext cx="57222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Develop and maintain an accessible and sustainable open source software ecosystem for NWB:N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4525" y="10555568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Governance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339" y="4209180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Analysis and Synthesis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45213" y="568465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Contributing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94525" y="7896404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NWB:N Adoption, Development and </a:t>
            </a:r>
            <a:r>
              <a:rPr lang="en-US" sz="2000" b="1" dirty="0" err="1" smtClean="0"/>
              <a:t>Curation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54526" y="4528191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Discovery &amp; Access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02126" y="1226893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Governance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24513" y="3158833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Preservation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517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 rot="10800000">
            <a:off x="6689812" y="6646744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CB46F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3513081">
            <a:off x="4415267" y="8114964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DB195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6200000">
            <a:off x="1685027" y="7673880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FA4AD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8908369">
            <a:off x="303831" y="5155717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6181A9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8100282">
            <a:off x="7467725" y="3969818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70B85A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2706850">
            <a:off x="3208160" y="1106101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8064A2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880238" y="2489817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6361A6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loud 102"/>
          <p:cNvSpPr/>
          <p:nvPr/>
        </p:nvSpPr>
        <p:spPr>
          <a:xfrm>
            <a:off x="4301616" y="2969579"/>
            <a:ext cx="2868127" cy="126394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8064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8064A2"/>
                </a:solidFill>
              </a:rPr>
              <a:t>Backward compatibility &amp; standardization</a:t>
            </a:r>
            <a:endParaRPr lang="en-US" sz="2000" dirty="0">
              <a:solidFill>
                <a:srgbClr val="8064A2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 rot="5400000">
            <a:off x="5845154" y="1794727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9BBB59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loud 96"/>
          <p:cNvSpPr/>
          <p:nvPr/>
        </p:nvSpPr>
        <p:spPr>
          <a:xfrm>
            <a:off x="9683230" y="8706675"/>
            <a:ext cx="2400132" cy="1086034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B46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5CB46F"/>
                </a:solidFill>
              </a:rPr>
              <a:t>W</a:t>
            </a:r>
            <a:r>
              <a:rPr lang="en-US" sz="2000" dirty="0" smtClean="0">
                <a:solidFill>
                  <a:srgbClr val="5CB46F"/>
                </a:solidFill>
              </a:rPr>
              <a:t>orkflow management &amp; design</a:t>
            </a:r>
            <a:endParaRPr lang="en-US" sz="2000" dirty="0">
              <a:solidFill>
                <a:srgbClr val="5CB46F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3500000"/>
              <a:gd name="adj2" fmla="val 16219615"/>
              <a:gd name="adj3" fmla="val 6041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6"/>
              <a:satOff val="-16880"/>
              <a:lumOff val="-2745"/>
              <a:alphaOff val="0"/>
            </a:schemeClr>
          </a:fillRef>
          <a:effectRef idx="0">
            <a:schemeClr val="accent3">
              <a:hueOff val="11250266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96" name="Cloud 95"/>
          <p:cNvSpPr/>
          <p:nvPr/>
        </p:nvSpPr>
        <p:spPr>
          <a:xfrm>
            <a:off x="10142764" y="7600772"/>
            <a:ext cx="2366998" cy="1201755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B46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5CB46F"/>
                </a:solidFill>
              </a:rPr>
              <a:t>Parallel analysis frameworks</a:t>
            </a:r>
            <a:endParaRPr lang="en-US" sz="2000" dirty="0">
              <a:solidFill>
                <a:srgbClr val="5CB46F"/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0800000"/>
              <a:gd name="adj2" fmla="val 13522234"/>
              <a:gd name="adj3" fmla="val 6057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9643085"/>
              <a:satOff val="-14469"/>
              <a:lumOff val="-2353"/>
              <a:alphaOff val="0"/>
            </a:schemeClr>
          </a:fillRef>
          <a:effectRef idx="0">
            <a:schemeClr val="accent3">
              <a:hueOff val="9643085"/>
              <a:satOff val="-14469"/>
              <a:lumOff val="-2353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Block Arc 5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8041157"/>
              <a:gd name="adj2" fmla="val 10811777"/>
              <a:gd name="adj3" fmla="val 604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8035904"/>
              <a:satOff val="-12057"/>
              <a:lumOff val="-1961"/>
              <a:alphaOff val="0"/>
            </a:schemeClr>
          </a:fillRef>
          <a:effectRef idx="0">
            <a:schemeClr val="accent3">
              <a:hueOff val="8035904"/>
              <a:satOff val="-12057"/>
              <a:lumOff val="-1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Block Arc 6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5372435"/>
              <a:gd name="adj2" fmla="val 8088855"/>
              <a:gd name="adj3" fmla="val 6056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428724"/>
              <a:satOff val="-9646"/>
              <a:lumOff val="-1569"/>
              <a:alphaOff val="0"/>
            </a:schemeClr>
          </a:fillRef>
          <a:effectRef idx="0">
            <a:schemeClr val="accent3">
              <a:hueOff val="6428724"/>
              <a:satOff val="-9646"/>
              <a:lumOff val="-1569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Block Arc 7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2700000"/>
              <a:gd name="adj2" fmla="val 5384323"/>
              <a:gd name="adj3" fmla="val 60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821542"/>
              <a:satOff val="-7234"/>
              <a:lumOff val="-1176"/>
              <a:alphaOff val="0"/>
            </a:schemeClr>
          </a:fillRef>
          <a:effectRef idx="0">
            <a:schemeClr val="accent3">
              <a:hueOff val="4821542"/>
              <a:satOff val="-7234"/>
              <a:lumOff val="-1176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Block Arc 8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0"/>
              <a:gd name="adj2" fmla="val 2766419"/>
              <a:gd name="adj3" fmla="val 5977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214362"/>
              <a:satOff val="-4823"/>
              <a:lumOff val="-784"/>
              <a:alphaOff val="0"/>
            </a:schemeClr>
          </a:fillRef>
          <a:effectRef idx="0">
            <a:schemeClr val="accent3">
              <a:hueOff val="3214362"/>
              <a:satOff val="-4823"/>
              <a:lumOff val="-784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Block Arc 9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8900000"/>
              <a:gd name="adj2" fmla="val 21599999"/>
              <a:gd name="adj3" fmla="val 60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07181"/>
              <a:satOff val="-2411"/>
              <a:lumOff val="-392"/>
              <a:alphaOff val="0"/>
            </a:schemeClr>
          </a:fillRef>
          <a:effectRef idx="0">
            <a:schemeClr val="accent3">
              <a:hueOff val="1607181"/>
              <a:satOff val="-2411"/>
              <a:lumOff val="-392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Block Arc 10"/>
          <p:cNvSpPr/>
          <p:nvPr/>
        </p:nvSpPr>
        <p:spPr>
          <a:xfrm>
            <a:off x="519449" y="383997"/>
            <a:ext cx="12545802" cy="12545802"/>
          </a:xfrm>
          <a:prstGeom prst="blockArc">
            <a:avLst>
              <a:gd name="adj1" fmla="val 16200000"/>
              <a:gd name="adj2" fmla="val 18955174"/>
              <a:gd name="adj3" fmla="val 5839"/>
            </a:avLst>
          </a:pr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extBox 25"/>
          <p:cNvSpPr txBox="1"/>
          <p:nvPr/>
        </p:nvSpPr>
        <p:spPr>
          <a:xfrm rot="20226140">
            <a:off x="3062212" y="1156488"/>
            <a:ext cx="3324463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01501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Preservation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7419409">
            <a:off x="137665" y="4097829"/>
            <a:ext cx="3304092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443625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Publication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5" name="Freeform 34"/>
          <p:cNvSpPr>
            <a:spLocks noChangeAspect="1"/>
          </p:cNvSpPr>
          <p:nvPr/>
        </p:nvSpPr>
        <p:spPr>
          <a:xfrm>
            <a:off x="1282058" y="1136354"/>
            <a:ext cx="11018520" cy="11018520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100" kern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46399" y="383997"/>
            <a:ext cx="0" cy="12545806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9450" y="6630988"/>
            <a:ext cx="12545802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351494" y="2263470"/>
            <a:ext cx="8940707" cy="8852683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4069" y="2175446"/>
            <a:ext cx="8852683" cy="8940707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89921" y="4866444"/>
            <a:ext cx="3536155" cy="3536155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8100" cmpd="sng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100" kern="1200" dirty="0" smtClean="0"/>
              <a:t>NWB:N</a:t>
            </a:r>
            <a:endParaRPr lang="en-US" sz="6100" kern="1200" dirty="0"/>
          </a:p>
        </p:txBody>
      </p:sp>
      <p:sp>
        <p:nvSpPr>
          <p:cNvPr id="61" name="Isosceles Triangle 60"/>
          <p:cNvSpPr/>
          <p:nvPr/>
        </p:nvSpPr>
        <p:spPr>
          <a:xfrm rot="7947077">
            <a:off x="10432951" y="2238762"/>
            <a:ext cx="1315692" cy="65910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12029955" y="6425103"/>
            <a:ext cx="1315692" cy="659103"/>
          </a:xfrm>
          <a:prstGeom prst="triangle">
            <a:avLst/>
          </a:prstGeom>
          <a:solidFill>
            <a:srgbClr val="70B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13509961">
            <a:off x="10170382" y="10575093"/>
            <a:ext cx="1315692" cy="659103"/>
          </a:xfrm>
          <a:prstGeom prst="triangle">
            <a:avLst/>
          </a:prstGeom>
          <a:solidFill>
            <a:srgbClr val="5CB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rot="16200000">
            <a:off x="5962805" y="12186595"/>
            <a:ext cx="1315692" cy="659103"/>
          </a:xfrm>
          <a:prstGeom prst="triangle">
            <a:avLst/>
          </a:prstGeom>
          <a:solidFill>
            <a:srgbClr val="5DB1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18615642">
            <a:off x="1828766" y="10424195"/>
            <a:ext cx="1315692" cy="659103"/>
          </a:xfrm>
          <a:prstGeom prst="triangle">
            <a:avLst/>
          </a:prstGeom>
          <a:solidFill>
            <a:srgbClr val="5FA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241260" y="6221301"/>
            <a:ext cx="1315692" cy="659103"/>
          </a:xfrm>
          <a:prstGeom prst="triangle">
            <a:avLst/>
          </a:prstGeom>
          <a:solidFill>
            <a:srgbClr val="6181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2521761">
            <a:off x="2021199" y="2067498"/>
            <a:ext cx="1315692" cy="659103"/>
          </a:xfrm>
          <a:prstGeom prst="triangle">
            <a:avLst/>
          </a:prstGeom>
          <a:solidFill>
            <a:srgbClr val="6361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5400000">
            <a:off x="6242057" y="446846"/>
            <a:ext cx="1315692" cy="659103"/>
          </a:xfrm>
          <a:prstGeom prst="triangle">
            <a:avLst/>
          </a:prstGeom>
          <a:solidFill>
            <a:srgbClr val="8064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348060">
            <a:off x="7411656" y="1173025"/>
            <a:ext cx="2935757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00857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Planning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501794">
            <a:off x="2578528" y="11146574"/>
            <a:ext cx="4040987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97546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Discovery &amp; Access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20231778">
            <a:off x="6808699" y="11167482"/>
            <a:ext cx="4187779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97546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Sharing &amp; Contributing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4019582">
            <a:off x="-28609" y="8230001"/>
            <a:ext cx="3608468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40312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&amp; Reuse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7542108">
            <a:off x="9807712" y="8243930"/>
            <a:ext cx="3955797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590425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Analysis &amp; Synthesis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864906">
            <a:off x="10241026" y="3907894"/>
            <a:ext cx="2923007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6889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Acquisition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6902277" y="1586672"/>
            <a:ext cx="2167953" cy="89044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BBB59"/>
                </a:solidFill>
              </a:rPr>
              <a:t>Data Protocols</a:t>
            </a:r>
            <a:endParaRPr lang="en-US" sz="2000" dirty="0">
              <a:solidFill>
                <a:srgbClr val="9BBB59"/>
              </a:solidFill>
            </a:endParaRPr>
          </a:p>
        </p:txBody>
      </p:sp>
      <p:sp>
        <p:nvSpPr>
          <p:cNvPr id="90" name="Cloud 89"/>
          <p:cNvSpPr/>
          <p:nvPr/>
        </p:nvSpPr>
        <p:spPr>
          <a:xfrm>
            <a:off x="6888862" y="2736661"/>
            <a:ext cx="2768611" cy="1416202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BBB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BBB59"/>
                </a:solidFill>
              </a:rPr>
              <a:t>Data lifecycle management strategies</a:t>
            </a:r>
            <a:endParaRPr lang="en-US" sz="2000" dirty="0">
              <a:solidFill>
                <a:srgbClr val="9BBB59"/>
              </a:solidFill>
            </a:endParaRPr>
          </a:p>
        </p:txBody>
      </p:sp>
      <p:sp>
        <p:nvSpPr>
          <p:cNvPr id="92" name="Cloud 91"/>
          <p:cNvSpPr/>
          <p:nvPr/>
        </p:nvSpPr>
        <p:spPr>
          <a:xfrm>
            <a:off x="8674001" y="5559487"/>
            <a:ext cx="2899673" cy="937505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70B8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B85A"/>
                </a:solidFill>
              </a:rPr>
              <a:t>Integration with data acquisition </a:t>
            </a:r>
            <a:endParaRPr lang="en-US" sz="2000" dirty="0">
              <a:solidFill>
                <a:srgbClr val="70B85A"/>
              </a:solidFill>
            </a:endParaRPr>
          </a:p>
        </p:txBody>
      </p:sp>
      <p:sp>
        <p:nvSpPr>
          <p:cNvPr id="93" name="Cloud 92"/>
          <p:cNvSpPr/>
          <p:nvPr/>
        </p:nvSpPr>
        <p:spPr>
          <a:xfrm>
            <a:off x="9174158" y="3906020"/>
            <a:ext cx="2603821" cy="1653467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70B8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B85A"/>
                </a:solidFill>
              </a:rPr>
              <a:t>Advanced I/O strategies (streaming, compression..)</a:t>
            </a:r>
            <a:endParaRPr lang="en-US" sz="2000" dirty="0">
              <a:solidFill>
                <a:srgbClr val="70B85A"/>
              </a:solidFill>
            </a:endParaRPr>
          </a:p>
        </p:txBody>
      </p:sp>
      <p:sp>
        <p:nvSpPr>
          <p:cNvPr id="94" name="Cloud 93"/>
          <p:cNvSpPr/>
          <p:nvPr/>
        </p:nvSpPr>
        <p:spPr>
          <a:xfrm>
            <a:off x="10583603" y="6715812"/>
            <a:ext cx="1561416" cy="763355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B46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5CB46F"/>
                </a:solidFill>
              </a:rPr>
              <a:t>In situ analysis</a:t>
            </a:r>
            <a:endParaRPr lang="en-US" sz="2000" dirty="0">
              <a:solidFill>
                <a:srgbClr val="5CB46F"/>
              </a:solidFill>
            </a:endParaRPr>
          </a:p>
        </p:txBody>
      </p:sp>
      <p:sp>
        <p:nvSpPr>
          <p:cNvPr id="98" name="Cloud 97"/>
          <p:cNvSpPr/>
          <p:nvPr/>
        </p:nvSpPr>
        <p:spPr>
          <a:xfrm>
            <a:off x="8478629" y="6765263"/>
            <a:ext cx="2357687" cy="186952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5CB46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5CB46F"/>
                </a:solidFill>
              </a:rPr>
              <a:t>Data visualization, analysis, and exploration tools</a:t>
            </a:r>
            <a:endParaRPr lang="en-US" sz="2000" dirty="0">
              <a:solidFill>
                <a:srgbClr val="5CB46F"/>
              </a:solidFill>
            </a:endParaRPr>
          </a:p>
        </p:txBody>
      </p:sp>
      <p:sp>
        <p:nvSpPr>
          <p:cNvPr id="99" name="Cloud 98"/>
          <p:cNvSpPr/>
          <p:nvPr/>
        </p:nvSpPr>
        <p:spPr>
          <a:xfrm>
            <a:off x="3938374" y="1653347"/>
            <a:ext cx="2601099" cy="118842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8064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8064A2"/>
                </a:solidFill>
              </a:rPr>
              <a:t>Centralized &amp; distributed data archives</a:t>
            </a:r>
            <a:endParaRPr lang="en-US" sz="2000" dirty="0">
              <a:solidFill>
                <a:srgbClr val="8064A2"/>
              </a:solidFill>
            </a:endParaRPr>
          </a:p>
        </p:txBody>
      </p:sp>
      <p:sp>
        <p:nvSpPr>
          <p:cNvPr id="100" name="Cloud 99"/>
          <p:cNvSpPr/>
          <p:nvPr/>
        </p:nvSpPr>
        <p:spPr>
          <a:xfrm>
            <a:off x="1809983" y="4049030"/>
            <a:ext cx="1961534" cy="118842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361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361A6"/>
                </a:solidFill>
              </a:rPr>
              <a:t>Data versioning</a:t>
            </a:r>
            <a:endParaRPr lang="en-US" sz="2000" dirty="0">
              <a:solidFill>
                <a:srgbClr val="6361A6"/>
              </a:solidFill>
            </a:endParaRPr>
          </a:p>
        </p:txBody>
      </p:sp>
      <p:sp>
        <p:nvSpPr>
          <p:cNvPr id="102" name="Cloud 101"/>
          <p:cNvSpPr/>
          <p:nvPr/>
        </p:nvSpPr>
        <p:spPr>
          <a:xfrm>
            <a:off x="3128387" y="5022747"/>
            <a:ext cx="1961534" cy="118842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361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361A6"/>
                </a:solidFill>
              </a:rPr>
              <a:t>Data archives</a:t>
            </a:r>
            <a:endParaRPr lang="en-US" sz="2000" dirty="0">
              <a:solidFill>
                <a:srgbClr val="6361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 rot="10800000">
            <a:off x="6689812" y="6646744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CB46F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3513081">
            <a:off x="4415267" y="8114964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DB195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6200000">
            <a:off x="1685027" y="7673880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5FA4AD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18908369">
            <a:off x="303831" y="5155717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6181A9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8100282">
            <a:off x="7467725" y="3969818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70B85A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5400000">
            <a:off x="5845154" y="1794727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9BBB59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2706850">
            <a:off x="3208160" y="1106101"/>
            <a:ext cx="5871780" cy="4069291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8064A2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880238" y="2489817"/>
            <a:ext cx="5935322" cy="4137120"/>
          </a:xfrm>
          <a:custGeom>
            <a:avLst/>
            <a:gdLst>
              <a:gd name="connsiteX0" fmla="*/ 50300 w 5935322"/>
              <a:gd name="connsiteY0" fmla="*/ 4111971 h 4137120"/>
              <a:gd name="connsiteX1" fmla="*/ 5935322 w 5935322"/>
              <a:gd name="connsiteY1" fmla="*/ 4137120 h 4137120"/>
              <a:gd name="connsiteX2" fmla="*/ 1785627 w 5935322"/>
              <a:gd name="connsiteY2" fmla="*/ 0 h 4137120"/>
              <a:gd name="connsiteX3" fmla="*/ 880239 w 5935322"/>
              <a:gd name="connsiteY3" fmla="*/ 1207184 h 4137120"/>
              <a:gd name="connsiteX4" fmla="*/ 289222 w 5935322"/>
              <a:gd name="connsiteY4" fmla="*/ 2540117 h 4137120"/>
              <a:gd name="connsiteX5" fmla="*/ 0 w 5935322"/>
              <a:gd name="connsiteY5" fmla="*/ 3533528 h 4137120"/>
              <a:gd name="connsiteX6" fmla="*/ 62875 w 5935322"/>
              <a:gd name="connsiteY6" fmla="*/ 4049097 h 41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322" h="4137120">
                <a:moveTo>
                  <a:pt x="50300" y="4111971"/>
                </a:moveTo>
                <a:lnTo>
                  <a:pt x="5935322" y="4137120"/>
                </a:lnTo>
                <a:lnTo>
                  <a:pt x="1785627" y="0"/>
                </a:lnTo>
                <a:lnTo>
                  <a:pt x="880239" y="1207184"/>
                </a:lnTo>
                <a:lnTo>
                  <a:pt x="289222" y="2540117"/>
                </a:lnTo>
                <a:lnTo>
                  <a:pt x="0" y="3533528"/>
                </a:lnTo>
                <a:lnTo>
                  <a:pt x="62875" y="4049097"/>
                </a:lnTo>
              </a:path>
            </a:pathLst>
          </a:custGeom>
          <a:gradFill flip="none" rotWithShape="1">
            <a:gsLst>
              <a:gs pos="57000">
                <a:srgbClr val="6361A6"/>
              </a:gs>
              <a:gs pos="0">
                <a:srgbClr val="FFFFFF"/>
              </a:gs>
            </a:gsLst>
            <a:lin ang="174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3500000"/>
              <a:gd name="adj2" fmla="val 16219615"/>
              <a:gd name="adj3" fmla="val 6041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6"/>
              <a:satOff val="-16880"/>
              <a:lumOff val="-2745"/>
              <a:alphaOff val="0"/>
            </a:schemeClr>
          </a:fillRef>
          <a:effectRef idx="0">
            <a:schemeClr val="accent3">
              <a:hueOff val="11250266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Block Arc 4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0800000"/>
              <a:gd name="adj2" fmla="val 13522234"/>
              <a:gd name="adj3" fmla="val 6057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9643085"/>
              <a:satOff val="-14469"/>
              <a:lumOff val="-2353"/>
              <a:alphaOff val="0"/>
            </a:schemeClr>
          </a:fillRef>
          <a:effectRef idx="0">
            <a:schemeClr val="accent3">
              <a:hueOff val="9643085"/>
              <a:satOff val="-14469"/>
              <a:lumOff val="-2353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Block Arc 5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8041157"/>
              <a:gd name="adj2" fmla="val 10811777"/>
              <a:gd name="adj3" fmla="val 604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8035904"/>
              <a:satOff val="-12057"/>
              <a:lumOff val="-1961"/>
              <a:alphaOff val="0"/>
            </a:schemeClr>
          </a:fillRef>
          <a:effectRef idx="0">
            <a:schemeClr val="accent3">
              <a:hueOff val="8035904"/>
              <a:satOff val="-12057"/>
              <a:lumOff val="-1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Block Arc 6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5372435"/>
              <a:gd name="adj2" fmla="val 8088855"/>
              <a:gd name="adj3" fmla="val 6056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428724"/>
              <a:satOff val="-9646"/>
              <a:lumOff val="-1569"/>
              <a:alphaOff val="0"/>
            </a:schemeClr>
          </a:fillRef>
          <a:effectRef idx="0">
            <a:schemeClr val="accent3">
              <a:hueOff val="6428724"/>
              <a:satOff val="-9646"/>
              <a:lumOff val="-1569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Block Arc 7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2700000"/>
              <a:gd name="adj2" fmla="val 5384323"/>
              <a:gd name="adj3" fmla="val 60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821542"/>
              <a:satOff val="-7234"/>
              <a:lumOff val="-1176"/>
              <a:alphaOff val="0"/>
            </a:schemeClr>
          </a:fillRef>
          <a:effectRef idx="0">
            <a:schemeClr val="accent3">
              <a:hueOff val="4821542"/>
              <a:satOff val="-7234"/>
              <a:lumOff val="-1176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Block Arc 8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0"/>
              <a:gd name="adj2" fmla="val 2766419"/>
              <a:gd name="adj3" fmla="val 5977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214362"/>
              <a:satOff val="-4823"/>
              <a:lumOff val="-784"/>
              <a:alphaOff val="0"/>
            </a:schemeClr>
          </a:fillRef>
          <a:effectRef idx="0">
            <a:schemeClr val="accent3">
              <a:hueOff val="3214362"/>
              <a:satOff val="-4823"/>
              <a:lumOff val="-784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Block Arc 9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8900000"/>
              <a:gd name="adj2" fmla="val 21599999"/>
              <a:gd name="adj3" fmla="val 60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07181"/>
              <a:satOff val="-2411"/>
              <a:lumOff val="-392"/>
              <a:alphaOff val="0"/>
            </a:schemeClr>
          </a:fillRef>
          <a:effectRef idx="0">
            <a:schemeClr val="accent3">
              <a:hueOff val="1607181"/>
              <a:satOff val="-2411"/>
              <a:lumOff val="-392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Block Arc 10"/>
          <p:cNvSpPr/>
          <p:nvPr/>
        </p:nvSpPr>
        <p:spPr>
          <a:xfrm>
            <a:off x="519449" y="383997"/>
            <a:ext cx="12545802" cy="12545802"/>
          </a:xfrm>
          <a:prstGeom prst="blockArc">
            <a:avLst>
              <a:gd name="adj1" fmla="val 16200000"/>
              <a:gd name="adj2" fmla="val 18955174"/>
              <a:gd name="adj3" fmla="val 5839"/>
            </a:avLst>
          </a:pr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extBox 25"/>
          <p:cNvSpPr txBox="1"/>
          <p:nvPr/>
        </p:nvSpPr>
        <p:spPr>
          <a:xfrm rot="20226140">
            <a:off x="3062212" y="1156488"/>
            <a:ext cx="3324463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01501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Preservation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7419409">
            <a:off x="137665" y="4097829"/>
            <a:ext cx="3304092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443625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Publication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5" name="Freeform 34"/>
          <p:cNvSpPr>
            <a:spLocks noChangeAspect="1"/>
          </p:cNvSpPr>
          <p:nvPr/>
        </p:nvSpPr>
        <p:spPr>
          <a:xfrm>
            <a:off x="1282058" y="1136354"/>
            <a:ext cx="11018520" cy="11018520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  <a:noFill/>
          <a:ln w="38100">
            <a:solidFill>
              <a:srgbClr val="FFFF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100" kern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46399" y="383997"/>
            <a:ext cx="0" cy="12545806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19450" y="6630988"/>
            <a:ext cx="12545802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351494" y="2263470"/>
            <a:ext cx="8940707" cy="8852683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4069" y="2175446"/>
            <a:ext cx="8852683" cy="8940707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89921" y="4866444"/>
            <a:ext cx="3536155" cy="3536155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8100" cmpd="sng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100" kern="1200" dirty="0" smtClean="0"/>
              <a:t>NWB:N</a:t>
            </a:r>
            <a:endParaRPr lang="en-US" sz="6100" kern="1200" dirty="0"/>
          </a:p>
        </p:txBody>
      </p:sp>
      <p:sp>
        <p:nvSpPr>
          <p:cNvPr id="61" name="Isosceles Triangle 60"/>
          <p:cNvSpPr/>
          <p:nvPr/>
        </p:nvSpPr>
        <p:spPr>
          <a:xfrm rot="7947077">
            <a:off x="10432951" y="2238762"/>
            <a:ext cx="1315692" cy="659103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 rot="10800000">
            <a:off x="12029955" y="6425103"/>
            <a:ext cx="1315692" cy="659103"/>
          </a:xfrm>
          <a:prstGeom prst="triangle">
            <a:avLst/>
          </a:prstGeom>
          <a:solidFill>
            <a:srgbClr val="70B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 rot="13509961">
            <a:off x="10170382" y="10575093"/>
            <a:ext cx="1315692" cy="659103"/>
          </a:xfrm>
          <a:prstGeom prst="triangle">
            <a:avLst/>
          </a:prstGeom>
          <a:solidFill>
            <a:srgbClr val="5CB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rot="16200000">
            <a:off x="5962805" y="12186595"/>
            <a:ext cx="1315692" cy="659103"/>
          </a:xfrm>
          <a:prstGeom prst="triangle">
            <a:avLst/>
          </a:prstGeom>
          <a:solidFill>
            <a:srgbClr val="5DB1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18615642">
            <a:off x="1828766" y="10424195"/>
            <a:ext cx="1315692" cy="659103"/>
          </a:xfrm>
          <a:prstGeom prst="triangle">
            <a:avLst/>
          </a:prstGeom>
          <a:solidFill>
            <a:srgbClr val="5FA4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241260" y="6221301"/>
            <a:ext cx="1315692" cy="659103"/>
          </a:xfrm>
          <a:prstGeom prst="triangle">
            <a:avLst/>
          </a:prstGeom>
          <a:solidFill>
            <a:srgbClr val="6181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2521761">
            <a:off x="2021199" y="2067498"/>
            <a:ext cx="1315692" cy="659103"/>
          </a:xfrm>
          <a:prstGeom prst="triangle">
            <a:avLst/>
          </a:prstGeom>
          <a:solidFill>
            <a:srgbClr val="6361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 rot="5400000">
            <a:off x="6242057" y="446846"/>
            <a:ext cx="1315692" cy="659103"/>
          </a:xfrm>
          <a:prstGeom prst="triangle">
            <a:avLst/>
          </a:prstGeom>
          <a:solidFill>
            <a:srgbClr val="8064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 rot="1348060">
            <a:off x="7411656" y="1173025"/>
            <a:ext cx="2935757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00857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Planning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501794">
            <a:off x="2578528" y="11146574"/>
            <a:ext cx="4040987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97546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Discovery &amp; Access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20231778">
            <a:off x="6808699" y="11167482"/>
            <a:ext cx="4187779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975460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Sharing &amp; Contributing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4019582">
            <a:off x="-28609" y="8230001"/>
            <a:ext cx="3608468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940312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Use &amp; Reuse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17542108">
            <a:off x="9807712" y="8243930"/>
            <a:ext cx="3955797" cy="97170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590425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Analysis &amp; Synthesis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3864906">
            <a:off x="10241026" y="3907894"/>
            <a:ext cx="2923007" cy="971705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6889"/>
              </a:avLst>
            </a:prstTxWarp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Acquisition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3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5165" y="8735254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Publications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165" y="7646631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&amp; Reuse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252" y="568465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planning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1339" y="2233429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acquisition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10" y="7846498"/>
            <a:ext cx="6597994" cy="51391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1339" y="4209180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Analysis and Synthesis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165" y="5354314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Contributing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997" y="10305795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NWB:N Adoption, Development and </a:t>
            </a:r>
            <a:r>
              <a:rPr lang="en-US" sz="2000" b="1" dirty="0" err="1" smtClean="0"/>
              <a:t>Curation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5165" y="6488318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Discovery &amp; Access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7997" y="9528175"/>
            <a:ext cx="6613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Preservation</a:t>
            </a:r>
            <a:endParaRPr lang="en-US" sz="2000" dirty="0"/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310334541"/>
              </p:ext>
            </p:extLst>
          </p:nvPr>
        </p:nvGraphicFramePr>
        <p:xfrm>
          <a:off x="4272824" y="568465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2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3500000"/>
              <a:gd name="adj2" fmla="val 162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6"/>
              <a:satOff val="-16880"/>
              <a:lumOff val="-2745"/>
              <a:alphaOff val="0"/>
            </a:schemeClr>
          </a:fillRef>
          <a:effectRef idx="0">
            <a:schemeClr val="accent3">
              <a:hueOff val="11250266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Block Arc 4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0800000"/>
              <a:gd name="adj2" fmla="val 135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9643085"/>
              <a:satOff val="-14469"/>
              <a:lumOff val="-2353"/>
              <a:alphaOff val="0"/>
            </a:schemeClr>
          </a:fillRef>
          <a:effectRef idx="0">
            <a:schemeClr val="accent3">
              <a:hueOff val="9643085"/>
              <a:satOff val="-14469"/>
              <a:lumOff val="-2353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Block Arc 5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8100000"/>
              <a:gd name="adj2" fmla="val 108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8035904"/>
              <a:satOff val="-12057"/>
              <a:lumOff val="-1961"/>
              <a:alphaOff val="0"/>
            </a:schemeClr>
          </a:fillRef>
          <a:effectRef idx="0">
            <a:schemeClr val="accent3">
              <a:hueOff val="8035904"/>
              <a:satOff val="-12057"/>
              <a:lumOff val="-1961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Block Arc 6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5400000"/>
              <a:gd name="adj2" fmla="val 81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428724"/>
              <a:satOff val="-9646"/>
              <a:lumOff val="-1569"/>
              <a:alphaOff val="0"/>
            </a:schemeClr>
          </a:fillRef>
          <a:effectRef idx="0">
            <a:schemeClr val="accent3">
              <a:hueOff val="6428724"/>
              <a:satOff val="-9646"/>
              <a:lumOff val="-1569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Block Arc 7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2700000"/>
              <a:gd name="adj2" fmla="val 54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821542"/>
              <a:satOff val="-7234"/>
              <a:lumOff val="-1176"/>
              <a:alphaOff val="0"/>
            </a:schemeClr>
          </a:fillRef>
          <a:effectRef idx="0">
            <a:schemeClr val="accent3">
              <a:hueOff val="4821542"/>
              <a:satOff val="-7234"/>
              <a:lumOff val="-1176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Block Arc 8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0"/>
              <a:gd name="adj2" fmla="val 27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214362"/>
              <a:satOff val="-4823"/>
              <a:lumOff val="-784"/>
              <a:alphaOff val="0"/>
            </a:schemeClr>
          </a:fillRef>
          <a:effectRef idx="0">
            <a:schemeClr val="accent3">
              <a:hueOff val="3214362"/>
              <a:satOff val="-4823"/>
              <a:lumOff val="-784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Block Arc 9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8900000"/>
              <a:gd name="adj2" fmla="val 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07181"/>
              <a:satOff val="-2411"/>
              <a:lumOff val="-392"/>
              <a:alphaOff val="0"/>
            </a:schemeClr>
          </a:fillRef>
          <a:effectRef idx="0">
            <a:schemeClr val="accent3">
              <a:hueOff val="1607181"/>
              <a:satOff val="-2411"/>
              <a:lumOff val="-392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Block Arc 10"/>
          <p:cNvSpPr/>
          <p:nvPr/>
        </p:nvSpPr>
        <p:spPr>
          <a:xfrm>
            <a:off x="519450" y="383997"/>
            <a:ext cx="12545802" cy="12545802"/>
          </a:xfrm>
          <a:prstGeom prst="blockArc">
            <a:avLst>
              <a:gd name="adj1" fmla="val 16200000"/>
              <a:gd name="adj2" fmla="val 18900000"/>
              <a:gd name="adj3" fmla="val 343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5089921" y="4954469"/>
            <a:ext cx="3536155" cy="3536155"/>
          </a:xfrm>
          <a:custGeom>
            <a:avLst/>
            <a:gdLst>
              <a:gd name="connsiteX0" fmla="*/ 0 w 3536155"/>
              <a:gd name="connsiteY0" fmla="*/ 1768078 h 3536155"/>
              <a:gd name="connsiteX1" fmla="*/ 1768078 w 3536155"/>
              <a:gd name="connsiteY1" fmla="*/ 0 h 3536155"/>
              <a:gd name="connsiteX2" fmla="*/ 3536156 w 3536155"/>
              <a:gd name="connsiteY2" fmla="*/ 1768078 h 3536155"/>
              <a:gd name="connsiteX3" fmla="*/ 1768078 w 3536155"/>
              <a:gd name="connsiteY3" fmla="*/ 3536156 h 3536155"/>
              <a:gd name="connsiteX4" fmla="*/ 0 w 3536155"/>
              <a:gd name="connsiteY4" fmla="*/ 1768078 h 353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155" h="3536155">
                <a:moveTo>
                  <a:pt x="0" y="1768078"/>
                </a:moveTo>
                <a:cubicBezTo>
                  <a:pt x="0" y="791595"/>
                  <a:pt x="791595" y="0"/>
                  <a:pt x="1768078" y="0"/>
                </a:cubicBezTo>
                <a:cubicBezTo>
                  <a:pt x="2744561" y="0"/>
                  <a:pt x="3536156" y="791595"/>
                  <a:pt x="3536156" y="1768078"/>
                </a:cubicBezTo>
                <a:cubicBezTo>
                  <a:pt x="3536156" y="2744561"/>
                  <a:pt x="2744561" y="3536156"/>
                  <a:pt x="1768078" y="3536156"/>
                </a:cubicBezTo>
                <a:cubicBezTo>
                  <a:pt x="791595" y="3536156"/>
                  <a:pt x="0" y="2744561"/>
                  <a:pt x="0" y="176807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5328" tIns="595328" rIns="595328" bIns="595328" numCol="1" spcCol="1270" anchor="ctr" anchorCtr="0">
            <a:noAutofit/>
          </a:bodyPr>
          <a:lstStyle/>
          <a:p>
            <a:pPr lvl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100" kern="1200" dirty="0" smtClean="0"/>
              <a:t>NWB:N</a:t>
            </a:r>
            <a:endParaRPr lang="en-US" sz="6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5620344" y="383997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Planning</a:t>
            </a:r>
            <a:endParaRPr lang="en-US" sz="25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9227222" y="1878014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07181"/>
              <a:satOff val="-2411"/>
              <a:lumOff val="-392"/>
              <a:alphaOff val="0"/>
            </a:schemeClr>
          </a:fillRef>
          <a:effectRef idx="0">
            <a:schemeClr val="accent3">
              <a:hueOff val="1607181"/>
              <a:satOff val="-2411"/>
              <a:lumOff val="-3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Acquisition</a:t>
            </a:r>
            <a:endParaRPr lang="en-US" sz="25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0721240" y="5484892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214362"/>
              <a:satOff val="-4823"/>
              <a:lumOff val="-784"/>
              <a:alphaOff val="0"/>
            </a:schemeClr>
          </a:fillRef>
          <a:effectRef idx="0">
            <a:schemeClr val="accent3">
              <a:hueOff val="3214362"/>
              <a:satOff val="-4823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Analysis &amp; Synthesis</a:t>
            </a:r>
            <a:endParaRPr lang="en-US" sz="25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9227222" y="9091769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821542"/>
              <a:satOff val="-7234"/>
              <a:lumOff val="-1176"/>
              <a:alphaOff val="0"/>
            </a:schemeClr>
          </a:fillRef>
          <a:effectRef idx="0">
            <a:schemeClr val="accent3">
              <a:hueOff val="4821542"/>
              <a:satOff val="-7234"/>
              <a:lumOff val="-11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Contributing</a:t>
            </a:r>
            <a:endParaRPr lang="en-US" sz="25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5620344" y="10585787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428724"/>
              <a:satOff val="-9646"/>
              <a:lumOff val="-1569"/>
              <a:alphaOff val="0"/>
            </a:schemeClr>
          </a:fillRef>
          <a:effectRef idx="0">
            <a:schemeClr val="accent3">
              <a:hueOff val="6428724"/>
              <a:satOff val="-9646"/>
              <a:lumOff val="-1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Discovery &amp; Access</a:t>
            </a:r>
            <a:endParaRPr lang="en-US" sz="25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2013467" y="9091769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8035904"/>
              <a:satOff val="-12057"/>
              <a:lumOff val="-1961"/>
              <a:alphaOff val="0"/>
            </a:schemeClr>
          </a:fillRef>
          <a:effectRef idx="0">
            <a:schemeClr val="accent3">
              <a:hueOff val="8035904"/>
              <a:satOff val="-12057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Use &amp; Reuse</a:t>
            </a:r>
            <a:endParaRPr lang="en-US" sz="25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519449" y="5484892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9643085"/>
              <a:satOff val="-14469"/>
              <a:lumOff val="-2353"/>
              <a:alphaOff val="0"/>
            </a:schemeClr>
          </a:fillRef>
          <a:effectRef idx="0">
            <a:schemeClr val="accent3">
              <a:hueOff val="9643085"/>
              <a:satOff val="-14469"/>
              <a:lumOff val="-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Publication</a:t>
            </a:r>
            <a:endParaRPr lang="en-US" sz="25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2013467" y="1878014"/>
            <a:ext cx="2475309" cy="2475309"/>
          </a:xfrm>
          <a:custGeom>
            <a:avLst/>
            <a:gdLst>
              <a:gd name="connsiteX0" fmla="*/ 0 w 2475309"/>
              <a:gd name="connsiteY0" fmla="*/ 1237655 h 2475309"/>
              <a:gd name="connsiteX1" fmla="*/ 1237655 w 2475309"/>
              <a:gd name="connsiteY1" fmla="*/ 0 h 2475309"/>
              <a:gd name="connsiteX2" fmla="*/ 2475310 w 2475309"/>
              <a:gd name="connsiteY2" fmla="*/ 1237655 h 2475309"/>
              <a:gd name="connsiteX3" fmla="*/ 1237655 w 2475309"/>
              <a:gd name="connsiteY3" fmla="*/ 2475310 h 2475309"/>
              <a:gd name="connsiteX4" fmla="*/ 0 w 2475309"/>
              <a:gd name="connsiteY4" fmla="*/ 1237655 h 247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309" h="2475309">
                <a:moveTo>
                  <a:pt x="0" y="1237655"/>
                </a:moveTo>
                <a:cubicBezTo>
                  <a:pt x="0" y="554117"/>
                  <a:pt x="554117" y="0"/>
                  <a:pt x="1237655" y="0"/>
                </a:cubicBezTo>
                <a:cubicBezTo>
                  <a:pt x="1921193" y="0"/>
                  <a:pt x="2475310" y="554117"/>
                  <a:pt x="2475310" y="1237655"/>
                </a:cubicBezTo>
                <a:cubicBezTo>
                  <a:pt x="2475310" y="1921193"/>
                  <a:pt x="1921193" y="2475310"/>
                  <a:pt x="1237655" y="2475310"/>
                </a:cubicBezTo>
                <a:cubicBezTo>
                  <a:pt x="554117" y="2475310"/>
                  <a:pt x="0" y="1921193"/>
                  <a:pt x="0" y="123765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6"/>
              <a:satOff val="-16880"/>
              <a:lumOff val="-2745"/>
              <a:alphaOff val="0"/>
            </a:schemeClr>
          </a:fillRef>
          <a:effectRef idx="0">
            <a:schemeClr val="accent3">
              <a:hueOff val="11250266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51" tIns="394251" rIns="394251" bIns="394251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kern="1200" dirty="0" smtClean="0"/>
              <a:t>Preservation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16247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9449" y="383997"/>
            <a:ext cx="12677100" cy="12677099"/>
            <a:chOff x="519449" y="383997"/>
            <a:chExt cx="12677100" cy="12677099"/>
          </a:xfrm>
        </p:grpSpPr>
        <p:sp>
          <p:nvSpPr>
            <p:cNvPr id="4" name="Block Arc 3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13500000"/>
                <a:gd name="adj2" fmla="val 162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Block Arc 4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10800000"/>
                <a:gd name="adj2" fmla="val 135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643085"/>
                <a:satOff val="-14469"/>
                <a:lumOff val="-2353"/>
                <a:alphaOff val="0"/>
              </a:schemeClr>
            </a:fillRef>
            <a:effectRef idx="0">
              <a:schemeClr val="accent3">
                <a:hueOff val="9643085"/>
                <a:satOff val="-14469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Block Arc 5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8100000"/>
                <a:gd name="adj2" fmla="val 108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8035904"/>
                <a:satOff val="-12057"/>
                <a:lumOff val="-1961"/>
                <a:alphaOff val="0"/>
              </a:schemeClr>
            </a:fillRef>
            <a:effectRef idx="0">
              <a:schemeClr val="accent3">
                <a:hueOff val="8035904"/>
                <a:satOff val="-12057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Block Arc 6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5400000"/>
                <a:gd name="adj2" fmla="val 81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428724"/>
                <a:satOff val="-9646"/>
                <a:lumOff val="-1569"/>
                <a:alphaOff val="0"/>
              </a:schemeClr>
            </a:fillRef>
            <a:effectRef idx="0">
              <a:schemeClr val="accent3">
                <a:hueOff val="6428724"/>
                <a:satOff val="-9646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Block Arc 7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2700000"/>
                <a:gd name="adj2" fmla="val 54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821542"/>
                <a:satOff val="-7234"/>
                <a:lumOff val="-1176"/>
                <a:alphaOff val="0"/>
              </a:schemeClr>
            </a:fillRef>
            <a:effectRef idx="0">
              <a:schemeClr val="accent3">
                <a:hueOff val="4821542"/>
                <a:satOff val="-7234"/>
                <a:lumOff val="-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Block Arc 8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0"/>
                <a:gd name="adj2" fmla="val 27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214362"/>
                <a:satOff val="-4823"/>
                <a:lumOff val="-784"/>
                <a:alphaOff val="0"/>
              </a:schemeClr>
            </a:fillRef>
            <a:effectRef idx="0">
              <a:schemeClr val="accent3">
                <a:hueOff val="3214362"/>
                <a:satOff val="-4823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Block Arc 9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18900000"/>
                <a:gd name="adj2" fmla="val 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07181"/>
                <a:satOff val="-2411"/>
                <a:lumOff val="-392"/>
                <a:alphaOff val="0"/>
              </a:schemeClr>
            </a:fillRef>
            <a:effectRef idx="0">
              <a:schemeClr val="accent3">
                <a:hueOff val="1607181"/>
                <a:satOff val="-2411"/>
                <a:lumOff val="-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Block Arc 10"/>
            <p:cNvSpPr/>
            <p:nvPr/>
          </p:nvSpPr>
          <p:spPr>
            <a:xfrm>
              <a:off x="1667993" y="1532540"/>
              <a:ext cx="10380012" cy="10380012"/>
            </a:xfrm>
            <a:prstGeom prst="blockArc">
              <a:avLst>
                <a:gd name="adj1" fmla="val 16200000"/>
                <a:gd name="adj2" fmla="val 18900000"/>
                <a:gd name="adj3" fmla="val 3434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089921" y="4954469"/>
              <a:ext cx="3536155" cy="3536155"/>
            </a:xfrm>
            <a:custGeom>
              <a:avLst/>
              <a:gdLst>
                <a:gd name="connsiteX0" fmla="*/ 0 w 3536155"/>
                <a:gd name="connsiteY0" fmla="*/ 1768078 h 3536155"/>
                <a:gd name="connsiteX1" fmla="*/ 1768078 w 3536155"/>
                <a:gd name="connsiteY1" fmla="*/ 0 h 3536155"/>
                <a:gd name="connsiteX2" fmla="*/ 3536156 w 3536155"/>
                <a:gd name="connsiteY2" fmla="*/ 1768078 h 3536155"/>
                <a:gd name="connsiteX3" fmla="*/ 1768078 w 3536155"/>
                <a:gd name="connsiteY3" fmla="*/ 3536156 h 3536155"/>
                <a:gd name="connsiteX4" fmla="*/ 0 w 3536155"/>
                <a:gd name="connsiteY4" fmla="*/ 1768078 h 353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6155" h="3536155">
                  <a:moveTo>
                    <a:pt x="0" y="1768078"/>
                  </a:moveTo>
                  <a:cubicBezTo>
                    <a:pt x="0" y="791595"/>
                    <a:pt x="791595" y="0"/>
                    <a:pt x="1768078" y="0"/>
                  </a:cubicBezTo>
                  <a:cubicBezTo>
                    <a:pt x="2744561" y="0"/>
                    <a:pt x="3536156" y="791595"/>
                    <a:pt x="3536156" y="1768078"/>
                  </a:cubicBezTo>
                  <a:cubicBezTo>
                    <a:pt x="3536156" y="2744561"/>
                    <a:pt x="2744561" y="3536156"/>
                    <a:pt x="1768078" y="3536156"/>
                  </a:cubicBezTo>
                  <a:cubicBezTo>
                    <a:pt x="791595" y="3536156"/>
                    <a:pt x="0" y="2744561"/>
                    <a:pt x="0" y="176807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5328" tIns="595328" rIns="595328" bIns="595328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100" kern="1200" dirty="0" smtClean="0"/>
                <a:t>NWB:N</a:t>
              </a:r>
              <a:endParaRPr lang="en-US" sz="61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620344" y="383997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Planning</a:t>
              </a:r>
              <a:endParaRPr lang="en-US" sz="25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9227222" y="1878014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07181"/>
                <a:satOff val="-2411"/>
                <a:lumOff val="-392"/>
                <a:alphaOff val="0"/>
              </a:schemeClr>
            </a:fillRef>
            <a:effectRef idx="0">
              <a:schemeClr val="accent3">
                <a:hueOff val="1607181"/>
                <a:satOff val="-2411"/>
                <a:lumOff val="-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Acquisition</a:t>
              </a:r>
              <a:endParaRPr lang="en-US" sz="2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721240" y="5484892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214362"/>
                <a:satOff val="-4823"/>
                <a:lumOff val="-784"/>
                <a:alphaOff val="0"/>
              </a:schemeClr>
            </a:fillRef>
            <a:effectRef idx="0">
              <a:schemeClr val="accent3">
                <a:hueOff val="3214362"/>
                <a:satOff val="-4823"/>
                <a:lumOff val="-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Analysis &amp; Synthesis</a:t>
              </a:r>
              <a:endParaRPr lang="en-US" sz="25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227222" y="9091769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821542"/>
                <a:satOff val="-7234"/>
                <a:lumOff val="-1176"/>
                <a:alphaOff val="0"/>
              </a:schemeClr>
            </a:fillRef>
            <a:effectRef idx="0">
              <a:schemeClr val="accent3">
                <a:hueOff val="4821542"/>
                <a:satOff val="-7234"/>
                <a:lumOff val="-11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Contributing</a:t>
              </a:r>
              <a:endParaRPr lang="en-US" sz="25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20344" y="10585787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428724"/>
                <a:satOff val="-9646"/>
                <a:lumOff val="-1569"/>
                <a:alphaOff val="0"/>
              </a:schemeClr>
            </a:fillRef>
            <a:effectRef idx="0">
              <a:schemeClr val="accent3">
                <a:hueOff val="6428724"/>
                <a:satOff val="-9646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Discovery &amp; Access</a:t>
              </a:r>
              <a:endParaRPr lang="en-US" sz="25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013467" y="9091769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8035904"/>
                <a:satOff val="-12057"/>
                <a:lumOff val="-1961"/>
                <a:alphaOff val="0"/>
              </a:schemeClr>
            </a:fillRef>
            <a:effectRef idx="0">
              <a:schemeClr val="accent3">
                <a:hueOff val="8035904"/>
                <a:satOff val="-12057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Use &amp; Reuse</a:t>
              </a:r>
              <a:endParaRPr lang="en-US" sz="25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9449" y="5484892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643085"/>
                <a:satOff val="-14469"/>
                <a:lumOff val="-2353"/>
                <a:alphaOff val="0"/>
              </a:schemeClr>
            </a:fillRef>
            <a:effectRef idx="0">
              <a:schemeClr val="accent3">
                <a:hueOff val="9643085"/>
                <a:satOff val="-14469"/>
                <a:lumOff val="-2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Publication</a:t>
              </a:r>
              <a:endParaRPr lang="en-US" sz="25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013467" y="1878014"/>
              <a:ext cx="2475309" cy="2475309"/>
            </a:xfrm>
            <a:custGeom>
              <a:avLst/>
              <a:gdLst>
                <a:gd name="connsiteX0" fmla="*/ 0 w 2475309"/>
                <a:gd name="connsiteY0" fmla="*/ 1237655 h 2475309"/>
                <a:gd name="connsiteX1" fmla="*/ 1237655 w 2475309"/>
                <a:gd name="connsiteY1" fmla="*/ 0 h 2475309"/>
                <a:gd name="connsiteX2" fmla="*/ 2475310 w 2475309"/>
                <a:gd name="connsiteY2" fmla="*/ 1237655 h 2475309"/>
                <a:gd name="connsiteX3" fmla="*/ 1237655 w 2475309"/>
                <a:gd name="connsiteY3" fmla="*/ 2475310 h 2475309"/>
                <a:gd name="connsiteX4" fmla="*/ 0 w 2475309"/>
                <a:gd name="connsiteY4" fmla="*/ 1237655 h 247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309" h="2475309">
                  <a:moveTo>
                    <a:pt x="0" y="1237655"/>
                  </a:moveTo>
                  <a:cubicBezTo>
                    <a:pt x="0" y="554117"/>
                    <a:pt x="554117" y="0"/>
                    <a:pt x="1237655" y="0"/>
                  </a:cubicBezTo>
                  <a:cubicBezTo>
                    <a:pt x="1921193" y="0"/>
                    <a:pt x="2475310" y="554117"/>
                    <a:pt x="2475310" y="1237655"/>
                  </a:cubicBezTo>
                  <a:cubicBezTo>
                    <a:pt x="2475310" y="1921193"/>
                    <a:pt x="1921193" y="2475310"/>
                    <a:pt x="1237655" y="2475310"/>
                  </a:cubicBezTo>
                  <a:cubicBezTo>
                    <a:pt x="554117" y="2475310"/>
                    <a:pt x="0" y="1921193"/>
                    <a:pt x="0" y="123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6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6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4251" tIns="394251" rIns="394251" bIns="394251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Preservation</a:t>
              </a:r>
              <a:endParaRPr 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11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756</Words>
  <Application>Microsoft Macintosh PowerPoint</Application>
  <PresentationFormat>Custom</PresentationFormat>
  <Paragraphs>207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Previous Versions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LBNL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Oliver Ruebel</dc:creator>
  <cp:keywords/>
  <dc:description/>
  <cp:lastModifiedBy>Oliver Ruebel</cp:lastModifiedBy>
  <cp:revision>24</cp:revision>
  <dcterms:created xsi:type="dcterms:W3CDTF">2017-11-03T21:24:03Z</dcterms:created>
  <dcterms:modified xsi:type="dcterms:W3CDTF">2018-04-13T21:40:00Z</dcterms:modified>
  <cp:category/>
</cp:coreProperties>
</file>