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29"/>
  </p:notesMasterIdLst>
  <p:sldIdLst>
    <p:sldId id="257" r:id="rId13"/>
    <p:sldId id="273" r:id="rId14"/>
    <p:sldId id="276" r:id="rId15"/>
    <p:sldId id="274" r:id="rId16"/>
    <p:sldId id="275" r:id="rId17"/>
    <p:sldId id="284" r:id="rId18"/>
    <p:sldId id="286" r:id="rId19"/>
    <p:sldId id="281" r:id="rId20"/>
    <p:sldId id="282" r:id="rId21"/>
    <p:sldId id="283" r:id="rId22"/>
    <p:sldId id="285" r:id="rId23"/>
    <p:sldId id="288" r:id="rId24"/>
    <p:sldId id="264" r:id="rId25"/>
    <p:sldId id="277" r:id="rId26"/>
    <p:sldId id="278" r:id="rId27"/>
    <p:sldId id="28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reviewers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on a </a:t>
            </a:r>
            <a:r>
              <a:rPr lang="fr-FR" dirty="0" err="1"/>
              <a:t>previous</a:t>
            </a:r>
            <a:r>
              <a:rPr lang="fr-FR" dirty="0"/>
              <a:t> position </a:t>
            </a:r>
            <a:r>
              <a:rPr lang="fr-FR" dirty="0" err="1"/>
              <a:t>paper</a:t>
            </a:r>
            <a:r>
              <a:rPr lang="fr-FR" dirty="0"/>
              <a:t>: if </a:t>
            </a:r>
            <a:r>
              <a:rPr lang="fr-FR" dirty="0" err="1"/>
              <a:t>you</a:t>
            </a:r>
            <a:r>
              <a:rPr lang="fr-FR" dirty="0"/>
              <a:t> are able to </a:t>
            </a:r>
            <a:r>
              <a:rPr lang="fr-FR" dirty="0" err="1"/>
              <a:t>answer</a:t>
            </a:r>
            <a:r>
              <a:rPr lang="fr-FR" baseline="0" dirty="0"/>
              <a:t> the question for </a:t>
            </a:r>
            <a:r>
              <a:rPr lang="fr-FR" baseline="0" dirty="0" err="1"/>
              <a:t>VPNs</a:t>
            </a:r>
            <a:r>
              <a:rPr lang="fr-FR" baseline="0" dirty="0"/>
              <a:t>, </a:t>
            </a:r>
            <a:r>
              <a:rPr lang="fr-FR" baseline="0" dirty="0" err="1"/>
              <a:t>then</a:t>
            </a:r>
            <a:r>
              <a:rPr lang="fr-FR" baseline="0" dirty="0"/>
              <a:t> </a:t>
            </a:r>
            <a:r>
              <a:rPr lang="fr-FR" baseline="0" dirty="0" err="1"/>
              <a:t>you</a:t>
            </a:r>
            <a:r>
              <a:rPr lang="fr-FR" baseline="0" dirty="0"/>
              <a:t> </a:t>
            </a:r>
            <a:r>
              <a:rPr lang="fr-FR" baseline="0" dirty="0" err="1"/>
              <a:t>answered</a:t>
            </a:r>
            <a:r>
              <a:rPr lang="fr-FR" baseline="0" dirty="0"/>
              <a:t> </a:t>
            </a:r>
            <a:r>
              <a:rPr lang="fr-FR" baseline="0" dirty="0" err="1"/>
              <a:t>it</a:t>
            </a:r>
            <a:r>
              <a:rPr lang="fr-FR" baseline="0" dirty="0"/>
              <a:t> for all  inter-networking. The VPN case </a:t>
            </a:r>
            <a:r>
              <a:rPr lang="fr-FR" baseline="0" dirty="0" err="1"/>
              <a:t>is</a:t>
            </a:r>
            <a:r>
              <a:rPr lang="fr-FR" baseline="0" dirty="0"/>
              <a:t> a more </a:t>
            </a:r>
            <a:r>
              <a:rPr lang="fr-FR" baseline="0" dirty="0" err="1"/>
              <a:t>complex</a:t>
            </a:r>
            <a:r>
              <a:rPr lang="fr-FR" baseline="0" dirty="0"/>
              <a:t> case </a:t>
            </a:r>
            <a:r>
              <a:rPr lang="fr-FR" baseline="0" dirty="0" err="1"/>
              <a:t>compared</a:t>
            </a:r>
            <a:r>
              <a:rPr lang="fr-FR" baseline="0" dirty="0"/>
              <a:t> to the Internet case.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possible </a:t>
            </a:r>
            <a:r>
              <a:rPr lang="fr-FR" dirty="0" err="1"/>
              <a:t>outcomes</a:t>
            </a:r>
            <a:r>
              <a:rPr lang="fr-FR" dirty="0"/>
              <a:t>:</a:t>
            </a:r>
            <a:r>
              <a:rPr lang="fr-FR" baseline="0" dirty="0"/>
              <a:t> </a:t>
            </a:r>
            <a:br>
              <a:rPr lang="fr-FR" baseline="0" dirty="0"/>
            </a:br>
            <a:r>
              <a:rPr lang="fr-FR" baseline="0" dirty="0"/>
              <a:t>- </a:t>
            </a:r>
            <a:r>
              <a:rPr lang="fr-FR" baseline="0" dirty="0" err="1"/>
              <a:t>what</a:t>
            </a:r>
            <a:r>
              <a:rPr lang="fr-FR" baseline="0" dirty="0"/>
              <a:t> </a:t>
            </a:r>
            <a:r>
              <a:rPr lang="fr-FR" baseline="0" dirty="0" err="1"/>
              <a:t>knowledge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necessary</a:t>
            </a:r>
            <a:r>
              <a:rPr lang="fr-FR" baseline="0" dirty="0"/>
              <a:t> to </a:t>
            </a:r>
            <a:r>
              <a:rPr lang="fr-FR" baseline="0" dirty="0" err="1"/>
              <a:t>generate</a:t>
            </a:r>
            <a:r>
              <a:rPr lang="fr-FR" baseline="0" dirty="0"/>
              <a:t> </a:t>
            </a:r>
            <a:r>
              <a:rPr lang="fr-FR" baseline="0" dirty="0" err="1"/>
              <a:t>these</a:t>
            </a:r>
            <a:r>
              <a:rPr lang="fr-FR" baseline="0" dirty="0"/>
              <a:t> solutions</a:t>
            </a:r>
          </a:p>
          <a:p>
            <a:r>
              <a:rPr lang="fr-FR" baseline="0" dirty="0"/>
              <a:t>- </a:t>
            </a:r>
            <a:r>
              <a:rPr lang="fr-FR" baseline="0" dirty="0" err="1"/>
              <a:t>What</a:t>
            </a:r>
            <a:r>
              <a:rPr lang="fr-FR" baseline="0" dirty="0"/>
              <a:t> do </a:t>
            </a:r>
            <a:r>
              <a:rPr lang="fr-FR" baseline="0" dirty="0" err="1"/>
              <a:t>current</a:t>
            </a:r>
            <a:r>
              <a:rPr lang="fr-FR" baseline="0" dirty="0"/>
              <a:t> </a:t>
            </a:r>
            <a:r>
              <a:rPr lang="fr-FR" baseline="0" dirty="0" err="1"/>
              <a:t>inference</a:t>
            </a:r>
            <a:r>
              <a:rPr lang="fr-FR" baseline="0" dirty="0"/>
              <a:t> </a:t>
            </a:r>
            <a:r>
              <a:rPr lang="fr-FR" baseline="0" dirty="0" err="1"/>
              <a:t>engines</a:t>
            </a:r>
            <a:r>
              <a:rPr lang="fr-FR" baseline="0" dirty="0"/>
              <a:t> </a:t>
            </a:r>
            <a:r>
              <a:rPr lang="fr-FR" baseline="0" dirty="0" err="1"/>
              <a:t>lack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err="1"/>
              <a:t>Statements</a:t>
            </a:r>
            <a:r>
              <a:rPr lang="fr-FR" baseline="0" dirty="0"/>
              <a:t> are simple =&gt; </a:t>
            </a:r>
            <a:r>
              <a:rPr lang="fr-FR" baseline="0" dirty="0" err="1"/>
              <a:t>less</a:t>
            </a:r>
            <a:r>
              <a:rPr lang="fr-FR" baseline="0" dirty="0"/>
              <a:t> </a:t>
            </a:r>
            <a:r>
              <a:rPr lang="fr-FR" baseline="0" dirty="0" err="1"/>
              <a:t>prone</a:t>
            </a:r>
            <a:r>
              <a:rPr lang="fr-FR" baseline="0" dirty="0"/>
              <a:t> to </a:t>
            </a:r>
            <a:r>
              <a:rPr lang="fr-FR" baseline="0" dirty="0" err="1"/>
              <a:t>misunderstandings</a:t>
            </a:r>
            <a:r>
              <a:rPr lang="fr-FR" baseline="0" dirty="0"/>
              <a:t>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and Destination L2, but network uses L3 information for </a:t>
            </a:r>
            <a:r>
              <a:rPr lang="fr-FR" dirty="0" err="1"/>
              <a:t>routing</a:t>
            </a:r>
            <a:r>
              <a:rPr lang="fr-FR" dirty="0"/>
              <a:t> =&gt; </a:t>
            </a:r>
            <a:r>
              <a:rPr lang="fr-FR" dirty="0" err="1"/>
              <a:t>interesting</a:t>
            </a:r>
            <a:r>
              <a:rPr lang="fr-FR" dirty="0"/>
              <a:t>, </a:t>
            </a:r>
            <a:r>
              <a:rPr lang="fr-FR" dirty="0" err="1"/>
              <a:t>counter</a:t>
            </a:r>
            <a:r>
              <a:rPr lang="fr-FR" dirty="0"/>
              <a:t> intuitive.</a:t>
            </a:r>
          </a:p>
          <a:p>
            <a:r>
              <a:rPr lang="fr-FR" dirty="0" err="1"/>
              <a:t>Counter</a:t>
            </a:r>
            <a:r>
              <a:rPr lang="fr-FR" dirty="0"/>
              <a:t> intuitive, </a:t>
            </a:r>
            <a:r>
              <a:rPr lang="fr-FR" dirty="0" err="1"/>
              <a:t>works</a:t>
            </a:r>
            <a:r>
              <a:rPr lang="fr-FR" dirty="0"/>
              <a:t> but </a:t>
            </a:r>
            <a:r>
              <a:rPr lang="fr-FR" dirty="0" err="1"/>
              <a:t>apparently</a:t>
            </a:r>
            <a:r>
              <a:rPr lang="fr-FR" dirty="0"/>
              <a:t> </a:t>
            </a:r>
            <a:r>
              <a:rPr lang="fr-FR" dirty="0" err="1"/>
              <a:t>useless</a:t>
            </a:r>
            <a:r>
              <a:rPr lang="fr-FR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All </a:t>
            </a:r>
            <a:r>
              <a:rPr lang="fr-FR" dirty="0" err="1"/>
              <a:t>swans</a:t>
            </a:r>
            <a:r>
              <a:rPr lang="fr-FR" dirty="0"/>
              <a:t> are white » </a:t>
            </a:r>
            <a:r>
              <a:rPr lang="fr-FR" dirty="0" err="1"/>
              <a:t>while</a:t>
            </a:r>
            <a:r>
              <a:rPr lang="fr-FR" baseline="0" dirty="0"/>
              <a:t> </a:t>
            </a:r>
            <a:r>
              <a:rPr lang="fr-FR" baseline="0" dirty="0" err="1"/>
              <a:t>there</a:t>
            </a:r>
            <a:r>
              <a:rPr lang="fr-FR" baseline="0" dirty="0"/>
              <a:t> are black </a:t>
            </a:r>
            <a:r>
              <a:rPr lang="fr-FR" baseline="0" dirty="0" err="1"/>
              <a:t>swans</a:t>
            </a:r>
            <a:r>
              <a:rPr lang="fr-FR" baseline="0" dirty="0"/>
              <a:t> in </a:t>
            </a:r>
            <a:r>
              <a:rPr lang="fr-FR" baseline="0" dirty="0" err="1"/>
              <a:t>australia</a:t>
            </a:r>
            <a:r>
              <a:rPr lang="fr-FR" baseline="0" dirty="0"/>
              <a:t>.</a:t>
            </a:r>
          </a:p>
          <a:p>
            <a:r>
              <a:rPr lang="fr-FR" baseline="0" dirty="0" err="1"/>
              <a:t>We</a:t>
            </a:r>
            <a:r>
              <a:rPr lang="fr-FR" baseline="0" dirty="0"/>
              <a:t> assume the </a:t>
            </a:r>
            <a:r>
              <a:rPr lang="fr-FR" baseline="0" dirty="0" err="1"/>
              <a:t>sun</a:t>
            </a:r>
            <a:r>
              <a:rPr lang="fr-FR" baseline="0" dirty="0"/>
              <a:t> </a:t>
            </a:r>
            <a:r>
              <a:rPr lang="fr-FR" baseline="0" dirty="0" err="1"/>
              <a:t>will</a:t>
            </a:r>
            <a:r>
              <a:rPr lang="fr-FR" baseline="0" dirty="0"/>
              <a:t> </a:t>
            </a:r>
            <a:r>
              <a:rPr lang="fr-FR" baseline="0" dirty="0" err="1"/>
              <a:t>rise</a:t>
            </a:r>
            <a:r>
              <a:rPr lang="fr-FR" baseline="0" dirty="0"/>
              <a:t> </a:t>
            </a:r>
            <a:r>
              <a:rPr lang="fr-FR" baseline="0" dirty="0" err="1"/>
              <a:t>tomorrow</a:t>
            </a:r>
            <a:r>
              <a:rPr lang="fr-FR" baseline="0" dirty="0"/>
              <a:t> but </a:t>
            </a:r>
            <a:r>
              <a:rPr lang="fr-FR" baseline="0" dirty="0" err="1"/>
              <a:t>we</a:t>
            </a:r>
            <a:r>
              <a:rPr lang="fr-FR" baseline="0" dirty="0"/>
              <a:t> have no </a:t>
            </a:r>
            <a:r>
              <a:rPr lang="fr-FR" baseline="0" dirty="0" err="1"/>
              <a:t>way</a:t>
            </a:r>
            <a:r>
              <a:rPr lang="fr-FR" baseline="0" dirty="0"/>
              <a:t> to </a:t>
            </a:r>
            <a:r>
              <a:rPr lang="fr-FR" baseline="0" dirty="0" err="1"/>
              <a:t>prove</a:t>
            </a:r>
            <a:r>
              <a:rPr lang="fr-FR" baseline="0" dirty="0"/>
              <a:t> </a:t>
            </a:r>
            <a:r>
              <a:rPr lang="fr-FR" baseline="0" dirty="0" err="1"/>
              <a:t>it</a:t>
            </a:r>
            <a:r>
              <a:rPr lang="fr-FR" baseline="0" dirty="0"/>
              <a:t>.</a:t>
            </a:r>
            <a:endParaRPr lang="fr-FR" dirty="0"/>
          </a:p>
          <a:p>
            <a:r>
              <a:rPr lang="fr-FR" dirty="0"/>
              <a:t>The world </a:t>
            </a:r>
            <a:r>
              <a:rPr lang="fr-FR" dirty="0" err="1"/>
              <a:t>is</a:t>
            </a:r>
            <a:r>
              <a:rPr lang="fr-FR" dirty="0"/>
              <a:t> full of </a:t>
            </a:r>
            <a:r>
              <a:rPr lang="fr-FR" dirty="0" err="1"/>
              <a:t>unknowns</a:t>
            </a:r>
            <a:r>
              <a:rPr lang="fr-FR" baseline="0" dirty="0"/>
              <a:t>,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can</a:t>
            </a:r>
            <a:r>
              <a:rPr lang="fr-FR" baseline="0" dirty="0"/>
              <a:t> conjecture </a:t>
            </a:r>
            <a:r>
              <a:rPr lang="fr-FR" baseline="0" dirty="0" err="1"/>
              <a:t>stuff</a:t>
            </a:r>
            <a:r>
              <a:rPr lang="fr-FR" baseline="0" dirty="0"/>
              <a:t>, </a:t>
            </a:r>
            <a:r>
              <a:rPr lang="fr-FR" baseline="0" dirty="0" err="1"/>
              <a:t>sometimes</a:t>
            </a:r>
            <a:r>
              <a:rPr lang="fr-FR" baseline="0" dirty="0"/>
              <a:t> </a:t>
            </a:r>
            <a:r>
              <a:rPr lang="fr-FR" baseline="0" dirty="0" err="1"/>
              <a:t>we’re</a:t>
            </a:r>
            <a:r>
              <a:rPr lang="fr-FR" baseline="0" dirty="0"/>
              <a:t> right, </a:t>
            </a:r>
            <a:r>
              <a:rPr lang="fr-FR" baseline="0" dirty="0" err="1"/>
              <a:t>sometimes</a:t>
            </a:r>
            <a:r>
              <a:rPr lang="fr-FR" baseline="0" dirty="0"/>
              <a:t> </a:t>
            </a:r>
            <a:r>
              <a:rPr lang="fr-FR" baseline="0" dirty="0" err="1"/>
              <a:t>we’re</a:t>
            </a:r>
            <a:r>
              <a:rPr lang="fr-FR" baseline="0" dirty="0"/>
              <a:t> </a:t>
            </a:r>
            <a:r>
              <a:rPr lang="fr-FR" baseline="0" dirty="0" err="1"/>
              <a:t>wrong</a:t>
            </a:r>
            <a:r>
              <a:rPr lang="fr-FR" baseline="0" dirty="0"/>
              <a:t>… Inductive </a:t>
            </a:r>
            <a:r>
              <a:rPr lang="fr-FR" baseline="0" dirty="0" err="1"/>
              <a:t>reasoning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one of </a:t>
            </a:r>
            <a:r>
              <a:rPr lang="fr-FR" baseline="0" dirty="0" err="1"/>
              <a:t>our</a:t>
            </a:r>
            <a:r>
              <a:rPr lang="fr-FR" baseline="0" dirty="0"/>
              <a:t> main </a:t>
            </a:r>
            <a:r>
              <a:rPr lang="fr-FR" baseline="0" dirty="0" err="1"/>
              <a:t>powerful</a:t>
            </a:r>
            <a:r>
              <a:rPr lang="fr-FR" baseline="0" dirty="0"/>
              <a:t> </a:t>
            </a:r>
            <a:r>
              <a:rPr lang="fr-FR" baseline="0" dirty="0" err="1"/>
              <a:t>means</a:t>
            </a:r>
            <a:r>
              <a:rPr lang="fr-FR" baseline="0" dirty="0"/>
              <a:t>.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EEC68-D788-446C-9045-5EB8BBDED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Nokia Bell Labs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4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99949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17642-3B6F-44F2-9EE3-012971BF55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C55A1-FB26-4EFF-A687-597B86822C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1D0DD-FC74-4AFC-A1BB-949B1F01FA1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  <p:sp>
        <p:nvSpPr>
          <p:cNvPr id="2" name="MSIPCM40f44f26afdecbacd6c598b1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284C953A-E606-461F-A412-FE37C093B887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  <a:endParaRPr lang="fr-FR" sz="800" dirty="0">
              <a:solidFill>
                <a:srgbClr val="0017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sp>
        <p:nvSpPr>
          <p:cNvPr id="2" name="MSIPCM4ca9461a95a6f17001b44048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DC2BFF1B-E6EA-497C-AA5E-40516133EAEF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8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sp>
        <p:nvSpPr>
          <p:cNvPr id="2" name="MSIPCM21b4408d9a846e4929a8d48f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C19685D2-8716-417A-B46C-955660556FDA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  <p:sp>
        <p:nvSpPr>
          <p:cNvPr id="2" name="MSIPCMf1ea45028e0fe94dff547011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8D7A8D59-DCB9-4C96-8DAB-A65065D45EBE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  <p:sp>
        <p:nvSpPr>
          <p:cNvPr id="2" name="MSIPCM1c3b48c6bf84edb41bbe9250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EFD67AB8-1BF0-4733-B668-B2816FA85F6D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148A5-C4B4-42CC-B761-27F0EBCDF4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  <p:sp>
        <p:nvSpPr>
          <p:cNvPr id="2" name="MSIPCM218840988ed48a9df20b4007" descr="{&quot;HashCode&quot;:-169759003,&quot;Placement&quot;:&quot;Footer&quot;,&quot;Top&quot;:387.862518,&quot;Left&quot;:318.090149,&quot;SlideWidth&quot;:720,&quot;SlideHeight&quot;:405}">
            <a:extLst>
              <a:ext uri="{FF2B5EF4-FFF2-40B4-BE49-F238E27FC236}">
                <a16:creationId xmlns:a16="http://schemas.microsoft.com/office/drawing/2014/main" id="{DD537EBF-978B-423D-826D-3B348FD62A71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AE4A4-F521-4B46-BB77-BDFFF6278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What (artificial) intelligence to generate IETF standards (and patents)?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48F3-52F3-4227-86AD-9C50826A6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001135"/>
                </a:solidFill>
              </a:rPr>
              <a:t>Zied Ben Houidi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001135"/>
                </a:solidFill>
              </a:rPr>
              <a:t>05-07-2018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rgbClr val="001135"/>
              </a:solidFill>
            </a:endParaRPr>
          </a:p>
          <a:p>
            <a:pPr lvl="0">
              <a:lnSpc>
                <a:spcPct val="100000"/>
              </a:lnSpc>
            </a:pPr>
            <a:endParaRPr lang="en-US" sz="1400" dirty="0">
              <a:solidFill>
                <a:srgbClr val="001135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rgbClr val="001135"/>
                </a:solidFill>
              </a:rPr>
              <a:t>Z. B. Houidi </a:t>
            </a:r>
            <a:r>
              <a:rPr lang="en-US" sz="1400" i="1" dirty="0">
                <a:solidFill>
                  <a:srgbClr val="001135"/>
                </a:solidFill>
              </a:rPr>
              <a:t>“A knowledge-based systems approach to reason about networking”</a:t>
            </a:r>
            <a:r>
              <a:rPr lang="en-US" sz="1400" dirty="0">
                <a:solidFill>
                  <a:srgbClr val="001135"/>
                </a:solidFill>
              </a:rPr>
              <a:t> in ACM </a:t>
            </a:r>
            <a:r>
              <a:rPr lang="en-US" sz="1400" dirty="0" err="1">
                <a:solidFill>
                  <a:srgbClr val="001135"/>
                </a:solidFill>
              </a:rPr>
              <a:t>HotNets</a:t>
            </a:r>
            <a:r>
              <a:rPr lang="en-US" sz="1400" dirty="0">
                <a:solidFill>
                  <a:srgbClr val="001135"/>
                </a:solidFill>
              </a:rPr>
              <a:t>, Nov’16</a:t>
            </a:r>
          </a:p>
        </p:txBody>
      </p:sp>
    </p:spTree>
    <p:extLst>
      <p:ext uri="{BB962C8B-B14F-4D97-AF65-F5344CB8AC3E}">
        <p14:creationId xmlns:p14="http://schemas.microsoft.com/office/powerpoint/2010/main" val="29501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280"/>
            <a:ext cx="9144000" cy="3434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400" y="279249"/>
            <a:ext cx="8308800" cy="309600"/>
          </a:xfrm>
        </p:spPr>
        <p:txBody>
          <a:bodyPr/>
          <a:lstStyle/>
          <a:p>
            <a:r>
              <a:rPr lang="fr-FR" dirty="0" err="1"/>
              <a:t>Proving</a:t>
            </a:r>
            <a:r>
              <a:rPr lang="fr-FR" dirty="0"/>
              <a:t> the goal, </a:t>
            </a:r>
            <a:r>
              <a:rPr lang="fr-FR" dirty="0" err="1"/>
              <a:t>returned</a:t>
            </a:r>
            <a:r>
              <a:rPr lang="fr-FR" dirty="0"/>
              <a:t>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Rediscovered</a:t>
            </a:r>
            <a:r>
              <a:rPr lang="fr-FR" dirty="0"/>
              <a:t> all </a:t>
            </a:r>
            <a:r>
              <a:rPr lang="fr-FR" dirty="0" err="1"/>
              <a:t>existing</a:t>
            </a:r>
            <a:r>
              <a:rPr lang="fr-FR" dirty="0"/>
              <a:t> standards… and a new </a:t>
            </a:r>
            <a:r>
              <a:rPr lang="fr-FR" dirty="0" err="1"/>
              <a:t>counter</a:t>
            </a:r>
            <a:r>
              <a:rPr lang="fr-FR" dirty="0"/>
              <a:t> intuitive solution…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&lt;Change information classification in footer&gt;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5494" y="998900"/>
            <a:ext cx="1187624" cy="386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F61C2-4297-4E03-B613-41900E641962}"/>
              </a:ext>
            </a:extLst>
          </p:cNvPr>
          <p:cNvSpPr txBox="1"/>
          <p:nvPr/>
        </p:nvSpPr>
        <p:spPr>
          <a:xfrm>
            <a:off x="8005494" y="1443231"/>
            <a:ext cx="1079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err="1"/>
              <a:t>Patented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993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C8C76-82FD-415D-9AF7-77D3E5AD8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45789"/>
            <a:ext cx="8308800" cy="309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3B1A-BF0C-459E-8FB1-FA5494E14B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look at the </a:t>
            </a:r>
            <a:r>
              <a:rPr lang="fr-FR" dirty="0" err="1"/>
              <a:t>interpretation</a:t>
            </a:r>
            <a:r>
              <a:rPr lang="fr-FR" dirty="0"/>
              <a:t> of the </a:t>
            </a:r>
            <a:r>
              <a:rPr lang="fr-FR" dirty="0" err="1"/>
              <a:t>symbols</a:t>
            </a:r>
            <a:r>
              <a:rPr lang="fr-FR" dirty="0"/>
              <a:t>/</a:t>
            </a:r>
            <a:r>
              <a:rPr lang="fr-FR" dirty="0" err="1"/>
              <a:t>predicates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…	 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124CF-CD30-4E7D-AFA6-2FC43C2E2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E1C9A-AE99-48D1-BDCB-0520CF5B6D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Send</a:t>
            </a:r>
            <a:r>
              <a:rPr lang="fr-FR" dirty="0"/>
              <a:t> (source location, destination location, 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r>
              <a:rPr lang="fr-FR" dirty="0" err="1"/>
              <a:t>Receive</a:t>
            </a:r>
            <a:r>
              <a:rPr lang="fr-FR" dirty="0"/>
              <a:t> (</a:t>
            </a:r>
            <a:r>
              <a:rPr lang="fr-FR" dirty="0" err="1"/>
              <a:t>location,object</a:t>
            </a:r>
            <a:r>
              <a:rPr lang="fr-FR" dirty="0"/>
              <a:t>)</a:t>
            </a:r>
          </a:p>
          <a:p>
            <a:r>
              <a:rPr lang="fr-FR" dirty="0" err="1"/>
              <a:t>Modify</a:t>
            </a:r>
            <a:r>
              <a:rPr lang="fr-FR" dirty="0"/>
              <a:t> (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r>
              <a:rPr lang="fr-FR" dirty="0" err="1"/>
              <a:t>Recognize</a:t>
            </a:r>
            <a:r>
              <a:rPr lang="fr-FR" dirty="0"/>
              <a:t> (Object)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57761-4E19-48B2-A311-ADB0CA18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3778" y="3948823"/>
            <a:ext cx="303844" cy="296977"/>
          </a:xfrm>
          <a:prstGeom prst="rect">
            <a:avLst/>
          </a:prstGeom>
        </p:spPr>
      </p:pic>
      <p:sp>
        <p:nvSpPr>
          <p:cNvPr id="7" name="Freeform 77">
            <a:extLst>
              <a:ext uri="{FF2B5EF4-FFF2-40B4-BE49-F238E27FC236}">
                <a16:creationId xmlns:a16="http://schemas.microsoft.com/office/drawing/2014/main" id="{420644DD-BDC1-428F-B3B1-6648BF81CC4E}"/>
              </a:ext>
            </a:extLst>
          </p:cNvPr>
          <p:cNvSpPr>
            <a:spLocks noEditPoints="1"/>
          </p:cNvSpPr>
          <p:nvPr/>
        </p:nvSpPr>
        <p:spPr bwMode="auto">
          <a:xfrm>
            <a:off x="862086" y="2980448"/>
            <a:ext cx="527671" cy="1252031"/>
          </a:xfrm>
          <a:custGeom>
            <a:avLst/>
            <a:gdLst/>
            <a:ahLst/>
            <a:cxnLst>
              <a:cxn ang="0">
                <a:pos x="162" y="197"/>
              </a:cxn>
              <a:cxn ang="0">
                <a:pos x="261" y="98"/>
              </a:cxn>
              <a:cxn ang="0">
                <a:pos x="162" y="0"/>
              </a:cxn>
              <a:cxn ang="0">
                <a:pos x="64" y="98"/>
              </a:cxn>
              <a:cxn ang="0">
                <a:pos x="162" y="197"/>
              </a:cxn>
              <a:cxn ang="0">
                <a:pos x="206" y="214"/>
              </a:cxn>
              <a:cxn ang="0">
                <a:pos x="118" y="214"/>
              </a:cxn>
              <a:cxn ang="0">
                <a:pos x="92" y="218"/>
              </a:cxn>
              <a:cxn ang="0">
                <a:pos x="106" y="258"/>
              </a:cxn>
              <a:cxn ang="0">
                <a:pos x="41" y="323"/>
              </a:cxn>
              <a:cxn ang="0">
                <a:pos x="2" y="310"/>
              </a:cxn>
              <a:cxn ang="0">
                <a:pos x="0" y="333"/>
              </a:cxn>
              <a:cxn ang="0">
                <a:pos x="0" y="510"/>
              </a:cxn>
              <a:cxn ang="0">
                <a:pos x="60" y="613"/>
              </a:cxn>
              <a:cxn ang="0">
                <a:pos x="60" y="911"/>
              </a:cxn>
              <a:cxn ang="0">
                <a:pos x="70" y="921"/>
              </a:cxn>
              <a:cxn ang="0">
                <a:pos x="254" y="921"/>
              </a:cxn>
              <a:cxn ang="0">
                <a:pos x="264" y="911"/>
              </a:cxn>
              <a:cxn ang="0">
                <a:pos x="264" y="613"/>
              </a:cxn>
              <a:cxn ang="0">
                <a:pos x="325" y="510"/>
              </a:cxn>
              <a:cxn ang="0">
                <a:pos x="325" y="333"/>
              </a:cxn>
              <a:cxn ang="0">
                <a:pos x="206" y="214"/>
              </a:cxn>
              <a:cxn ang="0">
                <a:pos x="44" y="284"/>
              </a:cxn>
              <a:cxn ang="0">
                <a:pos x="69" y="259"/>
              </a:cxn>
              <a:cxn ang="0">
                <a:pos x="44" y="234"/>
              </a:cxn>
              <a:cxn ang="0">
                <a:pos x="19" y="259"/>
              </a:cxn>
              <a:cxn ang="0">
                <a:pos x="44" y="284"/>
              </a:cxn>
            </a:cxnLst>
            <a:rect l="0" t="0" r="r" b="b"/>
            <a:pathLst>
              <a:path w="325" h="921">
                <a:moveTo>
                  <a:pt x="162" y="197"/>
                </a:moveTo>
                <a:cubicBezTo>
                  <a:pt x="217" y="197"/>
                  <a:pt x="261" y="153"/>
                  <a:pt x="261" y="98"/>
                </a:cubicBezTo>
                <a:cubicBezTo>
                  <a:pt x="261" y="44"/>
                  <a:pt x="217" y="0"/>
                  <a:pt x="162" y="0"/>
                </a:cubicBezTo>
                <a:cubicBezTo>
                  <a:pt x="108" y="0"/>
                  <a:pt x="64" y="44"/>
                  <a:pt x="64" y="98"/>
                </a:cubicBezTo>
                <a:cubicBezTo>
                  <a:pt x="64" y="153"/>
                  <a:pt x="108" y="197"/>
                  <a:pt x="162" y="197"/>
                </a:cubicBezTo>
                <a:close/>
                <a:moveTo>
                  <a:pt x="206" y="214"/>
                </a:moveTo>
                <a:cubicBezTo>
                  <a:pt x="118" y="214"/>
                  <a:pt x="118" y="214"/>
                  <a:pt x="118" y="214"/>
                </a:cubicBezTo>
                <a:cubicBezTo>
                  <a:pt x="109" y="214"/>
                  <a:pt x="100" y="216"/>
                  <a:pt x="92" y="218"/>
                </a:cubicBezTo>
                <a:cubicBezTo>
                  <a:pt x="100" y="229"/>
                  <a:pt x="106" y="242"/>
                  <a:pt x="106" y="258"/>
                </a:cubicBezTo>
                <a:cubicBezTo>
                  <a:pt x="106" y="294"/>
                  <a:pt x="77" y="323"/>
                  <a:pt x="41" y="323"/>
                </a:cubicBezTo>
                <a:cubicBezTo>
                  <a:pt x="26" y="323"/>
                  <a:pt x="13" y="318"/>
                  <a:pt x="2" y="310"/>
                </a:cubicBezTo>
                <a:cubicBezTo>
                  <a:pt x="1" y="317"/>
                  <a:pt x="0" y="325"/>
                  <a:pt x="0" y="333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53"/>
                  <a:pt x="22" y="592"/>
                  <a:pt x="60" y="613"/>
                </a:cubicBezTo>
                <a:cubicBezTo>
                  <a:pt x="60" y="911"/>
                  <a:pt x="60" y="911"/>
                  <a:pt x="60" y="911"/>
                </a:cubicBezTo>
                <a:cubicBezTo>
                  <a:pt x="60" y="917"/>
                  <a:pt x="65" y="921"/>
                  <a:pt x="70" y="921"/>
                </a:cubicBezTo>
                <a:cubicBezTo>
                  <a:pt x="254" y="921"/>
                  <a:pt x="254" y="921"/>
                  <a:pt x="254" y="921"/>
                </a:cubicBezTo>
                <a:cubicBezTo>
                  <a:pt x="260" y="921"/>
                  <a:pt x="264" y="917"/>
                  <a:pt x="264" y="911"/>
                </a:cubicBezTo>
                <a:cubicBezTo>
                  <a:pt x="264" y="613"/>
                  <a:pt x="264" y="613"/>
                  <a:pt x="264" y="613"/>
                </a:cubicBezTo>
                <a:cubicBezTo>
                  <a:pt x="302" y="592"/>
                  <a:pt x="325" y="553"/>
                  <a:pt x="325" y="510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325" y="267"/>
                  <a:pt x="272" y="214"/>
                  <a:pt x="206" y="214"/>
                </a:cubicBezTo>
                <a:close/>
                <a:moveTo>
                  <a:pt x="44" y="284"/>
                </a:moveTo>
                <a:cubicBezTo>
                  <a:pt x="57" y="284"/>
                  <a:pt x="69" y="273"/>
                  <a:pt x="69" y="259"/>
                </a:cubicBezTo>
                <a:cubicBezTo>
                  <a:pt x="69" y="246"/>
                  <a:pt x="57" y="234"/>
                  <a:pt x="44" y="234"/>
                </a:cubicBezTo>
                <a:cubicBezTo>
                  <a:pt x="30" y="234"/>
                  <a:pt x="19" y="246"/>
                  <a:pt x="19" y="259"/>
                </a:cubicBezTo>
                <a:cubicBezTo>
                  <a:pt x="19" y="273"/>
                  <a:pt x="30" y="284"/>
                  <a:pt x="44" y="284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lIns="69686" tIns="34843" rIns="69686" bIns="34843"/>
          <a:lstStyle/>
          <a:p>
            <a:endParaRPr lang="en-US" dirty="0">
              <a:latin typeface="+mj-lt"/>
            </a:endParaRPr>
          </a:p>
        </p:txBody>
      </p:sp>
      <p:sp>
        <p:nvSpPr>
          <p:cNvPr id="8" name="Freeform 77">
            <a:extLst>
              <a:ext uri="{FF2B5EF4-FFF2-40B4-BE49-F238E27FC236}">
                <a16:creationId xmlns:a16="http://schemas.microsoft.com/office/drawing/2014/main" id="{E5FA689A-B2CE-46DD-B403-D6F60FB44B4A}"/>
              </a:ext>
            </a:extLst>
          </p:cNvPr>
          <p:cNvSpPr>
            <a:spLocks noEditPoints="1"/>
          </p:cNvSpPr>
          <p:nvPr/>
        </p:nvSpPr>
        <p:spPr bwMode="auto">
          <a:xfrm>
            <a:off x="6836269" y="2991850"/>
            <a:ext cx="521461" cy="1253950"/>
          </a:xfrm>
          <a:custGeom>
            <a:avLst/>
            <a:gdLst/>
            <a:ahLst/>
            <a:cxnLst>
              <a:cxn ang="0">
                <a:pos x="162" y="197"/>
              </a:cxn>
              <a:cxn ang="0">
                <a:pos x="261" y="98"/>
              </a:cxn>
              <a:cxn ang="0">
                <a:pos x="162" y="0"/>
              </a:cxn>
              <a:cxn ang="0">
                <a:pos x="64" y="98"/>
              </a:cxn>
              <a:cxn ang="0">
                <a:pos x="162" y="197"/>
              </a:cxn>
              <a:cxn ang="0">
                <a:pos x="206" y="214"/>
              </a:cxn>
              <a:cxn ang="0">
                <a:pos x="118" y="214"/>
              </a:cxn>
              <a:cxn ang="0">
                <a:pos x="92" y="218"/>
              </a:cxn>
              <a:cxn ang="0">
                <a:pos x="106" y="258"/>
              </a:cxn>
              <a:cxn ang="0">
                <a:pos x="41" y="323"/>
              </a:cxn>
              <a:cxn ang="0">
                <a:pos x="2" y="310"/>
              </a:cxn>
              <a:cxn ang="0">
                <a:pos x="0" y="333"/>
              </a:cxn>
              <a:cxn ang="0">
                <a:pos x="0" y="510"/>
              </a:cxn>
              <a:cxn ang="0">
                <a:pos x="60" y="613"/>
              </a:cxn>
              <a:cxn ang="0">
                <a:pos x="60" y="911"/>
              </a:cxn>
              <a:cxn ang="0">
                <a:pos x="70" y="921"/>
              </a:cxn>
              <a:cxn ang="0">
                <a:pos x="254" y="921"/>
              </a:cxn>
              <a:cxn ang="0">
                <a:pos x="264" y="911"/>
              </a:cxn>
              <a:cxn ang="0">
                <a:pos x="264" y="613"/>
              </a:cxn>
              <a:cxn ang="0">
                <a:pos x="325" y="510"/>
              </a:cxn>
              <a:cxn ang="0">
                <a:pos x="325" y="333"/>
              </a:cxn>
              <a:cxn ang="0">
                <a:pos x="206" y="214"/>
              </a:cxn>
              <a:cxn ang="0">
                <a:pos x="44" y="284"/>
              </a:cxn>
              <a:cxn ang="0">
                <a:pos x="69" y="259"/>
              </a:cxn>
              <a:cxn ang="0">
                <a:pos x="44" y="234"/>
              </a:cxn>
              <a:cxn ang="0">
                <a:pos x="19" y="259"/>
              </a:cxn>
              <a:cxn ang="0">
                <a:pos x="44" y="284"/>
              </a:cxn>
            </a:cxnLst>
            <a:rect l="0" t="0" r="r" b="b"/>
            <a:pathLst>
              <a:path w="325" h="921">
                <a:moveTo>
                  <a:pt x="162" y="197"/>
                </a:moveTo>
                <a:cubicBezTo>
                  <a:pt x="217" y="197"/>
                  <a:pt x="261" y="153"/>
                  <a:pt x="261" y="98"/>
                </a:cubicBezTo>
                <a:cubicBezTo>
                  <a:pt x="261" y="44"/>
                  <a:pt x="217" y="0"/>
                  <a:pt x="162" y="0"/>
                </a:cubicBezTo>
                <a:cubicBezTo>
                  <a:pt x="108" y="0"/>
                  <a:pt x="64" y="44"/>
                  <a:pt x="64" y="98"/>
                </a:cubicBezTo>
                <a:cubicBezTo>
                  <a:pt x="64" y="153"/>
                  <a:pt x="108" y="197"/>
                  <a:pt x="162" y="197"/>
                </a:cubicBezTo>
                <a:close/>
                <a:moveTo>
                  <a:pt x="206" y="214"/>
                </a:moveTo>
                <a:cubicBezTo>
                  <a:pt x="118" y="214"/>
                  <a:pt x="118" y="214"/>
                  <a:pt x="118" y="214"/>
                </a:cubicBezTo>
                <a:cubicBezTo>
                  <a:pt x="109" y="214"/>
                  <a:pt x="100" y="216"/>
                  <a:pt x="92" y="218"/>
                </a:cubicBezTo>
                <a:cubicBezTo>
                  <a:pt x="100" y="229"/>
                  <a:pt x="106" y="242"/>
                  <a:pt x="106" y="258"/>
                </a:cubicBezTo>
                <a:cubicBezTo>
                  <a:pt x="106" y="294"/>
                  <a:pt x="77" y="323"/>
                  <a:pt x="41" y="323"/>
                </a:cubicBezTo>
                <a:cubicBezTo>
                  <a:pt x="26" y="323"/>
                  <a:pt x="13" y="318"/>
                  <a:pt x="2" y="310"/>
                </a:cubicBezTo>
                <a:cubicBezTo>
                  <a:pt x="1" y="317"/>
                  <a:pt x="0" y="325"/>
                  <a:pt x="0" y="333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53"/>
                  <a:pt x="22" y="592"/>
                  <a:pt x="60" y="613"/>
                </a:cubicBezTo>
                <a:cubicBezTo>
                  <a:pt x="60" y="911"/>
                  <a:pt x="60" y="911"/>
                  <a:pt x="60" y="911"/>
                </a:cubicBezTo>
                <a:cubicBezTo>
                  <a:pt x="60" y="917"/>
                  <a:pt x="65" y="921"/>
                  <a:pt x="70" y="921"/>
                </a:cubicBezTo>
                <a:cubicBezTo>
                  <a:pt x="254" y="921"/>
                  <a:pt x="254" y="921"/>
                  <a:pt x="254" y="921"/>
                </a:cubicBezTo>
                <a:cubicBezTo>
                  <a:pt x="260" y="921"/>
                  <a:pt x="264" y="917"/>
                  <a:pt x="264" y="911"/>
                </a:cubicBezTo>
                <a:cubicBezTo>
                  <a:pt x="264" y="613"/>
                  <a:pt x="264" y="613"/>
                  <a:pt x="264" y="613"/>
                </a:cubicBezTo>
                <a:cubicBezTo>
                  <a:pt x="302" y="592"/>
                  <a:pt x="325" y="553"/>
                  <a:pt x="325" y="510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325" y="267"/>
                  <a:pt x="272" y="214"/>
                  <a:pt x="206" y="214"/>
                </a:cubicBezTo>
                <a:close/>
                <a:moveTo>
                  <a:pt x="44" y="284"/>
                </a:moveTo>
                <a:cubicBezTo>
                  <a:pt x="57" y="284"/>
                  <a:pt x="69" y="273"/>
                  <a:pt x="69" y="259"/>
                </a:cubicBezTo>
                <a:cubicBezTo>
                  <a:pt x="69" y="246"/>
                  <a:pt x="57" y="234"/>
                  <a:pt x="44" y="234"/>
                </a:cubicBezTo>
                <a:cubicBezTo>
                  <a:pt x="30" y="234"/>
                  <a:pt x="19" y="246"/>
                  <a:pt x="19" y="259"/>
                </a:cubicBezTo>
                <a:cubicBezTo>
                  <a:pt x="19" y="273"/>
                  <a:pt x="30" y="284"/>
                  <a:pt x="44" y="28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lIns="69686" tIns="34843" rIns="69686" bIns="34843"/>
          <a:lstStyle/>
          <a:p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FEB87-B7D2-46D5-B0F4-A686CDFFD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61" y="3896200"/>
            <a:ext cx="426408" cy="3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530874-33A5-4F16-A5C5-E05E243A2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1" y="2991850"/>
            <a:ext cx="127900" cy="179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2609CD-5EE6-4070-82F1-EDBD33B4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61" y="2172607"/>
            <a:ext cx="2892435" cy="2892435"/>
          </a:xfrm>
          <a:prstGeom prst="rect">
            <a:avLst/>
          </a:prstGeom>
        </p:spPr>
      </p:pic>
      <p:sp>
        <p:nvSpPr>
          <p:cNvPr id="23" name="Rectangle à coins arrondis 5">
            <a:extLst>
              <a:ext uri="{FF2B5EF4-FFF2-40B4-BE49-F238E27FC236}">
                <a16:creationId xmlns:a16="http://schemas.microsoft.com/office/drawing/2014/main" id="{8A7C6B81-506D-490B-ABB0-AFE06A41BE87}"/>
              </a:ext>
            </a:extLst>
          </p:cNvPr>
          <p:cNvSpPr/>
          <p:nvPr/>
        </p:nvSpPr>
        <p:spPr bwMode="auto">
          <a:xfrm>
            <a:off x="2538366" y="1759739"/>
            <a:ext cx="6188034" cy="1083447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transfered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knew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about how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physical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objects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move in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space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to information/messages in computer networks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à coins arrondis 5">
            <a:extLst>
              <a:ext uri="{FF2B5EF4-FFF2-40B4-BE49-F238E27FC236}">
                <a16:creationId xmlns:a16="http://schemas.microsoft.com/office/drawing/2014/main" id="{33CFB0CC-D24B-40F3-AC14-77EDF51D444A}"/>
              </a:ext>
            </a:extLst>
          </p:cNvPr>
          <p:cNvSpPr/>
          <p:nvPr/>
        </p:nvSpPr>
        <p:spPr bwMode="auto">
          <a:xfrm>
            <a:off x="2538366" y="3064739"/>
            <a:ext cx="6188034" cy="1083447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The importance of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sense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reasoning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for a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variety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problems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…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0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6 L 0.14913 -0.1287 C 0.18038 -0.15709 0.22726 -0.17191 0.27587 -0.17191 C 0.3316 -0.17191 0.37604 -0.15709 0.40729 -0.1287 L 0.5566 -4.93827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14722 -0.20524 C -0.1783 -0.25092 -0.22413 -0.2753 -0.27222 -0.2753 C -0.32709 -0.2753 -0.37084 -0.25092 -0.40174 -0.20524 L -0.54879 -4.93827E-6 " pathEditMode="relative" rAng="0" ptsTypes="AAA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-1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9D4DD-A93F-4B8F-A0EA-F9C6AFB03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CAB1-1F92-4BA7-BD48-9155C041D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As a </a:t>
            </a:r>
            <a:r>
              <a:rPr lang="fr-FR" dirty="0" err="1"/>
              <a:t>summary</a:t>
            </a:r>
            <a:r>
              <a:rPr lang="fr-FR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4F71-C5C1-4B9D-B4C9-C8D2C5041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F1883-C22F-4476-A091-CB9BCAB4A2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single intelligence…</a:t>
            </a:r>
          </a:p>
          <a:p>
            <a:r>
              <a:rPr lang="fr-FR" dirty="0"/>
              <a:t>Common-</a:t>
            </a:r>
            <a:r>
              <a:rPr lang="fr-FR" dirty="0" err="1"/>
              <a:t>sense</a:t>
            </a:r>
            <a:r>
              <a:rPr lang="fr-FR" dirty="0"/>
              <a:t> </a:t>
            </a:r>
            <a:r>
              <a:rPr lang="fr-FR" dirty="0" err="1"/>
              <a:t>reasoning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</a:t>
            </a:r>
          </a:p>
          <a:p>
            <a:r>
              <a:rPr lang="fr-FR" dirty="0"/>
              <a:t>I tend </a:t>
            </a:r>
            <a:r>
              <a:rPr lang="fr-FR" dirty="0" err="1"/>
              <a:t>sometimes</a:t>
            </a:r>
            <a:r>
              <a:rPr lang="fr-FR" dirty="0"/>
              <a:t> to </a:t>
            </a:r>
            <a:r>
              <a:rPr lang="fr-FR" dirty="0" err="1"/>
              <a:t>forget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Computationalist</a:t>
            </a:r>
            <a:r>
              <a:rPr lang="fr-FR" dirty="0"/>
              <a:t> intelligence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u="sng" dirty="0" err="1"/>
              <a:t>emulate</a:t>
            </a:r>
            <a:r>
              <a:rPr lang="fr-FR" dirty="0"/>
              <a:t> neural networks</a:t>
            </a:r>
          </a:p>
          <a:p>
            <a:pPr lvl="1"/>
            <a:r>
              <a:rPr lang="fr-FR" dirty="0"/>
              <a:t>Abstract </a:t>
            </a:r>
            <a:r>
              <a:rPr lang="fr-FR" dirty="0" err="1"/>
              <a:t>reasoning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« </a:t>
            </a:r>
            <a:r>
              <a:rPr lang="fr-FR" dirty="0" err="1"/>
              <a:t>recent</a:t>
            </a:r>
            <a:r>
              <a:rPr lang="fr-FR" dirty="0"/>
              <a:t> intelligent </a:t>
            </a:r>
            <a:r>
              <a:rPr lang="fr-FR" dirty="0" err="1"/>
              <a:t>weapon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Neural networks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« </a:t>
            </a:r>
            <a:r>
              <a:rPr lang="fr-FR" dirty="0" err="1"/>
              <a:t>fundamentally</a:t>
            </a:r>
            <a:r>
              <a:rPr lang="fr-FR" dirty="0"/>
              <a:t> » not fit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6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4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1. « Inductive </a:t>
            </a:r>
            <a:r>
              <a:rPr lang="fr-FR" dirty="0" err="1"/>
              <a:t>reasoning</a:t>
            </a:r>
            <a:r>
              <a:rPr lang="fr-FR" dirty="0"/>
              <a:t> 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Emulating</a:t>
            </a:r>
            <a:r>
              <a:rPr lang="fr-FR" dirty="0"/>
              <a:t> a mental process to automate the </a:t>
            </a:r>
            <a:r>
              <a:rPr lang="fr-FR" dirty="0" err="1"/>
              <a:t>reasoning</a:t>
            </a:r>
            <a:r>
              <a:rPr lang="fr-FR" dirty="0"/>
              <a:t> about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51520" y="1131590"/>
            <a:ext cx="8308800" cy="3508810"/>
          </a:xfrm>
        </p:spPr>
        <p:txBody>
          <a:bodyPr/>
          <a:lstStyle/>
          <a:p>
            <a:r>
              <a:rPr lang="fr-FR" dirty="0" err="1"/>
              <a:t>Reason</a:t>
            </a:r>
            <a:r>
              <a:rPr lang="fr-FR" dirty="0"/>
              <a:t> on a </a:t>
            </a:r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intuitively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</a:t>
            </a:r>
            <a:r>
              <a:rPr lang="fr-FR" dirty="0" err="1"/>
              <a:t>toplogy</a:t>
            </a:r>
            <a:endParaRPr lang="fr-FR" dirty="0"/>
          </a:p>
          <a:p>
            <a:r>
              <a:rPr lang="fr-FR" dirty="0"/>
              <a:t>Assume the </a:t>
            </a:r>
            <a:r>
              <a:rPr lang="fr-FR" dirty="0" err="1"/>
              <a:t>reasoning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 for </a:t>
            </a:r>
            <a:r>
              <a:rPr lang="fr-FR" dirty="0" err="1"/>
              <a:t>larger</a:t>
            </a:r>
            <a:r>
              <a:rPr lang="fr-FR" dirty="0"/>
              <a:t> topologies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topology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are </a:t>
            </a:r>
            <a:r>
              <a:rPr lang="fr-FR" dirty="0" err="1"/>
              <a:t>generic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" y="2140705"/>
            <a:ext cx="4491473" cy="2499695"/>
          </a:xfrm>
          <a:prstGeom prst="rect">
            <a:avLst/>
          </a:prstGeom>
        </p:spPr>
      </p:pic>
      <p:sp>
        <p:nvSpPr>
          <p:cNvPr id="77" name="Rectangle à coins arrondis 5"/>
          <p:cNvSpPr/>
          <p:nvPr/>
        </p:nvSpPr>
        <p:spPr bwMode="auto">
          <a:xfrm>
            <a:off x="5370540" y="2454448"/>
            <a:ext cx="3211349" cy="187220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Assumptions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Sites are end hosts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IP and MAC </a:t>
            </a:r>
            <a:r>
              <a:rPr lang="fr-FR" dirty="0" err="1">
                <a:solidFill>
                  <a:schemeClr val="bg1"/>
                </a:solidFill>
              </a:rPr>
              <a:t>exist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+mj-lt"/>
              </a:rPr>
              <a:t>« 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Big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Switch» abstraction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2211710"/>
            <a:ext cx="5148000" cy="22860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290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Conceptual</a:t>
            </a:r>
            <a:r>
              <a:rPr lang="fr-FR" dirty="0"/>
              <a:t> simulation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Emulating</a:t>
            </a:r>
            <a:r>
              <a:rPr lang="fr-FR" dirty="0"/>
              <a:t> a mental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417600" y="2643758"/>
            <a:ext cx="8308800" cy="1996642"/>
          </a:xfrm>
        </p:spPr>
        <p:txBody>
          <a:bodyPr/>
          <a:lstStyle/>
          <a:p>
            <a:r>
              <a:rPr lang="fr-FR" dirty="0" err="1"/>
              <a:t>Emulate</a:t>
            </a:r>
            <a:r>
              <a:rPr lang="fr-FR" dirty="0"/>
              <a:t> </a:t>
            </a:r>
          </a:p>
          <a:p>
            <a:pPr lvl="1"/>
            <a:r>
              <a:rPr lang="fr-FR" i="1" dirty="0" err="1"/>
              <a:t>what</a:t>
            </a:r>
            <a:r>
              <a:rPr lang="fr-FR" i="1" dirty="0"/>
              <a:t> </a:t>
            </a:r>
            <a:r>
              <a:rPr lang="fr-FR" i="1" dirty="0" err="1"/>
              <a:t>would</a:t>
            </a:r>
            <a:r>
              <a:rPr lang="fr-FR" i="1" dirty="0"/>
              <a:t> </a:t>
            </a:r>
            <a:r>
              <a:rPr lang="fr-FR" i="1" dirty="0" err="1"/>
              <a:t>happen</a:t>
            </a:r>
            <a:r>
              <a:rPr lang="fr-FR" dirty="0"/>
              <a:t>  (</a:t>
            </a:r>
            <a:r>
              <a:rPr lang="fr-FR" dirty="0" err="1"/>
              <a:t>events</a:t>
            </a:r>
            <a:r>
              <a:rPr lang="fr-FR" dirty="0"/>
              <a:t>) and </a:t>
            </a:r>
            <a:r>
              <a:rPr lang="fr-FR" i="1" dirty="0" err="1"/>
              <a:t>what</a:t>
            </a:r>
            <a:r>
              <a:rPr lang="fr-FR" i="1" dirty="0"/>
              <a:t> </a:t>
            </a:r>
            <a:r>
              <a:rPr lang="fr-FR" i="1" dirty="0" err="1"/>
              <a:t>would</a:t>
            </a:r>
            <a:r>
              <a:rPr lang="fr-FR" i="1" dirty="0"/>
              <a:t>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needed</a:t>
            </a:r>
            <a:r>
              <a:rPr lang="fr-FR" i="1" dirty="0"/>
              <a:t>  (</a:t>
            </a:r>
            <a:r>
              <a:rPr lang="fr-FR" i="1" dirty="0" err="1"/>
              <a:t>capabilities</a:t>
            </a:r>
            <a:r>
              <a:rPr lang="fr-FR" i="1" dirty="0"/>
              <a:t>, </a:t>
            </a:r>
            <a:r>
              <a:rPr lang="fr-FR" i="1" dirty="0" err="1"/>
              <a:t>routing</a:t>
            </a:r>
            <a:r>
              <a:rPr lang="fr-FR" i="1" dirty="0"/>
              <a:t> information)</a:t>
            </a:r>
          </a:p>
          <a:p>
            <a:pPr lvl="1">
              <a:buNone/>
            </a:pPr>
            <a:r>
              <a:rPr lang="fr-FR" i="1" dirty="0"/>
              <a:t>…. </a:t>
            </a:r>
            <a:r>
              <a:rPr lang="fr-FR" dirty="0" err="1"/>
              <a:t>when</a:t>
            </a:r>
            <a:r>
              <a:rPr lang="fr-FR" dirty="0"/>
              <a:t> a message </a:t>
            </a:r>
            <a:r>
              <a:rPr lang="fr-FR" dirty="0" err="1"/>
              <a:t>is</a:t>
            </a:r>
            <a:r>
              <a:rPr lang="fr-FR" dirty="0"/>
              <a:t> sent to a destination</a:t>
            </a:r>
          </a:p>
          <a:p>
            <a:pPr lvl="1">
              <a:buNone/>
            </a:pPr>
            <a:r>
              <a:rPr lang="fr-FR" dirty="0"/>
              <a:t>…. </a:t>
            </a:r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the network</a:t>
            </a:r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1475656" y="1059582"/>
            <a:ext cx="5544616" cy="1008112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i="1" dirty="0">
                <a:solidFill>
                  <a:schemeClr val="bg1"/>
                </a:solidFill>
                <a:latin typeface="+mj-lt"/>
              </a:rPr>
              <a:t>Our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knowledge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of how the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protocol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works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enough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to use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solve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a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problem</a:t>
            </a:r>
            <a:endParaRPr lang="fr-FR" sz="16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15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3. Expert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Emulating</a:t>
            </a:r>
            <a:r>
              <a:rPr lang="fr-FR" dirty="0"/>
              <a:t> a mental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Mixture of </a:t>
            </a:r>
            <a:r>
              <a:rPr lang="fr-FR" dirty="0" err="1"/>
              <a:t>high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and </a:t>
            </a:r>
            <a:r>
              <a:rPr lang="fr-FR" dirty="0" err="1"/>
              <a:t>low</a:t>
            </a:r>
            <a:r>
              <a:rPr lang="fr-FR" dirty="0"/>
              <a:t> (</a:t>
            </a:r>
            <a:r>
              <a:rPr lang="fr-FR" dirty="0" err="1"/>
              <a:t>packet</a:t>
            </a:r>
            <a:r>
              <a:rPr lang="fr-FR" dirty="0"/>
              <a:t>)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  <a:p>
            <a:pPr lvl="1"/>
            <a:r>
              <a:rPr lang="fr-FR" dirty="0"/>
              <a:t>High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The MPLS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a tunneling service</a:t>
            </a:r>
          </a:p>
          <a:p>
            <a:pPr lvl="2"/>
            <a:r>
              <a:rPr lang="fr-FR" dirty="0"/>
              <a:t>BGP </a:t>
            </a:r>
            <a:r>
              <a:rPr lang="fr-FR" dirty="0" err="1"/>
              <a:t>can</a:t>
            </a:r>
            <a:r>
              <a:rPr lang="fr-FR" dirty="0"/>
              <a:t> encode and </a:t>
            </a:r>
            <a:r>
              <a:rPr lang="fr-FR" dirty="0" err="1"/>
              <a:t>distribute</a:t>
            </a:r>
            <a:r>
              <a:rPr lang="fr-FR" dirty="0"/>
              <a:t> </a:t>
            </a:r>
            <a:r>
              <a:rPr lang="fr-FR" dirty="0" err="1"/>
              <a:t>routing</a:t>
            </a:r>
            <a:r>
              <a:rPr lang="fr-FR" dirty="0"/>
              <a:t> information</a:t>
            </a:r>
          </a:p>
          <a:p>
            <a:pPr lvl="1"/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  <a:p>
            <a:pPr lvl="2"/>
            <a:r>
              <a:rPr lang="fr-FR" dirty="0"/>
              <a:t>A message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successfully</a:t>
            </a:r>
            <a:r>
              <a:rPr lang="fr-FR" dirty="0"/>
              <a:t> sent if the message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destination</a:t>
            </a:r>
          </a:p>
          <a:p>
            <a:pPr lvl="2"/>
            <a:r>
              <a:rPr lang="fr-FR" dirty="0"/>
              <a:t>How headers are </a:t>
            </a:r>
            <a:r>
              <a:rPr lang="fr-FR" dirty="0" err="1"/>
              <a:t>transformed</a:t>
            </a:r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70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technical problem, 15+ years of standardization efforts…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corporate VPNs/Virtual network connectivity problem…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Nokia Bell Labs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7538776" cy="3560400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, </a:t>
            </a:r>
            <a:r>
              <a:rPr lang="fr-FR" dirty="0" err="1"/>
              <a:t>solved</a:t>
            </a:r>
            <a:r>
              <a:rPr lang="fr-FR" dirty="0"/>
              <a:t> by </a:t>
            </a:r>
            <a:r>
              <a:rPr lang="fr-FR" dirty="0" err="1"/>
              <a:t>humans</a:t>
            </a:r>
            <a:r>
              <a:rPr lang="fr-FR" dirty="0"/>
              <a:t>: </a:t>
            </a:r>
          </a:p>
          <a:p>
            <a:pPr lvl="1"/>
            <a:r>
              <a:rPr lang="fr-FR" dirty="0" err="1"/>
              <a:t>Need</a:t>
            </a:r>
            <a:r>
              <a:rPr lang="fr-FR" dirty="0"/>
              <a:t> to master a lot of technologies (IP, MPLS, LDP, BGP, IP </a:t>
            </a:r>
            <a:r>
              <a:rPr lang="fr-FR" dirty="0" err="1"/>
              <a:t>routing</a:t>
            </a:r>
            <a:r>
              <a:rPr lang="fr-FR" dirty="0"/>
              <a:t>, label </a:t>
            </a: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err="1"/>
              <a:t>picture</a:t>
            </a:r>
            <a:r>
              <a:rPr lang="fr-FR" dirty="0"/>
              <a:t> in </a:t>
            </a:r>
            <a:r>
              <a:rPr lang="fr-FR" dirty="0" err="1"/>
              <a:t>networking</a:t>
            </a:r>
            <a:endParaRPr lang="fr-FR" dirty="0"/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plethora</a:t>
            </a:r>
            <a:r>
              <a:rPr lang="fr-FR" dirty="0"/>
              <a:t> of:</a:t>
            </a:r>
          </a:p>
          <a:p>
            <a:pPr lvl="1"/>
            <a:r>
              <a:rPr lang="fr-FR" dirty="0"/>
              <a:t>Solutions/Standards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1998 (BGP MPLS </a:t>
            </a:r>
            <a:r>
              <a:rPr lang="fr-FR" dirty="0" err="1"/>
              <a:t>VPNs</a:t>
            </a:r>
            <a:r>
              <a:rPr lang="fr-FR" dirty="0"/>
              <a:t> RFC 2547) </a:t>
            </a:r>
          </a:p>
          <a:p>
            <a:pPr lvl="1"/>
            <a:r>
              <a:rPr lang="fr-FR" dirty="0"/>
              <a:t>Till 2015 (Ethernet VPN RFC 7432)</a:t>
            </a:r>
          </a:p>
          <a:p>
            <a:pPr lvl="1">
              <a:buNone/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56" y="1492048"/>
            <a:ext cx="491661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An IETF RFC…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a « </a:t>
            </a:r>
            <a:r>
              <a:rPr lang="fr-FR" dirty="0" err="1"/>
              <a:t>human</a:t>
            </a:r>
            <a:r>
              <a:rPr lang="fr-FR" dirty="0"/>
              <a:t> solution » to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look </a:t>
            </a:r>
            <a:r>
              <a:rPr lang="fr-FR" dirty="0" err="1"/>
              <a:t>like</a:t>
            </a:r>
            <a:r>
              <a:rPr lang="fr-FR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HotNets 2016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text</a:t>
            </a:r>
            <a:r>
              <a:rPr lang="fr-FR" dirty="0"/>
              <a:t> document </a:t>
            </a:r>
            <a:r>
              <a:rPr lang="fr-FR" dirty="0" err="1"/>
              <a:t>explaining</a:t>
            </a:r>
            <a:r>
              <a:rPr lang="fr-FR" dirty="0"/>
              <a:t> the solution</a:t>
            </a:r>
          </a:p>
          <a:p>
            <a:pPr lvl="1"/>
            <a:r>
              <a:rPr lang="fr-FR" dirty="0"/>
              <a:t>Help </a:t>
            </a:r>
            <a:r>
              <a:rPr lang="en-US" dirty="0"/>
              <a:t>vendors implement new necessary functionalities in routers</a:t>
            </a:r>
          </a:p>
          <a:p>
            <a:pPr lvl="1"/>
            <a:r>
              <a:rPr lang="en-US" dirty="0"/>
              <a:t>Help network operators configure and manage their networks</a:t>
            </a:r>
          </a:p>
          <a:p>
            <a:pPr lvl="1"/>
            <a:endParaRPr lang="en-US" dirty="0"/>
          </a:p>
          <a:p>
            <a:r>
              <a:rPr lang="en-US" dirty="0"/>
              <a:t>A set of guidelines along:</a:t>
            </a:r>
          </a:p>
          <a:p>
            <a:pPr lvl="1"/>
            <a:r>
              <a:rPr lang="en-US" dirty="0"/>
              <a:t>How Sites/End Hosts should communicate</a:t>
            </a:r>
          </a:p>
          <a:p>
            <a:pPr lvl="1"/>
            <a:r>
              <a:rPr lang="en-US" dirty="0"/>
              <a:t>What are router/switch capabilities/functionalities</a:t>
            </a:r>
          </a:p>
          <a:p>
            <a:pPr lvl="1"/>
            <a:r>
              <a:rPr lang="en-US" dirty="0"/>
              <a:t>What routing/switching information routers need</a:t>
            </a:r>
          </a:p>
          <a:p>
            <a:pPr lvl="1"/>
            <a:r>
              <a:rPr lang="en-US" dirty="0"/>
              <a:t>What headers are encapsulated/</a:t>
            </a:r>
            <a:r>
              <a:rPr lang="en-US" dirty="0" err="1"/>
              <a:t>decapsulated</a:t>
            </a:r>
            <a:endParaRPr lang="en-US" dirty="0"/>
          </a:p>
          <a:p>
            <a:pPr lvl="1"/>
            <a:r>
              <a:rPr lang="en-US" dirty="0"/>
              <a:t>What protocols/methods to distribute routing/switching information</a:t>
            </a:r>
          </a:p>
          <a:p>
            <a:pPr lvl="1"/>
            <a:r>
              <a:rPr lang="en-US" dirty="0"/>
              <a:t>How this information is encoded in routing messages etc.</a:t>
            </a:r>
          </a:p>
          <a:p>
            <a:pPr lvl="1"/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0A0F1139-204C-43F1-9BF7-1BAAC4902B27}"/>
              </a:ext>
            </a:extLst>
          </p:cNvPr>
          <p:cNvSpPr/>
          <p:nvPr/>
        </p:nvSpPr>
        <p:spPr bwMode="auto">
          <a:xfrm>
            <a:off x="5274000" y="2126006"/>
            <a:ext cx="3540844" cy="734194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intelligence to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automatically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generate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fr-FR" sz="1600" i="1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04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81705" y="3297352"/>
            <a:ext cx="1191333" cy="909481"/>
          </a:xfrm>
          <a:prstGeom prst="rect">
            <a:avLst/>
          </a:prstGeom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10430" y="4036511"/>
            <a:ext cx="1013234" cy="594989"/>
          </a:xfrm>
          <a:prstGeom prst="rect">
            <a:avLst/>
          </a:prstGeom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Disclaimer: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‘intelligent’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8737" y="2951859"/>
            <a:ext cx="1368152" cy="1818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520" y="2974100"/>
            <a:ext cx="2012573" cy="1955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183" y="3678628"/>
            <a:ext cx="804848" cy="56709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335452" y="3397196"/>
            <a:ext cx="1440160" cy="9076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à coins arrondis 5"/>
          <p:cNvSpPr/>
          <p:nvPr/>
        </p:nvSpPr>
        <p:spPr bwMode="auto">
          <a:xfrm>
            <a:off x="7483957" y="958223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Distinguish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à coins arrondis 5"/>
          <p:cNvSpPr/>
          <p:nvPr/>
        </p:nvSpPr>
        <p:spPr bwMode="auto">
          <a:xfrm>
            <a:off x="7483957" y="1388224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Name/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Describe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6098" y="3741662"/>
            <a:ext cx="533680" cy="504056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Rectangle à coins arrondis 5"/>
          <p:cNvSpPr/>
          <p:nvPr/>
        </p:nvSpPr>
        <p:spPr bwMode="auto">
          <a:xfrm>
            <a:off x="7492202" y="1818225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Compare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à coins arrondis 5"/>
          <p:cNvSpPr/>
          <p:nvPr/>
        </p:nvSpPr>
        <p:spPr bwMode="auto">
          <a:xfrm>
            <a:off x="7492202" y="2282772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Classify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012" y="3061283"/>
            <a:ext cx="408808" cy="75104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7900" y="3946030"/>
            <a:ext cx="815277" cy="7429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7497" y="2337226"/>
            <a:ext cx="926144" cy="56748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1501" y="2086601"/>
            <a:ext cx="1453133" cy="845189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183" y="2304190"/>
            <a:ext cx="812452" cy="57244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Rectangle à coins arrondis 5"/>
          <p:cNvSpPr/>
          <p:nvPr/>
        </p:nvSpPr>
        <p:spPr bwMode="auto">
          <a:xfrm>
            <a:off x="148738" y="937938"/>
            <a:ext cx="2544062" cy="43450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Knowledge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representation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à coins arrondis 5"/>
          <p:cNvSpPr/>
          <p:nvPr/>
        </p:nvSpPr>
        <p:spPr bwMode="auto">
          <a:xfrm>
            <a:off x="1979712" y="3128773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Observe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-149493" y="1853740"/>
                <a:ext cx="3140523" cy="1376513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rtlCol="0">
                <a:spAutoFit/>
              </a:bodyPr>
              <a:lstStyle/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𝐜𝐚𝐭𝟏</m:t>
                      </m:r>
                      <m:r>
                        <a:rPr lang="fr-FR" sz="12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𝑪𝑨𝑻𝑺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200" b="1" i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𝑪𝑨𝑻𝑺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𝑨𝑵𝑰𝑴𝑨𝑳𝑺</m:t>
                      </m:r>
                    </m:oMath>
                  </m:oMathPara>
                </a14:m>
                <a:endParaRPr lang="fr-FR" sz="1200" b="1" i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𝑫𝑶𝑮𝑺</m:t>
                      </m:r>
                      <m:r>
                        <a:rPr lang="fr-FR" sz="1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fr-FR" sz="1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𝑨𝑵𝑰𝑴𝑨𝑳𝑺</m:t>
                      </m:r>
                    </m:oMath>
                  </m:oMathPara>
                </a14:m>
                <a:endParaRPr lang="fr-FR" sz="1200" b="1" i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𝒂𝒏𝒈𝒓𝒚</m:t>
                      </m:r>
                      <m:d>
                        <m:dPr>
                          <m:ctrlPr>
                            <a:rPr lang="fr-F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𝒅𝒐𝒈</m:t>
                          </m:r>
                          <m:r>
                            <a:rPr lang="fr-F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𝒄𝒂𝒕</m:t>
                          </m:r>
                        </m:e>
                      </m:d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𝒔𝒄𝒂𝒓𝒆𝒅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𝒄𝒂𝒕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𝒅𝒐𝒈</m:t>
                      </m:r>
                      <m:r>
                        <a:rPr lang="fr-F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:endParaRPr lang="fr-FR" sz="1200" b="1" dirty="0">
                  <a:solidFill>
                    <a:schemeClr val="tx2"/>
                  </a:solidFill>
                  <a:latin typeface="Nokia Pure Text Light" panose="020B0403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93" y="1853740"/>
                <a:ext cx="3140523" cy="13765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4490548" y="3364272"/>
            <a:ext cx="2116510" cy="940525"/>
          </a:xfrm>
          <a:custGeom>
            <a:avLst/>
            <a:gdLst>
              <a:gd name="connsiteX0" fmla="*/ 2116510 w 2116510"/>
              <a:gd name="connsiteY0" fmla="*/ 418011 h 940525"/>
              <a:gd name="connsiteX1" fmla="*/ 2116510 w 2116510"/>
              <a:gd name="connsiteY1" fmla="*/ 418011 h 940525"/>
              <a:gd name="connsiteX2" fmla="*/ 1920567 w 2116510"/>
              <a:gd name="connsiteY2" fmla="*/ 300445 h 940525"/>
              <a:gd name="connsiteX3" fmla="*/ 1868316 w 2116510"/>
              <a:gd name="connsiteY3" fmla="*/ 261257 h 940525"/>
              <a:gd name="connsiteX4" fmla="*/ 1829127 w 2116510"/>
              <a:gd name="connsiteY4" fmla="*/ 209005 h 940525"/>
              <a:gd name="connsiteX5" fmla="*/ 1776876 w 2116510"/>
              <a:gd name="connsiteY5" fmla="*/ 195942 h 940525"/>
              <a:gd name="connsiteX6" fmla="*/ 1685436 w 2116510"/>
              <a:gd name="connsiteY6" fmla="*/ 104502 h 940525"/>
              <a:gd name="connsiteX7" fmla="*/ 1646247 w 2116510"/>
              <a:gd name="connsiteY7" fmla="*/ 78377 h 940525"/>
              <a:gd name="connsiteX8" fmla="*/ 1633184 w 2116510"/>
              <a:gd name="connsiteY8" fmla="*/ 39188 h 940525"/>
              <a:gd name="connsiteX9" fmla="*/ 1554807 w 2116510"/>
              <a:gd name="connsiteY9" fmla="*/ 26125 h 940525"/>
              <a:gd name="connsiteX10" fmla="*/ 1463367 w 2116510"/>
              <a:gd name="connsiteY10" fmla="*/ 0 h 940525"/>
              <a:gd name="connsiteX11" fmla="*/ 875538 w 2116510"/>
              <a:gd name="connsiteY11" fmla="*/ 26125 h 940525"/>
              <a:gd name="connsiteX12" fmla="*/ 757973 w 2116510"/>
              <a:gd name="connsiteY12" fmla="*/ 52251 h 940525"/>
              <a:gd name="connsiteX13" fmla="*/ 705721 w 2116510"/>
              <a:gd name="connsiteY13" fmla="*/ 169817 h 940525"/>
              <a:gd name="connsiteX14" fmla="*/ 692658 w 2116510"/>
              <a:gd name="connsiteY14" fmla="*/ 209005 h 940525"/>
              <a:gd name="connsiteX15" fmla="*/ 679596 w 2116510"/>
              <a:gd name="connsiteY15" fmla="*/ 287382 h 940525"/>
              <a:gd name="connsiteX16" fmla="*/ 640407 w 2116510"/>
              <a:gd name="connsiteY16" fmla="*/ 300445 h 940525"/>
              <a:gd name="connsiteX17" fmla="*/ 535904 w 2116510"/>
              <a:gd name="connsiteY17" fmla="*/ 313508 h 940525"/>
              <a:gd name="connsiteX18" fmla="*/ 313836 w 2116510"/>
              <a:gd name="connsiteY18" fmla="*/ 391885 h 940525"/>
              <a:gd name="connsiteX19" fmla="*/ 222396 w 2116510"/>
              <a:gd name="connsiteY19" fmla="*/ 339634 h 940525"/>
              <a:gd name="connsiteX20" fmla="*/ 183207 w 2116510"/>
              <a:gd name="connsiteY20" fmla="*/ 326571 h 940525"/>
              <a:gd name="connsiteX21" fmla="*/ 144018 w 2116510"/>
              <a:gd name="connsiteY21" fmla="*/ 300445 h 940525"/>
              <a:gd name="connsiteX22" fmla="*/ 65641 w 2116510"/>
              <a:gd name="connsiteY22" fmla="*/ 313508 h 940525"/>
              <a:gd name="connsiteX23" fmla="*/ 52578 w 2116510"/>
              <a:gd name="connsiteY23" fmla="*/ 352697 h 940525"/>
              <a:gd name="connsiteX24" fmla="*/ 26453 w 2116510"/>
              <a:gd name="connsiteY24" fmla="*/ 391885 h 940525"/>
              <a:gd name="connsiteX25" fmla="*/ 327 w 2116510"/>
              <a:gd name="connsiteY25" fmla="*/ 522514 h 940525"/>
              <a:gd name="connsiteX26" fmla="*/ 26453 w 2116510"/>
              <a:gd name="connsiteY26" fmla="*/ 744582 h 940525"/>
              <a:gd name="connsiteX27" fmla="*/ 39516 w 2116510"/>
              <a:gd name="connsiteY27" fmla="*/ 796834 h 940525"/>
              <a:gd name="connsiteX28" fmla="*/ 130956 w 2116510"/>
              <a:gd name="connsiteY28" fmla="*/ 862148 h 940525"/>
              <a:gd name="connsiteX29" fmla="*/ 300773 w 2116510"/>
              <a:gd name="connsiteY29" fmla="*/ 875211 h 940525"/>
              <a:gd name="connsiteX30" fmla="*/ 509778 w 2116510"/>
              <a:gd name="connsiteY30" fmla="*/ 888274 h 940525"/>
              <a:gd name="connsiteX31" fmla="*/ 718784 w 2116510"/>
              <a:gd name="connsiteY31" fmla="*/ 875211 h 940525"/>
              <a:gd name="connsiteX32" fmla="*/ 757973 w 2116510"/>
              <a:gd name="connsiteY32" fmla="*/ 849085 h 940525"/>
              <a:gd name="connsiteX33" fmla="*/ 810224 w 2116510"/>
              <a:gd name="connsiteY33" fmla="*/ 836022 h 940525"/>
              <a:gd name="connsiteX34" fmla="*/ 966978 w 2116510"/>
              <a:gd name="connsiteY34" fmla="*/ 862148 h 940525"/>
              <a:gd name="connsiteX35" fmla="*/ 1058418 w 2116510"/>
              <a:gd name="connsiteY35" fmla="*/ 875211 h 940525"/>
              <a:gd name="connsiteX36" fmla="*/ 1175984 w 2116510"/>
              <a:gd name="connsiteY36" fmla="*/ 888274 h 940525"/>
              <a:gd name="connsiteX37" fmla="*/ 1280487 w 2116510"/>
              <a:gd name="connsiteY37" fmla="*/ 901337 h 940525"/>
              <a:gd name="connsiteX38" fmla="*/ 1633184 w 2116510"/>
              <a:gd name="connsiteY38" fmla="*/ 940525 h 940525"/>
              <a:gd name="connsiteX39" fmla="*/ 1868316 w 2116510"/>
              <a:gd name="connsiteY39" fmla="*/ 927462 h 940525"/>
              <a:gd name="connsiteX40" fmla="*/ 1894441 w 2116510"/>
              <a:gd name="connsiteY40" fmla="*/ 888274 h 940525"/>
              <a:gd name="connsiteX41" fmla="*/ 1972818 w 2116510"/>
              <a:gd name="connsiteY41" fmla="*/ 822960 h 940525"/>
              <a:gd name="connsiteX42" fmla="*/ 1998944 w 2116510"/>
              <a:gd name="connsiteY42" fmla="*/ 783771 h 940525"/>
              <a:gd name="connsiteX43" fmla="*/ 2038133 w 2116510"/>
              <a:gd name="connsiteY43" fmla="*/ 757645 h 940525"/>
              <a:gd name="connsiteX44" fmla="*/ 2103447 w 2116510"/>
              <a:gd name="connsiteY44" fmla="*/ 679268 h 940525"/>
              <a:gd name="connsiteX45" fmla="*/ 2116510 w 2116510"/>
              <a:gd name="connsiteY45" fmla="*/ 640080 h 940525"/>
              <a:gd name="connsiteX46" fmla="*/ 2103447 w 2116510"/>
              <a:gd name="connsiteY46" fmla="*/ 548640 h 940525"/>
              <a:gd name="connsiteX47" fmla="*/ 2090384 w 2116510"/>
              <a:gd name="connsiteY47" fmla="*/ 470262 h 940525"/>
              <a:gd name="connsiteX48" fmla="*/ 2090384 w 2116510"/>
              <a:gd name="connsiteY48" fmla="*/ 365760 h 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16510" h="940525">
                <a:moveTo>
                  <a:pt x="2116510" y="418011"/>
                </a:moveTo>
                <a:lnTo>
                  <a:pt x="2116510" y="418011"/>
                </a:lnTo>
                <a:cubicBezTo>
                  <a:pt x="2042267" y="376765"/>
                  <a:pt x="1986676" y="350027"/>
                  <a:pt x="1920567" y="300445"/>
                </a:cubicBezTo>
                <a:cubicBezTo>
                  <a:pt x="1903150" y="287382"/>
                  <a:pt x="1883711" y="276652"/>
                  <a:pt x="1868316" y="261257"/>
                </a:cubicBezTo>
                <a:cubicBezTo>
                  <a:pt x="1852921" y="245862"/>
                  <a:pt x="1846843" y="221660"/>
                  <a:pt x="1829127" y="209005"/>
                </a:cubicBezTo>
                <a:cubicBezTo>
                  <a:pt x="1814518" y="198570"/>
                  <a:pt x="1794293" y="200296"/>
                  <a:pt x="1776876" y="195942"/>
                </a:cubicBezTo>
                <a:cubicBezTo>
                  <a:pt x="1753884" y="126967"/>
                  <a:pt x="1775269" y="164391"/>
                  <a:pt x="1685436" y="104502"/>
                </a:cubicBezTo>
                <a:lnTo>
                  <a:pt x="1646247" y="78377"/>
                </a:lnTo>
                <a:cubicBezTo>
                  <a:pt x="1641893" y="65314"/>
                  <a:pt x="1645139" y="46020"/>
                  <a:pt x="1633184" y="39188"/>
                </a:cubicBezTo>
                <a:cubicBezTo>
                  <a:pt x="1610188" y="26047"/>
                  <a:pt x="1580779" y="31319"/>
                  <a:pt x="1554807" y="26125"/>
                </a:cubicBezTo>
                <a:cubicBezTo>
                  <a:pt x="1513807" y="17925"/>
                  <a:pt x="1500713" y="12448"/>
                  <a:pt x="1463367" y="0"/>
                </a:cubicBezTo>
                <a:cubicBezTo>
                  <a:pt x="1247903" y="71816"/>
                  <a:pt x="1474200" y="650"/>
                  <a:pt x="875538" y="26125"/>
                </a:cubicBezTo>
                <a:cubicBezTo>
                  <a:pt x="855552" y="26975"/>
                  <a:pt x="780876" y="46525"/>
                  <a:pt x="757973" y="52251"/>
                </a:cubicBezTo>
                <a:cubicBezTo>
                  <a:pt x="716571" y="114354"/>
                  <a:pt x="736812" y="76546"/>
                  <a:pt x="705721" y="169817"/>
                </a:cubicBezTo>
                <a:lnTo>
                  <a:pt x="692658" y="209005"/>
                </a:lnTo>
                <a:cubicBezTo>
                  <a:pt x="688304" y="235131"/>
                  <a:pt x="692737" y="264386"/>
                  <a:pt x="679596" y="287382"/>
                </a:cubicBezTo>
                <a:cubicBezTo>
                  <a:pt x="672764" y="299337"/>
                  <a:pt x="653955" y="297982"/>
                  <a:pt x="640407" y="300445"/>
                </a:cubicBezTo>
                <a:cubicBezTo>
                  <a:pt x="605868" y="306725"/>
                  <a:pt x="570738" y="309154"/>
                  <a:pt x="535904" y="313508"/>
                </a:cubicBezTo>
                <a:cubicBezTo>
                  <a:pt x="377737" y="392591"/>
                  <a:pt x="453469" y="371937"/>
                  <a:pt x="313836" y="391885"/>
                </a:cubicBezTo>
                <a:cubicBezTo>
                  <a:pt x="169698" y="363057"/>
                  <a:pt x="305686" y="406266"/>
                  <a:pt x="222396" y="339634"/>
                </a:cubicBezTo>
                <a:cubicBezTo>
                  <a:pt x="211644" y="331032"/>
                  <a:pt x="195523" y="332729"/>
                  <a:pt x="183207" y="326571"/>
                </a:cubicBezTo>
                <a:cubicBezTo>
                  <a:pt x="169165" y="319550"/>
                  <a:pt x="157081" y="309154"/>
                  <a:pt x="144018" y="300445"/>
                </a:cubicBezTo>
                <a:cubicBezTo>
                  <a:pt x="117892" y="304799"/>
                  <a:pt x="88637" y="300367"/>
                  <a:pt x="65641" y="313508"/>
                </a:cubicBezTo>
                <a:cubicBezTo>
                  <a:pt x="53686" y="320340"/>
                  <a:pt x="58736" y="340381"/>
                  <a:pt x="52578" y="352697"/>
                </a:cubicBezTo>
                <a:cubicBezTo>
                  <a:pt x="45557" y="366739"/>
                  <a:pt x="35161" y="378822"/>
                  <a:pt x="26453" y="391885"/>
                </a:cubicBezTo>
                <a:cubicBezTo>
                  <a:pt x="17744" y="435428"/>
                  <a:pt x="-2837" y="478222"/>
                  <a:pt x="327" y="522514"/>
                </a:cubicBezTo>
                <a:cubicBezTo>
                  <a:pt x="21217" y="814978"/>
                  <a:pt x="-7479" y="625820"/>
                  <a:pt x="26453" y="744582"/>
                </a:cubicBezTo>
                <a:cubicBezTo>
                  <a:pt x="31385" y="761845"/>
                  <a:pt x="30609" y="781246"/>
                  <a:pt x="39516" y="796834"/>
                </a:cubicBezTo>
                <a:cubicBezTo>
                  <a:pt x="53817" y="821862"/>
                  <a:pt x="102929" y="857202"/>
                  <a:pt x="130956" y="862148"/>
                </a:cubicBezTo>
                <a:cubicBezTo>
                  <a:pt x="186865" y="872014"/>
                  <a:pt x="244135" y="871305"/>
                  <a:pt x="300773" y="875211"/>
                </a:cubicBezTo>
                <a:lnTo>
                  <a:pt x="509778" y="888274"/>
                </a:lnTo>
                <a:cubicBezTo>
                  <a:pt x="579447" y="883920"/>
                  <a:pt x="649834" y="886098"/>
                  <a:pt x="718784" y="875211"/>
                </a:cubicBezTo>
                <a:cubicBezTo>
                  <a:pt x="734292" y="872762"/>
                  <a:pt x="743543" y="855270"/>
                  <a:pt x="757973" y="849085"/>
                </a:cubicBezTo>
                <a:cubicBezTo>
                  <a:pt x="774474" y="842013"/>
                  <a:pt x="792807" y="840376"/>
                  <a:pt x="810224" y="836022"/>
                </a:cubicBezTo>
                <a:cubicBezTo>
                  <a:pt x="901001" y="858716"/>
                  <a:pt x="835925" y="844674"/>
                  <a:pt x="966978" y="862148"/>
                </a:cubicBezTo>
                <a:lnTo>
                  <a:pt x="1058418" y="875211"/>
                </a:lnTo>
                <a:cubicBezTo>
                  <a:pt x="1097543" y="880102"/>
                  <a:pt x="1136824" y="883667"/>
                  <a:pt x="1175984" y="888274"/>
                </a:cubicBezTo>
                <a:lnTo>
                  <a:pt x="1280487" y="901337"/>
                </a:lnTo>
                <a:cubicBezTo>
                  <a:pt x="1445710" y="956410"/>
                  <a:pt x="1331356" y="926152"/>
                  <a:pt x="1633184" y="940525"/>
                </a:cubicBezTo>
                <a:cubicBezTo>
                  <a:pt x="1711561" y="936171"/>
                  <a:pt x="1791342" y="942857"/>
                  <a:pt x="1868316" y="927462"/>
                </a:cubicBezTo>
                <a:cubicBezTo>
                  <a:pt x="1883710" y="924383"/>
                  <a:pt x="1883340" y="899375"/>
                  <a:pt x="1894441" y="888274"/>
                </a:cubicBezTo>
                <a:cubicBezTo>
                  <a:pt x="1997194" y="785521"/>
                  <a:pt x="1865822" y="951356"/>
                  <a:pt x="1972818" y="822960"/>
                </a:cubicBezTo>
                <a:cubicBezTo>
                  <a:pt x="1982869" y="810899"/>
                  <a:pt x="1987843" y="794872"/>
                  <a:pt x="1998944" y="783771"/>
                </a:cubicBezTo>
                <a:cubicBezTo>
                  <a:pt x="2010045" y="772670"/>
                  <a:pt x="2026072" y="767696"/>
                  <a:pt x="2038133" y="757645"/>
                </a:cubicBezTo>
                <a:cubicBezTo>
                  <a:pt x="2062896" y="737009"/>
                  <a:pt x="2088768" y="708626"/>
                  <a:pt x="2103447" y="679268"/>
                </a:cubicBezTo>
                <a:cubicBezTo>
                  <a:pt x="2109605" y="666952"/>
                  <a:pt x="2112156" y="653143"/>
                  <a:pt x="2116510" y="640080"/>
                </a:cubicBezTo>
                <a:cubicBezTo>
                  <a:pt x="2112156" y="609600"/>
                  <a:pt x="2108129" y="579071"/>
                  <a:pt x="2103447" y="548640"/>
                </a:cubicBezTo>
                <a:cubicBezTo>
                  <a:pt x="2099420" y="522462"/>
                  <a:pt x="2092271" y="496681"/>
                  <a:pt x="2090384" y="470262"/>
                </a:cubicBezTo>
                <a:cubicBezTo>
                  <a:pt x="2087902" y="435517"/>
                  <a:pt x="2090384" y="400594"/>
                  <a:pt x="2090384" y="365760"/>
                </a:cubicBezTo>
              </a:path>
            </a:pathLst>
          </a:custGeom>
          <a:solidFill>
            <a:srgbClr val="00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reeform 25"/>
          <p:cNvSpPr/>
          <p:nvPr/>
        </p:nvSpPr>
        <p:spPr>
          <a:xfrm>
            <a:off x="3775166" y="3580544"/>
            <a:ext cx="692331" cy="901597"/>
          </a:xfrm>
          <a:custGeom>
            <a:avLst/>
            <a:gdLst>
              <a:gd name="connsiteX0" fmla="*/ 548640 w 692331"/>
              <a:gd name="connsiteY0" fmla="*/ 0 h 901597"/>
              <a:gd name="connsiteX1" fmla="*/ 548640 w 692331"/>
              <a:gd name="connsiteY1" fmla="*/ 0 h 901597"/>
              <a:gd name="connsiteX2" fmla="*/ 261257 w 692331"/>
              <a:gd name="connsiteY2" fmla="*/ 13063 h 901597"/>
              <a:gd name="connsiteX3" fmla="*/ 195943 w 692331"/>
              <a:gd name="connsiteY3" fmla="*/ 26126 h 901597"/>
              <a:gd name="connsiteX4" fmla="*/ 104503 w 692331"/>
              <a:gd name="connsiteY4" fmla="*/ 52251 h 901597"/>
              <a:gd name="connsiteX5" fmla="*/ 52251 w 692331"/>
              <a:gd name="connsiteY5" fmla="*/ 78377 h 901597"/>
              <a:gd name="connsiteX6" fmla="*/ 26125 w 692331"/>
              <a:gd name="connsiteY6" fmla="*/ 169817 h 901597"/>
              <a:gd name="connsiteX7" fmla="*/ 13063 w 692331"/>
              <a:gd name="connsiteY7" fmla="*/ 274320 h 901597"/>
              <a:gd name="connsiteX8" fmla="*/ 0 w 692331"/>
              <a:gd name="connsiteY8" fmla="*/ 339634 h 901597"/>
              <a:gd name="connsiteX9" fmla="*/ 13063 w 692331"/>
              <a:gd name="connsiteY9" fmla="*/ 679269 h 901597"/>
              <a:gd name="connsiteX10" fmla="*/ 78377 w 692331"/>
              <a:gd name="connsiteY10" fmla="*/ 783771 h 901597"/>
              <a:gd name="connsiteX11" fmla="*/ 117565 w 692331"/>
              <a:gd name="connsiteY11" fmla="*/ 836023 h 901597"/>
              <a:gd name="connsiteX12" fmla="*/ 248194 w 692331"/>
              <a:gd name="connsiteY12" fmla="*/ 875211 h 901597"/>
              <a:gd name="connsiteX13" fmla="*/ 431074 w 692331"/>
              <a:gd name="connsiteY13" fmla="*/ 875211 h 901597"/>
              <a:gd name="connsiteX14" fmla="*/ 548640 w 692331"/>
              <a:gd name="connsiteY14" fmla="*/ 757646 h 901597"/>
              <a:gd name="connsiteX15" fmla="*/ 600891 w 692331"/>
              <a:gd name="connsiteY15" fmla="*/ 718457 h 901597"/>
              <a:gd name="connsiteX16" fmla="*/ 627017 w 692331"/>
              <a:gd name="connsiteY16" fmla="*/ 679269 h 901597"/>
              <a:gd name="connsiteX17" fmla="*/ 692331 w 692331"/>
              <a:gd name="connsiteY17" fmla="*/ 574766 h 901597"/>
              <a:gd name="connsiteX18" fmla="*/ 679268 w 692331"/>
              <a:gd name="connsiteY18" fmla="*/ 235131 h 901597"/>
              <a:gd name="connsiteX19" fmla="*/ 666205 w 692331"/>
              <a:gd name="connsiteY19" fmla="*/ 195943 h 901597"/>
              <a:gd name="connsiteX20" fmla="*/ 600891 w 692331"/>
              <a:gd name="connsiteY20" fmla="*/ 156754 h 901597"/>
              <a:gd name="connsiteX21" fmla="*/ 561703 w 692331"/>
              <a:gd name="connsiteY21" fmla="*/ 39189 h 901597"/>
              <a:gd name="connsiteX22" fmla="*/ 548640 w 692331"/>
              <a:gd name="connsiteY22" fmla="*/ 0 h 90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2331" h="901597">
                <a:moveTo>
                  <a:pt x="548640" y="0"/>
                </a:moveTo>
                <a:lnTo>
                  <a:pt x="548640" y="0"/>
                </a:lnTo>
                <a:cubicBezTo>
                  <a:pt x="452846" y="4354"/>
                  <a:pt x="356888" y="5979"/>
                  <a:pt x="261257" y="13063"/>
                </a:cubicBezTo>
                <a:cubicBezTo>
                  <a:pt x="239115" y="14703"/>
                  <a:pt x="217617" y="21310"/>
                  <a:pt x="195943" y="26126"/>
                </a:cubicBezTo>
                <a:cubicBezTo>
                  <a:pt x="173003" y="31224"/>
                  <a:pt x="127998" y="42182"/>
                  <a:pt x="104503" y="52251"/>
                </a:cubicBezTo>
                <a:cubicBezTo>
                  <a:pt x="86604" y="59922"/>
                  <a:pt x="69668" y="69668"/>
                  <a:pt x="52251" y="78377"/>
                </a:cubicBezTo>
                <a:cubicBezTo>
                  <a:pt x="43542" y="108857"/>
                  <a:pt x="32342" y="138733"/>
                  <a:pt x="26125" y="169817"/>
                </a:cubicBezTo>
                <a:cubicBezTo>
                  <a:pt x="19240" y="204241"/>
                  <a:pt x="18401" y="239623"/>
                  <a:pt x="13063" y="274320"/>
                </a:cubicBezTo>
                <a:cubicBezTo>
                  <a:pt x="9687" y="296264"/>
                  <a:pt x="4354" y="317863"/>
                  <a:pt x="0" y="339634"/>
                </a:cubicBezTo>
                <a:cubicBezTo>
                  <a:pt x="4354" y="452846"/>
                  <a:pt x="-6626" y="567698"/>
                  <a:pt x="13063" y="679269"/>
                </a:cubicBezTo>
                <a:cubicBezTo>
                  <a:pt x="20202" y="719722"/>
                  <a:pt x="55591" y="749592"/>
                  <a:pt x="78377" y="783771"/>
                </a:cubicBezTo>
                <a:cubicBezTo>
                  <a:pt x="90454" y="801886"/>
                  <a:pt x="101035" y="821854"/>
                  <a:pt x="117565" y="836023"/>
                </a:cubicBezTo>
                <a:cubicBezTo>
                  <a:pt x="154227" y="867448"/>
                  <a:pt x="204035" y="867852"/>
                  <a:pt x="248194" y="875211"/>
                </a:cubicBezTo>
                <a:cubicBezTo>
                  <a:pt x="360635" y="912692"/>
                  <a:pt x="299854" y="908016"/>
                  <a:pt x="431074" y="875211"/>
                </a:cubicBezTo>
                <a:cubicBezTo>
                  <a:pt x="470263" y="836023"/>
                  <a:pt x="504304" y="790899"/>
                  <a:pt x="548640" y="757646"/>
                </a:cubicBezTo>
                <a:cubicBezTo>
                  <a:pt x="566057" y="744583"/>
                  <a:pt x="585496" y="733852"/>
                  <a:pt x="600891" y="718457"/>
                </a:cubicBezTo>
                <a:cubicBezTo>
                  <a:pt x="611992" y="707356"/>
                  <a:pt x="617892" y="692044"/>
                  <a:pt x="627017" y="679269"/>
                </a:cubicBezTo>
                <a:cubicBezTo>
                  <a:pt x="683539" y="600138"/>
                  <a:pt x="651414" y="656597"/>
                  <a:pt x="692331" y="574766"/>
                </a:cubicBezTo>
                <a:cubicBezTo>
                  <a:pt x="687977" y="461554"/>
                  <a:pt x="687063" y="348158"/>
                  <a:pt x="679268" y="235131"/>
                </a:cubicBezTo>
                <a:cubicBezTo>
                  <a:pt x="678321" y="221394"/>
                  <a:pt x="675941" y="205679"/>
                  <a:pt x="666205" y="195943"/>
                </a:cubicBezTo>
                <a:cubicBezTo>
                  <a:pt x="648252" y="177990"/>
                  <a:pt x="622662" y="169817"/>
                  <a:pt x="600891" y="156754"/>
                </a:cubicBezTo>
                <a:lnTo>
                  <a:pt x="561703" y="39189"/>
                </a:lnTo>
                <a:lnTo>
                  <a:pt x="548640" y="0"/>
                </a:lnTo>
                <a:close/>
              </a:path>
            </a:pathLst>
          </a:custGeom>
          <a:solidFill>
            <a:srgbClr val="1A64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390233" y="3003798"/>
            <a:ext cx="952715" cy="1812648"/>
          </a:xfrm>
          <a:custGeom>
            <a:avLst/>
            <a:gdLst>
              <a:gd name="connsiteX0" fmla="*/ 861275 w 952715"/>
              <a:gd name="connsiteY0" fmla="*/ 9973 h 1812648"/>
              <a:gd name="connsiteX1" fmla="*/ 861275 w 952715"/>
              <a:gd name="connsiteY1" fmla="*/ 9973 h 1812648"/>
              <a:gd name="connsiteX2" fmla="*/ 560830 w 952715"/>
              <a:gd name="connsiteY2" fmla="*/ 49162 h 1812648"/>
              <a:gd name="connsiteX3" fmla="*/ 469390 w 952715"/>
              <a:gd name="connsiteY3" fmla="*/ 75288 h 1812648"/>
              <a:gd name="connsiteX4" fmla="*/ 404075 w 952715"/>
              <a:gd name="connsiteY4" fmla="*/ 88351 h 1812648"/>
              <a:gd name="connsiteX5" fmla="*/ 338761 w 952715"/>
              <a:gd name="connsiteY5" fmla="*/ 153665 h 1812648"/>
              <a:gd name="connsiteX6" fmla="*/ 325698 w 952715"/>
              <a:gd name="connsiteY6" fmla="*/ 232042 h 1812648"/>
              <a:gd name="connsiteX7" fmla="*/ 312635 w 952715"/>
              <a:gd name="connsiteY7" fmla="*/ 271231 h 1812648"/>
              <a:gd name="connsiteX8" fmla="*/ 286510 w 952715"/>
              <a:gd name="connsiteY8" fmla="*/ 336545 h 1812648"/>
              <a:gd name="connsiteX9" fmla="*/ 273447 w 952715"/>
              <a:gd name="connsiteY9" fmla="*/ 375733 h 1812648"/>
              <a:gd name="connsiteX10" fmla="*/ 247321 w 952715"/>
              <a:gd name="connsiteY10" fmla="*/ 427985 h 1812648"/>
              <a:gd name="connsiteX11" fmla="*/ 234258 w 952715"/>
              <a:gd name="connsiteY11" fmla="*/ 480236 h 1812648"/>
              <a:gd name="connsiteX12" fmla="*/ 208132 w 952715"/>
              <a:gd name="connsiteY12" fmla="*/ 558613 h 1812648"/>
              <a:gd name="connsiteX13" fmla="*/ 195070 w 952715"/>
              <a:gd name="connsiteY13" fmla="*/ 623928 h 1812648"/>
              <a:gd name="connsiteX14" fmla="*/ 142818 w 952715"/>
              <a:gd name="connsiteY14" fmla="*/ 702305 h 1812648"/>
              <a:gd name="connsiteX15" fmla="*/ 25252 w 952715"/>
              <a:gd name="connsiteY15" fmla="*/ 793745 h 1812648"/>
              <a:gd name="connsiteX16" fmla="*/ 25252 w 952715"/>
              <a:gd name="connsiteY16" fmla="*/ 1055002 h 1812648"/>
              <a:gd name="connsiteX17" fmla="*/ 64441 w 952715"/>
              <a:gd name="connsiteY17" fmla="*/ 1094191 h 1812648"/>
              <a:gd name="connsiteX18" fmla="*/ 116692 w 952715"/>
              <a:gd name="connsiteY18" fmla="*/ 1185631 h 1812648"/>
              <a:gd name="connsiteX19" fmla="*/ 168944 w 952715"/>
              <a:gd name="connsiteY19" fmla="*/ 1303196 h 1812648"/>
              <a:gd name="connsiteX20" fmla="*/ 221195 w 952715"/>
              <a:gd name="connsiteY20" fmla="*/ 1420762 h 1812648"/>
              <a:gd name="connsiteX21" fmla="*/ 195070 w 952715"/>
              <a:gd name="connsiteY21" fmla="*/ 1473013 h 1812648"/>
              <a:gd name="connsiteX22" fmla="*/ 155881 w 952715"/>
              <a:gd name="connsiteY22" fmla="*/ 1577516 h 1812648"/>
              <a:gd name="connsiteX23" fmla="*/ 168944 w 952715"/>
              <a:gd name="connsiteY23" fmla="*/ 1773459 h 1812648"/>
              <a:gd name="connsiteX24" fmla="*/ 208132 w 952715"/>
              <a:gd name="connsiteY24" fmla="*/ 1786522 h 1812648"/>
              <a:gd name="connsiteX25" fmla="*/ 299572 w 952715"/>
              <a:gd name="connsiteY25" fmla="*/ 1799585 h 1812648"/>
              <a:gd name="connsiteX26" fmla="*/ 377950 w 952715"/>
              <a:gd name="connsiteY26" fmla="*/ 1812648 h 1812648"/>
              <a:gd name="connsiteX27" fmla="*/ 652270 w 952715"/>
              <a:gd name="connsiteY27" fmla="*/ 1799585 h 1812648"/>
              <a:gd name="connsiteX28" fmla="*/ 691458 w 952715"/>
              <a:gd name="connsiteY28" fmla="*/ 1773459 h 1812648"/>
              <a:gd name="connsiteX29" fmla="*/ 730647 w 952715"/>
              <a:gd name="connsiteY29" fmla="*/ 1760396 h 1812648"/>
              <a:gd name="connsiteX30" fmla="*/ 861275 w 952715"/>
              <a:gd name="connsiteY30" fmla="*/ 1642831 h 1812648"/>
              <a:gd name="connsiteX31" fmla="*/ 900464 w 952715"/>
              <a:gd name="connsiteY31" fmla="*/ 1590579 h 1812648"/>
              <a:gd name="connsiteX32" fmla="*/ 939652 w 952715"/>
              <a:gd name="connsiteY32" fmla="*/ 1551391 h 1812648"/>
              <a:gd name="connsiteX33" fmla="*/ 952715 w 952715"/>
              <a:gd name="connsiteY33" fmla="*/ 1512202 h 1812648"/>
              <a:gd name="connsiteX34" fmla="*/ 926590 w 952715"/>
              <a:gd name="connsiteY34" fmla="*/ 832933 h 1812648"/>
              <a:gd name="connsiteX35" fmla="*/ 913527 w 952715"/>
              <a:gd name="connsiteY35" fmla="*/ 754556 h 1812648"/>
              <a:gd name="connsiteX36" fmla="*/ 900464 w 952715"/>
              <a:gd name="connsiteY36" fmla="*/ 571676 h 1812648"/>
              <a:gd name="connsiteX37" fmla="*/ 887401 w 952715"/>
              <a:gd name="connsiteY37" fmla="*/ 532488 h 1812648"/>
              <a:gd name="connsiteX38" fmla="*/ 874338 w 952715"/>
              <a:gd name="connsiteY38" fmla="*/ 480236 h 1812648"/>
              <a:gd name="connsiteX39" fmla="*/ 861275 w 952715"/>
              <a:gd name="connsiteY39" fmla="*/ 336545 h 1812648"/>
              <a:gd name="connsiteX40" fmla="*/ 848212 w 952715"/>
              <a:gd name="connsiteY40" fmla="*/ 284293 h 1812648"/>
              <a:gd name="connsiteX41" fmla="*/ 861275 w 952715"/>
              <a:gd name="connsiteY41" fmla="*/ 88351 h 1812648"/>
              <a:gd name="connsiteX42" fmla="*/ 861275 w 952715"/>
              <a:gd name="connsiteY42" fmla="*/ 9973 h 18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52715" h="1812648">
                <a:moveTo>
                  <a:pt x="861275" y="9973"/>
                </a:moveTo>
                <a:lnTo>
                  <a:pt x="861275" y="9973"/>
                </a:lnTo>
                <a:cubicBezTo>
                  <a:pt x="592173" y="63794"/>
                  <a:pt x="880788" y="11520"/>
                  <a:pt x="560830" y="49162"/>
                </a:cubicBezTo>
                <a:cubicBezTo>
                  <a:pt x="514672" y="54592"/>
                  <a:pt x="510691" y="64963"/>
                  <a:pt x="469390" y="75288"/>
                </a:cubicBezTo>
                <a:cubicBezTo>
                  <a:pt x="447850" y="80673"/>
                  <a:pt x="425847" y="83997"/>
                  <a:pt x="404075" y="88351"/>
                </a:cubicBezTo>
                <a:cubicBezTo>
                  <a:pt x="374217" y="108256"/>
                  <a:pt x="351202" y="116342"/>
                  <a:pt x="338761" y="153665"/>
                </a:cubicBezTo>
                <a:cubicBezTo>
                  <a:pt x="330385" y="178792"/>
                  <a:pt x="331444" y="206187"/>
                  <a:pt x="325698" y="232042"/>
                </a:cubicBezTo>
                <a:cubicBezTo>
                  <a:pt x="322711" y="245484"/>
                  <a:pt x="317470" y="258338"/>
                  <a:pt x="312635" y="271231"/>
                </a:cubicBezTo>
                <a:cubicBezTo>
                  <a:pt x="304402" y="293186"/>
                  <a:pt x="294743" y="314590"/>
                  <a:pt x="286510" y="336545"/>
                </a:cubicBezTo>
                <a:cubicBezTo>
                  <a:pt x="281675" y="349438"/>
                  <a:pt x="278871" y="363077"/>
                  <a:pt x="273447" y="375733"/>
                </a:cubicBezTo>
                <a:cubicBezTo>
                  <a:pt x="265776" y="393632"/>
                  <a:pt x="254159" y="409752"/>
                  <a:pt x="247321" y="427985"/>
                </a:cubicBezTo>
                <a:cubicBezTo>
                  <a:pt x="241017" y="444795"/>
                  <a:pt x="239417" y="463040"/>
                  <a:pt x="234258" y="480236"/>
                </a:cubicBezTo>
                <a:cubicBezTo>
                  <a:pt x="226345" y="506613"/>
                  <a:pt x="213532" y="531609"/>
                  <a:pt x="208132" y="558613"/>
                </a:cubicBezTo>
                <a:cubicBezTo>
                  <a:pt x="203778" y="580385"/>
                  <a:pt x="200455" y="602388"/>
                  <a:pt x="195070" y="623928"/>
                </a:cubicBezTo>
                <a:cubicBezTo>
                  <a:pt x="184055" y="667989"/>
                  <a:pt x="181157" y="670356"/>
                  <a:pt x="142818" y="702305"/>
                </a:cubicBezTo>
                <a:cubicBezTo>
                  <a:pt x="104678" y="734088"/>
                  <a:pt x="25252" y="793745"/>
                  <a:pt x="25252" y="793745"/>
                </a:cubicBezTo>
                <a:cubicBezTo>
                  <a:pt x="-7394" y="891687"/>
                  <a:pt x="-9426" y="881612"/>
                  <a:pt x="25252" y="1055002"/>
                </a:cubicBezTo>
                <a:cubicBezTo>
                  <a:pt x="28875" y="1073117"/>
                  <a:pt x="53847" y="1079057"/>
                  <a:pt x="64441" y="1094191"/>
                </a:cubicBezTo>
                <a:cubicBezTo>
                  <a:pt x="84573" y="1122950"/>
                  <a:pt x="100049" y="1154722"/>
                  <a:pt x="116692" y="1185631"/>
                </a:cubicBezTo>
                <a:cubicBezTo>
                  <a:pt x="235853" y="1406929"/>
                  <a:pt x="111848" y="1174730"/>
                  <a:pt x="168944" y="1303196"/>
                </a:cubicBezTo>
                <a:cubicBezTo>
                  <a:pt x="229404" y="1439231"/>
                  <a:pt x="191770" y="1332488"/>
                  <a:pt x="221195" y="1420762"/>
                </a:cubicBezTo>
                <a:cubicBezTo>
                  <a:pt x="212487" y="1438179"/>
                  <a:pt x="202979" y="1455219"/>
                  <a:pt x="195070" y="1473013"/>
                </a:cubicBezTo>
                <a:cubicBezTo>
                  <a:pt x="174244" y="1519872"/>
                  <a:pt x="170244" y="1534427"/>
                  <a:pt x="155881" y="1577516"/>
                </a:cubicBezTo>
                <a:cubicBezTo>
                  <a:pt x="160235" y="1642830"/>
                  <a:pt x="153068" y="1709954"/>
                  <a:pt x="168944" y="1773459"/>
                </a:cubicBezTo>
                <a:cubicBezTo>
                  <a:pt x="172284" y="1786817"/>
                  <a:pt x="194630" y="1783822"/>
                  <a:pt x="208132" y="1786522"/>
                </a:cubicBezTo>
                <a:cubicBezTo>
                  <a:pt x="238324" y="1792560"/>
                  <a:pt x="269141" y="1794903"/>
                  <a:pt x="299572" y="1799585"/>
                </a:cubicBezTo>
                <a:cubicBezTo>
                  <a:pt x="325750" y="1803612"/>
                  <a:pt x="351824" y="1808294"/>
                  <a:pt x="377950" y="1812648"/>
                </a:cubicBezTo>
                <a:cubicBezTo>
                  <a:pt x="469390" y="1808294"/>
                  <a:pt x="561433" y="1810940"/>
                  <a:pt x="652270" y="1799585"/>
                </a:cubicBezTo>
                <a:cubicBezTo>
                  <a:pt x="667848" y="1797638"/>
                  <a:pt x="677416" y="1780480"/>
                  <a:pt x="691458" y="1773459"/>
                </a:cubicBezTo>
                <a:cubicBezTo>
                  <a:pt x="703774" y="1767301"/>
                  <a:pt x="717584" y="1764750"/>
                  <a:pt x="730647" y="1760396"/>
                </a:cubicBezTo>
                <a:cubicBezTo>
                  <a:pt x="833188" y="1657855"/>
                  <a:pt x="786221" y="1692866"/>
                  <a:pt x="861275" y="1642831"/>
                </a:cubicBezTo>
                <a:cubicBezTo>
                  <a:pt x="874338" y="1625414"/>
                  <a:pt x="886295" y="1607109"/>
                  <a:pt x="900464" y="1590579"/>
                </a:cubicBezTo>
                <a:cubicBezTo>
                  <a:pt x="912486" y="1576553"/>
                  <a:pt x="929405" y="1566762"/>
                  <a:pt x="939652" y="1551391"/>
                </a:cubicBezTo>
                <a:cubicBezTo>
                  <a:pt x="947290" y="1539934"/>
                  <a:pt x="948361" y="1525265"/>
                  <a:pt x="952715" y="1512202"/>
                </a:cubicBezTo>
                <a:cubicBezTo>
                  <a:pt x="944007" y="1285779"/>
                  <a:pt x="938294" y="1059221"/>
                  <a:pt x="926590" y="832933"/>
                </a:cubicBezTo>
                <a:cubicBezTo>
                  <a:pt x="925222" y="806482"/>
                  <a:pt x="916162" y="780911"/>
                  <a:pt x="913527" y="754556"/>
                </a:cubicBezTo>
                <a:cubicBezTo>
                  <a:pt x="907446" y="693744"/>
                  <a:pt x="907605" y="632373"/>
                  <a:pt x="900464" y="571676"/>
                </a:cubicBezTo>
                <a:cubicBezTo>
                  <a:pt x="898855" y="558001"/>
                  <a:pt x="891184" y="545727"/>
                  <a:pt x="887401" y="532488"/>
                </a:cubicBezTo>
                <a:cubicBezTo>
                  <a:pt x="882469" y="515225"/>
                  <a:pt x="878692" y="497653"/>
                  <a:pt x="874338" y="480236"/>
                </a:cubicBezTo>
                <a:cubicBezTo>
                  <a:pt x="869984" y="432339"/>
                  <a:pt x="867631" y="384218"/>
                  <a:pt x="861275" y="336545"/>
                </a:cubicBezTo>
                <a:cubicBezTo>
                  <a:pt x="858902" y="318749"/>
                  <a:pt x="848212" y="302246"/>
                  <a:pt x="848212" y="284293"/>
                </a:cubicBezTo>
                <a:cubicBezTo>
                  <a:pt x="848212" y="218834"/>
                  <a:pt x="854422" y="153450"/>
                  <a:pt x="861275" y="88351"/>
                </a:cubicBezTo>
                <a:cubicBezTo>
                  <a:pt x="876450" y="-55811"/>
                  <a:pt x="861275" y="23036"/>
                  <a:pt x="861275" y="9973"/>
                </a:cubicBezTo>
                <a:close/>
              </a:path>
            </a:pathLst>
          </a:custGeom>
          <a:solidFill>
            <a:srgbClr val="98A2AE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281325" y="2975382"/>
            <a:ext cx="2379659" cy="1973582"/>
          </a:xfrm>
          <a:custGeom>
            <a:avLst/>
            <a:gdLst>
              <a:gd name="connsiteX0" fmla="*/ 2105339 w 2379659"/>
              <a:gd name="connsiteY0" fmla="*/ 445228 h 1973582"/>
              <a:gd name="connsiteX1" fmla="*/ 2105339 w 2379659"/>
              <a:gd name="connsiteY1" fmla="*/ 445228 h 1973582"/>
              <a:gd name="connsiteX2" fmla="*/ 2053087 w 2379659"/>
              <a:gd name="connsiteY2" fmla="*/ 327662 h 1973582"/>
              <a:gd name="connsiteX3" fmla="*/ 2040024 w 2379659"/>
              <a:gd name="connsiteY3" fmla="*/ 288474 h 1973582"/>
              <a:gd name="connsiteX4" fmla="*/ 2000836 w 2379659"/>
              <a:gd name="connsiteY4" fmla="*/ 236222 h 1973582"/>
              <a:gd name="connsiteX5" fmla="*/ 1922459 w 2379659"/>
              <a:gd name="connsiteY5" fmla="*/ 170908 h 1973582"/>
              <a:gd name="connsiteX6" fmla="*/ 1857144 w 2379659"/>
              <a:gd name="connsiteY6" fmla="*/ 144782 h 1973582"/>
              <a:gd name="connsiteX7" fmla="*/ 1739579 w 2379659"/>
              <a:gd name="connsiteY7" fmla="*/ 79468 h 1973582"/>
              <a:gd name="connsiteX8" fmla="*/ 1713453 w 2379659"/>
              <a:gd name="connsiteY8" fmla="*/ 40279 h 1973582"/>
              <a:gd name="connsiteX9" fmla="*/ 1700390 w 2379659"/>
              <a:gd name="connsiteY9" fmla="*/ 1091 h 1973582"/>
              <a:gd name="connsiteX10" fmla="*/ 1791830 w 2379659"/>
              <a:gd name="connsiteY10" fmla="*/ 53342 h 1973582"/>
              <a:gd name="connsiteX11" fmla="*/ 1870207 w 2379659"/>
              <a:gd name="connsiteY11" fmla="*/ 66405 h 1973582"/>
              <a:gd name="connsiteX12" fmla="*/ 1987773 w 2379659"/>
              <a:gd name="connsiteY12" fmla="*/ 92531 h 1973582"/>
              <a:gd name="connsiteX13" fmla="*/ 2170653 w 2379659"/>
              <a:gd name="connsiteY13" fmla="*/ 105594 h 1973582"/>
              <a:gd name="connsiteX14" fmla="*/ 2209841 w 2379659"/>
              <a:gd name="connsiteY14" fmla="*/ 131719 h 1973582"/>
              <a:gd name="connsiteX15" fmla="*/ 2249030 w 2379659"/>
              <a:gd name="connsiteY15" fmla="*/ 144782 h 1973582"/>
              <a:gd name="connsiteX16" fmla="*/ 2262093 w 2379659"/>
              <a:gd name="connsiteY16" fmla="*/ 183971 h 1973582"/>
              <a:gd name="connsiteX17" fmla="*/ 2288219 w 2379659"/>
              <a:gd name="connsiteY17" fmla="*/ 236222 h 1973582"/>
              <a:gd name="connsiteX18" fmla="*/ 2353533 w 2379659"/>
              <a:gd name="connsiteY18" fmla="*/ 327662 h 1973582"/>
              <a:gd name="connsiteX19" fmla="*/ 2379659 w 2379659"/>
              <a:gd name="connsiteY19" fmla="*/ 366851 h 1973582"/>
              <a:gd name="connsiteX20" fmla="*/ 2366596 w 2379659"/>
              <a:gd name="connsiteY20" fmla="*/ 562794 h 1973582"/>
              <a:gd name="connsiteX21" fmla="*/ 2340470 w 2379659"/>
              <a:gd name="connsiteY21" fmla="*/ 601982 h 1973582"/>
              <a:gd name="connsiteX22" fmla="*/ 2327407 w 2379659"/>
              <a:gd name="connsiteY22" fmla="*/ 641171 h 1973582"/>
              <a:gd name="connsiteX23" fmla="*/ 2235967 w 2379659"/>
              <a:gd name="connsiteY23" fmla="*/ 732611 h 1973582"/>
              <a:gd name="connsiteX24" fmla="*/ 2040024 w 2379659"/>
              <a:gd name="connsiteY24" fmla="*/ 745674 h 1973582"/>
              <a:gd name="connsiteX25" fmla="*/ 2000836 w 2379659"/>
              <a:gd name="connsiteY25" fmla="*/ 797925 h 1973582"/>
              <a:gd name="connsiteX26" fmla="*/ 1922459 w 2379659"/>
              <a:gd name="connsiteY26" fmla="*/ 837114 h 1973582"/>
              <a:gd name="connsiteX27" fmla="*/ 1961647 w 2379659"/>
              <a:gd name="connsiteY27" fmla="*/ 876302 h 1973582"/>
              <a:gd name="connsiteX28" fmla="*/ 1974710 w 2379659"/>
              <a:gd name="connsiteY28" fmla="*/ 928554 h 1973582"/>
              <a:gd name="connsiteX29" fmla="*/ 1987773 w 2379659"/>
              <a:gd name="connsiteY29" fmla="*/ 967742 h 1973582"/>
              <a:gd name="connsiteX30" fmla="*/ 2013899 w 2379659"/>
              <a:gd name="connsiteY30" fmla="*/ 1242062 h 1973582"/>
              <a:gd name="connsiteX31" fmla="*/ 1987773 w 2379659"/>
              <a:gd name="connsiteY31" fmla="*/ 1398816 h 1973582"/>
              <a:gd name="connsiteX32" fmla="*/ 2000836 w 2379659"/>
              <a:gd name="connsiteY32" fmla="*/ 1633948 h 1973582"/>
              <a:gd name="connsiteX33" fmla="*/ 2013899 w 2379659"/>
              <a:gd name="connsiteY33" fmla="*/ 1673136 h 1973582"/>
              <a:gd name="connsiteX34" fmla="*/ 2026961 w 2379659"/>
              <a:gd name="connsiteY34" fmla="*/ 1764576 h 1973582"/>
              <a:gd name="connsiteX35" fmla="*/ 2053087 w 2379659"/>
              <a:gd name="connsiteY35" fmla="*/ 1842954 h 1973582"/>
              <a:gd name="connsiteX36" fmla="*/ 2013899 w 2379659"/>
              <a:gd name="connsiteY36" fmla="*/ 1856016 h 1973582"/>
              <a:gd name="connsiteX37" fmla="*/ 1857144 w 2379659"/>
              <a:gd name="connsiteY37" fmla="*/ 1842954 h 1973582"/>
              <a:gd name="connsiteX38" fmla="*/ 1844081 w 2379659"/>
              <a:gd name="connsiteY38" fmla="*/ 1803765 h 1973582"/>
              <a:gd name="connsiteX39" fmla="*/ 1831019 w 2379659"/>
              <a:gd name="connsiteY39" fmla="*/ 1751514 h 1973582"/>
              <a:gd name="connsiteX40" fmla="*/ 1804893 w 2379659"/>
              <a:gd name="connsiteY40" fmla="*/ 1620885 h 1973582"/>
              <a:gd name="connsiteX41" fmla="*/ 1765704 w 2379659"/>
              <a:gd name="connsiteY41" fmla="*/ 1568634 h 1973582"/>
              <a:gd name="connsiteX42" fmla="*/ 1752641 w 2379659"/>
              <a:gd name="connsiteY42" fmla="*/ 1607822 h 1973582"/>
              <a:gd name="connsiteX43" fmla="*/ 1739579 w 2379659"/>
              <a:gd name="connsiteY43" fmla="*/ 1869079 h 1973582"/>
              <a:gd name="connsiteX44" fmla="*/ 1687327 w 2379659"/>
              <a:gd name="connsiteY44" fmla="*/ 1947456 h 1973582"/>
              <a:gd name="connsiteX45" fmla="*/ 1569761 w 2379659"/>
              <a:gd name="connsiteY45" fmla="*/ 1921331 h 1973582"/>
              <a:gd name="connsiteX46" fmla="*/ 1530573 w 2379659"/>
              <a:gd name="connsiteY46" fmla="*/ 1908268 h 1973582"/>
              <a:gd name="connsiteX47" fmla="*/ 1517510 w 2379659"/>
              <a:gd name="connsiteY47" fmla="*/ 1869079 h 1973582"/>
              <a:gd name="connsiteX48" fmla="*/ 1491384 w 2379659"/>
              <a:gd name="connsiteY48" fmla="*/ 1777639 h 1973582"/>
              <a:gd name="connsiteX49" fmla="*/ 1478321 w 2379659"/>
              <a:gd name="connsiteY49" fmla="*/ 1647011 h 1973582"/>
              <a:gd name="connsiteX50" fmla="*/ 1439133 w 2379659"/>
              <a:gd name="connsiteY50" fmla="*/ 1620885 h 1973582"/>
              <a:gd name="connsiteX51" fmla="*/ 1321567 w 2379659"/>
              <a:gd name="connsiteY51" fmla="*/ 1633948 h 1973582"/>
              <a:gd name="connsiteX52" fmla="*/ 1190939 w 2379659"/>
              <a:gd name="connsiteY52" fmla="*/ 1699262 h 1973582"/>
              <a:gd name="connsiteX53" fmla="*/ 1112561 w 2379659"/>
              <a:gd name="connsiteY53" fmla="*/ 1725388 h 1973582"/>
              <a:gd name="connsiteX54" fmla="*/ 942744 w 2379659"/>
              <a:gd name="connsiteY54" fmla="*/ 1699262 h 1973582"/>
              <a:gd name="connsiteX55" fmla="*/ 929681 w 2379659"/>
              <a:gd name="connsiteY55" fmla="*/ 1660074 h 1973582"/>
              <a:gd name="connsiteX56" fmla="*/ 864367 w 2379659"/>
              <a:gd name="connsiteY56" fmla="*/ 1594759 h 1973582"/>
              <a:gd name="connsiteX57" fmla="*/ 759864 w 2379659"/>
              <a:gd name="connsiteY57" fmla="*/ 1568634 h 1973582"/>
              <a:gd name="connsiteX58" fmla="*/ 681487 w 2379659"/>
              <a:gd name="connsiteY58" fmla="*/ 1542508 h 1973582"/>
              <a:gd name="connsiteX59" fmla="*/ 668424 w 2379659"/>
              <a:gd name="connsiteY59" fmla="*/ 1503319 h 1973582"/>
              <a:gd name="connsiteX60" fmla="*/ 655361 w 2379659"/>
              <a:gd name="connsiteY60" fmla="*/ 1542508 h 1973582"/>
              <a:gd name="connsiteX61" fmla="*/ 642299 w 2379659"/>
              <a:gd name="connsiteY61" fmla="*/ 1594759 h 1973582"/>
              <a:gd name="connsiteX62" fmla="*/ 616173 w 2379659"/>
              <a:gd name="connsiteY62" fmla="*/ 1686199 h 1973582"/>
              <a:gd name="connsiteX63" fmla="*/ 603110 w 2379659"/>
              <a:gd name="connsiteY63" fmla="*/ 1751514 h 1973582"/>
              <a:gd name="connsiteX64" fmla="*/ 576984 w 2379659"/>
              <a:gd name="connsiteY64" fmla="*/ 1790702 h 1973582"/>
              <a:gd name="connsiteX65" fmla="*/ 563921 w 2379659"/>
              <a:gd name="connsiteY65" fmla="*/ 1829891 h 1973582"/>
              <a:gd name="connsiteX66" fmla="*/ 485544 w 2379659"/>
              <a:gd name="connsiteY66" fmla="*/ 1895205 h 1973582"/>
              <a:gd name="connsiteX67" fmla="*/ 394104 w 2379659"/>
              <a:gd name="connsiteY67" fmla="*/ 1973582 h 1973582"/>
              <a:gd name="connsiteX68" fmla="*/ 367979 w 2379659"/>
              <a:gd name="connsiteY68" fmla="*/ 1934394 h 1973582"/>
              <a:gd name="connsiteX69" fmla="*/ 328790 w 2379659"/>
              <a:gd name="connsiteY69" fmla="*/ 1921331 h 1973582"/>
              <a:gd name="connsiteX70" fmla="*/ 341853 w 2379659"/>
              <a:gd name="connsiteY70" fmla="*/ 1869079 h 1973582"/>
              <a:gd name="connsiteX71" fmla="*/ 381041 w 2379659"/>
              <a:gd name="connsiteY71" fmla="*/ 1764576 h 1973582"/>
              <a:gd name="connsiteX72" fmla="*/ 407167 w 2379659"/>
              <a:gd name="connsiteY72" fmla="*/ 1686199 h 1973582"/>
              <a:gd name="connsiteX73" fmla="*/ 420230 w 2379659"/>
              <a:gd name="connsiteY73" fmla="*/ 1647011 h 1973582"/>
              <a:gd name="connsiteX74" fmla="*/ 394104 w 2379659"/>
              <a:gd name="connsiteY74" fmla="*/ 1686199 h 1973582"/>
              <a:gd name="connsiteX75" fmla="*/ 367979 w 2379659"/>
              <a:gd name="connsiteY75" fmla="*/ 1738451 h 1973582"/>
              <a:gd name="connsiteX76" fmla="*/ 328790 w 2379659"/>
              <a:gd name="connsiteY76" fmla="*/ 1764576 h 1973582"/>
              <a:gd name="connsiteX77" fmla="*/ 237350 w 2379659"/>
              <a:gd name="connsiteY77" fmla="*/ 1803765 h 1973582"/>
              <a:gd name="connsiteX78" fmla="*/ 224287 w 2379659"/>
              <a:gd name="connsiteY78" fmla="*/ 1764576 h 1973582"/>
              <a:gd name="connsiteX79" fmla="*/ 263476 w 2379659"/>
              <a:gd name="connsiteY79" fmla="*/ 1633948 h 1973582"/>
              <a:gd name="connsiteX80" fmla="*/ 328790 w 2379659"/>
              <a:gd name="connsiteY80" fmla="*/ 1594759 h 1973582"/>
              <a:gd name="connsiteX81" fmla="*/ 315727 w 2379659"/>
              <a:gd name="connsiteY81" fmla="*/ 1385754 h 1973582"/>
              <a:gd name="connsiteX82" fmla="*/ 302664 w 2379659"/>
              <a:gd name="connsiteY82" fmla="*/ 1320439 h 1973582"/>
              <a:gd name="connsiteX83" fmla="*/ 276539 w 2379659"/>
              <a:gd name="connsiteY83" fmla="*/ 1085308 h 1973582"/>
              <a:gd name="connsiteX84" fmla="*/ 250413 w 2379659"/>
              <a:gd name="connsiteY84" fmla="*/ 1046119 h 1973582"/>
              <a:gd name="connsiteX85" fmla="*/ 224287 w 2379659"/>
              <a:gd name="connsiteY85" fmla="*/ 954679 h 1973582"/>
              <a:gd name="connsiteX86" fmla="*/ 211224 w 2379659"/>
              <a:gd name="connsiteY86" fmla="*/ 915491 h 1973582"/>
              <a:gd name="connsiteX87" fmla="*/ 172036 w 2379659"/>
              <a:gd name="connsiteY87" fmla="*/ 876302 h 1973582"/>
              <a:gd name="connsiteX88" fmla="*/ 158973 w 2379659"/>
              <a:gd name="connsiteY88" fmla="*/ 810988 h 1973582"/>
              <a:gd name="connsiteX89" fmla="*/ 93659 w 2379659"/>
              <a:gd name="connsiteY89" fmla="*/ 693422 h 1973582"/>
              <a:gd name="connsiteX90" fmla="*/ 41407 w 2379659"/>
              <a:gd name="connsiteY90" fmla="*/ 680359 h 1973582"/>
              <a:gd name="connsiteX91" fmla="*/ 2219 w 2379659"/>
              <a:gd name="connsiteY91" fmla="*/ 588919 h 1973582"/>
              <a:gd name="connsiteX92" fmla="*/ 54470 w 2379659"/>
              <a:gd name="connsiteY92" fmla="*/ 562794 h 1973582"/>
              <a:gd name="connsiteX93" fmla="*/ 67533 w 2379659"/>
              <a:gd name="connsiteY93" fmla="*/ 392976 h 1973582"/>
              <a:gd name="connsiteX94" fmla="*/ 145910 w 2379659"/>
              <a:gd name="connsiteY94" fmla="*/ 366851 h 1973582"/>
              <a:gd name="connsiteX95" fmla="*/ 172036 w 2379659"/>
              <a:gd name="connsiteY95" fmla="*/ 327662 h 1973582"/>
              <a:gd name="connsiteX96" fmla="*/ 211224 w 2379659"/>
              <a:gd name="connsiteY96" fmla="*/ 249285 h 1973582"/>
              <a:gd name="connsiteX97" fmla="*/ 289601 w 2379659"/>
              <a:gd name="connsiteY97" fmla="*/ 223159 h 1973582"/>
              <a:gd name="connsiteX98" fmla="*/ 459419 w 2379659"/>
              <a:gd name="connsiteY98" fmla="*/ 197034 h 1973582"/>
              <a:gd name="connsiteX99" fmla="*/ 576984 w 2379659"/>
              <a:gd name="connsiteY99" fmla="*/ 170908 h 1973582"/>
              <a:gd name="connsiteX100" fmla="*/ 642299 w 2379659"/>
              <a:gd name="connsiteY100" fmla="*/ 183971 h 1973582"/>
              <a:gd name="connsiteX101" fmla="*/ 655361 w 2379659"/>
              <a:gd name="connsiteY101" fmla="*/ 236222 h 1973582"/>
              <a:gd name="connsiteX102" fmla="*/ 668424 w 2379659"/>
              <a:gd name="connsiteY102" fmla="*/ 275411 h 1973582"/>
              <a:gd name="connsiteX103" fmla="*/ 694550 w 2379659"/>
              <a:gd name="connsiteY103" fmla="*/ 549731 h 1973582"/>
              <a:gd name="connsiteX104" fmla="*/ 785990 w 2379659"/>
              <a:gd name="connsiteY104" fmla="*/ 523605 h 1973582"/>
              <a:gd name="connsiteX105" fmla="*/ 864367 w 2379659"/>
              <a:gd name="connsiteY105" fmla="*/ 497479 h 1973582"/>
              <a:gd name="connsiteX106" fmla="*/ 903556 w 2379659"/>
              <a:gd name="connsiteY106" fmla="*/ 484416 h 1973582"/>
              <a:gd name="connsiteX107" fmla="*/ 955807 w 2379659"/>
              <a:gd name="connsiteY107" fmla="*/ 471354 h 1973582"/>
              <a:gd name="connsiteX108" fmla="*/ 1021121 w 2379659"/>
              <a:gd name="connsiteY108" fmla="*/ 419102 h 1973582"/>
              <a:gd name="connsiteX109" fmla="*/ 1308504 w 2379659"/>
              <a:gd name="connsiteY109" fmla="*/ 314599 h 1973582"/>
              <a:gd name="connsiteX110" fmla="*/ 1399944 w 2379659"/>
              <a:gd name="connsiteY110" fmla="*/ 353788 h 1973582"/>
              <a:gd name="connsiteX111" fmla="*/ 1465259 w 2379659"/>
              <a:gd name="connsiteY111" fmla="*/ 406039 h 1973582"/>
              <a:gd name="connsiteX112" fmla="*/ 1504447 w 2379659"/>
              <a:gd name="connsiteY112" fmla="*/ 432165 h 1973582"/>
              <a:gd name="connsiteX113" fmla="*/ 1543636 w 2379659"/>
              <a:gd name="connsiteY113" fmla="*/ 471354 h 1973582"/>
              <a:gd name="connsiteX114" fmla="*/ 1622013 w 2379659"/>
              <a:gd name="connsiteY114" fmla="*/ 484416 h 1973582"/>
              <a:gd name="connsiteX115" fmla="*/ 1674264 w 2379659"/>
              <a:gd name="connsiteY115" fmla="*/ 497479 h 1973582"/>
              <a:gd name="connsiteX116" fmla="*/ 1752641 w 2379659"/>
              <a:gd name="connsiteY116" fmla="*/ 523605 h 1973582"/>
              <a:gd name="connsiteX117" fmla="*/ 1804893 w 2379659"/>
              <a:gd name="connsiteY117" fmla="*/ 562794 h 1973582"/>
              <a:gd name="connsiteX118" fmla="*/ 1844081 w 2379659"/>
              <a:gd name="connsiteY118" fmla="*/ 588919 h 1973582"/>
              <a:gd name="connsiteX119" fmla="*/ 1870207 w 2379659"/>
              <a:gd name="connsiteY119" fmla="*/ 667296 h 1973582"/>
              <a:gd name="connsiteX120" fmla="*/ 1896333 w 2379659"/>
              <a:gd name="connsiteY120" fmla="*/ 706485 h 1973582"/>
              <a:gd name="connsiteX121" fmla="*/ 2026961 w 2379659"/>
              <a:gd name="connsiteY121" fmla="*/ 549731 h 1973582"/>
              <a:gd name="connsiteX122" fmla="*/ 2040024 w 2379659"/>
              <a:gd name="connsiteY122" fmla="*/ 510542 h 1973582"/>
              <a:gd name="connsiteX123" fmla="*/ 2040024 w 2379659"/>
              <a:gd name="connsiteY123" fmla="*/ 262348 h 1973582"/>
              <a:gd name="connsiteX124" fmla="*/ 2000836 w 2379659"/>
              <a:gd name="connsiteY124" fmla="*/ 262348 h 1973582"/>
              <a:gd name="connsiteX125" fmla="*/ 2105339 w 2379659"/>
              <a:gd name="connsiteY125" fmla="*/ 445228 h 197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379659" h="1973582">
                <a:moveTo>
                  <a:pt x="2105339" y="445228"/>
                </a:moveTo>
                <a:lnTo>
                  <a:pt x="2105339" y="445228"/>
                </a:lnTo>
                <a:cubicBezTo>
                  <a:pt x="2087922" y="406039"/>
                  <a:pt x="2069581" y="367248"/>
                  <a:pt x="2053087" y="327662"/>
                </a:cubicBezTo>
                <a:cubicBezTo>
                  <a:pt x="2047791" y="314952"/>
                  <a:pt x="2046855" y="300429"/>
                  <a:pt x="2040024" y="288474"/>
                </a:cubicBezTo>
                <a:cubicBezTo>
                  <a:pt x="2029222" y="269571"/>
                  <a:pt x="2015005" y="252752"/>
                  <a:pt x="2000836" y="236222"/>
                </a:cubicBezTo>
                <a:cubicBezTo>
                  <a:pt x="1979171" y="210947"/>
                  <a:pt x="1952691" y="186024"/>
                  <a:pt x="1922459" y="170908"/>
                </a:cubicBezTo>
                <a:cubicBezTo>
                  <a:pt x="1901486" y="160421"/>
                  <a:pt x="1877730" y="156010"/>
                  <a:pt x="1857144" y="144782"/>
                </a:cubicBezTo>
                <a:cubicBezTo>
                  <a:pt x="1715974" y="67781"/>
                  <a:pt x="1831067" y="109965"/>
                  <a:pt x="1739579" y="79468"/>
                </a:cubicBezTo>
                <a:cubicBezTo>
                  <a:pt x="1730870" y="66405"/>
                  <a:pt x="1720474" y="54321"/>
                  <a:pt x="1713453" y="40279"/>
                </a:cubicBezTo>
                <a:cubicBezTo>
                  <a:pt x="1707295" y="27963"/>
                  <a:pt x="1688933" y="-6547"/>
                  <a:pt x="1700390" y="1091"/>
                </a:cubicBezTo>
                <a:cubicBezTo>
                  <a:pt x="1726625" y="18581"/>
                  <a:pt x="1761701" y="44303"/>
                  <a:pt x="1791830" y="53342"/>
                </a:cubicBezTo>
                <a:cubicBezTo>
                  <a:pt x="1817199" y="60953"/>
                  <a:pt x="1844235" y="61211"/>
                  <a:pt x="1870207" y="66405"/>
                </a:cubicBezTo>
                <a:cubicBezTo>
                  <a:pt x="1915892" y="75542"/>
                  <a:pt x="1939613" y="87461"/>
                  <a:pt x="1987773" y="92531"/>
                </a:cubicBezTo>
                <a:cubicBezTo>
                  <a:pt x="2048553" y="98929"/>
                  <a:pt x="2109693" y="101240"/>
                  <a:pt x="2170653" y="105594"/>
                </a:cubicBezTo>
                <a:cubicBezTo>
                  <a:pt x="2183716" y="114302"/>
                  <a:pt x="2195799" y="124698"/>
                  <a:pt x="2209841" y="131719"/>
                </a:cubicBezTo>
                <a:cubicBezTo>
                  <a:pt x="2222157" y="137877"/>
                  <a:pt x="2239293" y="135045"/>
                  <a:pt x="2249030" y="144782"/>
                </a:cubicBezTo>
                <a:cubicBezTo>
                  <a:pt x="2258767" y="154519"/>
                  <a:pt x="2256669" y="171315"/>
                  <a:pt x="2262093" y="183971"/>
                </a:cubicBezTo>
                <a:cubicBezTo>
                  <a:pt x="2269764" y="201869"/>
                  <a:pt x="2278558" y="219315"/>
                  <a:pt x="2288219" y="236222"/>
                </a:cubicBezTo>
                <a:cubicBezTo>
                  <a:pt x="2305818" y="267020"/>
                  <a:pt x="2333495" y="299609"/>
                  <a:pt x="2353533" y="327662"/>
                </a:cubicBezTo>
                <a:cubicBezTo>
                  <a:pt x="2362658" y="340437"/>
                  <a:pt x="2370950" y="353788"/>
                  <a:pt x="2379659" y="366851"/>
                </a:cubicBezTo>
                <a:cubicBezTo>
                  <a:pt x="2375305" y="432165"/>
                  <a:pt x="2377358" y="498225"/>
                  <a:pt x="2366596" y="562794"/>
                </a:cubicBezTo>
                <a:cubicBezTo>
                  <a:pt x="2364015" y="578280"/>
                  <a:pt x="2347491" y="587940"/>
                  <a:pt x="2340470" y="601982"/>
                </a:cubicBezTo>
                <a:cubicBezTo>
                  <a:pt x="2334312" y="614298"/>
                  <a:pt x="2334239" y="629216"/>
                  <a:pt x="2327407" y="641171"/>
                </a:cubicBezTo>
                <a:cubicBezTo>
                  <a:pt x="2313711" y="665139"/>
                  <a:pt x="2267080" y="726061"/>
                  <a:pt x="2235967" y="732611"/>
                </a:cubicBezTo>
                <a:cubicBezTo>
                  <a:pt x="2171912" y="746096"/>
                  <a:pt x="2105338" y="741320"/>
                  <a:pt x="2040024" y="745674"/>
                </a:cubicBezTo>
                <a:cubicBezTo>
                  <a:pt x="2026961" y="763091"/>
                  <a:pt x="2016231" y="782530"/>
                  <a:pt x="2000836" y="797925"/>
                </a:cubicBezTo>
                <a:cubicBezTo>
                  <a:pt x="1975513" y="823248"/>
                  <a:pt x="1954332" y="826490"/>
                  <a:pt x="1922459" y="837114"/>
                </a:cubicBezTo>
                <a:cubicBezTo>
                  <a:pt x="1935522" y="850177"/>
                  <a:pt x="1952482" y="860263"/>
                  <a:pt x="1961647" y="876302"/>
                </a:cubicBezTo>
                <a:cubicBezTo>
                  <a:pt x="1970554" y="891890"/>
                  <a:pt x="1969778" y="911291"/>
                  <a:pt x="1974710" y="928554"/>
                </a:cubicBezTo>
                <a:cubicBezTo>
                  <a:pt x="1978493" y="941793"/>
                  <a:pt x="1983419" y="954679"/>
                  <a:pt x="1987773" y="967742"/>
                </a:cubicBezTo>
                <a:cubicBezTo>
                  <a:pt x="2000162" y="1054467"/>
                  <a:pt x="2017135" y="1157920"/>
                  <a:pt x="2013899" y="1242062"/>
                </a:cubicBezTo>
                <a:cubicBezTo>
                  <a:pt x="2011863" y="1294995"/>
                  <a:pt x="1987773" y="1398816"/>
                  <a:pt x="1987773" y="1398816"/>
                </a:cubicBezTo>
                <a:cubicBezTo>
                  <a:pt x="1992127" y="1477193"/>
                  <a:pt x="1993394" y="1555803"/>
                  <a:pt x="2000836" y="1633948"/>
                </a:cubicBezTo>
                <a:cubicBezTo>
                  <a:pt x="2002141" y="1647655"/>
                  <a:pt x="2011199" y="1659634"/>
                  <a:pt x="2013899" y="1673136"/>
                </a:cubicBezTo>
                <a:cubicBezTo>
                  <a:pt x="2019937" y="1703328"/>
                  <a:pt x="2020038" y="1734575"/>
                  <a:pt x="2026961" y="1764576"/>
                </a:cubicBezTo>
                <a:cubicBezTo>
                  <a:pt x="2033153" y="1791410"/>
                  <a:pt x="2053087" y="1842954"/>
                  <a:pt x="2053087" y="1842954"/>
                </a:cubicBezTo>
                <a:cubicBezTo>
                  <a:pt x="2040024" y="1847308"/>
                  <a:pt x="2027668" y="1856016"/>
                  <a:pt x="2013899" y="1856016"/>
                </a:cubicBezTo>
                <a:cubicBezTo>
                  <a:pt x="1961466" y="1856016"/>
                  <a:pt x="1907258" y="1858374"/>
                  <a:pt x="1857144" y="1842954"/>
                </a:cubicBezTo>
                <a:cubicBezTo>
                  <a:pt x="1843983" y="1838905"/>
                  <a:pt x="1847864" y="1817005"/>
                  <a:pt x="1844081" y="1803765"/>
                </a:cubicBezTo>
                <a:cubicBezTo>
                  <a:pt x="1839149" y="1786503"/>
                  <a:pt x="1834230" y="1769177"/>
                  <a:pt x="1831019" y="1751514"/>
                </a:cubicBezTo>
                <a:cubicBezTo>
                  <a:pt x="1826999" y="1729402"/>
                  <a:pt x="1822778" y="1652183"/>
                  <a:pt x="1804893" y="1620885"/>
                </a:cubicBezTo>
                <a:cubicBezTo>
                  <a:pt x="1794091" y="1601982"/>
                  <a:pt x="1778767" y="1586051"/>
                  <a:pt x="1765704" y="1568634"/>
                </a:cubicBezTo>
                <a:cubicBezTo>
                  <a:pt x="1761350" y="1581697"/>
                  <a:pt x="1753834" y="1594104"/>
                  <a:pt x="1752641" y="1607822"/>
                </a:cubicBezTo>
                <a:cubicBezTo>
                  <a:pt x="1745088" y="1694689"/>
                  <a:pt x="1756045" y="1783453"/>
                  <a:pt x="1739579" y="1869079"/>
                </a:cubicBezTo>
                <a:cubicBezTo>
                  <a:pt x="1733649" y="1899913"/>
                  <a:pt x="1687327" y="1947456"/>
                  <a:pt x="1687327" y="1947456"/>
                </a:cubicBezTo>
                <a:cubicBezTo>
                  <a:pt x="1648138" y="1938748"/>
                  <a:pt x="1608707" y="1931067"/>
                  <a:pt x="1569761" y="1921331"/>
                </a:cubicBezTo>
                <a:cubicBezTo>
                  <a:pt x="1556403" y="1917991"/>
                  <a:pt x="1540309" y="1918004"/>
                  <a:pt x="1530573" y="1908268"/>
                </a:cubicBezTo>
                <a:cubicBezTo>
                  <a:pt x="1520837" y="1898531"/>
                  <a:pt x="1521293" y="1882319"/>
                  <a:pt x="1517510" y="1869079"/>
                </a:cubicBezTo>
                <a:cubicBezTo>
                  <a:pt x="1484705" y="1754261"/>
                  <a:pt x="1522705" y="1871601"/>
                  <a:pt x="1491384" y="1777639"/>
                </a:cubicBezTo>
                <a:cubicBezTo>
                  <a:pt x="1487030" y="1734096"/>
                  <a:pt x="1492159" y="1688525"/>
                  <a:pt x="1478321" y="1647011"/>
                </a:cubicBezTo>
                <a:cubicBezTo>
                  <a:pt x="1473356" y="1632117"/>
                  <a:pt x="1454778" y="1622189"/>
                  <a:pt x="1439133" y="1620885"/>
                </a:cubicBezTo>
                <a:cubicBezTo>
                  <a:pt x="1399839" y="1617610"/>
                  <a:pt x="1360756" y="1629594"/>
                  <a:pt x="1321567" y="1633948"/>
                </a:cubicBezTo>
                <a:cubicBezTo>
                  <a:pt x="1278024" y="1655719"/>
                  <a:pt x="1237123" y="1683867"/>
                  <a:pt x="1190939" y="1699262"/>
                </a:cubicBezTo>
                <a:lnTo>
                  <a:pt x="1112561" y="1725388"/>
                </a:lnTo>
                <a:cubicBezTo>
                  <a:pt x="1055955" y="1716679"/>
                  <a:pt x="996679" y="1718524"/>
                  <a:pt x="942744" y="1699262"/>
                </a:cubicBezTo>
                <a:cubicBezTo>
                  <a:pt x="929777" y="1694631"/>
                  <a:pt x="935839" y="1672390"/>
                  <a:pt x="929681" y="1660074"/>
                </a:cubicBezTo>
                <a:cubicBezTo>
                  <a:pt x="912263" y="1625238"/>
                  <a:pt x="899203" y="1612177"/>
                  <a:pt x="864367" y="1594759"/>
                </a:cubicBezTo>
                <a:cubicBezTo>
                  <a:pt x="832654" y="1578903"/>
                  <a:pt x="792663" y="1577579"/>
                  <a:pt x="759864" y="1568634"/>
                </a:cubicBezTo>
                <a:cubicBezTo>
                  <a:pt x="733295" y="1561388"/>
                  <a:pt x="681487" y="1542508"/>
                  <a:pt x="681487" y="1542508"/>
                </a:cubicBezTo>
                <a:cubicBezTo>
                  <a:pt x="677133" y="1529445"/>
                  <a:pt x="682194" y="1503319"/>
                  <a:pt x="668424" y="1503319"/>
                </a:cubicBezTo>
                <a:cubicBezTo>
                  <a:pt x="654654" y="1503319"/>
                  <a:pt x="659144" y="1529268"/>
                  <a:pt x="655361" y="1542508"/>
                </a:cubicBezTo>
                <a:cubicBezTo>
                  <a:pt x="650429" y="1559770"/>
                  <a:pt x="647023" y="1577439"/>
                  <a:pt x="642299" y="1594759"/>
                </a:cubicBezTo>
                <a:cubicBezTo>
                  <a:pt x="633958" y="1625342"/>
                  <a:pt x="623861" y="1655446"/>
                  <a:pt x="616173" y="1686199"/>
                </a:cubicBezTo>
                <a:cubicBezTo>
                  <a:pt x="610788" y="1707739"/>
                  <a:pt x="610906" y="1730725"/>
                  <a:pt x="603110" y="1751514"/>
                </a:cubicBezTo>
                <a:cubicBezTo>
                  <a:pt x="597597" y="1766214"/>
                  <a:pt x="585693" y="1777639"/>
                  <a:pt x="576984" y="1790702"/>
                </a:cubicBezTo>
                <a:cubicBezTo>
                  <a:pt x="572630" y="1803765"/>
                  <a:pt x="571559" y="1818434"/>
                  <a:pt x="563921" y="1829891"/>
                </a:cubicBezTo>
                <a:cubicBezTo>
                  <a:pt x="533724" y="1875186"/>
                  <a:pt x="523028" y="1863076"/>
                  <a:pt x="485544" y="1895205"/>
                </a:cubicBezTo>
                <a:cubicBezTo>
                  <a:pt x="374676" y="1990234"/>
                  <a:pt x="484073" y="1913603"/>
                  <a:pt x="394104" y="1973582"/>
                </a:cubicBezTo>
                <a:cubicBezTo>
                  <a:pt x="385396" y="1960519"/>
                  <a:pt x="380238" y="1944201"/>
                  <a:pt x="367979" y="1934394"/>
                </a:cubicBezTo>
                <a:cubicBezTo>
                  <a:pt x="357227" y="1925792"/>
                  <a:pt x="333904" y="1934116"/>
                  <a:pt x="328790" y="1921331"/>
                </a:cubicBezTo>
                <a:cubicBezTo>
                  <a:pt x="322122" y="1904662"/>
                  <a:pt x="336921" y="1886342"/>
                  <a:pt x="341853" y="1869079"/>
                </a:cubicBezTo>
                <a:cubicBezTo>
                  <a:pt x="354790" y="1823799"/>
                  <a:pt x="362644" y="1815167"/>
                  <a:pt x="381041" y="1764576"/>
                </a:cubicBezTo>
                <a:cubicBezTo>
                  <a:pt x="390452" y="1738695"/>
                  <a:pt x="398458" y="1712325"/>
                  <a:pt x="407167" y="1686199"/>
                </a:cubicBezTo>
                <a:cubicBezTo>
                  <a:pt x="411521" y="1673136"/>
                  <a:pt x="427868" y="1635554"/>
                  <a:pt x="420230" y="1647011"/>
                </a:cubicBezTo>
                <a:cubicBezTo>
                  <a:pt x="411521" y="1660074"/>
                  <a:pt x="401893" y="1672568"/>
                  <a:pt x="394104" y="1686199"/>
                </a:cubicBezTo>
                <a:cubicBezTo>
                  <a:pt x="384443" y="1703106"/>
                  <a:pt x="380445" y="1723491"/>
                  <a:pt x="367979" y="1738451"/>
                </a:cubicBezTo>
                <a:cubicBezTo>
                  <a:pt x="357928" y="1750512"/>
                  <a:pt x="342421" y="1756787"/>
                  <a:pt x="328790" y="1764576"/>
                </a:cubicBezTo>
                <a:cubicBezTo>
                  <a:pt x="283590" y="1790405"/>
                  <a:pt x="281318" y="1789109"/>
                  <a:pt x="237350" y="1803765"/>
                </a:cubicBezTo>
                <a:cubicBezTo>
                  <a:pt x="232996" y="1790702"/>
                  <a:pt x="224287" y="1778346"/>
                  <a:pt x="224287" y="1764576"/>
                </a:cubicBezTo>
                <a:cubicBezTo>
                  <a:pt x="224287" y="1725162"/>
                  <a:pt x="228064" y="1664301"/>
                  <a:pt x="263476" y="1633948"/>
                </a:cubicBezTo>
                <a:cubicBezTo>
                  <a:pt x="282753" y="1617425"/>
                  <a:pt x="307019" y="1607822"/>
                  <a:pt x="328790" y="1594759"/>
                </a:cubicBezTo>
                <a:cubicBezTo>
                  <a:pt x="324436" y="1525091"/>
                  <a:pt x="322345" y="1455244"/>
                  <a:pt x="315727" y="1385754"/>
                </a:cubicBezTo>
                <a:cubicBezTo>
                  <a:pt x="313622" y="1363651"/>
                  <a:pt x="305536" y="1342455"/>
                  <a:pt x="302664" y="1320439"/>
                </a:cubicBezTo>
                <a:cubicBezTo>
                  <a:pt x="292465" y="1242242"/>
                  <a:pt x="291294" y="1162775"/>
                  <a:pt x="276539" y="1085308"/>
                </a:cubicBezTo>
                <a:cubicBezTo>
                  <a:pt x="273601" y="1069886"/>
                  <a:pt x="257434" y="1060161"/>
                  <a:pt x="250413" y="1046119"/>
                </a:cubicBezTo>
                <a:cubicBezTo>
                  <a:pt x="239972" y="1025237"/>
                  <a:pt x="229868" y="974213"/>
                  <a:pt x="224287" y="954679"/>
                </a:cubicBezTo>
                <a:cubicBezTo>
                  <a:pt x="220504" y="941440"/>
                  <a:pt x="218862" y="926948"/>
                  <a:pt x="211224" y="915491"/>
                </a:cubicBezTo>
                <a:cubicBezTo>
                  <a:pt x="200977" y="900120"/>
                  <a:pt x="185099" y="889365"/>
                  <a:pt x="172036" y="876302"/>
                </a:cubicBezTo>
                <a:cubicBezTo>
                  <a:pt x="167682" y="854531"/>
                  <a:pt x="164815" y="832408"/>
                  <a:pt x="158973" y="810988"/>
                </a:cubicBezTo>
                <a:cubicBezTo>
                  <a:pt x="145999" y="763418"/>
                  <a:pt x="139578" y="719662"/>
                  <a:pt x="93659" y="693422"/>
                </a:cubicBezTo>
                <a:cubicBezTo>
                  <a:pt x="78071" y="684515"/>
                  <a:pt x="58824" y="684713"/>
                  <a:pt x="41407" y="680359"/>
                </a:cubicBezTo>
                <a:cubicBezTo>
                  <a:pt x="30612" y="664167"/>
                  <a:pt x="-9832" y="613022"/>
                  <a:pt x="2219" y="588919"/>
                </a:cubicBezTo>
                <a:cubicBezTo>
                  <a:pt x="10928" y="571502"/>
                  <a:pt x="37053" y="571502"/>
                  <a:pt x="54470" y="562794"/>
                </a:cubicBezTo>
                <a:cubicBezTo>
                  <a:pt x="58824" y="506188"/>
                  <a:pt x="43524" y="444423"/>
                  <a:pt x="67533" y="392976"/>
                </a:cubicBezTo>
                <a:cubicBezTo>
                  <a:pt x="79179" y="368021"/>
                  <a:pt x="145910" y="366851"/>
                  <a:pt x="145910" y="366851"/>
                </a:cubicBezTo>
                <a:cubicBezTo>
                  <a:pt x="154619" y="353788"/>
                  <a:pt x="165015" y="341704"/>
                  <a:pt x="172036" y="327662"/>
                </a:cubicBezTo>
                <a:cubicBezTo>
                  <a:pt x="184329" y="303076"/>
                  <a:pt x="184000" y="266301"/>
                  <a:pt x="211224" y="249285"/>
                </a:cubicBezTo>
                <a:cubicBezTo>
                  <a:pt x="234577" y="234689"/>
                  <a:pt x="263475" y="231868"/>
                  <a:pt x="289601" y="223159"/>
                </a:cubicBezTo>
                <a:cubicBezTo>
                  <a:pt x="370304" y="196258"/>
                  <a:pt x="315092" y="211466"/>
                  <a:pt x="459419" y="197034"/>
                </a:cubicBezTo>
                <a:cubicBezTo>
                  <a:pt x="479571" y="191996"/>
                  <a:pt x="560400" y="170908"/>
                  <a:pt x="576984" y="170908"/>
                </a:cubicBezTo>
                <a:cubicBezTo>
                  <a:pt x="599187" y="170908"/>
                  <a:pt x="620527" y="179617"/>
                  <a:pt x="642299" y="183971"/>
                </a:cubicBezTo>
                <a:cubicBezTo>
                  <a:pt x="646653" y="201388"/>
                  <a:pt x="650429" y="218960"/>
                  <a:pt x="655361" y="236222"/>
                </a:cubicBezTo>
                <a:cubicBezTo>
                  <a:pt x="659144" y="249462"/>
                  <a:pt x="665961" y="261863"/>
                  <a:pt x="668424" y="275411"/>
                </a:cubicBezTo>
                <a:cubicBezTo>
                  <a:pt x="681827" y="349128"/>
                  <a:pt x="689632" y="485804"/>
                  <a:pt x="694550" y="549731"/>
                </a:cubicBezTo>
                <a:cubicBezTo>
                  <a:pt x="725030" y="541022"/>
                  <a:pt x="755692" y="532928"/>
                  <a:pt x="785990" y="523605"/>
                </a:cubicBezTo>
                <a:cubicBezTo>
                  <a:pt x="812311" y="515506"/>
                  <a:pt x="838241" y="506188"/>
                  <a:pt x="864367" y="497479"/>
                </a:cubicBezTo>
                <a:cubicBezTo>
                  <a:pt x="877430" y="493125"/>
                  <a:pt x="890197" y="487755"/>
                  <a:pt x="903556" y="484416"/>
                </a:cubicBezTo>
                <a:lnTo>
                  <a:pt x="955807" y="471354"/>
                </a:lnTo>
                <a:cubicBezTo>
                  <a:pt x="977578" y="453937"/>
                  <a:pt x="995969" y="431131"/>
                  <a:pt x="1021121" y="419102"/>
                </a:cubicBezTo>
                <a:cubicBezTo>
                  <a:pt x="1174368" y="345810"/>
                  <a:pt x="1195722" y="342795"/>
                  <a:pt x="1308504" y="314599"/>
                </a:cubicBezTo>
                <a:cubicBezTo>
                  <a:pt x="1338984" y="327662"/>
                  <a:pt x="1371300" y="337079"/>
                  <a:pt x="1399944" y="353788"/>
                </a:cubicBezTo>
                <a:cubicBezTo>
                  <a:pt x="1424027" y="367836"/>
                  <a:pt x="1442954" y="389310"/>
                  <a:pt x="1465259" y="406039"/>
                </a:cubicBezTo>
                <a:cubicBezTo>
                  <a:pt x="1477819" y="415459"/>
                  <a:pt x="1492386" y="422114"/>
                  <a:pt x="1504447" y="432165"/>
                </a:cubicBezTo>
                <a:cubicBezTo>
                  <a:pt x="1518639" y="443992"/>
                  <a:pt x="1526754" y="463851"/>
                  <a:pt x="1543636" y="471354"/>
                </a:cubicBezTo>
                <a:cubicBezTo>
                  <a:pt x="1567839" y="482111"/>
                  <a:pt x="1596041" y="479222"/>
                  <a:pt x="1622013" y="484416"/>
                </a:cubicBezTo>
                <a:cubicBezTo>
                  <a:pt x="1639617" y="487937"/>
                  <a:pt x="1657068" y="492320"/>
                  <a:pt x="1674264" y="497479"/>
                </a:cubicBezTo>
                <a:cubicBezTo>
                  <a:pt x="1700641" y="505392"/>
                  <a:pt x="1752641" y="523605"/>
                  <a:pt x="1752641" y="523605"/>
                </a:cubicBezTo>
                <a:cubicBezTo>
                  <a:pt x="1770058" y="536668"/>
                  <a:pt x="1787177" y="550140"/>
                  <a:pt x="1804893" y="562794"/>
                </a:cubicBezTo>
                <a:cubicBezTo>
                  <a:pt x="1817668" y="571919"/>
                  <a:pt x="1835760" y="575606"/>
                  <a:pt x="1844081" y="588919"/>
                </a:cubicBezTo>
                <a:cubicBezTo>
                  <a:pt x="1858677" y="612272"/>
                  <a:pt x="1854931" y="644382"/>
                  <a:pt x="1870207" y="667296"/>
                </a:cubicBezTo>
                <a:lnTo>
                  <a:pt x="1896333" y="706485"/>
                </a:lnTo>
                <a:cubicBezTo>
                  <a:pt x="1932713" y="670105"/>
                  <a:pt x="2008774" y="604291"/>
                  <a:pt x="2026961" y="549731"/>
                </a:cubicBezTo>
                <a:lnTo>
                  <a:pt x="2040024" y="510542"/>
                </a:lnTo>
                <a:cubicBezTo>
                  <a:pt x="2047938" y="439319"/>
                  <a:pt x="2068088" y="332509"/>
                  <a:pt x="2040024" y="262348"/>
                </a:cubicBezTo>
                <a:cubicBezTo>
                  <a:pt x="2035173" y="250220"/>
                  <a:pt x="2013899" y="262348"/>
                  <a:pt x="2000836" y="262348"/>
                </a:cubicBezTo>
                <a:lnTo>
                  <a:pt x="2105339" y="445228"/>
                </a:lnTo>
                <a:close/>
              </a:path>
            </a:pathLst>
          </a:custGeom>
          <a:solidFill>
            <a:srgbClr val="32AF1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30" name="Rectangle à coins arrondis 5"/>
          <p:cNvSpPr/>
          <p:nvPr/>
        </p:nvSpPr>
        <p:spPr bwMode="auto">
          <a:xfrm>
            <a:off x="4371740" y="148558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Imagine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619785" y="4152938"/>
                <a:ext cx="5709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𝐜𝐚𝐭</m:t>
                      </m:r>
                      <m:r>
                        <a:rPr lang="fr-FR" sz="1600" b="1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785" y="4152938"/>
                <a:ext cx="57098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59438" y="4228065"/>
                <a:ext cx="6367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0" smtClean="0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𝐝𝐨𝐠</m:t>
                      </m:r>
                      <m:r>
                        <a:rPr lang="fr-FR" sz="1600" b="1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438" y="4228065"/>
                <a:ext cx="636713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0147" y="4223406"/>
                <a:ext cx="13051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0" smtClean="0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𝐬𝐨𝐦𝐞𝐭𝐡𝐢𝐧𝐠</m:t>
                      </m:r>
                      <m:r>
                        <a:rPr lang="fr-FR" sz="1600" b="1">
                          <a:solidFill>
                            <a:srgbClr val="0011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47" y="4223406"/>
                <a:ext cx="1305164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à coins arrondis 5"/>
          <p:cNvSpPr/>
          <p:nvPr/>
        </p:nvSpPr>
        <p:spPr bwMode="auto">
          <a:xfrm>
            <a:off x="148737" y="1419055"/>
            <a:ext cx="2544062" cy="43450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Reasoning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/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inference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6713" y="845240"/>
            <a:ext cx="926144" cy="56748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2435" y="767186"/>
            <a:ext cx="1453133" cy="845189"/>
          </a:xfrm>
          <a:prstGeom prst="rect">
            <a:avLst/>
          </a:prstGeom>
          <a:effectLst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535" y="572425"/>
            <a:ext cx="812452" cy="57244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620492" y="87773"/>
            <a:ext cx="1440160" cy="9076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89586" y="3153065"/>
            <a:ext cx="926144" cy="56748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63072" y="4121489"/>
            <a:ext cx="926144" cy="56748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6" name="Rectangle 45"/>
          <p:cNvSpPr/>
          <p:nvPr/>
        </p:nvSpPr>
        <p:spPr>
          <a:xfrm>
            <a:off x="3628598" y="1995686"/>
            <a:ext cx="3751714" cy="295327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4839" y="1648921"/>
            <a:ext cx="1825353" cy="22106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fr-FR" sz="1600" b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Observable World</a:t>
            </a:r>
          </a:p>
        </p:txBody>
      </p:sp>
      <p:sp>
        <p:nvSpPr>
          <p:cNvPr id="43" name="Rectangle à coins arrondis 5">
            <a:extLst>
              <a:ext uri="{FF2B5EF4-FFF2-40B4-BE49-F238E27FC236}">
                <a16:creationId xmlns:a16="http://schemas.microsoft.com/office/drawing/2014/main" id="{3384C184-EF15-4FAD-B8F7-775EF09DAB3E}"/>
              </a:ext>
            </a:extLst>
          </p:cNvPr>
          <p:cNvSpPr/>
          <p:nvPr/>
        </p:nvSpPr>
        <p:spPr bwMode="auto">
          <a:xfrm>
            <a:off x="2262667" y="2257387"/>
            <a:ext cx="1157205" cy="33893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Recall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à coins arrondis 5">
            <a:extLst>
              <a:ext uri="{FF2B5EF4-FFF2-40B4-BE49-F238E27FC236}">
                <a16:creationId xmlns:a16="http://schemas.microsoft.com/office/drawing/2014/main" id="{DBF3A350-717A-47C9-8DC5-2ABA4EEC0FD6}"/>
              </a:ext>
            </a:extLst>
          </p:cNvPr>
          <p:cNvSpPr/>
          <p:nvPr/>
        </p:nvSpPr>
        <p:spPr bwMode="auto">
          <a:xfrm>
            <a:off x="7547384" y="3173817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Drive/Plan/goals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à coins arrondis 5">
            <a:extLst>
              <a:ext uri="{FF2B5EF4-FFF2-40B4-BE49-F238E27FC236}">
                <a16:creationId xmlns:a16="http://schemas.microsoft.com/office/drawing/2014/main" id="{839C7836-71B0-4E72-9482-73BF0BBBEB5E}"/>
              </a:ext>
            </a:extLst>
          </p:cNvPr>
          <p:cNvSpPr/>
          <p:nvPr/>
        </p:nvSpPr>
        <p:spPr bwMode="auto">
          <a:xfrm>
            <a:off x="7541821" y="3689910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Full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autonomy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2" grpId="0"/>
      <p:bldP spid="33" grpId="0"/>
      <p:bldP spid="34" grpId="0"/>
      <p:bldP spid="35" grpId="0" animBg="1"/>
      <p:bldP spid="43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1800" dirty="0" err="1"/>
              <a:t>Disclaimer</a:t>
            </a:r>
            <a:r>
              <a:rPr lang="fr-FR" sz="1800" dirty="0"/>
              <a:t>… </a:t>
            </a:r>
            <a:r>
              <a:rPr lang="fr-FR" sz="1800" dirty="0" err="1"/>
              <a:t>Loose</a:t>
            </a:r>
            <a:r>
              <a:rPr lang="fr-FR" sz="1800" dirty="0"/>
              <a:t> classification…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of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pieces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matched</a:t>
            </a:r>
            <a:r>
              <a:rPr lang="fr-FR" dirty="0"/>
              <a:t> to a </a:t>
            </a:r>
            <a:r>
              <a:rPr lang="fr-FR" dirty="0" err="1"/>
              <a:t>field</a:t>
            </a:r>
            <a:r>
              <a:rPr lang="fr-FR" dirty="0"/>
              <a:t> in AI…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34290" y="3373926"/>
            <a:ext cx="1095638" cy="1456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928" y="3443921"/>
            <a:ext cx="1380286" cy="1341098"/>
          </a:xfrm>
          <a:prstGeom prst="rect">
            <a:avLst/>
          </a:prstGeom>
        </p:spPr>
      </p:pic>
      <p:sp>
        <p:nvSpPr>
          <p:cNvPr id="11" name="Rectangle à coins arrondis 5"/>
          <p:cNvSpPr/>
          <p:nvPr/>
        </p:nvSpPr>
        <p:spPr bwMode="auto">
          <a:xfrm>
            <a:off x="4374033" y="2122521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Distinguish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à coins arrondis 5"/>
          <p:cNvSpPr/>
          <p:nvPr/>
        </p:nvSpPr>
        <p:spPr bwMode="auto">
          <a:xfrm>
            <a:off x="7585614" y="2601668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Name/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Describe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à coins arrondis 5"/>
          <p:cNvSpPr/>
          <p:nvPr/>
        </p:nvSpPr>
        <p:spPr bwMode="auto">
          <a:xfrm>
            <a:off x="4401254" y="2612235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Compare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à coins arrondis 5"/>
          <p:cNvSpPr/>
          <p:nvPr/>
        </p:nvSpPr>
        <p:spPr bwMode="auto">
          <a:xfrm>
            <a:off x="4413614" y="3103189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Classify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à coins arrondis 5"/>
          <p:cNvSpPr/>
          <p:nvPr/>
        </p:nvSpPr>
        <p:spPr bwMode="auto">
          <a:xfrm>
            <a:off x="35496" y="2122521"/>
            <a:ext cx="2204017" cy="43450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400" dirty="0" err="1">
                <a:solidFill>
                  <a:schemeClr val="bg1"/>
                </a:solidFill>
                <a:latin typeface="+mj-lt"/>
              </a:rPr>
              <a:t>Knowledge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representation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à coins arrondis 5"/>
          <p:cNvSpPr/>
          <p:nvPr/>
        </p:nvSpPr>
        <p:spPr bwMode="auto">
          <a:xfrm>
            <a:off x="2560925" y="2691003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Observe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ectangle à coins arrondis 5"/>
          <p:cNvSpPr/>
          <p:nvPr/>
        </p:nvSpPr>
        <p:spPr bwMode="auto">
          <a:xfrm>
            <a:off x="7585614" y="2122521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Imagine/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Create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à coins arrondis 5"/>
          <p:cNvSpPr/>
          <p:nvPr/>
        </p:nvSpPr>
        <p:spPr bwMode="auto">
          <a:xfrm>
            <a:off x="35496" y="2658255"/>
            <a:ext cx="2204017" cy="43450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Reasoning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/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Inference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à coins arrondis 5"/>
          <p:cNvSpPr/>
          <p:nvPr/>
        </p:nvSpPr>
        <p:spPr bwMode="auto">
          <a:xfrm>
            <a:off x="4273170" y="1013124"/>
            <a:ext cx="3035134" cy="4345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>
                <a:solidFill>
                  <a:schemeClr val="bg1"/>
                </a:solidFill>
                <a:latin typeface="+mj-lt"/>
              </a:rPr>
              <a:t>Machine Learning</a:t>
            </a:r>
          </a:p>
        </p:txBody>
      </p:sp>
      <p:sp>
        <p:nvSpPr>
          <p:cNvPr id="47" name="Rectangle à coins arrondis 5"/>
          <p:cNvSpPr/>
          <p:nvPr/>
        </p:nvSpPr>
        <p:spPr bwMode="auto">
          <a:xfrm>
            <a:off x="42717" y="992346"/>
            <a:ext cx="2196797" cy="5020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Automated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reasoning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à coins arrondis 5"/>
          <p:cNvSpPr/>
          <p:nvPr/>
        </p:nvSpPr>
        <p:spPr bwMode="auto">
          <a:xfrm>
            <a:off x="7453443" y="996594"/>
            <a:ext cx="1638628" cy="43450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Missing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50" name="Rectangle à coins arrondis 5"/>
          <p:cNvSpPr/>
          <p:nvPr/>
        </p:nvSpPr>
        <p:spPr bwMode="auto">
          <a:xfrm>
            <a:off x="42718" y="1595666"/>
            <a:ext cx="2196796" cy="4468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Knowledge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representation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fr-FR" sz="1600" dirty="0" err="1">
                <a:solidFill>
                  <a:schemeClr val="bg1"/>
                </a:solidFill>
                <a:latin typeface="+mj-lt"/>
              </a:rPr>
              <a:t>reasoning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à coins arrondis 5"/>
          <p:cNvSpPr/>
          <p:nvPr/>
        </p:nvSpPr>
        <p:spPr bwMode="auto">
          <a:xfrm>
            <a:off x="2621096" y="1751231"/>
            <a:ext cx="1170512" cy="4345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600" dirty="0" err="1">
                <a:solidFill>
                  <a:schemeClr val="bg1"/>
                </a:solidFill>
                <a:latin typeface="+mj-lt"/>
              </a:rPr>
              <a:t>Sensors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9294" y="3879971"/>
            <a:ext cx="2721432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fr-FR" sz="14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Text</a:t>
            </a:r>
            <a:r>
              <a:rPr lang="fr-FR" sz="1400" b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Images, </a:t>
            </a:r>
            <a:r>
              <a:rPr lang="fr-FR" sz="14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sounds</a:t>
            </a:r>
            <a:r>
              <a:rPr lang="fr-FR" sz="1400" b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fr-FR" sz="14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smells</a:t>
            </a:r>
            <a:r>
              <a:rPr lang="fr-FR" sz="1400" b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…</a:t>
            </a:r>
          </a:p>
        </p:txBody>
      </p:sp>
      <p:sp>
        <p:nvSpPr>
          <p:cNvPr id="25" name="Rectangle à coins arrondis 5"/>
          <p:cNvSpPr/>
          <p:nvPr/>
        </p:nvSpPr>
        <p:spPr bwMode="auto">
          <a:xfrm>
            <a:off x="4293403" y="1557848"/>
            <a:ext cx="1548011" cy="470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200" dirty="0" err="1">
                <a:solidFill>
                  <a:schemeClr val="bg1"/>
                </a:solidFill>
                <a:latin typeface="+mj-lt"/>
              </a:rPr>
              <a:t>Deep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learning</a:t>
            </a:r>
            <a:br>
              <a:rPr lang="fr-FR" sz="1200" dirty="0">
                <a:solidFill>
                  <a:schemeClr val="bg1"/>
                </a:solidFill>
                <a:latin typeface="+mj-lt"/>
              </a:rPr>
            </a:br>
            <a:r>
              <a:rPr lang="fr-FR" sz="1200" dirty="0">
                <a:solidFill>
                  <a:schemeClr val="bg1"/>
                </a:solidFill>
                <a:latin typeface="+mj-lt"/>
              </a:rPr>
              <a:t>Discriminative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models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F737E159-525B-4D50-961B-5CBC2A72E25E}"/>
              </a:ext>
            </a:extLst>
          </p:cNvPr>
          <p:cNvSpPr/>
          <p:nvPr/>
        </p:nvSpPr>
        <p:spPr bwMode="auto">
          <a:xfrm>
            <a:off x="7585614" y="3080815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Drive/Plan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à coins arrondis 5">
            <a:extLst>
              <a:ext uri="{FF2B5EF4-FFF2-40B4-BE49-F238E27FC236}">
                <a16:creationId xmlns:a16="http://schemas.microsoft.com/office/drawing/2014/main" id="{8D517F07-C790-4E0B-8046-21BF42718CF5}"/>
              </a:ext>
            </a:extLst>
          </p:cNvPr>
          <p:cNvSpPr/>
          <p:nvPr/>
        </p:nvSpPr>
        <p:spPr bwMode="auto">
          <a:xfrm>
            <a:off x="6039268" y="2109163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Drive/Plan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à coins arrondis 5">
            <a:extLst>
              <a:ext uri="{FF2B5EF4-FFF2-40B4-BE49-F238E27FC236}">
                <a16:creationId xmlns:a16="http://schemas.microsoft.com/office/drawing/2014/main" id="{77702D35-1893-4D7A-89A7-9A3DF0A7CDC6}"/>
              </a:ext>
            </a:extLst>
          </p:cNvPr>
          <p:cNvSpPr/>
          <p:nvPr/>
        </p:nvSpPr>
        <p:spPr bwMode="auto">
          <a:xfrm>
            <a:off x="5924924" y="1557848"/>
            <a:ext cx="1516983" cy="3317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200" dirty="0" err="1">
                <a:solidFill>
                  <a:schemeClr val="bg1"/>
                </a:solidFill>
                <a:latin typeface="+mj-lt"/>
              </a:rPr>
              <a:t>Reinforcement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learning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à coins arrondis 5">
            <a:extLst>
              <a:ext uri="{FF2B5EF4-FFF2-40B4-BE49-F238E27FC236}">
                <a16:creationId xmlns:a16="http://schemas.microsoft.com/office/drawing/2014/main" id="{C5B293B1-8155-4B18-A6D5-99038C25EB96}"/>
              </a:ext>
            </a:extLst>
          </p:cNvPr>
          <p:cNvSpPr/>
          <p:nvPr/>
        </p:nvSpPr>
        <p:spPr bwMode="auto">
          <a:xfrm>
            <a:off x="7576217" y="1558972"/>
            <a:ext cx="1516983" cy="3317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sz="1200" dirty="0" err="1">
                <a:solidFill>
                  <a:schemeClr val="bg1"/>
                </a:solidFill>
                <a:latin typeface="+mj-lt"/>
              </a:rPr>
              <a:t>Generative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models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31" name="Rectangle à coins arrondis 5">
            <a:extLst>
              <a:ext uri="{FF2B5EF4-FFF2-40B4-BE49-F238E27FC236}">
                <a16:creationId xmlns:a16="http://schemas.microsoft.com/office/drawing/2014/main" id="{E9C26248-A652-4CEB-936D-E329FE3A7796}"/>
              </a:ext>
            </a:extLst>
          </p:cNvPr>
          <p:cNvSpPr/>
          <p:nvPr/>
        </p:nvSpPr>
        <p:spPr bwMode="auto">
          <a:xfrm>
            <a:off x="7576217" y="3559962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Autonomy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à coins arrondis 5">
            <a:extLst>
              <a:ext uri="{FF2B5EF4-FFF2-40B4-BE49-F238E27FC236}">
                <a16:creationId xmlns:a16="http://schemas.microsoft.com/office/drawing/2014/main" id="{D246B406-5621-48D8-8E23-CBFA46A8356A}"/>
              </a:ext>
            </a:extLst>
          </p:cNvPr>
          <p:cNvSpPr/>
          <p:nvPr/>
        </p:nvSpPr>
        <p:spPr bwMode="auto">
          <a:xfrm>
            <a:off x="6039268" y="2525905"/>
            <a:ext cx="1440160" cy="36004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696864" fontAlgn="base">
              <a:spcBef>
                <a:spcPct val="50000"/>
              </a:spcBef>
              <a:spcAft>
                <a:spcPct val="0"/>
              </a:spcAft>
            </a:pPr>
            <a:r>
              <a:rPr lang="fr-FR" dirty="0">
                <a:solidFill>
                  <a:schemeClr val="bg1"/>
                </a:solidFill>
                <a:latin typeface="+mj-lt"/>
              </a:rPr>
              <a:t>Autonomy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2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49" grpId="0" animBg="1"/>
      <p:bldP spid="50" grpId="0" animBg="1"/>
      <p:bldP spid="24" grpId="0" animBg="1"/>
      <p:bldP spid="25" grpId="0" animBg="1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E446D-58F7-4773-89CD-C95584C74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usual</a:t>
            </a:r>
            <a:r>
              <a:rPr lang="fr-FR" dirty="0"/>
              <a:t> disclaimer…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ABE7-6449-43D2-8966-E362DCE24E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complementary intelligence strategies… and not a single one…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BA3A-4047-478E-88E7-8E13BA0B6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E8F98-78E9-462F-A7DD-7DA68841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5762863" cy="3560400"/>
          </a:xfrm>
        </p:spPr>
        <p:txBody>
          <a:bodyPr/>
          <a:lstStyle/>
          <a:p>
            <a:r>
              <a:rPr lang="en-US" dirty="0"/>
              <a:t>The pilot: a reward/punishment based agent</a:t>
            </a:r>
          </a:p>
          <a:p>
            <a:pPr lvl="1"/>
            <a:r>
              <a:rPr lang="en-US" dirty="0"/>
              <a:t>What to do and where to go…</a:t>
            </a:r>
          </a:p>
          <a:p>
            <a:endParaRPr lang="en-US" dirty="0"/>
          </a:p>
          <a:p>
            <a:r>
              <a:rPr lang="en-US" dirty="0"/>
              <a:t>Connectionism</a:t>
            </a:r>
          </a:p>
          <a:p>
            <a:pPr lvl="1"/>
            <a:r>
              <a:rPr lang="en-US" dirty="0"/>
              <a:t>Learning invariant structure from noisy input</a:t>
            </a:r>
          </a:p>
          <a:p>
            <a:pPr lvl="1"/>
            <a:r>
              <a:rPr lang="en-US" dirty="0"/>
              <a:t>Knowledge acquisition, interpretation and transfer</a:t>
            </a:r>
          </a:p>
          <a:p>
            <a:pPr lvl="1"/>
            <a:endParaRPr lang="en-US" dirty="0"/>
          </a:p>
          <a:p>
            <a:r>
              <a:rPr lang="en-US" dirty="0" err="1"/>
              <a:t>Computationalism</a:t>
            </a:r>
            <a:r>
              <a:rPr lang="en-US" dirty="0"/>
              <a:t>/Symbolic reasoning</a:t>
            </a:r>
          </a:p>
          <a:p>
            <a:pPr lvl="1"/>
            <a:r>
              <a:rPr lang="en-US" dirty="0"/>
              <a:t>« Blind » manipulation of symbols following rules can be powerful</a:t>
            </a:r>
          </a:p>
          <a:p>
            <a:pPr lvl="1"/>
            <a:r>
              <a:rPr lang="en-US" dirty="0"/>
              <a:t>Language, Turing machines … and modern computers… </a:t>
            </a:r>
          </a:p>
          <a:p>
            <a:pPr lvl="1"/>
            <a:r>
              <a:rPr lang="en-US" dirty="0"/>
              <a:t>The language of thoughts hypothesis… </a:t>
            </a:r>
          </a:p>
          <a:p>
            <a:pPr lvl="1"/>
            <a:r>
              <a:rPr lang="en-US" dirty="0"/>
              <a:t>An interesting way of representing and manipulating knowledge…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2A91C-4FBF-432E-B462-0E1899EA6ED0}"/>
              </a:ext>
            </a:extLst>
          </p:cNvPr>
          <p:cNvSpPr txBox="1"/>
          <p:nvPr/>
        </p:nvSpPr>
        <p:spPr>
          <a:xfrm>
            <a:off x="3227700" y="4471123"/>
            <a:ext cx="65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If </a:t>
            </a:r>
            <a:r>
              <a:rPr lang="fr-FR" sz="1600" dirty="0" err="1"/>
              <a:t>curious</a:t>
            </a:r>
            <a:r>
              <a:rPr lang="fr-FR" sz="1600" dirty="0"/>
              <a:t>, check the </a:t>
            </a:r>
            <a:r>
              <a:rPr lang="fr-FR" sz="1600" dirty="0" err="1"/>
              <a:t>computationalism</a:t>
            </a:r>
            <a:r>
              <a:rPr lang="fr-FR" sz="1600" dirty="0"/>
              <a:t> vs. </a:t>
            </a:r>
            <a:r>
              <a:rPr lang="fr-FR" sz="1600" dirty="0" err="1"/>
              <a:t>Connectionsim</a:t>
            </a:r>
            <a:r>
              <a:rPr lang="fr-FR" sz="1600" dirty="0"/>
              <a:t> </a:t>
            </a:r>
            <a:r>
              <a:rPr lang="fr-FR" sz="1600" dirty="0" err="1"/>
              <a:t>debate</a:t>
            </a:r>
            <a:r>
              <a:rPr lang="fr-FR" sz="16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D419BB-08E3-4A03-9867-3D0B89B8215A}"/>
              </a:ext>
            </a:extLst>
          </p:cNvPr>
          <p:cNvSpPr/>
          <p:nvPr/>
        </p:nvSpPr>
        <p:spPr>
          <a:xfrm>
            <a:off x="6369582" y="1301834"/>
            <a:ext cx="1662745" cy="78910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Knowledge</a:t>
            </a:r>
            <a:r>
              <a:rPr lang="fr-FR" sz="1400" dirty="0"/>
              <a:t> manipulation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0D8CBF-13CF-4873-850B-AB06115BAF2A}"/>
              </a:ext>
            </a:extLst>
          </p:cNvPr>
          <p:cNvSpPr/>
          <p:nvPr/>
        </p:nvSpPr>
        <p:spPr>
          <a:xfrm>
            <a:off x="5322457" y="2080138"/>
            <a:ext cx="1720841" cy="66335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Knowledge</a:t>
            </a:r>
            <a:r>
              <a:rPr lang="fr-FR" sz="1400" dirty="0"/>
              <a:t> acquisition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0E8B8-86D8-4821-9B08-AB3282B58EBD}"/>
              </a:ext>
            </a:extLst>
          </p:cNvPr>
          <p:cNvSpPr/>
          <p:nvPr/>
        </p:nvSpPr>
        <p:spPr>
          <a:xfrm>
            <a:off x="7200955" y="2080138"/>
            <a:ext cx="1701968" cy="6599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Interpretation</a:t>
            </a:r>
            <a:endParaRPr lang="fr-FR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D26B1B-4DC4-4FDA-B98F-9C2563D972B5}"/>
              </a:ext>
            </a:extLst>
          </p:cNvPr>
          <p:cNvSpPr/>
          <p:nvPr/>
        </p:nvSpPr>
        <p:spPr>
          <a:xfrm>
            <a:off x="6573389" y="2775872"/>
            <a:ext cx="1255132" cy="58358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38C195C3-C5AE-412B-8682-B9431E6F99A8}"/>
              </a:ext>
            </a:extLst>
          </p:cNvPr>
          <p:cNvSpPr/>
          <p:nvPr/>
        </p:nvSpPr>
        <p:spPr>
          <a:xfrm>
            <a:off x="6013233" y="1534507"/>
            <a:ext cx="695545" cy="65948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8961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B6A740C-B59A-456D-A1DF-DB55CA76D2E1}"/>
              </a:ext>
            </a:extLst>
          </p:cNvPr>
          <p:cNvSpPr/>
          <p:nvPr/>
        </p:nvSpPr>
        <p:spPr>
          <a:xfrm rot="5037396">
            <a:off x="7765818" y="1521183"/>
            <a:ext cx="863621" cy="782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8961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A545046-5D9B-4E6B-A3F5-19D5EE873BE1}"/>
              </a:ext>
            </a:extLst>
          </p:cNvPr>
          <p:cNvSpPr/>
          <p:nvPr/>
        </p:nvSpPr>
        <p:spPr>
          <a:xfrm rot="10800000">
            <a:off x="7622644" y="2585836"/>
            <a:ext cx="785223" cy="64593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8961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6E78C69-2CB7-45AD-AA34-3FE1A3BD1B87}"/>
              </a:ext>
            </a:extLst>
          </p:cNvPr>
          <p:cNvSpPr/>
          <p:nvPr/>
        </p:nvSpPr>
        <p:spPr>
          <a:xfrm rot="15762081">
            <a:off x="6053421" y="2532864"/>
            <a:ext cx="696842" cy="67398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8961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knowledge-based</a:t>
            </a:r>
            <a:r>
              <a:rPr lang="fr-FR" dirty="0"/>
              <a:t> </a:t>
            </a:r>
            <a:r>
              <a:rPr lang="fr-FR" dirty="0" err="1"/>
              <a:t>inference</a:t>
            </a:r>
            <a:r>
              <a:rPr lang="fr-FR" dirty="0"/>
              <a:t> engines…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Back to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… </a:t>
            </a:r>
            <a:r>
              <a:rPr lang="fr-FR" dirty="0" err="1"/>
              <a:t>Let’s</a:t>
            </a:r>
            <a:r>
              <a:rPr lang="fr-FR" dirty="0"/>
              <a:t> do </a:t>
            </a:r>
            <a:r>
              <a:rPr lang="fr-FR" dirty="0" err="1"/>
              <a:t>it</a:t>
            </a:r>
            <a:r>
              <a:rPr lang="fr-FR" dirty="0"/>
              <a:t> the </a:t>
            </a:r>
            <a:r>
              <a:rPr lang="fr-FR" dirty="0" err="1"/>
              <a:t>symbolic</a:t>
            </a:r>
            <a:r>
              <a:rPr lang="fr-FR" dirty="0"/>
              <a:t>/</a:t>
            </a:r>
            <a:r>
              <a:rPr lang="fr-FR" dirty="0" err="1"/>
              <a:t>rule-based</a:t>
            </a:r>
            <a:r>
              <a:rPr lang="fr-FR" dirty="0"/>
              <a:t> </a:t>
            </a:r>
            <a:r>
              <a:rPr lang="fr-FR" dirty="0" err="1"/>
              <a:t>way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Bell Labs Future X Days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Freeform 77"/>
          <p:cNvSpPr>
            <a:spLocks noEditPoints="1"/>
          </p:cNvSpPr>
          <p:nvPr/>
        </p:nvSpPr>
        <p:spPr bwMode="auto">
          <a:xfrm>
            <a:off x="1353580" y="2032886"/>
            <a:ext cx="291855" cy="742950"/>
          </a:xfrm>
          <a:custGeom>
            <a:avLst/>
            <a:gdLst/>
            <a:ahLst/>
            <a:cxnLst>
              <a:cxn ang="0">
                <a:pos x="162" y="197"/>
              </a:cxn>
              <a:cxn ang="0">
                <a:pos x="261" y="98"/>
              </a:cxn>
              <a:cxn ang="0">
                <a:pos x="162" y="0"/>
              </a:cxn>
              <a:cxn ang="0">
                <a:pos x="64" y="98"/>
              </a:cxn>
              <a:cxn ang="0">
                <a:pos x="162" y="197"/>
              </a:cxn>
              <a:cxn ang="0">
                <a:pos x="206" y="214"/>
              </a:cxn>
              <a:cxn ang="0">
                <a:pos x="118" y="214"/>
              </a:cxn>
              <a:cxn ang="0">
                <a:pos x="92" y="218"/>
              </a:cxn>
              <a:cxn ang="0">
                <a:pos x="106" y="258"/>
              </a:cxn>
              <a:cxn ang="0">
                <a:pos x="41" y="323"/>
              </a:cxn>
              <a:cxn ang="0">
                <a:pos x="2" y="310"/>
              </a:cxn>
              <a:cxn ang="0">
                <a:pos x="0" y="333"/>
              </a:cxn>
              <a:cxn ang="0">
                <a:pos x="0" y="510"/>
              </a:cxn>
              <a:cxn ang="0">
                <a:pos x="60" y="613"/>
              </a:cxn>
              <a:cxn ang="0">
                <a:pos x="60" y="911"/>
              </a:cxn>
              <a:cxn ang="0">
                <a:pos x="70" y="921"/>
              </a:cxn>
              <a:cxn ang="0">
                <a:pos x="254" y="921"/>
              </a:cxn>
              <a:cxn ang="0">
                <a:pos x="264" y="911"/>
              </a:cxn>
              <a:cxn ang="0">
                <a:pos x="264" y="613"/>
              </a:cxn>
              <a:cxn ang="0">
                <a:pos x="325" y="510"/>
              </a:cxn>
              <a:cxn ang="0">
                <a:pos x="325" y="333"/>
              </a:cxn>
              <a:cxn ang="0">
                <a:pos x="206" y="214"/>
              </a:cxn>
              <a:cxn ang="0">
                <a:pos x="44" y="284"/>
              </a:cxn>
              <a:cxn ang="0">
                <a:pos x="69" y="259"/>
              </a:cxn>
              <a:cxn ang="0">
                <a:pos x="44" y="234"/>
              </a:cxn>
              <a:cxn ang="0">
                <a:pos x="19" y="259"/>
              </a:cxn>
              <a:cxn ang="0">
                <a:pos x="44" y="284"/>
              </a:cxn>
            </a:cxnLst>
            <a:rect l="0" t="0" r="r" b="b"/>
            <a:pathLst>
              <a:path w="325" h="921">
                <a:moveTo>
                  <a:pt x="162" y="197"/>
                </a:moveTo>
                <a:cubicBezTo>
                  <a:pt x="217" y="197"/>
                  <a:pt x="261" y="153"/>
                  <a:pt x="261" y="98"/>
                </a:cubicBezTo>
                <a:cubicBezTo>
                  <a:pt x="261" y="44"/>
                  <a:pt x="217" y="0"/>
                  <a:pt x="162" y="0"/>
                </a:cubicBezTo>
                <a:cubicBezTo>
                  <a:pt x="108" y="0"/>
                  <a:pt x="64" y="44"/>
                  <a:pt x="64" y="98"/>
                </a:cubicBezTo>
                <a:cubicBezTo>
                  <a:pt x="64" y="153"/>
                  <a:pt x="108" y="197"/>
                  <a:pt x="162" y="197"/>
                </a:cubicBezTo>
                <a:close/>
                <a:moveTo>
                  <a:pt x="206" y="214"/>
                </a:moveTo>
                <a:cubicBezTo>
                  <a:pt x="118" y="214"/>
                  <a:pt x="118" y="214"/>
                  <a:pt x="118" y="214"/>
                </a:cubicBezTo>
                <a:cubicBezTo>
                  <a:pt x="109" y="214"/>
                  <a:pt x="100" y="216"/>
                  <a:pt x="92" y="218"/>
                </a:cubicBezTo>
                <a:cubicBezTo>
                  <a:pt x="100" y="229"/>
                  <a:pt x="106" y="242"/>
                  <a:pt x="106" y="258"/>
                </a:cubicBezTo>
                <a:cubicBezTo>
                  <a:pt x="106" y="294"/>
                  <a:pt x="77" y="323"/>
                  <a:pt x="41" y="323"/>
                </a:cubicBezTo>
                <a:cubicBezTo>
                  <a:pt x="26" y="323"/>
                  <a:pt x="13" y="318"/>
                  <a:pt x="2" y="310"/>
                </a:cubicBezTo>
                <a:cubicBezTo>
                  <a:pt x="1" y="317"/>
                  <a:pt x="0" y="325"/>
                  <a:pt x="0" y="333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53"/>
                  <a:pt x="22" y="592"/>
                  <a:pt x="60" y="613"/>
                </a:cubicBezTo>
                <a:cubicBezTo>
                  <a:pt x="60" y="911"/>
                  <a:pt x="60" y="911"/>
                  <a:pt x="60" y="911"/>
                </a:cubicBezTo>
                <a:cubicBezTo>
                  <a:pt x="60" y="917"/>
                  <a:pt x="65" y="921"/>
                  <a:pt x="70" y="921"/>
                </a:cubicBezTo>
                <a:cubicBezTo>
                  <a:pt x="254" y="921"/>
                  <a:pt x="254" y="921"/>
                  <a:pt x="254" y="921"/>
                </a:cubicBezTo>
                <a:cubicBezTo>
                  <a:pt x="260" y="921"/>
                  <a:pt x="264" y="917"/>
                  <a:pt x="264" y="911"/>
                </a:cubicBezTo>
                <a:cubicBezTo>
                  <a:pt x="264" y="613"/>
                  <a:pt x="264" y="613"/>
                  <a:pt x="264" y="613"/>
                </a:cubicBezTo>
                <a:cubicBezTo>
                  <a:pt x="302" y="592"/>
                  <a:pt x="325" y="553"/>
                  <a:pt x="325" y="510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325" y="267"/>
                  <a:pt x="272" y="214"/>
                  <a:pt x="206" y="214"/>
                </a:cubicBezTo>
                <a:close/>
                <a:moveTo>
                  <a:pt x="44" y="284"/>
                </a:moveTo>
                <a:cubicBezTo>
                  <a:pt x="57" y="284"/>
                  <a:pt x="69" y="273"/>
                  <a:pt x="69" y="259"/>
                </a:cubicBezTo>
                <a:cubicBezTo>
                  <a:pt x="69" y="246"/>
                  <a:pt x="57" y="234"/>
                  <a:pt x="44" y="234"/>
                </a:cubicBezTo>
                <a:cubicBezTo>
                  <a:pt x="30" y="234"/>
                  <a:pt x="19" y="246"/>
                  <a:pt x="19" y="259"/>
                </a:cubicBezTo>
                <a:cubicBezTo>
                  <a:pt x="19" y="273"/>
                  <a:pt x="30" y="284"/>
                  <a:pt x="44" y="28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69686" tIns="34843" rIns="69686" bIns="34843"/>
          <a:lstStyle/>
          <a:p>
            <a:endParaRPr lang="en-US">
              <a:latin typeface="+mj-lt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987825" y="1687102"/>
            <a:ext cx="1872208" cy="10556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+mj-lt"/>
              </a:rPr>
              <a:t>Existing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Knowledge-based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inference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engine</a:t>
            </a:r>
            <a:endParaRPr lang="fr-F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èche vers le bas 7"/>
          <p:cNvSpPr/>
          <p:nvPr/>
        </p:nvSpPr>
        <p:spPr bwMode="auto">
          <a:xfrm>
            <a:off x="3854659" y="1209454"/>
            <a:ext cx="195385" cy="43815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Flèche droite 8"/>
          <p:cNvSpPr/>
          <p:nvPr/>
        </p:nvSpPr>
        <p:spPr bwMode="auto">
          <a:xfrm>
            <a:off x="5040934" y="1974475"/>
            <a:ext cx="568598" cy="201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Flèche droite 9"/>
          <p:cNvSpPr/>
          <p:nvPr/>
        </p:nvSpPr>
        <p:spPr bwMode="auto">
          <a:xfrm>
            <a:off x="1931520" y="1990796"/>
            <a:ext cx="810846" cy="20955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696864" fontAlgn="base">
              <a:spcBef>
                <a:spcPct val="50000"/>
              </a:spcBef>
              <a:spcAft>
                <a:spcPct val="0"/>
              </a:spcAft>
            </a:pP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915566"/>
            <a:ext cx="2376264" cy="285810"/>
          </a:xfrm>
          <a:prstGeom prst="rect">
            <a:avLst/>
          </a:prstGeom>
        </p:spPr>
        <p:txBody>
          <a:bodyPr wrap="square" lIns="69686" tIns="34843" rIns="69686" bIns="34843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+mj-lt"/>
              </a:rPr>
              <a:t>Knowledge representation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592" y="1638046"/>
            <a:ext cx="2428352" cy="285810"/>
          </a:xfrm>
          <a:prstGeom prst="rect">
            <a:avLst/>
          </a:prstGeom>
        </p:spPr>
        <p:txBody>
          <a:bodyPr wrap="square" lIns="69686" tIns="34843" rIns="69686" bIns="34843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+mj-lt"/>
              </a:rPr>
              <a:t>Problem formulation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1874" y="1563638"/>
            <a:ext cx="3702654" cy="993696"/>
          </a:xfrm>
          <a:prstGeom prst="rect">
            <a:avLst/>
          </a:prstGeom>
        </p:spPr>
        <p:txBody>
          <a:bodyPr wrap="square" lIns="69686" tIns="34843" rIns="69686" bIns="34843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+mj-lt"/>
              </a:rPr>
              <a:t>Automatic generation of high level  solutions:</a:t>
            </a:r>
          </a:p>
          <a:p>
            <a:pPr marL="261324" indent="-261324">
              <a:buAutoNum type="arabicPeriod"/>
            </a:pPr>
            <a:r>
              <a:rPr lang="en-US" sz="1200" b="1" dirty="0">
                <a:solidFill>
                  <a:srgbClr val="404040"/>
                </a:solidFill>
                <a:latin typeface="+mj-lt"/>
              </a:rPr>
              <a:t>How sites should behave</a:t>
            </a:r>
          </a:p>
          <a:p>
            <a:pPr marL="261324" indent="-261324">
              <a:buAutoNum type="arabicPeriod"/>
            </a:pPr>
            <a:r>
              <a:rPr lang="en-US" sz="1200" b="1" dirty="0">
                <a:solidFill>
                  <a:srgbClr val="404040"/>
                </a:solidFill>
                <a:latin typeface="+mj-lt"/>
              </a:rPr>
              <a:t>Capabilities of network elements</a:t>
            </a:r>
          </a:p>
          <a:p>
            <a:pPr marL="261324" indent="-261324">
              <a:buAutoNum type="arabicPeriod"/>
            </a:pPr>
            <a:r>
              <a:rPr lang="en-US" sz="1200" b="1" dirty="0">
                <a:solidFill>
                  <a:srgbClr val="404040"/>
                </a:solidFill>
                <a:latin typeface="+mj-lt"/>
              </a:rPr>
              <a:t>Needed information for network elements</a:t>
            </a:r>
          </a:p>
          <a:p>
            <a:pPr marL="261324" indent="-261324">
              <a:buAutoNum type="arabicPeriod"/>
            </a:pPr>
            <a:r>
              <a:rPr lang="en-US" sz="1200" b="1" dirty="0">
                <a:solidFill>
                  <a:srgbClr val="404040"/>
                </a:solidFill>
                <a:latin typeface="+mj-lt"/>
              </a:rPr>
              <a:t>Protocols to use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39553" y="3050406"/>
            <a:ext cx="4248472" cy="14899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83568" y="3267535"/>
            <a:ext cx="1789279" cy="10556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+mj-lt"/>
              </a:rPr>
              <a:t>Facts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base</a:t>
            </a:r>
          </a:p>
          <a:p>
            <a:pPr algn="ctr"/>
            <a:r>
              <a:rPr lang="fr-FR" sz="1200" i="1" dirty="0" err="1">
                <a:solidFill>
                  <a:schemeClr val="bg1"/>
                </a:solidFill>
                <a:latin typeface="+mj-lt"/>
              </a:rPr>
              <a:t>daughter</a:t>
            </a:r>
            <a:r>
              <a:rPr lang="fr-FR" sz="12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fr-FR" sz="1200" i="1" dirty="0" err="1">
                <a:solidFill>
                  <a:schemeClr val="bg1"/>
                </a:solidFill>
                <a:latin typeface="+mj-lt"/>
              </a:rPr>
              <a:t>IAlice,Bob</a:t>
            </a:r>
            <a:r>
              <a:rPr lang="fr-FR" sz="1200" i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806881" y="3267535"/>
            <a:ext cx="1789279" cy="10556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+mj-lt"/>
              </a:rPr>
              <a:t>Rules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base</a:t>
            </a:r>
          </a:p>
          <a:p>
            <a:pPr algn="ctr"/>
            <a:r>
              <a:rPr lang="fr-FR" sz="1050" b="1" dirty="0">
                <a:solidFill>
                  <a:schemeClr val="bg1"/>
                </a:solidFill>
                <a:latin typeface="+mj-lt"/>
              </a:rPr>
              <a:t>If 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father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($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father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,$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child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fr-FR" sz="1050" b="1" dirty="0">
                <a:solidFill>
                  <a:schemeClr val="bg1"/>
                </a:solidFill>
                <a:latin typeface="+mj-lt"/>
              </a:rPr>
              <a:t>and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female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($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child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) </a:t>
            </a:r>
          </a:p>
          <a:p>
            <a:pPr algn="ctr"/>
            <a:r>
              <a:rPr lang="fr-FR" sz="1050" b="1" dirty="0" err="1">
                <a:solidFill>
                  <a:schemeClr val="bg1"/>
                </a:solidFill>
                <a:latin typeface="+mj-lt"/>
              </a:rPr>
              <a:t>then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daughter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($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child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,$</a:t>
            </a:r>
            <a:r>
              <a:rPr lang="fr-FR" sz="1050" i="1" dirty="0" err="1">
                <a:solidFill>
                  <a:schemeClr val="bg1"/>
                </a:solidFill>
                <a:latin typeface="+mj-lt"/>
              </a:rPr>
              <a:t>father</a:t>
            </a:r>
            <a:r>
              <a:rPr lang="fr-FR" sz="1050" i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5"/>
          <p:cNvSpPr/>
          <p:nvPr/>
        </p:nvSpPr>
        <p:spPr bwMode="auto">
          <a:xfrm>
            <a:off x="5370541" y="3098582"/>
            <a:ext cx="3355859" cy="1393552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69686" tIns="34843" rIns="69686" bIns="34843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Forward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chaining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Infer</a:t>
            </a:r>
            <a:r>
              <a:rPr lang="fr-FR" dirty="0">
                <a:solidFill>
                  <a:schemeClr val="bg1"/>
                </a:solidFill>
              </a:rPr>
              <a:t> new </a:t>
            </a:r>
            <a:r>
              <a:rPr lang="fr-FR" dirty="0" err="1">
                <a:solidFill>
                  <a:schemeClr val="bg1"/>
                </a:solidFill>
              </a:rPr>
              <a:t>facts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Backward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chaining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Prove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statements</a:t>
            </a:r>
            <a:r>
              <a:rPr lang="fr-FR" dirty="0">
                <a:solidFill>
                  <a:schemeClr val="bg1"/>
                </a:solidFill>
              </a:rPr>
              <a:t> and </a:t>
            </a:r>
            <a:r>
              <a:rPr lang="fr-FR" dirty="0" err="1">
                <a:solidFill>
                  <a:schemeClr val="bg1"/>
                </a:solidFill>
              </a:rPr>
              <a:t>explain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proofs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 defTabSz="696864" fontAlgn="base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Execute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code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statements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2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Prove</a:t>
            </a:r>
            <a:r>
              <a:rPr lang="fr-FR" dirty="0"/>
              <a:t> the </a:t>
            </a:r>
            <a:r>
              <a:rPr lang="fr-FR" dirty="0" err="1"/>
              <a:t>connectivity</a:t>
            </a:r>
            <a:r>
              <a:rPr lang="fr-FR" dirty="0"/>
              <a:t> goal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formulation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40198"/>
            <a:ext cx="4824536" cy="283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15353"/>
            <a:ext cx="3528392" cy="15668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1343556" y="2787774"/>
            <a:ext cx="3804508" cy="31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912" y="3950469"/>
            <a:ext cx="3867224" cy="300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fr-FR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 a </a:t>
            </a:r>
            <a:r>
              <a:rPr lang="fr-FR" dirty="0" err="1"/>
              <a:t>high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goal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simpler</a:t>
            </a:r>
            <a:r>
              <a:rPr lang="fr-FR" dirty="0"/>
              <a:t> and </a:t>
            </a:r>
            <a:r>
              <a:rPr lang="fr-FR" dirty="0" err="1"/>
              <a:t>straightforward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-goals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«The </a:t>
            </a:r>
            <a:r>
              <a:rPr lang="fr-FR" dirty="0" err="1"/>
              <a:t>tree</a:t>
            </a:r>
            <a:r>
              <a:rPr lang="fr-FR" dirty="0"/>
              <a:t> of </a:t>
            </a:r>
            <a:r>
              <a:rPr lang="fr-FR" dirty="0" err="1"/>
              <a:t>thoughts</a:t>
            </a:r>
            <a:r>
              <a:rPr lang="fr-FR" dirty="0"/>
              <a:t>»</a:t>
            </a:r>
          </a:p>
        </p:txBody>
      </p:sp>
      <p:sp>
        <p:nvSpPr>
          <p:cNvPr id="6" name="Ellipse 5"/>
          <p:cNvSpPr/>
          <p:nvPr/>
        </p:nvSpPr>
        <p:spPr>
          <a:xfrm>
            <a:off x="3307289" y="102261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>
              <a:latin typeface="+mj-lt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558" y="115727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7115" y="848815"/>
            <a:ext cx="37548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successful_send</a:t>
            </a:r>
            <a:r>
              <a:rPr lang="fr-FR" sz="800" i="1" dirty="0">
                <a:latin typeface="+mj-lt"/>
              </a:rPr>
              <a:t>($</a:t>
            </a:r>
            <a:r>
              <a:rPr lang="fr-FR" sz="800" i="1" dirty="0" err="1">
                <a:latin typeface="+mj-lt"/>
              </a:rPr>
              <a:t>Source,$Destination</a:t>
            </a:r>
            <a:r>
              <a:rPr lang="fr-FR" sz="800" i="1" dirty="0">
                <a:latin typeface="+mj-lt"/>
              </a:rPr>
              <a:t>,$message)</a:t>
            </a:r>
            <a:endParaRPr lang="fr-FR" sz="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008" y="11982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b="1" i="1" dirty="0" err="1">
                <a:latin typeface="+mj-lt"/>
              </a:rPr>
              <a:t>event_receive</a:t>
            </a:r>
            <a:r>
              <a:rPr lang="fr-FR" sz="800" i="1" dirty="0">
                <a:latin typeface="+mj-lt"/>
              </a:rPr>
              <a:t>($</a:t>
            </a:r>
            <a:r>
              <a:rPr lang="fr-FR" sz="800" i="1" dirty="0" err="1">
                <a:latin typeface="+mj-lt"/>
              </a:rPr>
              <a:t>Destination,$message</a:t>
            </a:r>
            <a:r>
              <a:rPr lang="fr-FR" sz="800" i="1" dirty="0">
                <a:latin typeface="+mj-lt"/>
              </a:rPr>
              <a:t>,$headers)</a:t>
            </a:r>
            <a:endParaRPr lang="fr-FR" sz="800" dirty="0"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5351" y="176614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765" y="1597222"/>
            <a:ext cx="25555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event_provider_exit</a:t>
            </a:r>
            <a:r>
              <a:rPr lang="fr-FR" sz="800" b="1" i="1" dirty="0">
                <a:latin typeface="+mj-lt"/>
              </a:rPr>
              <a:t>(</a:t>
            </a:r>
            <a:r>
              <a:rPr lang="fr-FR" sz="800" i="1" dirty="0">
                <a:latin typeface="+mj-lt"/>
              </a:rPr>
              <a:t>$message,$</a:t>
            </a:r>
            <a:r>
              <a:rPr lang="fr-FR" sz="800" i="1" dirty="0" err="1">
                <a:latin typeface="+mj-lt"/>
              </a:rPr>
              <a:t>I_destination</a:t>
            </a:r>
            <a:r>
              <a:rPr lang="fr-FR" sz="800" i="1" dirty="0">
                <a:latin typeface="+mj-lt"/>
              </a:rPr>
              <a:t>,$headers)</a:t>
            </a:r>
            <a:endParaRPr lang="fr-FR" sz="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2734" y="211596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b="1" i="1" dirty="0" err="1">
                <a:latin typeface="+mj-lt"/>
              </a:rPr>
              <a:t>event_tunnel</a:t>
            </a:r>
            <a:r>
              <a:rPr lang="fr-FR" sz="800" i="1" dirty="0">
                <a:latin typeface="+mj-lt"/>
              </a:rPr>
              <a:t>($message,$</a:t>
            </a:r>
            <a:r>
              <a:rPr lang="fr-FR" sz="800" i="1" dirty="0" err="1">
                <a:latin typeface="+mj-lt"/>
              </a:rPr>
              <a:t>I_source</a:t>
            </a:r>
            <a:r>
              <a:rPr lang="fr-FR" sz="800" i="1" dirty="0">
                <a:latin typeface="+mj-lt"/>
              </a:rPr>
              <a:t>,$</a:t>
            </a:r>
            <a:r>
              <a:rPr lang="fr-FR" sz="800" i="1" dirty="0" err="1">
                <a:latin typeface="+mj-lt"/>
              </a:rPr>
              <a:t>I_destination</a:t>
            </a:r>
            <a:r>
              <a:rPr lang="fr-FR" sz="800" i="1" dirty="0">
                <a:latin typeface="+mj-lt"/>
              </a:rPr>
              <a:t>,$headers)</a:t>
            </a:r>
            <a:endParaRPr lang="fr-FR" sz="800" dirty="0"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37316" y="233251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1757" y="1303212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latin typeface="+mj-lt"/>
              </a:rPr>
              <a:t>check </a:t>
            </a:r>
            <a:r>
              <a:rPr lang="en-US" sz="800" i="1" dirty="0" err="1">
                <a:latin typeface="+mj-lt"/>
              </a:rPr>
              <a:t>MACDest</a:t>
            </a:r>
            <a:r>
              <a:rPr lang="en-US" sz="800" i="1" dirty="0">
                <a:latin typeface="+mj-lt"/>
              </a:rPr>
              <a:t> in $headers</a:t>
            </a:r>
            <a:endParaRPr lang="fr-FR" sz="800" dirty="0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260446" y="333320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164477" y="388877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203302" y="435185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436476" y="271272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2057" y="2536478"/>
            <a:ext cx="26135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event_provider_enter</a:t>
            </a:r>
            <a:r>
              <a:rPr lang="fr-FR" sz="800" i="1" dirty="0">
                <a:latin typeface="+mj-lt"/>
              </a:rPr>
              <a:t>($message,$</a:t>
            </a:r>
            <a:r>
              <a:rPr lang="fr-FR" sz="800" i="1" dirty="0" err="1">
                <a:latin typeface="+mj-lt"/>
              </a:rPr>
              <a:t>headers_in</a:t>
            </a:r>
            <a:r>
              <a:rPr lang="fr-FR" sz="800" i="1" dirty="0">
                <a:latin typeface="+mj-lt"/>
              </a:rPr>
              <a:t>,$</a:t>
            </a:r>
            <a:r>
              <a:rPr lang="fr-FR" sz="800" i="1" dirty="0" err="1">
                <a:latin typeface="+mj-lt"/>
              </a:rPr>
              <a:t>I_source</a:t>
            </a:r>
            <a:r>
              <a:rPr lang="fr-FR" sz="800" i="1" dirty="0">
                <a:latin typeface="+mj-lt"/>
              </a:rPr>
              <a:t>)</a:t>
            </a:r>
            <a:endParaRPr lang="fr-FR" sz="8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4457" y="3169409"/>
            <a:ext cx="25438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event_decide_exit</a:t>
            </a:r>
            <a:r>
              <a:rPr lang="fr-FR" sz="800" i="1" dirty="0">
                <a:latin typeface="+mj-lt"/>
              </a:rPr>
              <a:t>($</a:t>
            </a:r>
            <a:r>
              <a:rPr lang="fr-FR" sz="800" i="1" dirty="0" err="1">
                <a:latin typeface="+mj-lt"/>
              </a:rPr>
              <a:t>I_source</a:t>
            </a:r>
            <a:r>
              <a:rPr lang="fr-FR" sz="800" i="1" dirty="0">
                <a:latin typeface="+mj-lt"/>
              </a:rPr>
              <a:t>,$</a:t>
            </a:r>
            <a:r>
              <a:rPr lang="fr-FR" sz="800" i="1" dirty="0" err="1">
                <a:latin typeface="+mj-lt"/>
              </a:rPr>
              <a:t>headers_in</a:t>
            </a:r>
            <a:r>
              <a:rPr lang="fr-FR" sz="800" i="1" dirty="0">
                <a:latin typeface="+mj-lt"/>
              </a:rPr>
              <a:t>,$</a:t>
            </a:r>
            <a:r>
              <a:rPr lang="fr-FR" sz="800" i="1" dirty="0" err="1">
                <a:latin typeface="+mj-lt"/>
              </a:rPr>
              <a:t>I_decision</a:t>
            </a:r>
            <a:r>
              <a:rPr lang="fr-FR" sz="800" i="1" dirty="0">
                <a:latin typeface="+mj-lt"/>
              </a:rPr>
              <a:t>)</a:t>
            </a:r>
            <a:endParaRPr lang="fr-FR" sz="8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96732" y="3740370"/>
            <a:ext cx="27042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event_transform_header</a:t>
            </a:r>
            <a:r>
              <a:rPr lang="fr-FR" sz="800" i="1" dirty="0">
                <a:latin typeface="+mj-lt"/>
              </a:rPr>
              <a:t>($</a:t>
            </a:r>
            <a:r>
              <a:rPr lang="fr-FR" sz="800" i="1" dirty="0" err="1">
                <a:latin typeface="+mj-lt"/>
              </a:rPr>
              <a:t>headers_in</a:t>
            </a:r>
            <a:r>
              <a:rPr lang="fr-FR" sz="800" i="1" dirty="0">
                <a:latin typeface="+mj-lt"/>
              </a:rPr>
              <a:t>,$headers,$</a:t>
            </a:r>
            <a:r>
              <a:rPr lang="fr-FR" sz="800" i="1" dirty="0" err="1">
                <a:latin typeface="+mj-lt"/>
              </a:rPr>
              <a:t>I_decision</a:t>
            </a:r>
            <a:r>
              <a:rPr lang="fr-FR" sz="800" i="1" dirty="0">
                <a:latin typeface="+mj-lt"/>
              </a:rPr>
              <a:t>)</a:t>
            </a:r>
            <a:endParaRPr lang="fr-FR" sz="8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32156" y="4300175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i="1" dirty="0" err="1">
                <a:latin typeface="+mj-lt"/>
              </a:rPr>
              <a:t>capabilities.capability_network_tunnel</a:t>
            </a:r>
            <a:r>
              <a:rPr lang="fr-FR" sz="800" b="1" i="1" dirty="0">
                <a:latin typeface="+mj-lt"/>
              </a:rPr>
              <a:t>()</a:t>
            </a:r>
            <a:endParaRPr lang="fr-FR" sz="800" b="1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15504" y="3277863"/>
            <a:ext cx="1636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i="1" dirty="0">
                <a:latin typeface="+mj-lt"/>
              </a:rPr>
              <a:t>check $</a:t>
            </a:r>
            <a:r>
              <a:rPr lang="fr-FR" sz="800" i="1" dirty="0" err="1">
                <a:latin typeface="+mj-lt"/>
              </a:rPr>
              <a:t>I_decision</a:t>
            </a:r>
            <a:r>
              <a:rPr lang="fr-FR" sz="800" i="1" dirty="0">
                <a:latin typeface="+mj-lt"/>
              </a:rPr>
              <a:t>==$</a:t>
            </a:r>
            <a:r>
              <a:rPr lang="fr-FR" sz="800" i="1" dirty="0" err="1">
                <a:latin typeface="+mj-lt"/>
              </a:rPr>
              <a:t>I_destination</a:t>
            </a:r>
            <a:endParaRPr lang="fr-FR" sz="800" dirty="0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673996" y="207221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69578" y="1895964"/>
            <a:ext cx="26843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i="1" dirty="0" err="1">
                <a:latin typeface="+mj-lt"/>
              </a:rPr>
              <a:t>event_send</a:t>
            </a:r>
            <a:r>
              <a:rPr lang="fr-FR" sz="800" b="1" i="1" dirty="0">
                <a:latin typeface="+mj-lt"/>
              </a:rPr>
              <a:t>(</a:t>
            </a:r>
            <a:r>
              <a:rPr lang="fr-FR" sz="800" i="1" dirty="0">
                <a:latin typeface="+mj-lt"/>
              </a:rPr>
              <a:t>$</a:t>
            </a:r>
            <a:r>
              <a:rPr lang="fr-FR" sz="800" i="1" dirty="0" err="1">
                <a:latin typeface="+mj-lt"/>
              </a:rPr>
              <a:t>Source,$Destination</a:t>
            </a:r>
            <a:r>
              <a:rPr lang="fr-FR" sz="800" i="1" dirty="0">
                <a:latin typeface="+mj-lt"/>
              </a:rPr>
              <a:t>,$message,$</a:t>
            </a:r>
            <a:r>
              <a:rPr lang="fr-FR" sz="800" i="1" dirty="0" err="1">
                <a:latin typeface="+mj-lt"/>
              </a:rPr>
              <a:t>headers_in</a:t>
            </a:r>
            <a:r>
              <a:rPr lang="fr-FR" sz="800" i="1" dirty="0">
                <a:latin typeface="+mj-lt"/>
              </a:rPr>
              <a:t>)</a:t>
            </a:r>
            <a:endParaRPr lang="fr-FR" sz="8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2780" y="2016778"/>
            <a:ext cx="241075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>
                <a:latin typeface="+mj-lt"/>
              </a:rPr>
              <a:t>$</a:t>
            </a:r>
            <a:r>
              <a:rPr lang="fr-FR" sz="700" i="1" dirty="0" err="1">
                <a:latin typeface="+mj-lt"/>
              </a:rPr>
              <a:t>Source,$Destination</a:t>
            </a:r>
            <a:r>
              <a:rPr lang="fr-FR" sz="700" i="1" dirty="0">
                <a:latin typeface="+mj-lt"/>
              </a:rPr>
              <a:t>)=</a:t>
            </a:r>
            <a:r>
              <a:rPr lang="fr-FR" sz="700" i="1" dirty="0" err="1">
                <a:latin typeface="+mj-lt"/>
              </a:rPr>
              <a:t>Get_Hosts</a:t>
            </a:r>
            <a:r>
              <a:rPr lang="fr-FR" sz="700" i="1" dirty="0">
                <a:latin typeface="+mj-lt"/>
              </a:rPr>
              <a:t>($message)</a:t>
            </a:r>
            <a:endParaRPr lang="fr-FR" sz="700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5575" y="2125191"/>
            <a:ext cx="13083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i="1" dirty="0" err="1">
                <a:latin typeface="+mj-lt"/>
              </a:rPr>
              <a:t>connected</a:t>
            </a:r>
            <a:r>
              <a:rPr lang="fr-FR" sz="700" i="1" dirty="0">
                <a:latin typeface="+mj-lt"/>
              </a:rPr>
              <a:t>($Source,$</a:t>
            </a:r>
            <a:r>
              <a:rPr lang="fr-FR" sz="700" i="1" dirty="0" err="1">
                <a:latin typeface="+mj-lt"/>
              </a:rPr>
              <a:t>I_source</a:t>
            </a:r>
            <a:r>
              <a:rPr lang="fr-FR" sz="700" i="1" dirty="0">
                <a:latin typeface="+mj-lt"/>
              </a:rPr>
              <a:t>)</a:t>
            </a:r>
            <a:endParaRPr lang="fr-FR" sz="700" dirty="0">
              <a:latin typeface="+mj-l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717227" y="2857794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cxnSp>
        <p:nvCxnSpPr>
          <p:cNvPr id="36" name="Forme 35"/>
          <p:cNvCxnSpPr>
            <a:endCxn id="7" idx="7"/>
          </p:cNvCxnSpPr>
          <p:nvPr/>
        </p:nvCxnSpPr>
        <p:spPr>
          <a:xfrm rot="10800000" flipV="1">
            <a:off x="720926" y="1055076"/>
            <a:ext cx="2616732" cy="133833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7" idx="2"/>
            <a:endCxn id="12" idx="2"/>
          </p:cNvCxnSpPr>
          <p:nvPr/>
        </p:nvCxnSpPr>
        <p:spPr>
          <a:xfrm rot="10800000" flipH="1" flipV="1">
            <a:off x="536557" y="1265277"/>
            <a:ext cx="8793" cy="608867"/>
          </a:xfrm>
          <a:prstGeom prst="curvedConnector3">
            <a:avLst>
              <a:gd name="adj1" fmla="val -1181724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Forme 40"/>
          <p:cNvCxnSpPr>
            <a:stCxn id="12" idx="4"/>
            <a:endCxn id="15" idx="2"/>
          </p:cNvCxnSpPr>
          <p:nvPr/>
        </p:nvCxnSpPr>
        <p:spPr>
          <a:xfrm rot="16200000" flipH="1">
            <a:off x="466147" y="2169348"/>
            <a:ext cx="458372" cy="83965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orme 43"/>
          <p:cNvCxnSpPr>
            <a:stCxn id="15" idx="4"/>
            <a:endCxn id="20" idx="2"/>
          </p:cNvCxnSpPr>
          <p:nvPr/>
        </p:nvCxnSpPr>
        <p:spPr>
          <a:xfrm rot="16200000" flipH="1">
            <a:off x="1004791" y="2389042"/>
            <a:ext cx="272210" cy="591160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Forme 45"/>
          <p:cNvCxnSpPr>
            <a:stCxn id="15" idx="4"/>
            <a:endCxn id="17" idx="2"/>
          </p:cNvCxnSpPr>
          <p:nvPr/>
        </p:nvCxnSpPr>
        <p:spPr>
          <a:xfrm rot="16200000" flipH="1">
            <a:off x="606539" y="2787294"/>
            <a:ext cx="892685" cy="415130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Forme 47"/>
          <p:cNvCxnSpPr>
            <a:stCxn id="15" idx="4"/>
            <a:endCxn id="18" idx="2"/>
          </p:cNvCxnSpPr>
          <p:nvPr/>
        </p:nvCxnSpPr>
        <p:spPr>
          <a:xfrm rot="16200000" flipH="1">
            <a:off x="280765" y="3113067"/>
            <a:ext cx="1448262" cy="319161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Forme 49"/>
          <p:cNvCxnSpPr>
            <a:stCxn id="15" idx="4"/>
            <a:endCxn id="19" idx="2"/>
          </p:cNvCxnSpPr>
          <p:nvPr/>
        </p:nvCxnSpPr>
        <p:spPr>
          <a:xfrm rot="16200000" flipH="1">
            <a:off x="68642" y="3325191"/>
            <a:ext cx="1911335" cy="357986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83847" y="2707704"/>
            <a:ext cx="8675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IP_Based_Decision</a:t>
            </a:r>
            <a:endParaRPr lang="fr-FR" sz="700" b="1" dirty="0">
              <a:latin typeface="+mj-lt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3786500" y="3206134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53120" y="3056044"/>
            <a:ext cx="9701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MAC_Based_Decision</a:t>
            </a:r>
            <a:endParaRPr lang="fr-FR" sz="700" b="1" dirty="0">
              <a:latin typeface="+mj-lt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786496" y="3598019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53116" y="3447929"/>
            <a:ext cx="9028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AC_Based_Decision</a:t>
            </a:r>
            <a:endParaRPr lang="fr-FR" sz="700" b="1" dirty="0">
              <a:latin typeface="+mj-lt"/>
            </a:endParaRPr>
          </a:p>
        </p:txBody>
      </p:sp>
      <p:cxnSp>
        <p:nvCxnSpPr>
          <p:cNvPr id="59" name="Forme 58"/>
          <p:cNvCxnSpPr>
            <a:stCxn id="17" idx="7"/>
            <a:endCxn id="30" idx="2"/>
          </p:cNvCxnSpPr>
          <p:nvPr/>
        </p:nvCxnSpPr>
        <p:spPr>
          <a:xfrm rot="5400000" flipH="1" flipV="1">
            <a:off x="2381500" y="2029108"/>
            <a:ext cx="399040" cy="2272413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17" idx="6"/>
            <a:endCxn id="52" idx="2"/>
          </p:cNvCxnSpPr>
          <p:nvPr/>
        </p:nvCxnSpPr>
        <p:spPr>
          <a:xfrm flipV="1">
            <a:off x="1476446" y="3314134"/>
            <a:ext cx="2310054" cy="127068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Forme 62"/>
          <p:cNvCxnSpPr>
            <a:stCxn id="17" idx="5"/>
            <a:endCxn id="54" idx="2"/>
          </p:cNvCxnSpPr>
          <p:nvPr/>
        </p:nvCxnSpPr>
        <p:spPr>
          <a:xfrm rot="16200000" flipH="1">
            <a:off x="2521431" y="2440953"/>
            <a:ext cx="188449" cy="2341682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628629" y="4061190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275856" y="4442038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662270" y="4587974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81428" y="4067196"/>
            <a:ext cx="38985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MPLS</a:t>
            </a:r>
            <a:endParaRPr lang="fr-FR" sz="700" b="1" dirty="0"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22713" y="445992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IP-in-IP</a:t>
            </a:r>
            <a:endParaRPr lang="fr-FR" sz="700" b="1" dirty="0"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3089" y="4603892"/>
            <a:ext cx="33374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GRE</a:t>
            </a:r>
            <a:endParaRPr lang="fr-FR" sz="700" b="1" dirty="0">
              <a:latin typeface="+mj-lt"/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5503889" y="260089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5733478" y="275329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5929429" y="29254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02284" y="252171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700" i="1" dirty="0" err="1">
                <a:latin typeface="+mj-lt"/>
              </a:rPr>
              <a:t>capabilities.</a:t>
            </a:r>
            <a:r>
              <a:rPr lang="fr-FR" sz="700" b="1" i="1" dirty="0" err="1">
                <a:latin typeface="+mj-lt"/>
              </a:rPr>
              <a:t>can_extract_IP_Dest_from_Header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29340" y="2660214"/>
            <a:ext cx="15648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i="1" dirty="0" err="1">
                <a:latin typeface="+mj-lt"/>
              </a:rPr>
              <a:t>capabilities</a:t>
            </a:r>
            <a:r>
              <a:rPr lang="fr-FR" sz="700" i="1" dirty="0">
                <a:latin typeface="+mj-lt"/>
              </a:rPr>
              <a:t>.</a:t>
            </a:r>
            <a:r>
              <a:rPr lang="fr-FR" sz="700" b="1" i="1" dirty="0" err="1">
                <a:latin typeface="+mj-lt"/>
              </a:rPr>
              <a:t>per_interface_IP_routing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44774" y="2856151"/>
            <a:ext cx="16273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information_IP_to_Interface_mapping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5163463" y="34124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5589003" y="373698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61858" y="333322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700" i="1" dirty="0" err="1">
                <a:latin typeface="+mj-lt"/>
              </a:rPr>
              <a:t>capabilities.</a:t>
            </a:r>
            <a:r>
              <a:rPr lang="fr-FR" sz="700" b="1" i="1" dirty="0" err="1">
                <a:latin typeface="+mj-lt"/>
              </a:rPr>
              <a:t>can_extract_MAC_Dest_from_Header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88914" y="3501407"/>
            <a:ext cx="16674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i="1" dirty="0" err="1">
                <a:latin typeface="+mj-lt"/>
              </a:rPr>
              <a:t>capabilities</a:t>
            </a:r>
            <a:r>
              <a:rPr lang="fr-FR" sz="700" i="1" dirty="0">
                <a:latin typeface="+mj-lt"/>
              </a:rPr>
              <a:t>.</a:t>
            </a:r>
            <a:r>
              <a:rPr lang="fr-FR" sz="700" b="1" i="1" dirty="0" err="1">
                <a:latin typeface="+mj-lt"/>
              </a:rPr>
              <a:t>per_interface_MAC_routing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04348" y="3685470"/>
            <a:ext cx="17299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information_MAC_to_Interface_mapping</a:t>
            </a:r>
            <a:r>
              <a:rPr lang="fr-FR" sz="700" b="1" i="1" dirty="0">
                <a:latin typeface="+mj-lt"/>
              </a:rPr>
              <a:t>()</a:t>
            </a:r>
            <a:endParaRPr lang="fr-FR" sz="700" b="1" dirty="0">
              <a:latin typeface="+mj-lt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5375239" y="358852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7792437" y="3803901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7713269" y="4116610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45236" y="3809907"/>
            <a:ext cx="34015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BGP</a:t>
            </a:r>
            <a:endParaRPr lang="fr-FR" sz="700" b="1" dirty="0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860126" y="4134499"/>
            <a:ext cx="67358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MAC </a:t>
            </a:r>
            <a:r>
              <a:rPr lang="fr-FR" sz="700" b="1" i="1" dirty="0" err="1">
                <a:latin typeface="+mj-lt"/>
              </a:rPr>
              <a:t>learning</a:t>
            </a:r>
            <a:endParaRPr lang="fr-FR" sz="700" b="1" dirty="0">
              <a:latin typeface="+mj-lt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8031196" y="3047512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39196" y="2887580"/>
            <a:ext cx="34015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>
                <a:latin typeface="+mj-lt"/>
              </a:rPr>
              <a:t>BGP</a:t>
            </a:r>
            <a:endParaRPr lang="fr-FR" sz="700" b="1" dirty="0">
              <a:latin typeface="+mj-lt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117024" y="4053260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4117020" y="4445145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34067" y="3976397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Keep</a:t>
            </a:r>
            <a:r>
              <a:rPr lang="fr-FR" sz="700" b="1" i="1" dirty="0">
                <a:latin typeface="+mj-lt"/>
              </a:rPr>
              <a:t> Header</a:t>
            </a:r>
            <a:endParaRPr lang="fr-FR" sz="700" b="1" dirty="0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7713" y="4372238"/>
            <a:ext cx="92685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Keep</a:t>
            </a:r>
            <a:r>
              <a:rPr lang="fr-FR" sz="700" b="1" i="1" dirty="0">
                <a:latin typeface="+mj-lt"/>
              </a:rPr>
              <a:t> </a:t>
            </a:r>
            <a:r>
              <a:rPr lang="fr-FR" sz="700" b="1" i="1" dirty="0" err="1">
                <a:latin typeface="+mj-lt"/>
              </a:rPr>
              <a:t>only</a:t>
            </a:r>
            <a:r>
              <a:rPr lang="fr-FR" sz="700" b="1" i="1" dirty="0">
                <a:latin typeface="+mj-lt"/>
              </a:rPr>
              <a:t> IP header</a:t>
            </a:r>
            <a:endParaRPr lang="fr-FR" sz="700" b="1" dirty="0">
              <a:latin typeface="+mj-lt"/>
            </a:endParaRPr>
          </a:p>
        </p:txBody>
      </p:sp>
      <p:cxnSp>
        <p:nvCxnSpPr>
          <p:cNvPr id="98" name="Connecteur en arc 97"/>
          <p:cNvCxnSpPr>
            <a:stCxn id="20" idx="6"/>
            <a:endCxn id="26" idx="2"/>
          </p:cNvCxnSpPr>
          <p:nvPr/>
        </p:nvCxnSpPr>
        <p:spPr>
          <a:xfrm flipV="1">
            <a:off x="1652476" y="2180213"/>
            <a:ext cx="2021520" cy="640514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Forme 100"/>
          <p:cNvCxnSpPr>
            <a:stCxn id="30" idx="6"/>
            <a:endCxn id="73" idx="2"/>
          </p:cNvCxnSpPr>
          <p:nvPr/>
        </p:nvCxnSpPr>
        <p:spPr>
          <a:xfrm flipV="1">
            <a:off x="3933227" y="2708895"/>
            <a:ext cx="1570662" cy="256899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30" idx="6"/>
            <a:endCxn id="74" idx="2"/>
          </p:cNvCxnSpPr>
          <p:nvPr/>
        </p:nvCxnSpPr>
        <p:spPr>
          <a:xfrm flipV="1">
            <a:off x="3933227" y="2861295"/>
            <a:ext cx="1800251" cy="104499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30" idx="6"/>
            <a:endCxn id="75" idx="2"/>
          </p:cNvCxnSpPr>
          <p:nvPr/>
        </p:nvCxnSpPr>
        <p:spPr>
          <a:xfrm>
            <a:off x="3933227" y="2965794"/>
            <a:ext cx="1996202" cy="6768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Forme 109"/>
          <p:cNvCxnSpPr>
            <a:stCxn id="52" idx="6"/>
            <a:endCxn id="81" idx="1"/>
          </p:cNvCxnSpPr>
          <p:nvPr/>
        </p:nvCxnSpPr>
        <p:spPr>
          <a:xfrm>
            <a:off x="4002500" y="3314134"/>
            <a:ext cx="1192595" cy="129898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rc 111"/>
          <p:cNvCxnSpPr>
            <a:stCxn id="52" idx="6"/>
            <a:endCxn id="86" idx="2"/>
          </p:cNvCxnSpPr>
          <p:nvPr/>
        </p:nvCxnSpPr>
        <p:spPr>
          <a:xfrm>
            <a:off x="4002500" y="3314134"/>
            <a:ext cx="1372739" cy="38239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en arc 113"/>
          <p:cNvCxnSpPr>
            <a:stCxn id="52" idx="6"/>
            <a:endCxn id="82" idx="2"/>
          </p:cNvCxnSpPr>
          <p:nvPr/>
        </p:nvCxnSpPr>
        <p:spPr>
          <a:xfrm>
            <a:off x="4002500" y="3314134"/>
            <a:ext cx="1586503" cy="530851"/>
          </a:xfrm>
          <a:prstGeom prst="curvedConnector3">
            <a:avLst>
              <a:gd name="adj1" fmla="val 36153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75" idx="6"/>
            <a:endCxn id="91" idx="2"/>
          </p:cNvCxnSpPr>
          <p:nvPr/>
        </p:nvCxnSpPr>
        <p:spPr>
          <a:xfrm>
            <a:off x="6145429" y="3033480"/>
            <a:ext cx="1885767" cy="12203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Forme 121"/>
          <p:cNvCxnSpPr>
            <a:stCxn id="82" idx="5"/>
            <a:endCxn id="87" idx="2"/>
          </p:cNvCxnSpPr>
          <p:nvPr/>
        </p:nvCxnSpPr>
        <p:spPr>
          <a:xfrm rot="5400000" flipH="1" flipV="1">
            <a:off x="6778178" y="2907094"/>
            <a:ext cx="9452" cy="2019066"/>
          </a:xfrm>
          <a:prstGeom prst="curvedConnector4">
            <a:avLst>
              <a:gd name="adj1" fmla="val -94234"/>
              <a:gd name="adj2" fmla="val 50783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Forme 125"/>
          <p:cNvCxnSpPr>
            <a:stCxn id="82" idx="4"/>
            <a:endCxn id="88" idx="2"/>
          </p:cNvCxnSpPr>
          <p:nvPr/>
        </p:nvCxnSpPr>
        <p:spPr>
          <a:xfrm rot="16200000" flipH="1">
            <a:off x="6569324" y="3080664"/>
            <a:ext cx="271625" cy="2016266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Forme 147"/>
          <p:cNvCxnSpPr>
            <a:stCxn id="19" idx="7"/>
            <a:endCxn id="67" idx="2"/>
          </p:cNvCxnSpPr>
          <p:nvPr/>
        </p:nvCxnSpPr>
        <p:spPr>
          <a:xfrm rot="5400000" flipH="1" flipV="1">
            <a:off x="1901002" y="3655858"/>
            <a:ext cx="214294" cy="1240959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en arc 149"/>
          <p:cNvCxnSpPr>
            <a:stCxn id="19" idx="6"/>
            <a:endCxn id="68" idx="2"/>
          </p:cNvCxnSpPr>
          <p:nvPr/>
        </p:nvCxnSpPr>
        <p:spPr>
          <a:xfrm>
            <a:off x="1419302" y="4459852"/>
            <a:ext cx="1856554" cy="9018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Forme 155"/>
          <p:cNvCxnSpPr>
            <a:stCxn id="19" idx="5"/>
            <a:endCxn id="69" idx="2"/>
          </p:cNvCxnSpPr>
          <p:nvPr/>
        </p:nvCxnSpPr>
        <p:spPr>
          <a:xfrm rot="16200000" flipH="1">
            <a:off x="1945093" y="3978797"/>
            <a:ext cx="159754" cy="1274600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Forme 161"/>
          <p:cNvCxnSpPr>
            <a:stCxn id="18" idx="6"/>
            <a:endCxn id="93" idx="1"/>
          </p:cNvCxnSpPr>
          <p:nvPr/>
        </p:nvCxnSpPr>
        <p:spPr>
          <a:xfrm>
            <a:off x="1380477" y="3996779"/>
            <a:ext cx="2768179" cy="88113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en arc 163"/>
          <p:cNvCxnSpPr>
            <a:stCxn id="18" idx="6"/>
            <a:endCxn id="94" idx="1"/>
          </p:cNvCxnSpPr>
          <p:nvPr/>
        </p:nvCxnSpPr>
        <p:spPr>
          <a:xfrm>
            <a:off x="1380477" y="3996779"/>
            <a:ext cx="2768175" cy="479998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30461" y="1722065"/>
            <a:ext cx="178286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i="1" dirty="0">
                <a:latin typeface="+mj-lt"/>
              </a:rPr>
              <a:t>$</a:t>
            </a:r>
            <a:r>
              <a:rPr lang="fr-FR" sz="700" i="1" dirty="0" err="1">
                <a:latin typeface="+mj-lt"/>
              </a:rPr>
              <a:t>I_destination</a:t>
            </a:r>
            <a:r>
              <a:rPr lang="fr-FR" sz="700" i="1" dirty="0">
                <a:latin typeface="+mj-lt"/>
              </a:rPr>
              <a:t>=</a:t>
            </a:r>
            <a:r>
              <a:rPr lang="fr-FR" sz="700" i="1" dirty="0" err="1">
                <a:latin typeface="+mj-lt"/>
              </a:rPr>
              <a:t>Get_Interface</a:t>
            </a:r>
            <a:r>
              <a:rPr lang="fr-FR" sz="700" i="1" dirty="0">
                <a:latin typeface="+mj-lt"/>
              </a:rPr>
              <a:t>($Destination)</a:t>
            </a:r>
            <a:endParaRPr lang="fr-FR" sz="700" dirty="0">
              <a:latin typeface="+mj-lt"/>
            </a:endParaRPr>
          </a:p>
        </p:txBody>
      </p:sp>
      <p:sp>
        <p:nvSpPr>
          <p:cNvPr id="167" name="Ellipse 166"/>
          <p:cNvSpPr/>
          <p:nvPr/>
        </p:nvSpPr>
        <p:spPr>
          <a:xfrm>
            <a:off x="5542042" y="1393201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68" name="Ellipse 167"/>
          <p:cNvSpPr/>
          <p:nvPr/>
        </p:nvSpPr>
        <p:spPr>
          <a:xfrm>
            <a:off x="5937905" y="1634657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 dirty="0">
              <a:latin typeface="+mj-lt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77028" y="1369519"/>
            <a:ext cx="9412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Send</a:t>
            </a:r>
            <a:r>
              <a:rPr lang="fr-FR" sz="700" b="1" i="1" dirty="0">
                <a:latin typeface="+mj-lt"/>
              </a:rPr>
              <a:t> </a:t>
            </a:r>
            <a:r>
              <a:rPr lang="fr-FR" sz="700" b="1" i="1" dirty="0" err="1">
                <a:latin typeface="+mj-lt"/>
              </a:rPr>
              <a:t>Same</a:t>
            </a:r>
            <a:r>
              <a:rPr lang="fr-FR" sz="700" b="1" i="1" dirty="0">
                <a:latin typeface="+mj-lt"/>
              </a:rPr>
              <a:t> Network</a:t>
            </a:r>
            <a:endParaRPr lang="fr-FR" sz="700" b="1" dirty="0">
              <a:latin typeface="+mj-lt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078824" y="1628795"/>
            <a:ext cx="100059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i="1" dirty="0" err="1">
                <a:latin typeface="+mj-lt"/>
              </a:rPr>
              <a:t>Send</a:t>
            </a:r>
            <a:r>
              <a:rPr lang="fr-FR" sz="700" b="1" i="1" dirty="0">
                <a:latin typeface="+mj-lt"/>
              </a:rPr>
              <a:t> Distant Network</a:t>
            </a:r>
            <a:endParaRPr lang="fr-FR" sz="700" b="1" dirty="0">
              <a:latin typeface="+mj-lt"/>
            </a:endParaRPr>
          </a:p>
        </p:txBody>
      </p:sp>
      <p:cxnSp>
        <p:nvCxnSpPr>
          <p:cNvPr id="172" name="Connecteur en arc 171"/>
          <p:cNvCxnSpPr>
            <a:stCxn id="26" idx="0"/>
            <a:endCxn id="167" idx="1"/>
          </p:cNvCxnSpPr>
          <p:nvPr/>
        </p:nvCxnSpPr>
        <p:spPr>
          <a:xfrm rot="5400000" flipH="1" flipV="1">
            <a:off x="4354145" y="852684"/>
            <a:ext cx="647380" cy="1791678"/>
          </a:xfrm>
          <a:prstGeom prst="curvedConnector3">
            <a:avLst>
              <a:gd name="adj1" fmla="val 99842"/>
            </a:avLst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stCxn id="26" idx="0"/>
            <a:endCxn id="168" idx="2"/>
          </p:cNvCxnSpPr>
          <p:nvPr/>
        </p:nvCxnSpPr>
        <p:spPr>
          <a:xfrm rot="5400000" flipH="1" flipV="1">
            <a:off x="4695172" y="829481"/>
            <a:ext cx="329556" cy="2155909"/>
          </a:xfrm>
          <a:prstGeom prst="curvedConnector2">
            <a:avLst/>
          </a:prstGeom>
          <a:ln w="635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03" y="733944"/>
            <a:ext cx="2069252" cy="9188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363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4" grpId="1"/>
      <p:bldP spid="25" grpId="0"/>
      <p:bldP spid="26" grpId="0" animBg="1"/>
      <p:bldP spid="27" grpId="0"/>
      <p:bldP spid="28" grpId="0"/>
      <p:bldP spid="29" grpId="0"/>
      <p:bldP spid="30" grpId="0" animBg="1"/>
      <p:bldP spid="51" grpId="0"/>
      <p:bldP spid="52" grpId="0" animBg="1"/>
      <p:bldP spid="53" grpId="0"/>
      <p:bldP spid="54" grpId="0" animBg="1"/>
      <p:bldP spid="55" grpId="0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/>
      <p:bldP spid="77" grpId="0"/>
      <p:bldP spid="78" grpId="0"/>
      <p:bldP spid="81" grpId="0" animBg="1"/>
      <p:bldP spid="82" grpId="0" animBg="1"/>
      <p:bldP spid="83" grpId="0"/>
      <p:bldP spid="84" grpId="0"/>
      <p:bldP spid="85" grpId="0"/>
      <p:bldP spid="86" grpId="0" animBg="1"/>
      <p:bldP spid="87" grpId="0" animBg="1"/>
      <p:bldP spid="88" grpId="0" animBg="1"/>
      <p:bldP spid="89" grpId="0"/>
      <p:bldP spid="90" grpId="0"/>
      <p:bldP spid="91" grpId="0" animBg="1"/>
      <p:bldP spid="92" grpId="0"/>
      <p:bldP spid="93" grpId="0" animBg="1"/>
      <p:bldP spid="94" grpId="0" animBg="1"/>
      <p:bldP spid="95" grpId="0"/>
      <p:bldP spid="96" grpId="0"/>
      <p:bldP spid="166" grpId="0"/>
      <p:bldP spid="167" grpId="0" animBg="1"/>
      <p:bldP spid="168" grpId="0" animBg="1"/>
      <p:bldP spid="169" grpId="0"/>
      <p:bldP spid="170" grpId="0"/>
    </p:bldLst>
  </p:timing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PT Nokia Bell Labs" id="{94132CB2-C28D-451C-BC6E-068AE95FEAB0}" vid="{759AC234-0FCF-4A4A-8076-C332274EAD53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PT Nokia Bell Labs" id="{94132CB2-C28D-451C-BC6E-068AE95FEAB0}" vid="{D5DB9D10-5F5E-47A0-93D6-4B79356A6902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PT Nokia Bell Labs" id="{94132CB2-C28D-451C-BC6E-068AE95FEAB0}" vid="{AEAAE37F-ADA0-4FCA-A7DE-0142B97C1D7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PT Nokia Bell Labs" id="{94132CB2-C28D-451C-BC6E-068AE95FEAB0}" vid="{778F25BA-0E83-4A48-8C8C-4C91B8A2C480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PT Nokia Bell Labs" id="{94132CB2-C28D-451C-BC6E-068AE95FEAB0}" vid="{E2BB4281-DBED-476A-A2C6-93090E1DDE99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PT Nokia Bell Labs" id="{94132CB2-C28D-451C-BC6E-068AE95FEAB0}" vid="{E7D08584-6684-4404-B766-64F63605673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QBI5PMBIL2NS-1242730160-2175</_dlc_DocId>
    <_dlc_DocIdUrl xmlns="71c5aaf6-e6ce-465b-b873-5148d2a4c105">
      <Url>https://nokia.sharepoint.com/sites/brandstore/_layouts/15/DocIdRedir.aspx?ID=QBI5PMBIL2NS-1242730160-2175</Url>
      <Description>QBI5PMBIL2NS-1242730160-2175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A3DC468-1499-44EB-887A-4A8D7A6B829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414007F-3EA7-4413-B792-87D4D99E8328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3.xml><?xml version="1.0" encoding="utf-8"?>
<ds:datastoreItem xmlns:ds="http://schemas.openxmlformats.org/officeDocument/2006/customXml" ds:itemID="{6828D9EA-0C30-41DE-87FF-C181CF987116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CD9386A-3A7B-4CF6-87BD-6F65E093F5B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7486BC9-5445-4EF5-87A6-67DDA302FF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64D7A24F-CAA6-4DE1-93EC-6BFDA2EF73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Bell-Labs-AI-day-Nozay-Ben-Houidi</Template>
  <TotalTime>492</TotalTime>
  <Words>1204</Words>
  <Application>Microsoft Office PowerPoint</Application>
  <PresentationFormat>On-screen Show (16:9)</PresentationFormat>
  <Paragraphs>219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a high level goal into simpler and straightforward sub-goals</vt:lpstr>
      <vt:lpstr>Proving the goal, returned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Houidi, Zied (Nokia - FR/Paris-Saclay)</dc:creator>
  <cp:lastModifiedBy>Ben Houidi, Zied (Nokia - FR/Paris-Saclay)</cp:lastModifiedBy>
  <cp:revision>46</cp:revision>
  <dcterms:created xsi:type="dcterms:W3CDTF">2018-07-04T09:22:01Z</dcterms:created>
  <dcterms:modified xsi:type="dcterms:W3CDTF">2018-07-04T17:34:17Z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557f5b45-a2d0-4343-84e4-7f8e5d4d7166</vt:lpwstr>
  </property>
  <property fmtid="{D5CDD505-2E9C-101B-9397-08002B2CF9AE}" pid="4" name="MSIP_Label_46cc7c65-2b09-40ab-abef-d10548338a3b_Enabled">
    <vt:lpwstr>True</vt:lpwstr>
  </property>
  <property fmtid="{D5CDD505-2E9C-101B-9397-08002B2CF9AE}" pid="5" name="MSIP_Label_46cc7c65-2b09-40ab-abef-d10548338a3b_SiteId">
    <vt:lpwstr>5d471751-9675-428d-917b-70f44f9630b0</vt:lpwstr>
  </property>
  <property fmtid="{D5CDD505-2E9C-101B-9397-08002B2CF9AE}" pid="6" name="MSIP_Label_46cc7c65-2b09-40ab-abef-d10548338a3b_Owner">
    <vt:lpwstr>zied.ben_houidi@nokia-bell-labs.com</vt:lpwstr>
  </property>
  <property fmtid="{D5CDD505-2E9C-101B-9397-08002B2CF9AE}" pid="7" name="MSIP_Label_46cc7c65-2b09-40ab-abef-d10548338a3b_SetDate">
    <vt:lpwstr>2018-07-04T09:27:46.5439544Z</vt:lpwstr>
  </property>
  <property fmtid="{D5CDD505-2E9C-101B-9397-08002B2CF9AE}" pid="8" name="MSIP_Label_46cc7c65-2b09-40ab-abef-d10548338a3b_Name">
    <vt:lpwstr>Nokia internal use</vt:lpwstr>
  </property>
  <property fmtid="{D5CDD505-2E9C-101B-9397-08002B2CF9AE}" pid="9" name="MSIP_Label_46cc7c65-2b09-40ab-abef-d10548338a3b_Application">
    <vt:lpwstr>Microsoft Azure Information Protection</vt:lpwstr>
  </property>
  <property fmtid="{D5CDD505-2E9C-101B-9397-08002B2CF9AE}" pid="10" name="MSIP_Label_46cc7c65-2b09-40ab-abef-d10548338a3b_Extended_MSFT_Method">
    <vt:lpwstr>Manual</vt:lpwstr>
  </property>
  <property fmtid="{D5CDD505-2E9C-101B-9397-08002B2CF9AE}" pid="11" name="Sensitivity">
    <vt:lpwstr>Nokia internal use</vt:lpwstr>
  </property>
</Properties>
</file>