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2" r:id="rId9"/>
    <p:sldId id="260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AADAE-BE43-4ECE-A42E-65D41E811A43}">
          <p14:sldIdLst>
            <p14:sldId id="256"/>
            <p14:sldId id="264"/>
            <p14:sldId id="257"/>
            <p14:sldId id="258"/>
            <p14:sldId id="259"/>
            <p14:sldId id="265"/>
            <p14:sldId id="261"/>
            <p14:sldId id="262"/>
            <p14:sldId id="260"/>
            <p14:sldId id="263"/>
          </p14:sldIdLst>
        </p14:section>
        <p14:section name="Untitled Section" id="{E8DFB331-340A-46E0-8E63-0E8AB96D3834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50" d="100"/>
          <a:sy n="50" d="100"/>
        </p:scale>
        <p:origin x="1938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mop\Pareto%20Fro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Pareto Front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Sheet1!$AM$5:$AM$104</c:f>
              <c:numCache>
                <c:formatCode>General</c:formatCode>
                <c:ptCount val="100"/>
                <c:pt idx="0">
                  <c:v>9.4830076314057301</c:v>
                </c:pt>
                <c:pt idx="1">
                  <c:v>9.4830076314057301</c:v>
                </c:pt>
                <c:pt idx="2">
                  <c:v>9.4830076314057408</c:v>
                </c:pt>
                <c:pt idx="3">
                  <c:v>9.4830076314057408</c:v>
                </c:pt>
                <c:pt idx="4">
                  <c:v>9.4830076314057301</c:v>
                </c:pt>
                <c:pt idx="5">
                  <c:v>9.4830076314057195</c:v>
                </c:pt>
                <c:pt idx="6">
                  <c:v>9.4830076314057408</c:v>
                </c:pt>
                <c:pt idx="7">
                  <c:v>10.0046212433222</c:v>
                </c:pt>
                <c:pt idx="8">
                  <c:v>11.2551988987375</c:v>
                </c:pt>
                <c:pt idx="9">
                  <c:v>12.505776554152799</c:v>
                </c:pt>
                <c:pt idx="10">
                  <c:v>21.073022528989402</c:v>
                </c:pt>
                <c:pt idx="11">
                  <c:v>21.073022528989402</c:v>
                </c:pt>
                <c:pt idx="12">
                  <c:v>21.073022528989402</c:v>
                </c:pt>
                <c:pt idx="13">
                  <c:v>21.073022528989402</c:v>
                </c:pt>
                <c:pt idx="14">
                  <c:v>21.073022528989402</c:v>
                </c:pt>
                <c:pt idx="15">
                  <c:v>21.073022528989402</c:v>
                </c:pt>
                <c:pt idx="16">
                  <c:v>21.259820142059802</c:v>
                </c:pt>
                <c:pt idx="17">
                  <c:v>30.5560301603951</c:v>
                </c:pt>
                <c:pt idx="18">
                  <c:v>30.5560301603951</c:v>
                </c:pt>
                <c:pt idx="19">
                  <c:v>30.5560301603951</c:v>
                </c:pt>
                <c:pt idx="20">
                  <c:v>30.5560301603951</c:v>
                </c:pt>
                <c:pt idx="21">
                  <c:v>30.5560301603951</c:v>
                </c:pt>
                <c:pt idx="22">
                  <c:v>30.556030160395199</c:v>
                </c:pt>
                <c:pt idx="23">
                  <c:v>30.5560301603951</c:v>
                </c:pt>
                <c:pt idx="24">
                  <c:v>31.264441385382099</c:v>
                </c:pt>
                <c:pt idx="25">
                  <c:v>32.515019040797398</c:v>
                </c:pt>
                <c:pt idx="26">
                  <c:v>33.765596696212697</c:v>
                </c:pt>
                <c:pt idx="27">
                  <c:v>35.016174351628003</c:v>
                </c:pt>
                <c:pt idx="28">
                  <c:v>36.266752007043202</c:v>
                </c:pt>
                <c:pt idx="29">
                  <c:v>37.517329662458501</c:v>
                </c:pt>
                <c:pt idx="30">
                  <c:v>38.767907317873799</c:v>
                </c:pt>
                <c:pt idx="31">
                  <c:v>40.018484973289098</c:v>
                </c:pt>
                <c:pt idx="32">
                  <c:v>41.269062628704397</c:v>
                </c:pt>
                <c:pt idx="33">
                  <c:v>42.519640284119703</c:v>
                </c:pt>
                <c:pt idx="34">
                  <c:v>43.770217939535002</c:v>
                </c:pt>
                <c:pt idx="35">
                  <c:v>45.020795594950201</c:v>
                </c:pt>
                <c:pt idx="36">
                  <c:v>46.2713732503655</c:v>
                </c:pt>
                <c:pt idx="37">
                  <c:v>47.521950905780798</c:v>
                </c:pt>
                <c:pt idx="38">
                  <c:v>48.772528561196097</c:v>
                </c:pt>
                <c:pt idx="39">
                  <c:v>50.023106216611403</c:v>
                </c:pt>
                <c:pt idx="40">
                  <c:v>51.273683872026702</c:v>
                </c:pt>
                <c:pt idx="41">
                  <c:v>52.524261527441901</c:v>
                </c:pt>
                <c:pt idx="42">
                  <c:v>53.7748391828572</c:v>
                </c:pt>
                <c:pt idx="43">
                  <c:v>55.025416838272498</c:v>
                </c:pt>
                <c:pt idx="44">
                  <c:v>56.275994493687797</c:v>
                </c:pt>
                <c:pt idx="45">
                  <c:v>57.526572149103103</c:v>
                </c:pt>
                <c:pt idx="46">
                  <c:v>58.777149804518402</c:v>
                </c:pt>
                <c:pt idx="47">
                  <c:v>60.027727459933701</c:v>
                </c:pt>
                <c:pt idx="48">
                  <c:v>61.278305115348999</c:v>
                </c:pt>
                <c:pt idx="49">
                  <c:v>62.528882770764199</c:v>
                </c:pt>
                <c:pt idx="50">
                  <c:v>63.779460426179497</c:v>
                </c:pt>
                <c:pt idx="51">
                  <c:v>65.030038081594796</c:v>
                </c:pt>
                <c:pt idx="52">
                  <c:v>66.280615737010095</c:v>
                </c:pt>
                <c:pt idx="53">
                  <c:v>67.531193392425394</c:v>
                </c:pt>
                <c:pt idx="54">
                  <c:v>68.781771047840707</c:v>
                </c:pt>
                <c:pt idx="55">
                  <c:v>70.032348703256005</c:v>
                </c:pt>
                <c:pt idx="56">
                  <c:v>71.282926358671304</c:v>
                </c:pt>
                <c:pt idx="57">
                  <c:v>72.533504014086503</c:v>
                </c:pt>
                <c:pt idx="58">
                  <c:v>73.784081669501802</c:v>
                </c:pt>
                <c:pt idx="59">
                  <c:v>75.034659324917101</c:v>
                </c:pt>
                <c:pt idx="60">
                  <c:v>76.2852369803324</c:v>
                </c:pt>
                <c:pt idx="61">
                  <c:v>77.535814635747698</c:v>
                </c:pt>
                <c:pt idx="62">
                  <c:v>78.786392291162997</c:v>
                </c:pt>
                <c:pt idx="63">
                  <c:v>80.036969946578296</c:v>
                </c:pt>
                <c:pt idx="64">
                  <c:v>81.287547601993495</c:v>
                </c:pt>
                <c:pt idx="65">
                  <c:v>82.538125257408893</c:v>
                </c:pt>
                <c:pt idx="66">
                  <c:v>83.788702912824107</c:v>
                </c:pt>
                <c:pt idx="67">
                  <c:v>85.039280568239406</c:v>
                </c:pt>
                <c:pt idx="68">
                  <c:v>86.289858223654704</c:v>
                </c:pt>
                <c:pt idx="69">
                  <c:v>87.540435879070003</c:v>
                </c:pt>
                <c:pt idx="70">
                  <c:v>87.540435879070003</c:v>
                </c:pt>
                <c:pt idx="71">
                  <c:v>88.791013534485302</c:v>
                </c:pt>
                <c:pt idx="72">
                  <c:v>90.041591189900501</c:v>
                </c:pt>
                <c:pt idx="73">
                  <c:v>91.2921688453158</c:v>
                </c:pt>
                <c:pt idx="74">
                  <c:v>92.542746500731099</c:v>
                </c:pt>
                <c:pt idx="75">
                  <c:v>93.793324156146397</c:v>
                </c:pt>
                <c:pt idx="76">
                  <c:v>95.043901811561597</c:v>
                </c:pt>
                <c:pt idx="77">
                  <c:v>96.294479466976995</c:v>
                </c:pt>
                <c:pt idx="78">
                  <c:v>97.545057122392294</c:v>
                </c:pt>
                <c:pt idx="79">
                  <c:v>98.795634777807507</c:v>
                </c:pt>
                <c:pt idx="80">
                  <c:v>100.046212433222</c:v>
                </c:pt>
                <c:pt idx="81">
                  <c:v>101.29679008863801</c:v>
                </c:pt>
                <c:pt idx="82">
                  <c:v>102.54736774405301</c:v>
                </c:pt>
                <c:pt idx="83">
                  <c:v>103.79794539946801</c:v>
                </c:pt>
                <c:pt idx="84">
                  <c:v>105.048523054884</c:v>
                </c:pt>
                <c:pt idx="85">
                  <c:v>106.299100710299</c:v>
                </c:pt>
                <c:pt idx="86">
                  <c:v>107.549678365714</c:v>
                </c:pt>
                <c:pt idx="87">
                  <c:v>108.800256021129</c:v>
                </c:pt>
                <c:pt idx="88">
                  <c:v>110.050833676545</c:v>
                </c:pt>
                <c:pt idx="89">
                  <c:v>111.30141133196</c:v>
                </c:pt>
                <c:pt idx="90">
                  <c:v>112.551988987375</c:v>
                </c:pt>
                <c:pt idx="91">
                  <c:v>113.80256664279101</c:v>
                </c:pt>
                <c:pt idx="92">
                  <c:v>115.05314429820601</c:v>
                </c:pt>
                <c:pt idx="93">
                  <c:v>116.30372195362099</c:v>
                </c:pt>
                <c:pt idx="94">
                  <c:v>117.55429960903599</c:v>
                </c:pt>
                <c:pt idx="95">
                  <c:v>118.804877264452</c:v>
                </c:pt>
                <c:pt idx="96">
                  <c:v>120.055454919867</c:v>
                </c:pt>
                <c:pt idx="97">
                  <c:v>121.306032575282</c:v>
                </c:pt>
                <c:pt idx="98">
                  <c:v>122.556610230698</c:v>
                </c:pt>
                <c:pt idx="99">
                  <c:v>123.807187886113</c:v>
                </c:pt>
              </c:numCache>
            </c:numRef>
          </c:xVal>
          <c:yVal>
            <c:numRef>
              <c:f>Sheet1!$AN$5:$AN$104</c:f>
              <c:numCache>
                <c:formatCode>General</c:formatCode>
                <c:ptCount val="100"/>
                <c:pt idx="0">
                  <c:v>47422.437267371955</c:v>
                </c:pt>
                <c:pt idx="1">
                  <c:v>47422.437267371955</c:v>
                </c:pt>
                <c:pt idx="2">
                  <c:v>47422.437267371955</c:v>
                </c:pt>
                <c:pt idx="3">
                  <c:v>47422.437267371955</c:v>
                </c:pt>
                <c:pt idx="4">
                  <c:v>47422.437267371955</c:v>
                </c:pt>
                <c:pt idx="5">
                  <c:v>47422.437267371955</c:v>
                </c:pt>
                <c:pt idx="6">
                  <c:v>47422.437267371955</c:v>
                </c:pt>
                <c:pt idx="7">
                  <c:v>47253.964391767135</c:v>
                </c:pt>
                <c:pt idx="8">
                  <c:v>45493.75751068558</c:v>
                </c:pt>
                <c:pt idx="9">
                  <c:v>45401.160279578842</c:v>
                </c:pt>
                <c:pt idx="10">
                  <c:v>45377.015099739132</c:v>
                </c:pt>
                <c:pt idx="11">
                  <c:v>45377.015099739132</c:v>
                </c:pt>
                <c:pt idx="12">
                  <c:v>45377.015099739132</c:v>
                </c:pt>
                <c:pt idx="13">
                  <c:v>45377.015099739132</c:v>
                </c:pt>
                <c:pt idx="14">
                  <c:v>45377.015099739139</c:v>
                </c:pt>
                <c:pt idx="15">
                  <c:v>45377.015099739132</c:v>
                </c:pt>
                <c:pt idx="16">
                  <c:v>43249.017865660906</c:v>
                </c:pt>
                <c:pt idx="17">
                  <c:v>43170.89758742402</c:v>
                </c:pt>
                <c:pt idx="18">
                  <c:v>43170.89758742402</c:v>
                </c:pt>
                <c:pt idx="19">
                  <c:v>43170.89758742402</c:v>
                </c:pt>
                <c:pt idx="20">
                  <c:v>43170.89758742402</c:v>
                </c:pt>
                <c:pt idx="21">
                  <c:v>43170.89758742402</c:v>
                </c:pt>
                <c:pt idx="22">
                  <c:v>43170.897587424042</c:v>
                </c:pt>
                <c:pt idx="23">
                  <c:v>43170.89758742402</c:v>
                </c:pt>
                <c:pt idx="24">
                  <c:v>42993.794057179504</c:v>
                </c:pt>
                <c:pt idx="25">
                  <c:v>41228.386669055857</c:v>
                </c:pt>
                <c:pt idx="26">
                  <c:v>41133.083510390134</c:v>
                </c:pt>
                <c:pt idx="27">
                  <c:v>40968.600267713657</c:v>
                </c:pt>
                <c:pt idx="28">
                  <c:v>40804.11702503718</c:v>
                </c:pt>
                <c:pt idx="29">
                  <c:v>40639.633782360695</c:v>
                </c:pt>
                <c:pt idx="30">
                  <c:v>40475.150539684226</c:v>
                </c:pt>
                <c:pt idx="31">
                  <c:v>40310.667297007749</c:v>
                </c:pt>
                <c:pt idx="32">
                  <c:v>39076.244255137921</c:v>
                </c:pt>
                <c:pt idx="33">
                  <c:v>38983.647024031183</c:v>
                </c:pt>
                <c:pt idx="34">
                  <c:v>38858.360343767432</c:v>
                </c:pt>
                <c:pt idx="35">
                  <c:v>38693.877101090948</c:v>
                </c:pt>
                <c:pt idx="36">
                  <c:v>38529.393858414471</c:v>
                </c:pt>
                <c:pt idx="37">
                  <c:v>38364.910615737994</c:v>
                </c:pt>
                <c:pt idx="38">
                  <c:v>38200.427375965817</c:v>
                </c:pt>
                <c:pt idx="39">
                  <c:v>37957.047154293541</c:v>
                </c:pt>
                <c:pt idx="40">
                  <c:v>34894.356646273125</c:v>
                </c:pt>
                <c:pt idx="41">
                  <c:v>34729.873403596612</c:v>
                </c:pt>
                <c:pt idx="42">
                  <c:v>34565.390945465566</c:v>
                </c:pt>
                <c:pt idx="43">
                  <c:v>34400.906918243651</c:v>
                </c:pt>
                <c:pt idx="44">
                  <c:v>34236.423675567203</c:v>
                </c:pt>
                <c:pt idx="45">
                  <c:v>33748.559167912688</c:v>
                </c:pt>
                <c:pt idx="46">
                  <c:v>32696.725208084255</c:v>
                </c:pt>
                <c:pt idx="47">
                  <c:v>32486.387726945493</c:v>
                </c:pt>
                <c:pt idx="48">
                  <c:v>32276.050245806735</c:v>
                </c:pt>
                <c:pt idx="49">
                  <c:v>31994.981739832452</c:v>
                </c:pt>
                <c:pt idx="50">
                  <c:v>31761.498906953064</c:v>
                </c:pt>
                <c:pt idx="51">
                  <c:v>31501.932298722775</c:v>
                </c:pt>
                <c:pt idx="52">
                  <c:v>30734.163264212682</c:v>
                </c:pt>
                <c:pt idx="53">
                  <c:v>29832.635548223272</c:v>
                </c:pt>
                <c:pt idx="54">
                  <c:v>29547.440594150703</c:v>
                </c:pt>
                <c:pt idx="55">
                  <c:v>27978.590493145381</c:v>
                </c:pt>
                <c:pt idx="56">
                  <c:v>27772.213955954241</c:v>
                </c:pt>
                <c:pt idx="57">
                  <c:v>27278.47666748827</c:v>
                </c:pt>
                <c:pt idx="58">
                  <c:v>26543.744485274532</c:v>
                </c:pt>
                <c:pt idx="59">
                  <c:v>26003.735689312518</c:v>
                </c:pt>
                <c:pt idx="60">
                  <c:v>25772.580168050401</c:v>
                </c:pt>
                <c:pt idx="61">
                  <c:v>25486.754479791191</c:v>
                </c:pt>
                <c:pt idx="62">
                  <c:v>25280.378023113492</c:v>
                </c:pt>
                <c:pt idx="63">
                  <c:v>24907.967559845187</c:v>
                </c:pt>
                <c:pt idx="64">
                  <c:v>23626.940136038091</c:v>
                </c:pt>
                <c:pt idx="65">
                  <c:v>23361.676119466487</c:v>
                </c:pt>
                <c:pt idx="66">
                  <c:v>23030.491279199297</c:v>
                </c:pt>
                <c:pt idx="67">
                  <c:v>21487.045881626109</c:v>
                </c:pt>
                <c:pt idx="68">
                  <c:v>20892.331316580297</c:v>
                </c:pt>
                <c:pt idx="69">
                  <c:v>19418.584749366284</c:v>
                </c:pt>
                <c:pt idx="70">
                  <c:v>19418.584749366288</c:v>
                </c:pt>
                <c:pt idx="71">
                  <c:v>19117.393355711829</c:v>
                </c:pt>
                <c:pt idx="72">
                  <c:v>18814.593219732982</c:v>
                </c:pt>
                <c:pt idx="73">
                  <c:v>18300.302619957609</c:v>
                </c:pt>
                <c:pt idx="74">
                  <c:v>17544.506879659446</c:v>
                </c:pt>
                <c:pt idx="75">
                  <c:v>17248.306531005597</c:v>
                </c:pt>
                <c:pt idx="76">
                  <c:v>16947.115069408013</c:v>
                </c:pt>
                <c:pt idx="77">
                  <c:v>16645.924331704169</c:v>
                </c:pt>
                <c:pt idx="78">
                  <c:v>16344.644612193879</c:v>
                </c:pt>
                <c:pt idx="79">
                  <c:v>15737.671605006377</c:v>
                </c:pt>
                <c:pt idx="80">
                  <c:v>14719.455110504423</c:v>
                </c:pt>
                <c:pt idx="81">
                  <c:v>14418.263704288511</c:v>
                </c:pt>
                <c:pt idx="82">
                  <c:v>13860.196279815711</c:v>
                </c:pt>
                <c:pt idx="83">
                  <c:v>12380.351323450443</c:v>
                </c:pt>
                <c:pt idx="84">
                  <c:v>11706.138674568734</c:v>
                </c:pt>
                <c:pt idx="85">
                  <c:v>10135.578207610728</c:v>
                </c:pt>
                <c:pt idx="86">
                  <c:v>8967.3162116248495</c:v>
                </c:pt>
                <c:pt idx="87">
                  <c:v>8653.3425095085913</c:v>
                </c:pt>
                <c:pt idx="88">
                  <c:v>8208.8667660925785</c:v>
                </c:pt>
                <c:pt idx="89">
                  <c:v>7814.2739930701719</c:v>
                </c:pt>
                <c:pt idx="90">
                  <c:v>7513.0825868542524</c:v>
                </c:pt>
                <c:pt idx="91">
                  <c:v>7208.6764516254261</c:v>
                </c:pt>
                <c:pt idx="92">
                  <c:v>6384.8862718548626</c:v>
                </c:pt>
                <c:pt idx="93">
                  <c:v>5586.6140341667051</c:v>
                </c:pt>
                <c:pt idx="94">
                  <c:v>5282.7530266991962</c:v>
                </c:pt>
                <c:pt idx="95">
                  <c:v>4501.5731260170214</c:v>
                </c:pt>
                <c:pt idx="96">
                  <c:v>3608.1999141967535</c:v>
                </c:pt>
                <c:pt idx="97">
                  <c:v>2371.1959134819845</c:v>
                </c:pt>
                <c:pt idx="98">
                  <c:v>1509.4509556510602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8-4240-BFB0-4B9EF2F66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017688"/>
        <c:axId val="366012440"/>
      </c:scatterChart>
      <c:valAx>
        <c:axId val="366017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Oil Output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2440"/>
        <c:crosses val="autoZero"/>
        <c:crossBetween val="midCat"/>
      </c:valAx>
      <c:valAx>
        <c:axId val="36601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"Precision"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66017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/>
              <a:t>Total Gas Output, 100 Scenario Solution</a:t>
            </a:r>
          </a:p>
        </cx:rich>
      </cx:tx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0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6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5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07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1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3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8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5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4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86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49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Preliminary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Accounting for </a:t>
            </a:r>
            <a:r>
              <a:rPr lang="nb-NO" dirty="0" err="1" smtClean="0"/>
              <a:t>Uncertainty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Neural Nets</a:t>
            </a:r>
          </a:p>
          <a:p>
            <a:r>
              <a:rPr lang="nb-NO" dirty="0" smtClean="0"/>
              <a:t>04.05.2018</a:t>
            </a:r>
          </a:p>
        </p:txBody>
      </p:sp>
    </p:spTree>
    <p:extLst>
      <p:ext uri="{BB962C8B-B14F-4D97-AF65-F5344CB8AC3E}">
        <p14:creationId xmlns:p14="http://schemas.microsoft.com/office/powerpoint/2010/main" val="380134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1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1" y="3609972"/>
            <a:ext cx="5231553" cy="3014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76448"/>
            <a:ext cx="5782482" cy="10860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6"/>
            <a:ext cx="9572625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Create</a:t>
            </a:r>
            <a:r>
              <a:rPr lang="nb-NO" sz="2400" dirty="0" smtClean="0"/>
              <a:t> scenarios by sampling from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distributions</a:t>
            </a:r>
            <a:r>
              <a:rPr lang="nb-NO" sz="2400" dirty="0" smtClean="0"/>
              <a:t> given by </a:t>
            </a:r>
            <a:r>
              <a:rPr lang="nb-NO" sz="2400" dirty="0" err="1" smtClean="0"/>
              <a:t>the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6729" y="5149154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smtClean="0"/>
              <a:t>µ</a:t>
            </a:r>
            <a:r>
              <a:rPr lang="nb-NO" baseline="30000" dirty="0" smtClean="0"/>
              <a:t>OFF</a:t>
            </a:r>
            <a:endParaRPr lang="nb-NO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212" y="4341515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aseline="-25000" dirty="0" smtClean="0"/>
              <a:t>Var[</a:t>
            </a:r>
            <a:r>
              <a:rPr lang="nb-NO" baseline="-25000" dirty="0" err="1" smtClean="0"/>
              <a:t>y</a:t>
            </a:r>
            <a:r>
              <a:rPr lang="nb-NO" baseline="-40000" dirty="0" err="1" smtClean="0"/>
              <a:t>i</a:t>
            </a:r>
            <a:r>
              <a:rPr lang="nb-NO" baseline="-25000" dirty="0" smtClean="0"/>
              <a:t>]</a:t>
            </a:r>
            <a:endParaRPr lang="nb-NO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372475" y="5476875"/>
            <a:ext cx="863983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334500" y="4859934"/>
            <a:ext cx="154370" cy="5784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4261841"/>
            <a:ext cx="4918498" cy="171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 smtClean="0"/>
              <a:t>Then</a:t>
            </a:r>
            <a:r>
              <a:rPr lang="nb-NO" sz="2400" dirty="0" smtClean="0"/>
              <a:t> </a:t>
            </a:r>
            <a:r>
              <a:rPr lang="nb-NO" sz="2400" dirty="0" err="1" smtClean="0"/>
              <a:t>fit</a:t>
            </a:r>
            <a:r>
              <a:rPr lang="nb-NO" sz="2400" dirty="0" smtClean="0"/>
              <a:t> a </a:t>
            </a:r>
            <a:r>
              <a:rPr lang="nb-NO" sz="2400" dirty="0" err="1" smtClean="0"/>
              <a:t>new</a:t>
            </a:r>
            <a:r>
              <a:rPr lang="nb-NO" sz="2400" dirty="0" smtClean="0"/>
              <a:t> neural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to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sampled</a:t>
            </a:r>
            <a:r>
              <a:rPr lang="nb-NO" sz="2400" dirty="0" smtClean="0"/>
              <a:t> </a:t>
            </a:r>
            <a:r>
              <a:rPr lang="nb-NO" sz="2400" dirty="0" err="1" smtClean="0"/>
              <a:t>points</a:t>
            </a:r>
            <a:endParaRPr lang="nb-NO" sz="2400" dirty="0"/>
          </a:p>
          <a:p>
            <a:endParaRPr lang="nb-NO" sz="2400" dirty="0" smtClean="0"/>
          </a:p>
          <a:p>
            <a:r>
              <a:rPr lang="nb-NO" sz="2400" dirty="0" err="1" smtClean="0"/>
              <a:t>Since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r>
              <a:rPr lang="nb-NO" sz="2400" dirty="0" smtClean="0"/>
              <a:t> is «</a:t>
            </a:r>
            <a:r>
              <a:rPr lang="nb-NO" sz="2400" dirty="0" err="1" smtClean="0"/>
              <a:t>baked</a:t>
            </a:r>
            <a:r>
              <a:rPr lang="nb-NO" sz="2400" dirty="0"/>
              <a:t> </a:t>
            </a:r>
            <a:r>
              <a:rPr lang="nb-NO" sz="2400" dirty="0" err="1" smtClean="0"/>
              <a:t>into</a:t>
            </a:r>
            <a:r>
              <a:rPr lang="nb-NO" sz="2400" dirty="0" smtClean="0"/>
              <a:t>» sample, scenario </a:t>
            </a:r>
            <a:r>
              <a:rPr lang="nb-NO" sz="2400" dirty="0" err="1" smtClean="0"/>
              <a:t>network</a:t>
            </a:r>
            <a:r>
              <a:rPr lang="nb-NO" sz="2400" dirty="0" smtClean="0"/>
              <a:t> is just output </a:t>
            </a:r>
            <a:r>
              <a:rPr lang="nb-NO" sz="2400" dirty="0" err="1" smtClean="0"/>
              <a:t>predictions</a:t>
            </a:r>
            <a:r>
              <a:rPr lang="nb-NO" sz="2400" dirty="0" smtClean="0"/>
              <a:t> </a:t>
            </a:r>
            <a:r>
              <a:rPr lang="nb-NO" sz="2400" dirty="0" err="1" smtClean="0"/>
              <a:t>without</a:t>
            </a:r>
            <a:r>
              <a:rPr lang="nb-NO" sz="2400" dirty="0" smtClean="0"/>
              <a:t> </a:t>
            </a:r>
            <a:r>
              <a:rPr lang="nb-NO" sz="2400" dirty="0" err="1" smtClean="0"/>
              <a:t>variance</a:t>
            </a: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101039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5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</a:p>
          <a:p>
            <a:endParaRPr lang="nb-NO" dirty="0"/>
          </a:p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  <a:p>
            <a:pPr lvl="1"/>
            <a:r>
              <a:rPr lang="nb-NO" dirty="0" smtClean="0"/>
              <a:t>Solution Evaluation</a:t>
            </a:r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No </a:t>
            </a:r>
            <a:r>
              <a:rPr lang="nb-NO" dirty="0" err="1" smtClean="0"/>
              <a:t>Recourse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Scenario </a:t>
            </a:r>
            <a:r>
              <a:rPr lang="nb-NO" dirty="0" err="1" smtClean="0"/>
              <a:t>Generation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Distribution</a:t>
            </a:r>
          </a:p>
          <a:p>
            <a:pPr lvl="1"/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5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Multi-Objective</a:t>
            </a:r>
            <a:r>
              <a:rPr lang="nb-NO" dirty="0" smtClean="0"/>
              <a:t> Program (MOP)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nb-NO" sz="2000" dirty="0" smtClean="0"/>
              <a:t>First </a:t>
            </a:r>
            <a:r>
              <a:rPr lang="nb-NO" sz="2000" dirty="0" err="1" smtClean="0"/>
              <a:t>find</a:t>
            </a:r>
            <a:r>
              <a:rPr lang="nb-NO" sz="2000" dirty="0" smtClean="0"/>
              <a:t> optimal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by </a:t>
            </a:r>
            <a:r>
              <a:rPr lang="nb-NO" sz="2000" dirty="0" err="1" smtClean="0"/>
              <a:t>solving</a:t>
            </a:r>
            <a:endParaRPr lang="nb-NO" sz="2000" dirty="0" smtClean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9" y="2167680"/>
            <a:ext cx="5268060" cy="14956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25634"/>
            <a:ext cx="10515600" cy="68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 err="1" smtClean="0"/>
              <a:t>Then</a:t>
            </a:r>
            <a:r>
              <a:rPr lang="nb-NO" sz="2000" dirty="0" smtClean="0"/>
              <a:t> </a:t>
            </a:r>
            <a:r>
              <a:rPr lang="nb-NO" sz="2000" dirty="0" err="1" smtClean="0"/>
              <a:t>produce</a:t>
            </a:r>
            <a:r>
              <a:rPr lang="nb-NO" sz="2000" dirty="0" smtClean="0"/>
              <a:t> Pareto front by </a:t>
            </a:r>
            <a:r>
              <a:rPr lang="nb-NO" sz="2000" dirty="0" err="1" smtClean="0"/>
              <a:t>minimizing</a:t>
            </a:r>
            <a:r>
              <a:rPr lang="nb-NO" sz="2000" dirty="0" smtClean="0"/>
              <a:t> gas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</a:t>
            </a:r>
            <a:r>
              <a:rPr lang="nb-NO" sz="2000" dirty="0" err="1" smtClean="0"/>
              <a:t>while</a:t>
            </a:r>
            <a:r>
              <a:rPr lang="nb-NO" sz="2000" dirty="0" smtClean="0"/>
              <a:t> </a:t>
            </a:r>
            <a:r>
              <a:rPr lang="nb-NO" sz="2000" dirty="0" err="1" smtClean="0"/>
              <a:t>keeping</a:t>
            </a:r>
            <a:r>
              <a:rPr lang="nb-NO" sz="2000" dirty="0" smtClean="0"/>
              <a:t> </a:t>
            </a:r>
            <a:r>
              <a:rPr lang="nb-NO" sz="2000" dirty="0" err="1" smtClean="0"/>
              <a:t>oil</a:t>
            </a:r>
            <a:r>
              <a:rPr lang="nb-NO" sz="2000" dirty="0" smtClean="0"/>
              <a:t> </a:t>
            </a:r>
            <a:r>
              <a:rPr lang="nb-NO" sz="2000" dirty="0" err="1" smtClean="0"/>
              <a:t>production</a:t>
            </a:r>
            <a:r>
              <a:rPr lang="nb-NO" sz="2000" dirty="0" smtClean="0"/>
              <a:t> </a:t>
            </a:r>
            <a:r>
              <a:rPr lang="nb-NO" sz="2000" dirty="0" err="1" smtClean="0"/>
              <a:t>above</a:t>
            </a:r>
            <a:r>
              <a:rPr lang="nb-NO" sz="2000" dirty="0" smtClean="0"/>
              <a:t> </a:t>
            </a:r>
            <a:r>
              <a:rPr lang="nb-NO" sz="2000" dirty="0" err="1" smtClean="0"/>
              <a:t>level</a:t>
            </a:r>
            <a:r>
              <a:rPr lang="nb-NO" sz="2000" dirty="0" smtClean="0"/>
              <a:t> </a:t>
            </a:r>
            <a:r>
              <a:rPr lang="el-GR" sz="2000" dirty="0" smtClean="0"/>
              <a:t>α</a:t>
            </a:r>
            <a:r>
              <a:rPr lang="nb-NO" sz="2000" dirty="0" smtClean="0"/>
              <a:t>: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0" y="4681326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Pareto Front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/>
          </a:bodyPr>
          <a:lstStyle/>
          <a:p>
            <a:r>
              <a:rPr lang="nb-NO" sz="2000" dirty="0" smtClean="0"/>
              <a:t>Y-</a:t>
            </a:r>
            <a:r>
              <a:rPr lang="nb-NO" sz="2000" dirty="0" err="1" smtClean="0"/>
              <a:t>axis</a:t>
            </a:r>
            <a:r>
              <a:rPr lang="nb-NO" sz="2000" dirty="0" smtClean="0"/>
              <a:t> is «Precision»,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difference</a:t>
            </a:r>
            <a:r>
              <a:rPr lang="nb-NO" sz="2000" dirty="0" smtClean="0"/>
              <a:t> </a:t>
            </a:r>
            <a:r>
              <a:rPr lang="nb-NO" sz="2000" dirty="0" err="1" smtClean="0"/>
              <a:t>between</a:t>
            </a:r>
            <a:r>
              <a:rPr lang="nb-NO" sz="2000" dirty="0" smtClean="0"/>
              <a:t> </a:t>
            </a:r>
            <a:r>
              <a:rPr lang="nb-NO" sz="2000" dirty="0" err="1" smtClean="0"/>
              <a:t>maximum</a:t>
            </a:r>
            <a:r>
              <a:rPr lang="nb-NO" sz="2000" dirty="0" smtClean="0"/>
              <a:t>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and </a:t>
            </a:r>
            <a:r>
              <a:rPr lang="nb-NO" sz="2000" dirty="0" err="1" smtClean="0"/>
              <a:t>variance</a:t>
            </a:r>
            <a:r>
              <a:rPr lang="nb-NO" sz="2000" dirty="0" smtClean="0"/>
              <a:t> given </a:t>
            </a:r>
            <a:r>
              <a:rPr lang="el-GR" sz="2000" dirty="0" smtClean="0"/>
              <a:t>α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Use</a:t>
            </a:r>
            <a:r>
              <a:rPr lang="nb-NO" sz="2000" dirty="0" smtClean="0"/>
              <a:t> </a:t>
            </a:r>
            <a:r>
              <a:rPr lang="nb-NO" sz="2000" dirty="0" err="1" smtClean="0"/>
              <a:t>this</a:t>
            </a:r>
            <a:r>
              <a:rPr lang="nb-NO" sz="2000" dirty="0" smtClean="0"/>
              <a:t> </a:t>
            </a:r>
            <a:r>
              <a:rPr lang="nb-NO" sz="2000" dirty="0" err="1" smtClean="0"/>
              <a:t>measure</a:t>
            </a:r>
            <a:r>
              <a:rPr lang="nb-NO" sz="2000" dirty="0" smtClean="0"/>
              <a:t> to </a:t>
            </a:r>
            <a:r>
              <a:rPr lang="nb-NO" sz="2000" dirty="0" err="1" smtClean="0"/>
              <a:t>get</a:t>
            </a:r>
            <a:r>
              <a:rPr lang="nb-NO" sz="2000" dirty="0" smtClean="0"/>
              <a:t> </a:t>
            </a:r>
            <a:r>
              <a:rPr lang="nb-NO" sz="2000" dirty="0" err="1" smtClean="0"/>
              <a:t>desired</a:t>
            </a:r>
            <a:r>
              <a:rPr lang="nb-NO" sz="2000" dirty="0" smtClean="0"/>
              <a:t> </a:t>
            </a:r>
            <a:r>
              <a:rPr lang="nb-NO" sz="2000" dirty="0" err="1" smtClean="0"/>
              <a:t>shape</a:t>
            </a:r>
            <a:r>
              <a:rPr lang="nb-NO" sz="2000" dirty="0" smtClean="0"/>
              <a:t> </a:t>
            </a:r>
            <a:r>
              <a:rPr lang="nb-NO" sz="2000" dirty="0" err="1" smtClean="0"/>
              <a:t>where</a:t>
            </a:r>
            <a:r>
              <a:rPr lang="nb-NO" sz="2000" dirty="0" smtClean="0"/>
              <a:t> «right </a:t>
            </a:r>
            <a:r>
              <a:rPr lang="nb-NO" sz="2000" dirty="0" err="1" smtClean="0"/>
              <a:t>upwards</a:t>
            </a:r>
            <a:r>
              <a:rPr lang="nb-NO" sz="2000" dirty="0" smtClean="0"/>
              <a:t>» </a:t>
            </a:r>
            <a:r>
              <a:rPr lang="nb-NO" sz="2000" dirty="0" err="1" smtClean="0"/>
              <a:t>represents</a:t>
            </a:r>
            <a:r>
              <a:rPr lang="nb-NO" sz="2000" dirty="0" smtClean="0"/>
              <a:t> </a:t>
            </a:r>
            <a:r>
              <a:rPr lang="nb-NO" sz="2000" dirty="0" err="1" smtClean="0"/>
              <a:t>better</a:t>
            </a:r>
            <a:r>
              <a:rPr lang="nb-NO" sz="2000" dirty="0" smtClean="0"/>
              <a:t> </a:t>
            </a:r>
            <a:r>
              <a:rPr lang="nb-NO" sz="2000" dirty="0" err="1" smtClean="0"/>
              <a:t>solutions</a:t>
            </a:r>
            <a:endParaRPr lang="nb-NO" sz="2000" dirty="0" smtClean="0"/>
          </a:p>
          <a:p>
            <a:endParaRPr lang="nb-NO" sz="2000" dirty="0"/>
          </a:p>
          <a:p>
            <a:r>
              <a:rPr lang="nb-NO" sz="2000" dirty="0" smtClean="0"/>
              <a:t>Plot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right: Pareto front for </a:t>
            </a:r>
            <a:r>
              <a:rPr lang="el-GR" sz="2000" dirty="0" smtClean="0"/>
              <a:t>α</a:t>
            </a:r>
            <a:r>
              <a:rPr lang="nb-NO" sz="2000" dirty="0" smtClean="0"/>
              <a:t> </a:t>
            </a:r>
            <a:r>
              <a:rPr lang="el-GR" sz="2000" dirty="0" smtClean="0"/>
              <a:t>ϵ</a:t>
            </a:r>
            <a:r>
              <a:rPr lang="nb-NO" sz="2000" dirty="0" smtClean="0"/>
              <a:t> [0.01, 1] </a:t>
            </a:r>
            <a:endParaRPr lang="nb-NO" sz="2000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420452"/>
              </p:ext>
            </p:extLst>
          </p:nvPr>
        </p:nvGraphicFramePr>
        <p:xfrm>
          <a:off x="4978400" y="1515723"/>
          <a:ext cx="6560457" cy="497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1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MOP – </a:t>
            </a:r>
            <a:r>
              <a:rPr lang="nb-NO" dirty="0" err="1" smtClean="0"/>
              <a:t>Discussion</a:t>
            </a:r>
            <a:r>
              <a:rPr lang="nb-NO" dirty="0" smtClean="0"/>
              <a:t> Points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How 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treat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standard </a:t>
            </a:r>
            <a:r>
              <a:rPr lang="nb-NO" dirty="0" err="1" smtClean="0"/>
              <a:t>deviations</a:t>
            </a:r>
            <a:r>
              <a:rPr lang="nb-NO" dirty="0" smtClean="0"/>
              <a:t>/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7 </a:t>
            </a:r>
            <a:r>
              <a:rPr lang="nb-NO" dirty="0" err="1" smtClean="0"/>
              <a:t>wells</a:t>
            </a:r>
            <a:r>
              <a:rPr lang="nb-NO" dirty="0" smtClean="0"/>
              <a:t> in a single </a:t>
            </a:r>
            <a:r>
              <a:rPr lang="nb-NO" dirty="0" err="1" smtClean="0"/>
              <a:t>optimization</a:t>
            </a:r>
            <a:r>
              <a:rPr lang="nb-NO" dirty="0" smtClean="0"/>
              <a:t> problem?</a:t>
            </a:r>
          </a:p>
          <a:p>
            <a:endParaRPr lang="nb-NO" dirty="0"/>
          </a:p>
          <a:p>
            <a:r>
              <a:rPr lang="nb-NO" dirty="0" err="1" smtClean="0"/>
              <a:t>Independent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cancel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aggregate</a:t>
            </a:r>
            <a:r>
              <a:rPr lang="nb-NO" dirty="0" smtClean="0"/>
              <a:t> (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)</a:t>
            </a:r>
          </a:p>
          <a:p>
            <a:endParaRPr lang="nb-NO" dirty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quantify</a:t>
            </a:r>
            <a:r>
              <a:rPr lang="nb-NO" dirty="0" smtClean="0"/>
              <a:t> </a:t>
            </a:r>
            <a:r>
              <a:rPr lang="nb-NO" dirty="0" err="1" smtClean="0"/>
              <a:t>covariance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May still be </a:t>
            </a:r>
            <a:r>
              <a:rPr lang="nb-NO" dirty="0" err="1" smtClean="0"/>
              <a:t>reasonable</a:t>
            </a:r>
            <a:r>
              <a:rPr lang="nb-NO" dirty="0" smtClean="0"/>
              <a:t> to </a:t>
            </a:r>
            <a:r>
              <a:rPr lang="nb-NO" dirty="0" err="1" smtClean="0"/>
              <a:t>consider</a:t>
            </a:r>
            <a:r>
              <a:rPr lang="nb-NO" dirty="0" smtClean="0"/>
              <a:t> sum as «total </a:t>
            </a:r>
            <a:r>
              <a:rPr lang="nb-NO" dirty="0" err="1" smtClean="0"/>
              <a:t>uncertainty</a:t>
            </a:r>
            <a:r>
              <a:rPr lang="nb-NO" dirty="0" smtClean="0"/>
              <a:t>»?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97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Robust </a:t>
            </a:r>
            <a:r>
              <a:rPr lang="nb-NO" dirty="0" err="1" smtClean="0"/>
              <a:t>Formulation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221"/>
          </a:xfrm>
        </p:spPr>
        <p:txBody>
          <a:bodyPr/>
          <a:lstStyle/>
          <a:p>
            <a:r>
              <a:rPr lang="nb-NO" dirty="0" smtClean="0"/>
              <a:t>Ensure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r>
              <a:rPr lang="nb-NO" dirty="0" smtClean="0"/>
              <a:t> holds in all scenarios: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2504395"/>
            <a:ext cx="5827755" cy="112401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12935"/>
            <a:ext cx="10515600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Scenarios </a:t>
            </a:r>
            <a:r>
              <a:rPr lang="nb-NO" dirty="0" err="1" smtClean="0"/>
              <a:t>generated</a:t>
            </a:r>
            <a:r>
              <a:rPr lang="nb-NO" dirty="0" smtClean="0"/>
              <a:t> by </a:t>
            </a:r>
            <a:r>
              <a:rPr lang="nb-NO" dirty="0" err="1" smtClean="0"/>
              <a:t>drawing</a:t>
            </a:r>
            <a:r>
              <a:rPr lang="nb-NO" dirty="0" smtClean="0"/>
              <a:t> </a:t>
            </a:r>
            <a:r>
              <a:rPr lang="nb-NO" dirty="0" err="1" smtClean="0"/>
              <a:t>variance</a:t>
            </a:r>
            <a:r>
              <a:rPr lang="nb-NO" dirty="0" smtClean="0"/>
              <a:t> </a:t>
            </a:r>
            <a:r>
              <a:rPr lang="nb-NO" dirty="0" err="1" smtClean="0"/>
              <a:t>factor</a:t>
            </a:r>
            <a:r>
              <a:rPr lang="nb-NO" dirty="0" smtClean="0"/>
              <a:t> per </a:t>
            </a:r>
            <a:r>
              <a:rPr lang="nb-NO" dirty="0" err="1" smtClean="0"/>
              <a:t>well</a:t>
            </a:r>
            <a:r>
              <a:rPr lang="nb-NO" dirty="0" smtClean="0"/>
              <a:t> per scenario:</a:t>
            </a:r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37" y="4307176"/>
            <a:ext cx="5487166" cy="73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4919147"/>
            <a:ext cx="593490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Scenario Evaluation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ways</a:t>
            </a:r>
            <a:r>
              <a:rPr lang="nb-NO" dirty="0" smtClean="0"/>
              <a:t> to </a:t>
            </a:r>
            <a:r>
              <a:rPr lang="nb-NO" dirty="0" err="1" smtClean="0"/>
              <a:t>evaluate</a:t>
            </a:r>
            <a:r>
              <a:rPr lang="nb-NO" dirty="0" smtClean="0"/>
              <a:t> scenarios: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infeasibility</a:t>
            </a:r>
            <a:r>
              <a:rPr lang="nb-NO" dirty="0" smtClean="0"/>
              <a:t> </a:t>
            </a:r>
            <a:r>
              <a:rPr lang="nb-NO" dirty="0" err="1" smtClean="0"/>
              <a:t>occurs</a:t>
            </a:r>
            <a:endParaRPr lang="nb-NO" dirty="0" smtClean="0"/>
          </a:p>
          <a:p>
            <a:pPr lvl="1"/>
            <a:r>
              <a:rPr lang="nb-NO" dirty="0" err="1" smtClean="0"/>
              <a:t>Recourse</a:t>
            </a:r>
            <a:r>
              <a:rPr lang="nb-NO" dirty="0" smtClean="0"/>
              <a:t>, </a:t>
            </a:r>
            <a:r>
              <a:rPr lang="nb-NO" dirty="0" err="1" smtClean="0"/>
              <a:t>avoid</a:t>
            </a:r>
            <a:r>
              <a:rPr lang="nb-NO" dirty="0" smtClean="0"/>
              <a:t> </a:t>
            </a:r>
            <a:r>
              <a:rPr lang="nb-NO" dirty="0" err="1" smtClean="0"/>
              <a:t>infeasibility</a:t>
            </a:r>
            <a:endParaRPr lang="nb-NO" dirty="0"/>
          </a:p>
          <a:p>
            <a:pPr lvl="1"/>
            <a:endParaRPr lang="nb-NO" dirty="0" smtClean="0"/>
          </a:p>
          <a:p>
            <a:r>
              <a:rPr lang="nb-NO" dirty="0" err="1" smtClean="0"/>
              <a:t>Generally</a:t>
            </a:r>
            <a:r>
              <a:rPr lang="nb-NO" dirty="0" smtClean="0"/>
              <a:t> </a:t>
            </a:r>
            <a:r>
              <a:rPr lang="nb-NO" dirty="0" err="1" smtClean="0"/>
              <a:t>solve</a:t>
            </a:r>
            <a:r>
              <a:rPr lang="nb-NO" dirty="0" smtClean="0"/>
              <a:t> problem for ≤ 100 scenarios and </a:t>
            </a:r>
            <a:r>
              <a:rPr lang="nb-NO" dirty="0" err="1" smtClean="0"/>
              <a:t>evaluate</a:t>
            </a:r>
            <a:r>
              <a:rPr lang="nb-NO" dirty="0" smtClean="0"/>
              <a:t> for ≥10 000 scenarios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No </a:t>
            </a:r>
            <a:r>
              <a:rPr lang="nb-NO" dirty="0" err="1" smtClean="0"/>
              <a:t>Recourse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171" cy="4351338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Follow</a:t>
            </a:r>
            <a:r>
              <a:rPr lang="nb-NO" dirty="0" smtClean="0"/>
              <a:t> choke </a:t>
            </a:r>
            <a:r>
              <a:rPr lang="nb-NO" dirty="0" err="1" smtClean="0"/>
              <a:t>values</a:t>
            </a:r>
            <a:r>
              <a:rPr lang="nb-NO" dirty="0" smtClean="0"/>
              <a:t> from </a:t>
            </a:r>
            <a:r>
              <a:rPr lang="nb-NO" dirty="0" err="1" smtClean="0"/>
              <a:t>solution</a:t>
            </a:r>
            <a:r>
              <a:rPr lang="nb-NO" dirty="0" smtClean="0"/>
              <a:t> </a:t>
            </a:r>
            <a:r>
              <a:rPr lang="nb-NO" dirty="0" err="1" smtClean="0"/>
              <a:t>regardless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infeasibility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As </a:t>
            </a:r>
            <a:r>
              <a:rPr lang="nb-NO" dirty="0" err="1" smtClean="0"/>
              <a:t>expected</a:t>
            </a:r>
            <a:r>
              <a:rPr lang="nb-NO" dirty="0" smtClean="0"/>
              <a:t>, EEV </a:t>
            </a:r>
            <a:r>
              <a:rPr lang="nb-NO" dirty="0" err="1" smtClean="0"/>
              <a:t>yields</a:t>
            </a:r>
            <a:r>
              <a:rPr lang="nb-NO" dirty="0" smtClean="0"/>
              <a:t> </a:t>
            </a:r>
            <a:r>
              <a:rPr lang="nb-NO" dirty="0" err="1" smtClean="0"/>
              <a:t>infeasible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49,7%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top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100 scenarios </a:t>
            </a:r>
            <a:r>
              <a:rPr lang="nb-NO" dirty="0" err="1" smtClean="0"/>
              <a:t>solution</a:t>
            </a:r>
            <a:r>
              <a:rPr lang="nb-NO" dirty="0" smtClean="0"/>
              <a:t> is </a:t>
            </a:r>
            <a:r>
              <a:rPr lang="nb-NO" dirty="0" err="1" smtClean="0"/>
              <a:t>infeasible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3,8%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scenarios (red bars </a:t>
            </a:r>
            <a:r>
              <a:rPr lang="nb-NO" dirty="0" err="1" smtClean="0"/>
              <a:t>bottom</a:t>
            </a:r>
            <a:r>
              <a:rPr lang="nb-NO" dirty="0" smtClean="0"/>
              <a:t> histogram)</a:t>
            </a:r>
          </a:p>
          <a:p>
            <a:endParaRPr lang="nb-NO" dirty="0"/>
          </a:p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oil</a:t>
            </a:r>
            <a:r>
              <a:rPr lang="nb-NO" dirty="0" smtClean="0"/>
              <a:t> output in </a:t>
            </a:r>
            <a:r>
              <a:rPr lang="nb-NO" dirty="0" err="1" smtClean="0"/>
              <a:t>infeasible</a:t>
            </a:r>
            <a:r>
              <a:rPr lang="nb-NO" dirty="0" smtClean="0"/>
              <a:t> scenarios as 0,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strict</a:t>
            </a:r>
            <a:r>
              <a:rPr lang="nb-NO" dirty="0" smtClean="0"/>
              <a:t> w.r.t </a:t>
            </a:r>
            <a:r>
              <a:rPr lang="nb-NO" dirty="0" err="1" smtClean="0"/>
              <a:t>the</a:t>
            </a:r>
            <a:r>
              <a:rPr lang="nb-NO" dirty="0" smtClean="0"/>
              <a:t> EEV </a:t>
            </a:r>
            <a:r>
              <a:rPr lang="nb-NO" dirty="0" err="1" smtClean="0"/>
              <a:t>solution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920230331"/>
                  </p:ext>
                </p:extLst>
              </p:nvPr>
            </p:nvGraphicFramePr>
            <p:xfrm>
              <a:off x="7969433" y="789423"/>
              <a:ext cx="4018275" cy="2818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433" y="789423"/>
                <a:ext cx="4018275" cy="281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699541932"/>
                  </p:ext>
                </p:extLst>
              </p:nvPr>
            </p:nvGraphicFramePr>
            <p:xfrm>
              <a:off x="7867058" y="3930423"/>
              <a:ext cx="4223026" cy="25874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7058" y="3930423"/>
                <a:ext cx="4223026" cy="2587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Results</a:t>
            </a:r>
            <a:r>
              <a:rPr lang="nb-NO" dirty="0" smtClean="0"/>
              <a:t>, </a:t>
            </a:r>
            <a:r>
              <a:rPr lang="nb-NO" dirty="0" err="1" smtClean="0"/>
              <a:t>Recourse</a:t>
            </a:r>
            <a:r>
              <a:rPr lang="nb-NO" dirty="0" smtClean="0"/>
              <a:t> Option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For </a:t>
            </a:r>
            <a:r>
              <a:rPr lang="nb-NO" dirty="0" err="1" smtClean="0"/>
              <a:t>each</a:t>
            </a:r>
            <a:r>
              <a:rPr lang="nb-NO" dirty="0" smtClean="0"/>
              <a:t> scenario, </a:t>
            </a:r>
            <a:r>
              <a:rPr lang="nb-NO" dirty="0" err="1" smtClean="0"/>
              <a:t>sequentially</a:t>
            </a:r>
            <a:r>
              <a:rPr lang="nb-NO" dirty="0" smtClean="0"/>
              <a:t>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well</a:t>
            </a:r>
            <a:r>
              <a:rPr lang="nb-NO" dirty="0" smtClean="0"/>
              <a:t> choke settings </a:t>
            </a:r>
            <a:r>
              <a:rPr lang="nb-NO" dirty="0" err="1" smtClean="0"/>
              <a:t>until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hit </a:t>
            </a:r>
            <a:r>
              <a:rPr lang="nb-NO" dirty="0" err="1" smtClean="0"/>
              <a:t>the</a:t>
            </a:r>
            <a:r>
              <a:rPr lang="nb-NO" dirty="0" smtClean="0"/>
              <a:t> gas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constraint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then</a:t>
            </a:r>
            <a:r>
              <a:rPr lang="nb-NO" dirty="0" smtClean="0"/>
              <a:t> stop and </a:t>
            </a:r>
            <a:r>
              <a:rPr lang="nb-NO" dirty="0" err="1" smtClean="0"/>
              <a:t>record</a:t>
            </a:r>
            <a:r>
              <a:rPr lang="nb-NO" dirty="0" smtClean="0"/>
              <a:t> </a:t>
            </a:r>
            <a:r>
              <a:rPr lang="nb-NO" dirty="0" err="1" smtClean="0"/>
              <a:t>objective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Order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to turn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decided</a:t>
            </a:r>
            <a:r>
              <a:rPr lang="nb-NO" dirty="0" smtClean="0"/>
              <a:t> by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i="1" dirty="0" err="1" smtClean="0"/>
              <a:t>mean</a:t>
            </a:r>
            <a:r>
              <a:rPr lang="nb-NO" i="1" dirty="0" smtClean="0"/>
              <a:t> gas-oil-ratio </a:t>
            </a:r>
            <a:r>
              <a:rPr lang="nb-NO" dirty="0" smtClean="0"/>
              <a:t>(GOR) over all </a:t>
            </a:r>
            <a:r>
              <a:rPr lang="nb-NO" dirty="0" err="1" smtClean="0"/>
              <a:t>feasible</a:t>
            </a:r>
            <a:r>
              <a:rPr lang="nb-NO" dirty="0" smtClean="0"/>
              <a:t> choke settings,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wells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low</a:t>
            </a:r>
            <a:r>
              <a:rPr lang="nb-NO" dirty="0" smtClean="0"/>
              <a:t> GOR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turned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first</a:t>
            </a:r>
          </a:p>
          <a:p>
            <a:endParaRPr lang="nb-NO" dirty="0"/>
          </a:p>
          <a:p>
            <a:r>
              <a:rPr lang="nb-NO" dirty="0" smtClean="0"/>
              <a:t>More </a:t>
            </a:r>
            <a:r>
              <a:rPr lang="nb-NO" dirty="0" err="1" smtClean="0"/>
              <a:t>realistic</a:t>
            </a:r>
            <a:r>
              <a:rPr lang="nb-NO" dirty="0" smtClean="0"/>
              <a:t>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scenarios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79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Preliminary Results</vt:lpstr>
      <vt:lpstr>Contents</vt:lpstr>
      <vt:lpstr>Multi-Objective Program (MOP)</vt:lpstr>
      <vt:lpstr>MOP – Pareto Front</vt:lpstr>
      <vt:lpstr>MOP – Discussion Points</vt:lpstr>
      <vt:lpstr>Robust Formulation</vt:lpstr>
      <vt:lpstr>Scenario Evaluation</vt:lpstr>
      <vt:lpstr>Results, No Recourse</vt:lpstr>
      <vt:lpstr>Results, Recourse Option</vt:lpstr>
      <vt:lpstr>Results, Recourse Option</vt:lpstr>
      <vt:lpstr>Scenario Generation with Distribution</vt:lpstr>
      <vt:lpstr>Scenario Generation with Distribution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37</cp:revision>
  <dcterms:created xsi:type="dcterms:W3CDTF">2018-05-04T08:19:40Z</dcterms:created>
  <dcterms:modified xsi:type="dcterms:W3CDTF">2018-05-04T10:53:19Z</dcterms:modified>
</cp:coreProperties>
</file>