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.stud.iot.ntnu.no\Home\bendiw\Documents\GitHub\OilOpt\results\robust_recourse_iterative\Main%20workbooks\recourse%20algorithm%20results%20comparis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.stud.iot.ntnu.no\Home\bendiw\Documents\GitHub\OilOpt\results\robust_recourse_iterative\Main%20workbooks\recourse%20algorithm%20results%20comparis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.stud.iot.ntnu.no\Home\bendiw\Documents\GitHub\OilOpt\results\technical\Time%20Resul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.stud.iot.ntnu.no\Home\bendiw\Documents\GitHub\OilOpt\results\robust_recourse_iterative\Main%20workbooks\simul%20results%20compariso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.stud.iot.ntnu.no\Home\bendiw\Documents\GitHub\OilOpt\results\robust_recourse_iterative\Main%20workbooks\simul%20results%20comparison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.stud.iot.ntnu.no\Home\bendiw\Documents\GitHub\OilOpt\results\robust_recourse_iterative\Main%20workbooks\simul%20results%20comparison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.stud.iot.ntnu.no\Home\bendiw\Documents\GitHub\OilOpt\results\robust_recourse_iterative\Main%20workbooks\simul%20results%20comparison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.stud.iot.ntnu.no\Home\bendiw\Documents\GitHub\OilOpt\results\robust_recourse_iterative\Main%20workbooks\simul%20results%20comparison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2400" dirty="0"/>
              <a:t>Initial Case </a:t>
            </a:r>
            <a:r>
              <a:rPr lang="nb-NO" sz="2400" dirty="0" smtClean="0"/>
              <a:t>A: RA</a:t>
            </a:r>
            <a:endParaRPr lang="nb-NO" sz="24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title>
    <c:autoTitleDeleted val="0"/>
    <c:plotArea>
      <c:layout/>
      <c:areaChart>
        <c:grouping val="standard"/>
        <c:varyColors val="0"/>
        <c:ser>
          <c:idx val="2"/>
          <c:order val="2"/>
          <c:tx>
            <c:strRef>
              <c:f>Sheet1!$D$22</c:f>
              <c:strCache>
                <c:ptCount val="1"/>
                <c:pt idx="0">
                  <c:v>EEV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cat>
            <c:numRef>
              <c:f>Sheet1!$A$23:$A$35</c:f>
              <c:numCache>
                <c:formatCode>General</c:formatCode>
                <c:ptCount val="13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75</c:v>
                </c:pt>
                <c:pt idx="8">
                  <c:v>100</c:v>
                </c:pt>
                <c:pt idx="9">
                  <c:v>150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</c:numCache>
            </c:numRef>
          </c:cat>
          <c:val>
            <c:numRef>
              <c:f>Sheet1!$D$23:$D$35</c:f>
              <c:numCache>
                <c:formatCode>General</c:formatCode>
                <c:ptCount val="13"/>
                <c:pt idx="0">
                  <c:v>125.18</c:v>
                </c:pt>
                <c:pt idx="1">
                  <c:v>125.18</c:v>
                </c:pt>
                <c:pt idx="2">
                  <c:v>125.18</c:v>
                </c:pt>
                <c:pt idx="3">
                  <c:v>125.18</c:v>
                </c:pt>
                <c:pt idx="4">
                  <c:v>125.18</c:v>
                </c:pt>
                <c:pt idx="5">
                  <c:v>125.18</c:v>
                </c:pt>
                <c:pt idx="6">
                  <c:v>125.18</c:v>
                </c:pt>
                <c:pt idx="7">
                  <c:v>125.18</c:v>
                </c:pt>
                <c:pt idx="8">
                  <c:v>125.18</c:v>
                </c:pt>
                <c:pt idx="9">
                  <c:v>125.18</c:v>
                </c:pt>
                <c:pt idx="10">
                  <c:v>125.18</c:v>
                </c:pt>
                <c:pt idx="11">
                  <c:v>125.18</c:v>
                </c:pt>
                <c:pt idx="12">
                  <c:v>125.18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77-4CD3-83E3-9F289EA254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83990904"/>
        <c:axId val="883990576"/>
        <c:extLst>
          <c:ext xmlns:c15="http://schemas.microsoft.com/office/drawing/2012/chart" uri="{02D57815-91ED-43cb-92C2-25804820EDAC}">
            <c15:filteredAreaSeries>
              <c15:ser>
                <c:idx val="0"/>
                <c:order val="0"/>
                <c:tx>
                  <c:v>VSS</c:v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cat>
                  <c:numRef>
                    <c:extLst>
                      <c:ext uri="{02D57815-91ED-43cb-92C2-25804820EDAC}">
                        <c15:formulaRef>
                          <c15:sqref>Sheet1!$A$23:$A$35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Sheet1!$B$23:$B$35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126.96</c:v>
                      </c:pt>
                      <c:pt idx="1">
                        <c:v>130.75</c:v>
                      </c:pt>
                      <c:pt idx="2">
                        <c:v>130.47</c:v>
                      </c:pt>
                      <c:pt idx="3">
                        <c:v>130.47</c:v>
                      </c:pt>
                      <c:pt idx="4">
                        <c:v>131.04499999999999</c:v>
                      </c:pt>
                      <c:pt idx="5">
                        <c:v>129.83000000000001</c:v>
                      </c:pt>
                      <c:pt idx="6">
                        <c:v>129.83000000000001</c:v>
                      </c:pt>
                      <c:pt idx="7">
                        <c:v>127.79</c:v>
                      </c:pt>
                      <c:pt idx="8">
                        <c:v>127.79</c:v>
                      </c:pt>
                      <c:pt idx="9">
                        <c:v>127.53</c:v>
                      </c:pt>
                      <c:pt idx="10">
                        <c:v>128.53</c:v>
                      </c:pt>
                      <c:pt idx="11">
                        <c:v>128.53</c:v>
                      </c:pt>
                      <c:pt idx="12">
                        <c:v>128.19999999999999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4-D077-4CD3-83E3-9F289EA254A8}"/>
                  </c:ext>
                </c:extLst>
              </c15:ser>
            </c15:filteredAreaSeries>
            <c15:filteredAreaSeries>
              <c15:ser>
                <c:idx val="1"/>
                <c:order val="1"/>
                <c:tx>
                  <c:v>EVPI</c:v>
                </c:tx>
                <c:spPr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noFill/>
                  </a:ln>
                  <a:effectLst/>
                </c:spP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Sheet1!$A$23:$A$35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Sheet1!$C$23:$C$35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134.18</c:v>
                      </c:pt>
                      <c:pt idx="1">
                        <c:v>134.18</c:v>
                      </c:pt>
                      <c:pt idx="2">
                        <c:v>134.18</c:v>
                      </c:pt>
                      <c:pt idx="3">
                        <c:v>134.18</c:v>
                      </c:pt>
                      <c:pt idx="4">
                        <c:v>134.18</c:v>
                      </c:pt>
                      <c:pt idx="5">
                        <c:v>134.18</c:v>
                      </c:pt>
                      <c:pt idx="6">
                        <c:v>134.18</c:v>
                      </c:pt>
                      <c:pt idx="7">
                        <c:v>134.18</c:v>
                      </c:pt>
                      <c:pt idx="8">
                        <c:v>134.18</c:v>
                      </c:pt>
                      <c:pt idx="9">
                        <c:v>134.18</c:v>
                      </c:pt>
                      <c:pt idx="10">
                        <c:v>134.18</c:v>
                      </c:pt>
                      <c:pt idx="11">
                        <c:v>134.18</c:v>
                      </c:pt>
                      <c:pt idx="12">
                        <c:v>134.18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D077-4CD3-83E3-9F289EA254A8}"/>
                  </c:ext>
                </c:extLst>
              </c15:ser>
            </c15:filteredAreaSeries>
            <c15:filteredAreaSeries>
              <c15:ser>
                <c:idx val="3"/>
                <c:order val="3"/>
                <c:tx>
                  <c:v>Infeasible Count</c:v>
                </c:tx>
                <c:spPr>
                  <a:solidFill>
                    <a:schemeClr val="accent1">
                      <a:alpha val="38000"/>
                    </a:schemeClr>
                  </a:solidFill>
                  <a:ln>
                    <a:solidFill>
                      <a:schemeClr val="accent3"/>
                    </a:solidFill>
                  </a:ln>
                  <a:effectLst/>
                </c:spP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Sheet1!$A$23:$A$35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Sheet1!$E$23:$E$35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60</c:v>
                      </c:pt>
                      <c:pt idx="1">
                        <c:v>12</c:v>
                      </c:pt>
                      <c:pt idx="2">
                        <c:v>12</c:v>
                      </c:pt>
                      <c:pt idx="3">
                        <c:v>12</c:v>
                      </c:pt>
                      <c:pt idx="4">
                        <c:v>11</c:v>
                      </c:pt>
                      <c:pt idx="5">
                        <c:v>8</c:v>
                      </c:pt>
                      <c:pt idx="6">
                        <c:v>8</c:v>
                      </c:pt>
                      <c:pt idx="7">
                        <c:v>2</c:v>
                      </c:pt>
                      <c:pt idx="8">
                        <c:v>2</c:v>
                      </c:pt>
                      <c:pt idx="9">
                        <c:v>2</c:v>
                      </c:pt>
                      <c:pt idx="10">
                        <c:v>2</c:v>
                      </c:pt>
                      <c:pt idx="11">
                        <c:v>2</c:v>
                      </c:pt>
                      <c:pt idx="12">
                        <c:v>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D077-4CD3-83E3-9F289EA254A8}"/>
                  </c:ext>
                </c:extLst>
              </c15:ser>
            </c15:filteredAreaSeries>
          </c:ext>
        </c:extLst>
      </c:areaChart>
      <c:lineChart>
        <c:grouping val="standard"/>
        <c:varyColors val="0"/>
        <c:ser>
          <c:idx val="4"/>
          <c:order val="4"/>
          <c:tx>
            <c:v>EEV</c:v>
          </c:tx>
          <c:spPr>
            <a:ln w="25400" cap="rnd">
              <a:solidFill>
                <a:schemeClr val="accent2">
                  <a:lumMod val="75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Sheet1!$H$23:$H$35</c:f>
              <c:numCache>
                <c:formatCode>General</c:formatCode>
                <c:ptCount val="13"/>
                <c:pt idx="0">
                  <c:v>125.18</c:v>
                </c:pt>
                <c:pt idx="1">
                  <c:v>125.18</c:v>
                </c:pt>
                <c:pt idx="2">
                  <c:v>125.18</c:v>
                </c:pt>
                <c:pt idx="3">
                  <c:v>125.18</c:v>
                </c:pt>
                <c:pt idx="4">
                  <c:v>125.18</c:v>
                </c:pt>
                <c:pt idx="5">
                  <c:v>125.18</c:v>
                </c:pt>
                <c:pt idx="6">
                  <c:v>125.18</c:v>
                </c:pt>
                <c:pt idx="7">
                  <c:v>125.18</c:v>
                </c:pt>
                <c:pt idx="8">
                  <c:v>125.18</c:v>
                </c:pt>
                <c:pt idx="9">
                  <c:v>125.18</c:v>
                </c:pt>
                <c:pt idx="10">
                  <c:v>125.18</c:v>
                </c:pt>
                <c:pt idx="11">
                  <c:v>125.18</c:v>
                </c:pt>
                <c:pt idx="12">
                  <c:v>125.18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077-4CD3-83E3-9F289EA254A8}"/>
            </c:ext>
          </c:extLst>
        </c:ser>
        <c:ser>
          <c:idx val="5"/>
          <c:order val="5"/>
          <c:tx>
            <c:v>WS</c:v>
          </c:tx>
          <c:spPr>
            <a:ln w="25400" cap="rnd">
              <a:solidFill>
                <a:schemeClr val="accent5">
                  <a:lumMod val="75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Sheet1!$G$23:$G$35</c:f>
              <c:numCache>
                <c:formatCode>General</c:formatCode>
                <c:ptCount val="13"/>
                <c:pt idx="0">
                  <c:v>134.18</c:v>
                </c:pt>
                <c:pt idx="1">
                  <c:v>134.18</c:v>
                </c:pt>
                <c:pt idx="2">
                  <c:v>134.18</c:v>
                </c:pt>
                <c:pt idx="3">
                  <c:v>134.18</c:v>
                </c:pt>
                <c:pt idx="4">
                  <c:v>134.18</c:v>
                </c:pt>
                <c:pt idx="5">
                  <c:v>134.18</c:v>
                </c:pt>
                <c:pt idx="6">
                  <c:v>134.18</c:v>
                </c:pt>
                <c:pt idx="7">
                  <c:v>134.18</c:v>
                </c:pt>
                <c:pt idx="8">
                  <c:v>134.18</c:v>
                </c:pt>
                <c:pt idx="9">
                  <c:v>134.18</c:v>
                </c:pt>
                <c:pt idx="10">
                  <c:v>134.18</c:v>
                </c:pt>
                <c:pt idx="11">
                  <c:v>134.18</c:v>
                </c:pt>
                <c:pt idx="12">
                  <c:v>134.18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077-4CD3-83E3-9F289EA254A8}"/>
            </c:ext>
          </c:extLst>
        </c:ser>
        <c:ser>
          <c:idx val="6"/>
          <c:order val="6"/>
          <c:tx>
            <c:v>RA Objective Value</c:v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Sheet1!$F$23:$F$35</c:f>
              <c:numCache>
                <c:formatCode>General</c:formatCode>
                <c:ptCount val="13"/>
                <c:pt idx="0">
                  <c:v>126.96</c:v>
                </c:pt>
                <c:pt idx="1">
                  <c:v>130.75</c:v>
                </c:pt>
                <c:pt idx="2">
                  <c:v>130.47</c:v>
                </c:pt>
                <c:pt idx="3">
                  <c:v>130.47</c:v>
                </c:pt>
                <c:pt idx="4">
                  <c:v>131.04499999999999</c:v>
                </c:pt>
                <c:pt idx="5">
                  <c:v>129.83000000000001</c:v>
                </c:pt>
                <c:pt idx="6">
                  <c:v>129.83000000000001</c:v>
                </c:pt>
                <c:pt idx="7">
                  <c:v>127.79</c:v>
                </c:pt>
                <c:pt idx="8">
                  <c:v>127.79</c:v>
                </c:pt>
                <c:pt idx="9">
                  <c:v>127.53</c:v>
                </c:pt>
                <c:pt idx="10">
                  <c:v>128.53</c:v>
                </c:pt>
                <c:pt idx="11">
                  <c:v>128.53</c:v>
                </c:pt>
                <c:pt idx="12">
                  <c:v>128.19999999999999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077-4CD3-83E3-9F289EA254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990904"/>
        <c:axId val="883990576"/>
      </c:lineChart>
      <c:valAx>
        <c:axId val="883990576"/>
        <c:scaling>
          <c:orientation val="minMax"/>
          <c:max val="136"/>
          <c:min val="124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600"/>
                  <a:t>Oil Output [Sm3/h]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883990904"/>
        <c:crosses val="autoZero"/>
        <c:crossBetween val="between"/>
      </c:valAx>
      <c:catAx>
        <c:axId val="8839909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600"/>
                  <a:t>Scenarios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88399057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nb-NO" sz="2400" dirty="0"/>
              <a:t>Initial Case </a:t>
            </a:r>
            <a:r>
              <a:rPr lang="nb-NO" sz="2400" dirty="0" smtClean="0"/>
              <a:t>B:</a:t>
            </a:r>
            <a:r>
              <a:rPr lang="nb-NO" sz="2400" baseline="0" dirty="0" smtClean="0"/>
              <a:t> RA</a:t>
            </a:r>
            <a:endParaRPr lang="nb-NO" sz="2400" dirty="0" smtClean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2400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nb-NO"/>
        </a:p>
      </c:txPr>
    </c:title>
    <c:autoTitleDeleted val="0"/>
    <c:plotArea>
      <c:layout/>
      <c:areaChart>
        <c:grouping val="standard"/>
        <c:varyColors val="0"/>
        <c:ser>
          <c:idx val="2"/>
          <c:order val="2"/>
          <c:tx>
            <c:strRef>
              <c:f>Sheet1!$D$22</c:f>
              <c:strCache>
                <c:ptCount val="1"/>
                <c:pt idx="0">
                  <c:v>EEV</c:v>
                </c:pt>
              </c:strCache>
            </c:strRef>
          </c:tx>
          <c:spPr>
            <a:solidFill>
              <a:schemeClr val="bg1"/>
            </a:solidFill>
            <a:ln w="25400">
              <a:noFill/>
            </a:ln>
            <a:effectLst/>
          </c:spPr>
          <c:cat>
            <c:numRef>
              <c:f>Sheet1!$A$23:$A$35</c:f>
              <c:numCache>
                <c:formatCode>General</c:formatCode>
                <c:ptCount val="13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75</c:v>
                </c:pt>
                <c:pt idx="8">
                  <c:v>100</c:v>
                </c:pt>
                <c:pt idx="9">
                  <c:v>150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</c:numCache>
            </c:numRef>
          </c:cat>
          <c:val>
            <c:numRef>
              <c:f>Sheet1!$Q$23:$Q$35</c:f>
              <c:numCache>
                <c:formatCode>General</c:formatCode>
                <c:ptCount val="13"/>
                <c:pt idx="0">
                  <c:v>105.79</c:v>
                </c:pt>
                <c:pt idx="1">
                  <c:v>105.79</c:v>
                </c:pt>
                <c:pt idx="2">
                  <c:v>105.79</c:v>
                </c:pt>
                <c:pt idx="3">
                  <c:v>105.79</c:v>
                </c:pt>
                <c:pt idx="4">
                  <c:v>105.79</c:v>
                </c:pt>
                <c:pt idx="5">
                  <c:v>105.79</c:v>
                </c:pt>
                <c:pt idx="6">
                  <c:v>105.79</c:v>
                </c:pt>
                <c:pt idx="7">
                  <c:v>105.79</c:v>
                </c:pt>
                <c:pt idx="8">
                  <c:v>105.79</c:v>
                </c:pt>
                <c:pt idx="9">
                  <c:v>105.79</c:v>
                </c:pt>
                <c:pt idx="10">
                  <c:v>105.79</c:v>
                </c:pt>
                <c:pt idx="11">
                  <c:v>105.79</c:v>
                </c:pt>
                <c:pt idx="12">
                  <c:v>105.79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D9-48CC-9F0D-87F92E7F87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83990904"/>
        <c:axId val="883990576"/>
        <c:extLst>
          <c:ext xmlns:c15="http://schemas.microsoft.com/office/drawing/2012/chart" uri="{02D57815-91ED-43cb-92C2-25804820EDAC}">
            <c15:filteredAreaSeries>
              <c15:ser>
                <c:idx val="1"/>
                <c:order val="0"/>
                <c:tx>
                  <c:v>EVPI</c:v>
                </c:tx>
                <c:spPr>
                  <a:solidFill>
                    <a:schemeClr val="accent5">
                      <a:lumMod val="20000"/>
                      <a:lumOff val="80000"/>
                    </a:schemeClr>
                  </a:solidFill>
                  <a:ln w="25400">
                    <a:noFill/>
                  </a:ln>
                  <a:effectLst/>
                </c:spPr>
                <c:cat>
                  <c:numRef>
                    <c:extLst>
                      <c:ext uri="{02D57815-91ED-43cb-92C2-25804820EDAC}">
                        <c15:formulaRef>
                          <c15:sqref>Sheet1!$A$23:$A$35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Sheet1!$P$23:$P$35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120.37</c:v>
                      </c:pt>
                      <c:pt idx="1">
                        <c:v>120.37</c:v>
                      </c:pt>
                      <c:pt idx="2">
                        <c:v>120.37</c:v>
                      </c:pt>
                      <c:pt idx="3">
                        <c:v>120.37</c:v>
                      </c:pt>
                      <c:pt idx="4">
                        <c:v>120.37</c:v>
                      </c:pt>
                      <c:pt idx="5">
                        <c:v>120.37</c:v>
                      </c:pt>
                      <c:pt idx="6">
                        <c:v>120.37</c:v>
                      </c:pt>
                      <c:pt idx="7">
                        <c:v>120.37</c:v>
                      </c:pt>
                      <c:pt idx="8">
                        <c:v>120.37</c:v>
                      </c:pt>
                      <c:pt idx="9">
                        <c:v>120.37</c:v>
                      </c:pt>
                      <c:pt idx="10">
                        <c:v>120.37</c:v>
                      </c:pt>
                      <c:pt idx="11">
                        <c:v>120.37</c:v>
                      </c:pt>
                      <c:pt idx="12">
                        <c:v>120.37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4-A5D9-48CC-9F0D-87F92E7F87C9}"/>
                  </c:ext>
                </c:extLst>
              </c15:ser>
            </c15:filteredAreaSeries>
            <c15:filteredAreaSeries>
              <c15:ser>
                <c:idx val="0"/>
                <c:order val="1"/>
                <c:tx>
                  <c:v>VSS</c:v>
                </c:tx>
                <c:spPr>
                  <a:solidFill>
                    <a:schemeClr val="accent1"/>
                  </a:solidFill>
                  <a:ln w="25400">
                    <a:noFill/>
                  </a:ln>
                  <a:effectLst/>
                </c:spP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Sheet1!$A$23:$A$35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Sheet1!$O$23:$O$35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115.05</c:v>
                      </c:pt>
                      <c:pt idx="1">
                        <c:v>113.58846935776199</c:v>
                      </c:pt>
                      <c:pt idx="2">
                        <c:v>113.77667603384999</c:v>
                      </c:pt>
                      <c:pt idx="3">
                        <c:v>113.77667583039999</c:v>
                      </c:pt>
                      <c:pt idx="4">
                        <c:v>109.10116875113199</c:v>
                      </c:pt>
                      <c:pt idx="5">
                        <c:v>108.939860599159</c:v>
                      </c:pt>
                      <c:pt idx="6">
                        <c:v>108.522081297307</c:v>
                      </c:pt>
                      <c:pt idx="7">
                        <c:v>108.30782755820999</c:v>
                      </c:pt>
                      <c:pt idx="8">
                        <c:v>108.30782755820999</c:v>
                      </c:pt>
                      <c:pt idx="9">
                        <c:v>108.307753839645</c:v>
                      </c:pt>
                      <c:pt idx="10">
                        <c:v>108.307753812408</c:v>
                      </c:pt>
                      <c:pt idx="11">
                        <c:v>108.11871201266</c:v>
                      </c:pt>
                      <c:pt idx="12">
                        <c:v>108.100436427529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A5D9-48CC-9F0D-87F92E7F87C9}"/>
                  </c:ext>
                </c:extLst>
              </c15:ser>
            </c15:filteredAreaSeries>
            <c15:filteredAreaSeries>
              <c15:ser>
                <c:idx val="3"/>
                <c:order val="3"/>
                <c:tx>
                  <c:v>Infeasible Count</c:v>
                </c:tx>
                <c:spPr>
                  <a:solidFill>
                    <a:schemeClr val="accent1">
                      <a:alpha val="38000"/>
                    </a:schemeClr>
                  </a:solidFill>
                  <a:ln>
                    <a:solidFill>
                      <a:schemeClr val="accent3"/>
                    </a:solidFill>
                  </a:ln>
                  <a:effectLst/>
                </c:spP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Sheet1!$A$23:$A$35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Sheet1!$E$23:$E$35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60</c:v>
                      </c:pt>
                      <c:pt idx="1">
                        <c:v>12</c:v>
                      </c:pt>
                      <c:pt idx="2">
                        <c:v>12</c:v>
                      </c:pt>
                      <c:pt idx="3">
                        <c:v>12</c:v>
                      </c:pt>
                      <c:pt idx="4">
                        <c:v>11</c:v>
                      </c:pt>
                      <c:pt idx="5">
                        <c:v>8</c:v>
                      </c:pt>
                      <c:pt idx="6">
                        <c:v>8</c:v>
                      </c:pt>
                      <c:pt idx="7">
                        <c:v>2</c:v>
                      </c:pt>
                      <c:pt idx="8">
                        <c:v>2</c:v>
                      </c:pt>
                      <c:pt idx="9">
                        <c:v>2</c:v>
                      </c:pt>
                      <c:pt idx="10">
                        <c:v>2</c:v>
                      </c:pt>
                      <c:pt idx="11">
                        <c:v>2</c:v>
                      </c:pt>
                      <c:pt idx="12">
                        <c:v>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A5D9-48CC-9F0D-87F92E7F87C9}"/>
                  </c:ext>
                </c:extLst>
              </c15:ser>
            </c15:filteredAreaSeries>
          </c:ext>
        </c:extLst>
      </c:areaChart>
      <c:lineChart>
        <c:grouping val="standard"/>
        <c:varyColors val="0"/>
        <c:ser>
          <c:idx val="4"/>
          <c:order val="4"/>
          <c:tx>
            <c:v>EEV</c:v>
          </c:tx>
          <c:spPr>
            <a:ln w="25400" cap="rnd">
              <a:solidFill>
                <a:schemeClr val="accent2">
                  <a:lumMod val="75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Sheet1!$Q$23:$Q$35</c:f>
              <c:numCache>
                <c:formatCode>General</c:formatCode>
                <c:ptCount val="13"/>
                <c:pt idx="0">
                  <c:v>105.79</c:v>
                </c:pt>
                <c:pt idx="1">
                  <c:v>105.79</c:v>
                </c:pt>
                <c:pt idx="2">
                  <c:v>105.79</c:v>
                </c:pt>
                <c:pt idx="3">
                  <c:v>105.79</c:v>
                </c:pt>
                <c:pt idx="4">
                  <c:v>105.79</c:v>
                </c:pt>
                <c:pt idx="5">
                  <c:v>105.79</c:v>
                </c:pt>
                <c:pt idx="6">
                  <c:v>105.79</c:v>
                </c:pt>
                <c:pt idx="7">
                  <c:v>105.79</c:v>
                </c:pt>
                <c:pt idx="8">
                  <c:v>105.79</c:v>
                </c:pt>
                <c:pt idx="9">
                  <c:v>105.79</c:v>
                </c:pt>
                <c:pt idx="10">
                  <c:v>105.79</c:v>
                </c:pt>
                <c:pt idx="11">
                  <c:v>105.79</c:v>
                </c:pt>
                <c:pt idx="12">
                  <c:v>105.79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5D9-48CC-9F0D-87F92E7F87C9}"/>
            </c:ext>
          </c:extLst>
        </c:ser>
        <c:ser>
          <c:idx val="5"/>
          <c:order val="5"/>
          <c:tx>
            <c:v>WS</c:v>
          </c:tx>
          <c:spPr>
            <a:ln w="25400" cap="rnd">
              <a:solidFill>
                <a:schemeClr val="accent5">
                  <a:lumMod val="75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Sheet1!$P$23:$P$35</c:f>
              <c:numCache>
                <c:formatCode>General</c:formatCode>
                <c:ptCount val="13"/>
                <c:pt idx="0">
                  <c:v>120.37</c:v>
                </c:pt>
                <c:pt idx="1">
                  <c:v>120.37</c:v>
                </c:pt>
                <c:pt idx="2">
                  <c:v>120.37</c:v>
                </c:pt>
                <c:pt idx="3">
                  <c:v>120.37</c:v>
                </c:pt>
                <c:pt idx="4">
                  <c:v>120.37</c:v>
                </c:pt>
                <c:pt idx="5">
                  <c:v>120.37</c:v>
                </c:pt>
                <c:pt idx="6">
                  <c:v>120.37</c:v>
                </c:pt>
                <c:pt idx="7">
                  <c:v>120.37</c:v>
                </c:pt>
                <c:pt idx="8">
                  <c:v>120.37</c:v>
                </c:pt>
                <c:pt idx="9">
                  <c:v>120.37</c:v>
                </c:pt>
                <c:pt idx="10">
                  <c:v>120.37</c:v>
                </c:pt>
                <c:pt idx="11">
                  <c:v>120.37</c:v>
                </c:pt>
                <c:pt idx="12">
                  <c:v>120.37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5D9-48CC-9F0D-87F92E7F87C9}"/>
            </c:ext>
          </c:extLst>
        </c:ser>
        <c:ser>
          <c:idx val="6"/>
          <c:order val="6"/>
          <c:tx>
            <c:v>RA Objective Value</c:v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Sheet1!$O$23:$O$35</c:f>
              <c:numCache>
                <c:formatCode>General</c:formatCode>
                <c:ptCount val="13"/>
                <c:pt idx="0">
                  <c:v>115.05</c:v>
                </c:pt>
                <c:pt idx="1">
                  <c:v>113.58846935776199</c:v>
                </c:pt>
                <c:pt idx="2">
                  <c:v>113.77667603384999</c:v>
                </c:pt>
                <c:pt idx="3">
                  <c:v>113.77667583039999</c:v>
                </c:pt>
                <c:pt idx="4">
                  <c:v>109.10116875113199</c:v>
                </c:pt>
                <c:pt idx="5">
                  <c:v>108.939860599159</c:v>
                </c:pt>
                <c:pt idx="6">
                  <c:v>108.522081297307</c:v>
                </c:pt>
                <c:pt idx="7">
                  <c:v>108.30782755820999</c:v>
                </c:pt>
                <c:pt idx="8">
                  <c:v>108.30782755820999</c:v>
                </c:pt>
                <c:pt idx="9">
                  <c:v>108.307753839645</c:v>
                </c:pt>
                <c:pt idx="10">
                  <c:v>108.307753812408</c:v>
                </c:pt>
                <c:pt idx="11">
                  <c:v>108.11871201266</c:v>
                </c:pt>
                <c:pt idx="12">
                  <c:v>108.100436427529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5D9-48CC-9F0D-87F92E7F87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990904"/>
        <c:axId val="883990576"/>
      </c:lineChart>
      <c:valAx>
        <c:axId val="883990576"/>
        <c:scaling>
          <c:orientation val="minMax"/>
          <c:min val="104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600"/>
                  <a:t>Oil Output [Sm3/h]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883990904"/>
        <c:crosses val="autoZero"/>
        <c:crossBetween val="between"/>
      </c:valAx>
      <c:catAx>
        <c:axId val="8839909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600"/>
                  <a:t>Scenarios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88399057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Results!$Q$2</c:f>
              <c:strCache>
                <c:ptCount val="1"/>
                <c:pt idx="0">
                  <c:v>Markov Weighted: SOS2</c:v>
                </c:pt>
              </c:strCache>
            </c:strRef>
          </c:tx>
          <c:spPr>
            <a:ln w="19050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dPt>
            <c:idx val="17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0-48FC-4299-A103-1580B0C6DDEF}"/>
              </c:ext>
            </c:extLst>
          </c:dPt>
          <c:xVal>
            <c:numRef>
              <c:f>Results!$P$3:$P$20</c:f>
              <c:numCache>
                <c:formatCode>General</c:formatCode>
                <c:ptCount val="1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40</c:v>
                </c:pt>
                <c:pt idx="7">
                  <c:v>50</c:v>
                </c:pt>
                <c:pt idx="8">
                  <c:v>75</c:v>
                </c:pt>
                <c:pt idx="9">
                  <c:v>100</c:v>
                </c:pt>
                <c:pt idx="10">
                  <c:v>125</c:v>
                </c:pt>
                <c:pt idx="11">
                  <c:v>150</c:v>
                </c:pt>
                <c:pt idx="12">
                  <c:v>200</c:v>
                </c:pt>
                <c:pt idx="13">
                  <c:v>300</c:v>
                </c:pt>
                <c:pt idx="14">
                  <c:v>400</c:v>
                </c:pt>
                <c:pt idx="15">
                  <c:v>500</c:v>
                </c:pt>
                <c:pt idx="16">
                  <c:v>700</c:v>
                </c:pt>
                <c:pt idx="17">
                  <c:v>1000</c:v>
                </c:pt>
              </c:numCache>
            </c:numRef>
          </c:xVal>
          <c:yVal>
            <c:numRef>
              <c:f>Results!$Q$3:$Q$20</c:f>
              <c:numCache>
                <c:formatCode>General</c:formatCode>
                <c:ptCount val="18"/>
                <c:pt idx="0">
                  <c:v>5.0290108E-2</c:v>
                </c:pt>
                <c:pt idx="1">
                  <c:v>6.7125439999999995E-2</c:v>
                </c:pt>
                <c:pt idx="2">
                  <c:v>6.8750644E-2</c:v>
                </c:pt>
                <c:pt idx="3">
                  <c:v>8.1076335999999999E-2</c:v>
                </c:pt>
                <c:pt idx="4">
                  <c:v>8.6453294999999999E-2</c:v>
                </c:pt>
                <c:pt idx="5">
                  <c:v>0.102659106</c:v>
                </c:pt>
                <c:pt idx="6">
                  <c:v>0.109028769</c:v>
                </c:pt>
                <c:pt idx="7">
                  <c:v>0.125884318</c:v>
                </c:pt>
                <c:pt idx="8">
                  <c:v>0.222565293</c:v>
                </c:pt>
                <c:pt idx="9">
                  <c:v>0.31102433200000001</c:v>
                </c:pt>
                <c:pt idx="10">
                  <c:v>0.39758353200000002</c:v>
                </c:pt>
                <c:pt idx="11">
                  <c:v>0.60275688199999999</c:v>
                </c:pt>
                <c:pt idx="12">
                  <c:v>1.098496079</c:v>
                </c:pt>
                <c:pt idx="13">
                  <c:v>3.0697060349999998</c:v>
                </c:pt>
                <c:pt idx="14">
                  <c:v>6.6160636190000002</c:v>
                </c:pt>
                <c:pt idx="15">
                  <c:v>13.195670509999999</c:v>
                </c:pt>
                <c:pt idx="16">
                  <c:v>15.47045043</c:v>
                </c:pt>
                <c:pt idx="17">
                  <c:v>22.921153400000001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8FC-4299-A103-1580B0C6DDEF}"/>
            </c:ext>
          </c:extLst>
        </c:ser>
        <c:ser>
          <c:idx val="1"/>
          <c:order val="1"/>
          <c:tx>
            <c:strRef>
              <c:f>Results!$R$2</c:f>
              <c:strCache>
                <c:ptCount val="1"/>
                <c:pt idx="0">
                  <c:v>Markov Weighted: Neural Network</c:v>
                </c:pt>
              </c:strCache>
            </c:strRef>
          </c:tx>
          <c:spPr>
            <a:ln w="19050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dPt>
            <c:idx val="7"/>
            <c:marker>
              <c:symbol val="star"/>
              <c:size val="5"/>
              <c:spPr>
                <a:solidFill>
                  <a:schemeClr val="accent5">
                    <a:lumMod val="75000"/>
                  </a:schemeClr>
                </a:solidFill>
                <a:ln w="9525">
                  <a:solidFill>
                    <a:schemeClr val="accent5">
                      <a:lumMod val="75000"/>
                    </a:schemeClr>
                  </a:solidFill>
                  <a:headEnd type="none"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8FC-4299-A103-1580B0C6DDEF}"/>
              </c:ext>
            </c:extLst>
          </c:dPt>
          <c:xVal>
            <c:numRef>
              <c:f>Results!$P$3:$P$20</c:f>
              <c:numCache>
                <c:formatCode>General</c:formatCode>
                <c:ptCount val="1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40</c:v>
                </c:pt>
                <c:pt idx="7">
                  <c:v>50</c:v>
                </c:pt>
                <c:pt idx="8">
                  <c:v>75</c:v>
                </c:pt>
                <c:pt idx="9">
                  <c:v>100</c:v>
                </c:pt>
                <c:pt idx="10">
                  <c:v>125</c:v>
                </c:pt>
                <c:pt idx="11">
                  <c:v>150</c:v>
                </c:pt>
                <c:pt idx="12">
                  <c:v>200</c:v>
                </c:pt>
                <c:pt idx="13">
                  <c:v>300</c:v>
                </c:pt>
                <c:pt idx="14">
                  <c:v>400</c:v>
                </c:pt>
                <c:pt idx="15">
                  <c:v>500</c:v>
                </c:pt>
                <c:pt idx="16">
                  <c:v>700</c:v>
                </c:pt>
                <c:pt idx="17">
                  <c:v>1000</c:v>
                </c:pt>
              </c:numCache>
            </c:numRef>
          </c:xVal>
          <c:yVal>
            <c:numRef>
              <c:f>Results!$R$3:$R$20</c:f>
              <c:numCache>
                <c:formatCode>General</c:formatCode>
                <c:ptCount val="18"/>
                <c:pt idx="0">
                  <c:v>0.46471314430236799</c:v>
                </c:pt>
                <c:pt idx="1">
                  <c:v>2.2614639759063699</c:v>
                </c:pt>
                <c:pt idx="2">
                  <c:v>3.7407707929611198</c:v>
                </c:pt>
                <c:pt idx="3">
                  <c:v>9.1629088401794405</c:v>
                </c:pt>
                <c:pt idx="4">
                  <c:v>21.082447910308801</c:v>
                </c:pt>
                <c:pt idx="5">
                  <c:v>19.164302062988199</c:v>
                </c:pt>
                <c:pt idx="6">
                  <c:v>40.686385011672897</c:v>
                </c:pt>
                <c:pt idx="7">
                  <c:v>50.685721254348699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48FC-4299-A103-1580B0C6DDEF}"/>
            </c:ext>
          </c:extLst>
        </c:ser>
        <c:ser>
          <c:idx val="2"/>
          <c:order val="2"/>
          <c:tx>
            <c:strRef>
              <c:f>Results!$S$2</c:f>
              <c:strCache>
                <c:ptCount val="1"/>
                <c:pt idx="0">
                  <c:v>Factor</c:v>
                </c:pt>
              </c:strCache>
            </c:strRef>
          </c:tx>
          <c:spPr>
            <a:ln w="19050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Results!$P$3:$P$20</c:f>
              <c:numCache>
                <c:formatCode>General</c:formatCode>
                <c:ptCount val="1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40</c:v>
                </c:pt>
                <c:pt idx="7">
                  <c:v>50</c:v>
                </c:pt>
                <c:pt idx="8">
                  <c:v>75</c:v>
                </c:pt>
                <c:pt idx="9">
                  <c:v>100</c:v>
                </c:pt>
                <c:pt idx="10">
                  <c:v>125</c:v>
                </c:pt>
                <c:pt idx="11">
                  <c:v>150</c:v>
                </c:pt>
                <c:pt idx="12">
                  <c:v>200</c:v>
                </c:pt>
                <c:pt idx="13">
                  <c:v>300</c:v>
                </c:pt>
                <c:pt idx="14">
                  <c:v>400</c:v>
                </c:pt>
                <c:pt idx="15">
                  <c:v>500</c:v>
                </c:pt>
                <c:pt idx="16">
                  <c:v>700</c:v>
                </c:pt>
                <c:pt idx="17">
                  <c:v>1000</c:v>
                </c:pt>
              </c:numCache>
            </c:numRef>
          </c:xVal>
          <c:yVal>
            <c:numRef>
              <c:f>Results!$S$3:$S$20</c:f>
              <c:numCache>
                <c:formatCode>General</c:formatCode>
                <c:ptCount val="18"/>
                <c:pt idx="0">
                  <c:v>0.9</c:v>
                </c:pt>
                <c:pt idx="1">
                  <c:v>1.145</c:v>
                </c:pt>
                <c:pt idx="2">
                  <c:v>4.96</c:v>
                </c:pt>
                <c:pt idx="3">
                  <c:v>5.0129200000000003</c:v>
                </c:pt>
                <c:pt idx="4">
                  <c:v>6.99</c:v>
                </c:pt>
                <c:pt idx="5">
                  <c:v>6.97502784729003</c:v>
                </c:pt>
                <c:pt idx="6">
                  <c:v>7.6533545732498096</c:v>
                </c:pt>
                <c:pt idx="7">
                  <c:v>8.38297085762024</c:v>
                </c:pt>
                <c:pt idx="8">
                  <c:v>10.882620167732201</c:v>
                </c:pt>
                <c:pt idx="9">
                  <c:v>13.209532594680701</c:v>
                </c:pt>
                <c:pt idx="10">
                  <c:v>13.8685611963272</c:v>
                </c:pt>
                <c:pt idx="11">
                  <c:v>16.251105642318699</c:v>
                </c:pt>
                <c:pt idx="12">
                  <c:v>22.351787257194498</c:v>
                </c:pt>
                <c:pt idx="13">
                  <c:v>39.113035964965803</c:v>
                </c:pt>
                <c:pt idx="14">
                  <c:v>54.170109248161303</c:v>
                </c:pt>
                <c:pt idx="15">
                  <c:v>87.024912452697706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48FC-4299-A103-1580B0C6DD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2179440"/>
        <c:axId val="352177800"/>
      </c:scatterChart>
      <c:valAx>
        <c:axId val="3521794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600"/>
                  <a:t>Scenarios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352177800"/>
        <c:crosses val="autoZero"/>
        <c:crossBetween val="midCat"/>
      </c:valAx>
      <c:valAx>
        <c:axId val="352177800"/>
        <c:scaling>
          <c:orientation val="minMax"/>
          <c:max val="9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600"/>
                  <a:t>Mean Solve Time (s)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3521794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2400"/>
              <a:t>Initial Case</a:t>
            </a:r>
            <a:r>
              <a:rPr lang="nb-NO" sz="2400" baseline="0"/>
              <a:t> C: Switch-Off Penalty</a:t>
            </a:r>
            <a:endParaRPr lang="nb-NO" sz="24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title>
    <c:autoTitleDeleted val="0"/>
    <c:plotArea>
      <c:layout/>
      <c:area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axId val="669610408"/>
        <c:axId val="669614016"/>
        <c:extLst>
          <c:ext xmlns:c15="http://schemas.microsoft.com/office/drawing/2012/chart" uri="{02D57815-91ED-43cb-92C2-25804820EDAC}">
            <c15:filteredAreaSeries>
              <c15:ser>
                <c:idx val="3"/>
                <c:order val="3"/>
                <c:tx>
                  <c:v>EVPI</c:v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val>
                  <c:numRef>
                    <c:extLst>
                      <c:ext uri="{02D57815-91ED-43cb-92C2-25804820EDAC}">
                        <c15:formulaRef>
                          <c15:sqref>Sheet1!$C$39:$C$51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131.86000000000001</c:v>
                      </c:pt>
                      <c:pt idx="1">
                        <c:v>131.86000000000001</c:v>
                      </c:pt>
                      <c:pt idx="2">
                        <c:v>131.86000000000001</c:v>
                      </c:pt>
                      <c:pt idx="3">
                        <c:v>131.86000000000001</c:v>
                      </c:pt>
                      <c:pt idx="4">
                        <c:v>131.86000000000001</c:v>
                      </c:pt>
                      <c:pt idx="5">
                        <c:v>131.86000000000001</c:v>
                      </c:pt>
                      <c:pt idx="6">
                        <c:v>131.86000000000001</c:v>
                      </c:pt>
                      <c:pt idx="7">
                        <c:v>131.86000000000001</c:v>
                      </c:pt>
                      <c:pt idx="8">
                        <c:v>131.86000000000001</c:v>
                      </c:pt>
                      <c:pt idx="9">
                        <c:v>131.86000000000001</c:v>
                      </c:pt>
                      <c:pt idx="10">
                        <c:v>131.86000000000001</c:v>
                      </c:pt>
                      <c:pt idx="11">
                        <c:v>131.86000000000001</c:v>
                      </c:pt>
                      <c:pt idx="12">
                        <c:v>131.86000000000001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5-3515-4BA9-AB47-FA54EEE18ADB}"/>
                  </c:ext>
                </c:extLst>
              </c15:ser>
            </c15:filteredAreaSeries>
            <c15:filteredAreaSeries>
              <c15:ser>
                <c:idx val="4"/>
                <c:order val="4"/>
                <c:tx>
                  <c:v>VSS</c:v>
                </c:tx>
                <c:spPr>
                  <a:solidFill>
                    <a:schemeClr val="accent5"/>
                  </a:solidFill>
                  <a:ln>
                    <a:noFill/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Sheet1!$E$39:$E$51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108.27187127943978</c:v>
                      </c:pt>
                      <c:pt idx="1">
                        <c:v>113.67031379430423</c:v>
                      </c:pt>
                      <c:pt idx="2">
                        <c:v>114.21539494830016</c:v>
                      </c:pt>
                      <c:pt idx="3">
                        <c:v>116.08138426208811</c:v>
                      </c:pt>
                      <c:pt idx="4">
                        <c:v>115.35200699157679</c:v>
                      </c:pt>
                      <c:pt idx="5">
                        <c:v>115.0099528276165</c:v>
                      </c:pt>
                      <c:pt idx="6">
                        <c:v>114.69560382312626</c:v>
                      </c:pt>
                      <c:pt idx="7">
                        <c:v>114.08852893125128</c:v>
                      </c:pt>
                      <c:pt idx="8">
                        <c:v>112.93770485283977</c:v>
                      </c:pt>
                      <c:pt idx="9">
                        <c:v>112.91023522267056</c:v>
                      </c:pt>
                      <c:pt idx="10">
                        <c:v>112.91023522267056</c:v>
                      </c:pt>
                      <c:pt idx="11">
                        <c:v>111.63559539105303</c:v>
                      </c:pt>
                      <c:pt idx="12">
                        <c:v>111.63559539105303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3515-4BA9-AB47-FA54EEE18ADB}"/>
                  </c:ext>
                </c:extLst>
              </c15:ser>
            </c15:filteredAreaSeries>
            <c15:filteredAreaSeries>
              <c15:ser>
                <c:idx val="6"/>
                <c:order val="5"/>
                <c:tx>
                  <c:v>VSS Strict</c:v>
                </c:tx>
                <c:spPr>
                  <a:solidFill>
                    <a:schemeClr val="accent1">
                      <a:lumMod val="60000"/>
                    </a:schemeClr>
                  </a:solidFill>
                  <a:ln>
                    <a:noFill/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Sheet1!$B$39:$B$51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48.275643736800184</c:v>
                      </c:pt>
                      <c:pt idx="1">
                        <c:v>79.745700844568205</c:v>
                      </c:pt>
                      <c:pt idx="2">
                        <c:v>83.082676005325951</c:v>
                      </c:pt>
                      <c:pt idx="3">
                        <c:v>100.31233925538501</c:v>
                      </c:pt>
                      <c:pt idx="4">
                        <c:v>102.9305061684053</c:v>
                      </c:pt>
                      <c:pt idx="5">
                        <c:v>106.64038936756984</c:v>
                      </c:pt>
                      <c:pt idx="6">
                        <c:v>107.85873644733994</c:v>
                      </c:pt>
                      <c:pt idx="7">
                        <c:v>108.22254629152117</c:v>
                      </c:pt>
                      <c:pt idx="8">
                        <c:v>107.63446156943486</c:v>
                      </c:pt>
                      <c:pt idx="9">
                        <c:v>107.605033751498</c:v>
                      </c:pt>
                      <c:pt idx="10">
                        <c:v>107.605033751498</c:v>
                      </c:pt>
                      <c:pt idx="11">
                        <c:v>108.31154051726779</c:v>
                      </c:pt>
                      <c:pt idx="12">
                        <c:v>108.31154051726779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3515-4BA9-AB47-FA54EEE18ADB}"/>
                  </c:ext>
                </c:extLst>
              </c15:ser>
            </c15:filteredAreaSeries>
            <c15:filteredAreaSeries>
              <c15:ser>
                <c:idx val="5"/>
                <c:order val="6"/>
                <c:tx>
                  <c:v>EEV2</c:v>
                </c:tx>
                <c:spPr>
                  <a:solidFill>
                    <a:schemeClr val="bg1"/>
                  </a:solidFill>
                  <a:ln>
                    <a:noFill/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Sheet1!$D$39:$D$51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22.545795752419867</c:v>
                      </c:pt>
                      <c:pt idx="1">
                        <c:v>22.545795752419867</c:v>
                      </c:pt>
                      <c:pt idx="2">
                        <c:v>22.545795752419867</c:v>
                      </c:pt>
                      <c:pt idx="3">
                        <c:v>22.545795752419867</c:v>
                      </c:pt>
                      <c:pt idx="4">
                        <c:v>22.545795752419867</c:v>
                      </c:pt>
                      <c:pt idx="5">
                        <c:v>22.545795752419867</c:v>
                      </c:pt>
                      <c:pt idx="6">
                        <c:v>22.545795752419867</c:v>
                      </c:pt>
                      <c:pt idx="7">
                        <c:v>22.545795752419867</c:v>
                      </c:pt>
                      <c:pt idx="8">
                        <c:v>22.545795752419867</c:v>
                      </c:pt>
                      <c:pt idx="9">
                        <c:v>22.545795752419867</c:v>
                      </c:pt>
                      <c:pt idx="10">
                        <c:v>22.545795752419867</c:v>
                      </c:pt>
                      <c:pt idx="11">
                        <c:v>22.545795752419867</c:v>
                      </c:pt>
                      <c:pt idx="12">
                        <c:v>22.545795752419867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3515-4BA9-AB47-FA54EEE18ADB}"/>
                  </c:ext>
                </c:extLst>
              </c15:ser>
            </c15:filteredAreaSeries>
          </c:ext>
        </c:extLst>
      </c:areaChart>
      <c:lineChart>
        <c:grouping val="standard"/>
        <c:varyColors val="0"/>
        <c:ser>
          <c:idx val="2"/>
          <c:order val="2"/>
          <c:tx>
            <c:v>WS</c:v>
          </c:tx>
          <c:spPr>
            <a:ln w="25400" cap="rnd">
              <a:solidFill>
                <a:schemeClr val="accent5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Sheet1!$A$39:$A$51</c:f>
              <c:numCache>
                <c:formatCode>General</c:formatCode>
                <c:ptCount val="13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75</c:v>
                </c:pt>
                <c:pt idx="8">
                  <c:v>100</c:v>
                </c:pt>
                <c:pt idx="9">
                  <c:v>150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</c:numCache>
            </c:numRef>
          </c:cat>
          <c:val>
            <c:numRef>
              <c:f>Sheet1!$C$39:$C$51</c:f>
              <c:numCache>
                <c:formatCode>General</c:formatCode>
                <c:ptCount val="13"/>
                <c:pt idx="0">
                  <c:v>131.86000000000001</c:v>
                </c:pt>
                <c:pt idx="1">
                  <c:v>131.86000000000001</c:v>
                </c:pt>
                <c:pt idx="2">
                  <c:v>131.86000000000001</c:v>
                </c:pt>
                <c:pt idx="3">
                  <c:v>131.86000000000001</c:v>
                </c:pt>
                <c:pt idx="4">
                  <c:v>131.86000000000001</c:v>
                </c:pt>
                <c:pt idx="5">
                  <c:v>131.86000000000001</c:v>
                </c:pt>
                <c:pt idx="6">
                  <c:v>131.86000000000001</c:v>
                </c:pt>
                <c:pt idx="7">
                  <c:v>131.86000000000001</c:v>
                </c:pt>
                <c:pt idx="8">
                  <c:v>131.86000000000001</c:v>
                </c:pt>
                <c:pt idx="9">
                  <c:v>131.86000000000001</c:v>
                </c:pt>
                <c:pt idx="10">
                  <c:v>131.86000000000001</c:v>
                </c:pt>
                <c:pt idx="11">
                  <c:v>131.86000000000001</c:v>
                </c:pt>
                <c:pt idx="12">
                  <c:v>131.86000000000001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515-4BA9-AB47-FA54EEE18ADB}"/>
            </c:ext>
          </c:extLst>
        </c:ser>
        <c:ser>
          <c:idx val="7"/>
          <c:order val="7"/>
          <c:tx>
            <c:v>Switch-Off Penalty</c:v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Sheet1!$E$39:$E$51</c:f>
              <c:numCache>
                <c:formatCode>General</c:formatCode>
                <c:ptCount val="13"/>
                <c:pt idx="0">
                  <c:v>108.27187127943978</c:v>
                </c:pt>
                <c:pt idx="1">
                  <c:v>113.67031379430423</c:v>
                </c:pt>
                <c:pt idx="2">
                  <c:v>114.21539494830016</c:v>
                </c:pt>
                <c:pt idx="3">
                  <c:v>116.08138426208811</c:v>
                </c:pt>
                <c:pt idx="4">
                  <c:v>115.35200699157679</c:v>
                </c:pt>
                <c:pt idx="5">
                  <c:v>115.0099528276165</c:v>
                </c:pt>
                <c:pt idx="6">
                  <c:v>114.69560382312626</c:v>
                </c:pt>
                <c:pt idx="7">
                  <c:v>114.08852893125128</c:v>
                </c:pt>
                <c:pt idx="8">
                  <c:v>112.93770485283977</c:v>
                </c:pt>
                <c:pt idx="9">
                  <c:v>112.91023522267056</c:v>
                </c:pt>
                <c:pt idx="10">
                  <c:v>112.91023522267056</c:v>
                </c:pt>
                <c:pt idx="11">
                  <c:v>111.63559539105303</c:v>
                </c:pt>
                <c:pt idx="12">
                  <c:v>111.63559539105303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515-4BA9-AB47-FA54EEE18ADB}"/>
            </c:ext>
          </c:extLst>
        </c:ser>
        <c:ser>
          <c:idx val="8"/>
          <c:order val="8"/>
          <c:tx>
            <c:v>EEV Switch-Off</c:v>
          </c:tx>
          <c:spPr>
            <a:ln w="25400" cap="rnd">
              <a:solidFill>
                <a:schemeClr val="accent2">
                  <a:lumMod val="75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Sheet1!$F$39:$F$51</c:f>
              <c:numCache>
                <c:formatCode>General</c:formatCode>
                <c:ptCount val="13"/>
                <c:pt idx="0">
                  <c:v>99.429301529510141</c:v>
                </c:pt>
                <c:pt idx="1">
                  <c:v>99.429301529510141</c:v>
                </c:pt>
                <c:pt idx="2">
                  <c:v>99.429301529510141</c:v>
                </c:pt>
                <c:pt idx="3">
                  <c:v>99.429301529510141</c:v>
                </c:pt>
                <c:pt idx="4">
                  <c:v>99.429301529510141</c:v>
                </c:pt>
                <c:pt idx="5">
                  <c:v>99.429301529510141</c:v>
                </c:pt>
                <c:pt idx="6">
                  <c:v>99.429301529510141</c:v>
                </c:pt>
                <c:pt idx="7">
                  <c:v>99.429301529510141</c:v>
                </c:pt>
                <c:pt idx="8">
                  <c:v>99.429301529510141</c:v>
                </c:pt>
                <c:pt idx="9">
                  <c:v>99.429301529510141</c:v>
                </c:pt>
                <c:pt idx="10">
                  <c:v>99.429301529510141</c:v>
                </c:pt>
                <c:pt idx="11">
                  <c:v>99.429301529510141</c:v>
                </c:pt>
                <c:pt idx="12">
                  <c:v>99.429301529510141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515-4BA9-AB47-FA54EEE18A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69610408"/>
        <c:axId val="669614016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v>Strict Penalty</c:v>
                </c:tx>
                <c:spPr>
                  <a:ln w="19050" cap="rnd">
                    <a:solidFill>
                      <a:schemeClr val="accent6">
                        <a:lumMod val="75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Sheet1!$A$39:$A$51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Sheet1!$B$39:$B$51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48.275643736800184</c:v>
                      </c:pt>
                      <c:pt idx="1">
                        <c:v>79.745700844568205</c:v>
                      </c:pt>
                      <c:pt idx="2">
                        <c:v>83.082676005325951</c:v>
                      </c:pt>
                      <c:pt idx="3">
                        <c:v>100.31233925538501</c:v>
                      </c:pt>
                      <c:pt idx="4">
                        <c:v>102.9305061684053</c:v>
                      </c:pt>
                      <c:pt idx="5">
                        <c:v>106.64038936756984</c:v>
                      </c:pt>
                      <c:pt idx="6">
                        <c:v>107.85873644733994</c:v>
                      </c:pt>
                      <c:pt idx="7">
                        <c:v>108.22254629152117</c:v>
                      </c:pt>
                      <c:pt idx="8">
                        <c:v>107.63446156943486</c:v>
                      </c:pt>
                      <c:pt idx="9">
                        <c:v>107.605033751498</c:v>
                      </c:pt>
                      <c:pt idx="10">
                        <c:v>107.605033751498</c:v>
                      </c:pt>
                      <c:pt idx="11">
                        <c:v>108.31154051726779</c:v>
                      </c:pt>
                      <c:pt idx="12">
                        <c:v>108.31154051726779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3515-4BA9-AB47-FA54EEE18ADB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v>EEV Strict</c:v>
                </c:tx>
                <c:spPr>
                  <a:ln w="25400" cap="rnd">
                    <a:solidFill>
                      <a:schemeClr val="accent6">
                        <a:lumMod val="75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Sheet1!$A$39:$A$51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Sheet1!$D$39:$D$51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22.545795752419867</c:v>
                      </c:pt>
                      <c:pt idx="1">
                        <c:v>22.545795752419867</c:v>
                      </c:pt>
                      <c:pt idx="2">
                        <c:v>22.545795752419867</c:v>
                      </c:pt>
                      <c:pt idx="3">
                        <c:v>22.545795752419867</c:v>
                      </c:pt>
                      <c:pt idx="4">
                        <c:v>22.545795752419867</c:v>
                      </c:pt>
                      <c:pt idx="5">
                        <c:v>22.545795752419867</c:v>
                      </c:pt>
                      <c:pt idx="6">
                        <c:v>22.545795752419867</c:v>
                      </c:pt>
                      <c:pt idx="7">
                        <c:v>22.545795752419867</c:v>
                      </c:pt>
                      <c:pt idx="8">
                        <c:v>22.545795752419867</c:v>
                      </c:pt>
                      <c:pt idx="9">
                        <c:v>22.545795752419867</c:v>
                      </c:pt>
                      <c:pt idx="10">
                        <c:v>22.545795752419867</c:v>
                      </c:pt>
                      <c:pt idx="11">
                        <c:v>22.545795752419867</c:v>
                      </c:pt>
                      <c:pt idx="12">
                        <c:v>22.545795752419867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3515-4BA9-AB47-FA54EEE18ADB}"/>
                  </c:ext>
                </c:extLst>
              </c15:ser>
            </c15:filteredLineSeries>
            <c15:filteredLineSeries>
              <c15:ser>
                <c:idx val="9"/>
                <c:order val="9"/>
                <c:tx>
                  <c:v>RA ObjVal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Sheet1!$G$39:$G$50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109.20354038562397</c:v>
                      </c:pt>
                      <c:pt idx="1">
                        <c:v>112.78804965807207</c:v>
                      </c:pt>
                      <c:pt idx="2">
                        <c:v>117.15078233754488</c:v>
                      </c:pt>
                      <c:pt idx="3">
                        <c:v>117.63506396257284</c:v>
                      </c:pt>
                      <c:pt idx="4">
                        <c:v>119.35093760876916</c:v>
                      </c:pt>
                      <c:pt idx="5">
                        <c:v>116.68525913860371</c:v>
                      </c:pt>
                      <c:pt idx="6">
                        <c:v>115.87529231821765</c:v>
                      </c:pt>
                      <c:pt idx="7">
                        <c:v>115.87648862685775</c:v>
                      </c:pt>
                      <c:pt idx="8">
                        <c:v>114.75802726767851</c:v>
                      </c:pt>
                      <c:pt idx="9">
                        <c:v>112.61797262974525</c:v>
                      </c:pt>
                      <c:pt idx="10">
                        <c:v>112.65443546698727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3515-4BA9-AB47-FA54EEE18ADB}"/>
                  </c:ext>
                </c:extLst>
              </c15:ser>
            </c15:filteredLineSeries>
          </c:ext>
        </c:extLst>
      </c:lineChart>
      <c:catAx>
        <c:axId val="6696104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800"/>
                  <a:t>Scenarios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669614016"/>
        <c:crosses val="autoZero"/>
        <c:auto val="1"/>
        <c:lblAlgn val="ctr"/>
        <c:lblOffset val="100"/>
        <c:noMultiLvlLbl val="0"/>
      </c:catAx>
      <c:valAx>
        <c:axId val="669614016"/>
        <c:scaling>
          <c:orientation val="minMax"/>
          <c:min val="9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800" b="0" i="0" baseline="0">
                    <a:effectLst/>
                  </a:rPr>
                  <a:t>Oil Output [Sm3/h]</a:t>
                </a:r>
                <a:endParaRPr lang="nb-NO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669610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2400"/>
              <a:t>Initial Case</a:t>
            </a:r>
            <a:r>
              <a:rPr lang="nb-NO" sz="2400" baseline="0"/>
              <a:t> C: Strict Penalty</a:t>
            </a:r>
            <a:endParaRPr lang="nb-NO" sz="24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title>
    <c:autoTitleDeleted val="0"/>
    <c:plotArea>
      <c:layout/>
      <c:area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axId val="669610408"/>
        <c:axId val="669614016"/>
        <c:extLst>
          <c:ext xmlns:c15="http://schemas.microsoft.com/office/drawing/2012/chart" uri="{02D57815-91ED-43cb-92C2-25804820EDAC}">
            <c15:filteredAreaSeries>
              <c15:ser>
                <c:idx val="3"/>
                <c:order val="3"/>
                <c:tx>
                  <c:v>EVPI</c:v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val>
                  <c:numRef>
                    <c:extLst>
                      <c:ext uri="{02D57815-91ED-43cb-92C2-25804820EDAC}">
                        <c15:formulaRef>
                          <c15:sqref>Sheet1!$C$39:$C$51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131.86000000000001</c:v>
                      </c:pt>
                      <c:pt idx="1">
                        <c:v>131.86000000000001</c:v>
                      </c:pt>
                      <c:pt idx="2">
                        <c:v>131.86000000000001</c:v>
                      </c:pt>
                      <c:pt idx="3">
                        <c:v>131.86000000000001</c:v>
                      </c:pt>
                      <c:pt idx="4">
                        <c:v>131.86000000000001</c:v>
                      </c:pt>
                      <c:pt idx="5">
                        <c:v>131.86000000000001</c:v>
                      </c:pt>
                      <c:pt idx="6">
                        <c:v>131.86000000000001</c:v>
                      </c:pt>
                      <c:pt idx="7">
                        <c:v>131.86000000000001</c:v>
                      </c:pt>
                      <c:pt idx="8">
                        <c:v>131.86000000000001</c:v>
                      </c:pt>
                      <c:pt idx="9">
                        <c:v>131.86000000000001</c:v>
                      </c:pt>
                      <c:pt idx="10">
                        <c:v>131.86000000000001</c:v>
                      </c:pt>
                      <c:pt idx="11">
                        <c:v>131.86000000000001</c:v>
                      </c:pt>
                      <c:pt idx="12">
                        <c:v>131.86000000000001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E07D-4AB4-BA60-E3FBA1D8B021}"/>
                  </c:ext>
                </c:extLst>
              </c15:ser>
            </c15:filteredAreaSeries>
            <c15:filteredAreaSeries>
              <c15:ser>
                <c:idx val="4"/>
                <c:order val="4"/>
                <c:tx>
                  <c:v>VSS</c:v>
                </c:tx>
                <c:spPr>
                  <a:solidFill>
                    <a:schemeClr val="accent5"/>
                  </a:solidFill>
                  <a:ln>
                    <a:noFill/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Sheet1!$E$39:$E$51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108.27187127943978</c:v>
                      </c:pt>
                      <c:pt idx="1">
                        <c:v>113.67031379430423</c:v>
                      </c:pt>
                      <c:pt idx="2">
                        <c:v>114.21539494830016</c:v>
                      </c:pt>
                      <c:pt idx="3">
                        <c:v>116.08138426208811</c:v>
                      </c:pt>
                      <c:pt idx="4">
                        <c:v>115.35200699157679</c:v>
                      </c:pt>
                      <c:pt idx="5">
                        <c:v>115.0099528276165</c:v>
                      </c:pt>
                      <c:pt idx="6">
                        <c:v>114.69560382312626</c:v>
                      </c:pt>
                      <c:pt idx="7">
                        <c:v>114.08852893125128</c:v>
                      </c:pt>
                      <c:pt idx="8">
                        <c:v>112.93770485283977</c:v>
                      </c:pt>
                      <c:pt idx="9">
                        <c:v>112.91023522267056</c:v>
                      </c:pt>
                      <c:pt idx="10">
                        <c:v>112.91023522267056</c:v>
                      </c:pt>
                      <c:pt idx="11">
                        <c:v>111.63559539105303</c:v>
                      </c:pt>
                      <c:pt idx="12">
                        <c:v>111.63559539105303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E07D-4AB4-BA60-E3FBA1D8B021}"/>
                  </c:ext>
                </c:extLst>
              </c15:ser>
            </c15:filteredAreaSeries>
            <c15:filteredAreaSeries>
              <c15:ser>
                <c:idx val="6"/>
                <c:order val="5"/>
                <c:tx>
                  <c:v>VSS Strict</c:v>
                </c:tx>
                <c:spPr>
                  <a:solidFill>
                    <a:schemeClr val="accent1">
                      <a:lumMod val="60000"/>
                    </a:schemeClr>
                  </a:solidFill>
                  <a:ln>
                    <a:noFill/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Sheet1!$B$39:$B$51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48.275643736800184</c:v>
                      </c:pt>
                      <c:pt idx="1">
                        <c:v>79.745700844568205</c:v>
                      </c:pt>
                      <c:pt idx="2">
                        <c:v>83.082676005325951</c:v>
                      </c:pt>
                      <c:pt idx="3">
                        <c:v>100.31233925538501</c:v>
                      </c:pt>
                      <c:pt idx="4">
                        <c:v>102.9305061684053</c:v>
                      </c:pt>
                      <c:pt idx="5">
                        <c:v>106.64038936756984</c:v>
                      </c:pt>
                      <c:pt idx="6">
                        <c:v>107.85873644733994</c:v>
                      </c:pt>
                      <c:pt idx="7">
                        <c:v>108.22254629152117</c:v>
                      </c:pt>
                      <c:pt idx="8">
                        <c:v>107.63446156943486</c:v>
                      </c:pt>
                      <c:pt idx="9">
                        <c:v>107.605033751498</c:v>
                      </c:pt>
                      <c:pt idx="10">
                        <c:v>107.605033751498</c:v>
                      </c:pt>
                      <c:pt idx="11">
                        <c:v>108.31154051726779</c:v>
                      </c:pt>
                      <c:pt idx="12">
                        <c:v>108.31154051726779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E07D-4AB4-BA60-E3FBA1D8B021}"/>
                  </c:ext>
                </c:extLst>
              </c15:ser>
            </c15:filteredAreaSeries>
            <c15:filteredAreaSeries>
              <c15:ser>
                <c:idx val="5"/>
                <c:order val="6"/>
                <c:tx>
                  <c:v>EEV2</c:v>
                </c:tx>
                <c:spPr>
                  <a:solidFill>
                    <a:schemeClr val="bg1"/>
                  </a:solidFill>
                  <a:ln>
                    <a:noFill/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Sheet1!$D$39:$D$51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22.545795752419867</c:v>
                      </c:pt>
                      <c:pt idx="1">
                        <c:v>22.545795752419867</c:v>
                      </c:pt>
                      <c:pt idx="2">
                        <c:v>22.545795752419867</c:v>
                      </c:pt>
                      <c:pt idx="3">
                        <c:v>22.545795752419867</c:v>
                      </c:pt>
                      <c:pt idx="4">
                        <c:v>22.545795752419867</c:v>
                      </c:pt>
                      <c:pt idx="5">
                        <c:v>22.545795752419867</c:v>
                      </c:pt>
                      <c:pt idx="6">
                        <c:v>22.545795752419867</c:v>
                      </c:pt>
                      <c:pt idx="7">
                        <c:v>22.545795752419867</c:v>
                      </c:pt>
                      <c:pt idx="8">
                        <c:v>22.545795752419867</c:v>
                      </c:pt>
                      <c:pt idx="9">
                        <c:v>22.545795752419867</c:v>
                      </c:pt>
                      <c:pt idx="10">
                        <c:v>22.545795752419867</c:v>
                      </c:pt>
                      <c:pt idx="11">
                        <c:v>22.545795752419867</c:v>
                      </c:pt>
                      <c:pt idx="12">
                        <c:v>22.545795752419867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E07D-4AB4-BA60-E3FBA1D8B021}"/>
                  </c:ext>
                </c:extLst>
              </c15:ser>
            </c15:filteredAreaSeries>
          </c:ext>
        </c:extLst>
      </c:areaChart>
      <c:lineChart>
        <c:grouping val="standard"/>
        <c:varyColors val="0"/>
        <c:ser>
          <c:idx val="0"/>
          <c:order val="0"/>
          <c:tx>
            <c:v>Strict Penalty</c:v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Sheet1!$A$39:$A$51</c:f>
              <c:numCache>
                <c:formatCode>General</c:formatCode>
                <c:ptCount val="13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75</c:v>
                </c:pt>
                <c:pt idx="8">
                  <c:v>100</c:v>
                </c:pt>
                <c:pt idx="9">
                  <c:v>150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</c:numCache>
              <c:extLst xmlns:c15="http://schemas.microsoft.com/office/drawing/2012/chart"/>
            </c:numRef>
          </c:cat>
          <c:val>
            <c:numRef>
              <c:f>Sheet1!$B$39:$B$51</c:f>
              <c:numCache>
                <c:formatCode>General</c:formatCode>
                <c:ptCount val="13"/>
                <c:pt idx="0">
                  <c:v>48.275643736800184</c:v>
                </c:pt>
                <c:pt idx="1">
                  <c:v>79.745700844568205</c:v>
                </c:pt>
                <c:pt idx="2">
                  <c:v>83.082676005325951</c:v>
                </c:pt>
                <c:pt idx="3">
                  <c:v>100.31233925538501</c:v>
                </c:pt>
                <c:pt idx="4">
                  <c:v>102.9305061684053</c:v>
                </c:pt>
                <c:pt idx="5">
                  <c:v>106.64038936756984</c:v>
                </c:pt>
                <c:pt idx="6">
                  <c:v>107.85873644733994</c:v>
                </c:pt>
                <c:pt idx="7">
                  <c:v>108.22254629152117</c:v>
                </c:pt>
                <c:pt idx="8">
                  <c:v>107.63446156943486</c:v>
                </c:pt>
                <c:pt idx="9">
                  <c:v>107.605033751498</c:v>
                </c:pt>
                <c:pt idx="10">
                  <c:v>107.605033751498</c:v>
                </c:pt>
                <c:pt idx="11">
                  <c:v>108.31154051726779</c:v>
                </c:pt>
                <c:pt idx="12">
                  <c:v>108.31154051726779</c:v>
                </c:pt>
              </c:numCache>
              <c:extLst xmlns:c15="http://schemas.microsoft.com/office/drawing/2012/chart"/>
            </c:numRef>
          </c:val>
          <c:smooth val="0"/>
          <c:extLst>
            <c:ext xmlns:c16="http://schemas.microsoft.com/office/drawing/2014/chart" uri="{C3380CC4-5D6E-409C-BE32-E72D297353CC}">
              <c16:uniqueId val="{00000000-E07D-4AB4-BA60-E3FBA1D8B021}"/>
            </c:ext>
          </c:extLst>
        </c:ser>
        <c:ser>
          <c:idx val="1"/>
          <c:order val="1"/>
          <c:tx>
            <c:v>EEV Strict Penalty</c:v>
          </c:tx>
          <c:spPr>
            <a:ln w="25400" cap="rnd">
              <a:solidFill>
                <a:schemeClr val="accent2">
                  <a:lumMod val="75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Sheet1!$A$39:$A$51</c:f>
              <c:numCache>
                <c:formatCode>General</c:formatCode>
                <c:ptCount val="13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75</c:v>
                </c:pt>
                <c:pt idx="8">
                  <c:v>100</c:v>
                </c:pt>
                <c:pt idx="9">
                  <c:v>150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</c:numCache>
              <c:extLst xmlns:c15="http://schemas.microsoft.com/office/drawing/2012/chart"/>
            </c:numRef>
          </c:cat>
          <c:val>
            <c:numRef>
              <c:f>Sheet1!$D$39:$D$51</c:f>
              <c:numCache>
                <c:formatCode>General</c:formatCode>
                <c:ptCount val="13"/>
                <c:pt idx="0">
                  <c:v>22.545795752419867</c:v>
                </c:pt>
                <c:pt idx="1">
                  <c:v>22.545795752419867</c:v>
                </c:pt>
                <c:pt idx="2">
                  <c:v>22.545795752419867</c:v>
                </c:pt>
                <c:pt idx="3">
                  <c:v>22.545795752419867</c:v>
                </c:pt>
                <c:pt idx="4">
                  <c:v>22.545795752419867</c:v>
                </c:pt>
                <c:pt idx="5">
                  <c:v>22.545795752419867</c:v>
                </c:pt>
                <c:pt idx="6">
                  <c:v>22.545795752419867</c:v>
                </c:pt>
                <c:pt idx="7">
                  <c:v>22.545795752419867</c:v>
                </c:pt>
                <c:pt idx="8">
                  <c:v>22.545795752419867</c:v>
                </c:pt>
                <c:pt idx="9">
                  <c:v>22.545795752419867</c:v>
                </c:pt>
                <c:pt idx="10">
                  <c:v>22.545795752419867</c:v>
                </c:pt>
                <c:pt idx="11">
                  <c:v>22.545795752419867</c:v>
                </c:pt>
                <c:pt idx="12">
                  <c:v>22.545795752419867</c:v>
                </c:pt>
              </c:numCache>
              <c:extLst xmlns:c15="http://schemas.microsoft.com/office/drawing/2012/chart"/>
            </c:numRef>
          </c:val>
          <c:smooth val="0"/>
          <c:extLst>
            <c:ext xmlns:c16="http://schemas.microsoft.com/office/drawing/2014/chart" uri="{C3380CC4-5D6E-409C-BE32-E72D297353CC}">
              <c16:uniqueId val="{00000001-E07D-4AB4-BA60-E3FBA1D8B021}"/>
            </c:ext>
          </c:extLst>
        </c:ser>
        <c:ser>
          <c:idx val="2"/>
          <c:order val="2"/>
          <c:tx>
            <c:v>WS</c:v>
          </c:tx>
          <c:spPr>
            <a:ln w="25400" cap="rnd">
              <a:solidFill>
                <a:schemeClr val="accent5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Sheet1!$A$39:$A$51</c:f>
              <c:numCache>
                <c:formatCode>General</c:formatCode>
                <c:ptCount val="13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75</c:v>
                </c:pt>
                <c:pt idx="8">
                  <c:v>100</c:v>
                </c:pt>
                <c:pt idx="9">
                  <c:v>150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</c:numCache>
            </c:numRef>
          </c:cat>
          <c:val>
            <c:numRef>
              <c:f>Sheet1!$C$39:$C$51</c:f>
              <c:numCache>
                <c:formatCode>General</c:formatCode>
                <c:ptCount val="13"/>
                <c:pt idx="0">
                  <c:v>131.86000000000001</c:v>
                </c:pt>
                <c:pt idx="1">
                  <c:v>131.86000000000001</c:v>
                </c:pt>
                <c:pt idx="2">
                  <c:v>131.86000000000001</c:v>
                </c:pt>
                <c:pt idx="3">
                  <c:v>131.86000000000001</c:v>
                </c:pt>
                <c:pt idx="4">
                  <c:v>131.86000000000001</c:v>
                </c:pt>
                <c:pt idx="5">
                  <c:v>131.86000000000001</c:v>
                </c:pt>
                <c:pt idx="6">
                  <c:v>131.86000000000001</c:v>
                </c:pt>
                <c:pt idx="7">
                  <c:v>131.86000000000001</c:v>
                </c:pt>
                <c:pt idx="8">
                  <c:v>131.86000000000001</c:v>
                </c:pt>
                <c:pt idx="9">
                  <c:v>131.86000000000001</c:v>
                </c:pt>
                <c:pt idx="10">
                  <c:v>131.86000000000001</c:v>
                </c:pt>
                <c:pt idx="11">
                  <c:v>131.86000000000001</c:v>
                </c:pt>
                <c:pt idx="12">
                  <c:v>131.86000000000001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07D-4AB4-BA60-E3FBA1D8B0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69610408"/>
        <c:axId val="669614016"/>
        <c:extLst>
          <c:ext xmlns:c15="http://schemas.microsoft.com/office/drawing/2012/chart" uri="{02D57815-91ED-43cb-92C2-25804820EDAC}">
            <c15:filteredLineSeries>
              <c15:ser>
                <c:idx val="7"/>
                <c:order val="7"/>
                <c:tx>
                  <c:v>Switch-Off Penalty</c:v>
                </c:tx>
                <c:spPr>
                  <a:ln w="19050" cap="rnd">
                    <a:solidFill>
                      <a:schemeClr val="tx1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>
                      <c:ext uri="{02D57815-91ED-43cb-92C2-25804820EDAC}">
                        <c15:formulaRef>
                          <c15:sqref>Sheet1!$E$39:$E$51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108.27187127943978</c:v>
                      </c:pt>
                      <c:pt idx="1">
                        <c:v>113.67031379430423</c:v>
                      </c:pt>
                      <c:pt idx="2">
                        <c:v>114.21539494830016</c:v>
                      </c:pt>
                      <c:pt idx="3">
                        <c:v>116.08138426208811</c:v>
                      </c:pt>
                      <c:pt idx="4">
                        <c:v>115.35200699157679</c:v>
                      </c:pt>
                      <c:pt idx="5">
                        <c:v>115.0099528276165</c:v>
                      </c:pt>
                      <c:pt idx="6">
                        <c:v>114.69560382312626</c:v>
                      </c:pt>
                      <c:pt idx="7">
                        <c:v>114.08852893125128</c:v>
                      </c:pt>
                      <c:pt idx="8">
                        <c:v>112.93770485283977</c:v>
                      </c:pt>
                      <c:pt idx="9">
                        <c:v>112.91023522267056</c:v>
                      </c:pt>
                      <c:pt idx="10">
                        <c:v>112.91023522267056</c:v>
                      </c:pt>
                      <c:pt idx="11">
                        <c:v>111.63559539105303</c:v>
                      </c:pt>
                      <c:pt idx="12">
                        <c:v>111.63559539105303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7-E07D-4AB4-BA60-E3FBA1D8B021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v>EEV Switch-Off</c:v>
                </c:tx>
                <c:spPr>
                  <a:ln w="19050" cap="rnd">
                    <a:solidFill>
                      <a:schemeClr val="accent2">
                        <a:lumMod val="75000"/>
                      </a:schemeClr>
                    </a:solidFill>
                    <a:prstDash val="sysDash"/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Sheet1!$F$39:$F$51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99.429301529510141</c:v>
                      </c:pt>
                      <c:pt idx="1">
                        <c:v>99.429301529510141</c:v>
                      </c:pt>
                      <c:pt idx="2">
                        <c:v>99.429301529510141</c:v>
                      </c:pt>
                      <c:pt idx="3">
                        <c:v>99.429301529510141</c:v>
                      </c:pt>
                      <c:pt idx="4">
                        <c:v>99.429301529510141</c:v>
                      </c:pt>
                      <c:pt idx="5">
                        <c:v>99.429301529510141</c:v>
                      </c:pt>
                      <c:pt idx="6">
                        <c:v>99.429301529510141</c:v>
                      </c:pt>
                      <c:pt idx="7">
                        <c:v>99.429301529510141</c:v>
                      </c:pt>
                      <c:pt idx="8">
                        <c:v>99.429301529510141</c:v>
                      </c:pt>
                      <c:pt idx="9">
                        <c:v>99.429301529510141</c:v>
                      </c:pt>
                      <c:pt idx="10">
                        <c:v>99.429301529510141</c:v>
                      </c:pt>
                      <c:pt idx="11">
                        <c:v>99.429301529510141</c:v>
                      </c:pt>
                      <c:pt idx="12">
                        <c:v>99.429301529510141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E07D-4AB4-BA60-E3FBA1D8B021}"/>
                  </c:ext>
                </c:extLst>
              </c15:ser>
            </c15:filteredLineSeries>
            <c15:filteredLineSeries>
              <c15:ser>
                <c:idx val="9"/>
                <c:order val="9"/>
                <c:tx>
                  <c:v>RA ObjVal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Sheet1!$G$39:$G$50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109.20354038562397</c:v>
                      </c:pt>
                      <c:pt idx="1">
                        <c:v>112.78804965807207</c:v>
                      </c:pt>
                      <c:pt idx="2">
                        <c:v>117.15078233754488</c:v>
                      </c:pt>
                      <c:pt idx="3">
                        <c:v>117.63506396257284</c:v>
                      </c:pt>
                      <c:pt idx="4">
                        <c:v>119.35093760876916</c:v>
                      </c:pt>
                      <c:pt idx="5">
                        <c:v>116.68525913860371</c:v>
                      </c:pt>
                      <c:pt idx="6">
                        <c:v>115.87529231821765</c:v>
                      </c:pt>
                      <c:pt idx="7">
                        <c:v>115.87648862685775</c:v>
                      </c:pt>
                      <c:pt idx="8">
                        <c:v>114.75802726767851</c:v>
                      </c:pt>
                      <c:pt idx="9">
                        <c:v>112.61797262974525</c:v>
                      </c:pt>
                      <c:pt idx="10">
                        <c:v>112.65443546698727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E07D-4AB4-BA60-E3FBA1D8B021}"/>
                  </c:ext>
                </c:extLst>
              </c15:ser>
            </c15:filteredLineSeries>
          </c:ext>
        </c:extLst>
      </c:lineChart>
      <c:catAx>
        <c:axId val="6696104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800"/>
                  <a:t>Scenarios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669614016"/>
        <c:crosses val="autoZero"/>
        <c:auto val="1"/>
        <c:lblAlgn val="ctr"/>
        <c:lblOffset val="100"/>
        <c:noMultiLvlLbl val="0"/>
      </c:catAx>
      <c:valAx>
        <c:axId val="669614016"/>
        <c:scaling>
          <c:orientation val="minMax"/>
          <c:min val="18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800" b="0" i="0" baseline="0">
                    <a:effectLst/>
                  </a:rPr>
                  <a:t>Oil Output [Sm3/h]</a:t>
                </a:r>
                <a:endParaRPr lang="nb-NO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669610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2400"/>
              <a:t>Initial Case</a:t>
            </a:r>
            <a:r>
              <a:rPr lang="nb-NO" sz="2400" baseline="0"/>
              <a:t> A: Objective Value Comparison</a:t>
            </a:r>
            <a:endParaRPr lang="nb-NO" sz="24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title>
    <c:autoTitleDeleted val="0"/>
    <c:plotArea>
      <c:layout/>
      <c:area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axId val="669610408"/>
        <c:axId val="669614016"/>
        <c:extLst>
          <c:ext xmlns:c15="http://schemas.microsoft.com/office/drawing/2012/chart" uri="{02D57815-91ED-43cb-92C2-25804820EDAC}">
            <c15:filteredAreaSeries>
              <c15:ser>
                <c:idx val="3"/>
                <c:order val="3"/>
                <c:tx>
                  <c:v>EVPI</c:v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val>
                  <c:numRef>
                    <c:extLst>
                      <c:ext uri="{02D57815-91ED-43cb-92C2-25804820EDAC}">
                        <c15:formulaRef>
                          <c15:sqref>Sheet1!$C$39:$C$51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131.86000000000001</c:v>
                      </c:pt>
                      <c:pt idx="1">
                        <c:v>131.86000000000001</c:v>
                      </c:pt>
                      <c:pt idx="2">
                        <c:v>131.86000000000001</c:v>
                      </c:pt>
                      <c:pt idx="3">
                        <c:v>131.86000000000001</c:v>
                      </c:pt>
                      <c:pt idx="4">
                        <c:v>131.86000000000001</c:v>
                      </c:pt>
                      <c:pt idx="5">
                        <c:v>131.86000000000001</c:v>
                      </c:pt>
                      <c:pt idx="6">
                        <c:v>131.86000000000001</c:v>
                      </c:pt>
                      <c:pt idx="7">
                        <c:v>131.86000000000001</c:v>
                      </c:pt>
                      <c:pt idx="8">
                        <c:v>131.86000000000001</c:v>
                      </c:pt>
                      <c:pt idx="9">
                        <c:v>131.86000000000001</c:v>
                      </c:pt>
                      <c:pt idx="10">
                        <c:v>131.86000000000001</c:v>
                      </c:pt>
                      <c:pt idx="11">
                        <c:v>131.86000000000001</c:v>
                      </c:pt>
                      <c:pt idx="12">
                        <c:v>131.86000000000001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5-6FF2-4863-AE4A-9115D151CE92}"/>
                  </c:ext>
                </c:extLst>
              </c15:ser>
            </c15:filteredAreaSeries>
            <c15:filteredAreaSeries>
              <c15:ser>
                <c:idx val="4"/>
                <c:order val="4"/>
                <c:tx>
                  <c:v>VSS</c:v>
                </c:tx>
                <c:spPr>
                  <a:solidFill>
                    <a:schemeClr val="accent5"/>
                  </a:solidFill>
                  <a:ln>
                    <a:noFill/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Sheet1!$E$39:$E$51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108.27187127943978</c:v>
                      </c:pt>
                      <c:pt idx="1">
                        <c:v>113.67031379430423</c:v>
                      </c:pt>
                      <c:pt idx="2">
                        <c:v>114.21539494830016</c:v>
                      </c:pt>
                      <c:pt idx="3">
                        <c:v>116.08138426208811</c:v>
                      </c:pt>
                      <c:pt idx="4">
                        <c:v>115.35200699157679</c:v>
                      </c:pt>
                      <c:pt idx="5">
                        <c:v>115.0099528276165</c:v>
                      </c:pt>
                      <c:pt idx="6">
                        <c:v>114.69560382312626</c:v>
                      </c:pt>
                      <c:pt idx="7">
                        <c:v>114.08852893125128</c:v>
                      </c:pt>
                      <c:pt idx="8">
                        <c:v>112.93770485283977</c:v>
                      </c:pt>
                      <c:pt idx="9">
                        <c:v>112.91023522267056</c:v>
                      </c:pt>
                      <c:pt idx="10">
                        <c:v>112.91023522267056</c:v>
                      </c:pt>
                      <c:pt idx="11">
                        <c:v>111.63559539105303</c:v>
                      </c:pt>
                      <c:pt idx="12">
                        <c:v>111.63559539105303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6FF2-4863-AE4A-9115D151CE92}"/>
                  </c:ext>
                </c:extLst>
              </c15:ser>
            </c15:filteredAreaSeries>
            <c15:filteredAreaSeries>
              <c15:ser>
                <c:idx val="6"/>
                <c:order val="5"/>
                <c:tx>
                  <c:v>VSS Strict</c:v>
                </c:tx>
                <c:spPr>
                  <a:solidFill>
                    <a:schemeClr val="accent1">
                      <a:lumMod val="60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Sheet1!$B$39:$B$51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48.275643736800184</c:v>
                      </c:pt>
                      <c:pt idx="1">
                        <c:v>79.745700844568205</c:v>
                      </c:pt>
                      <c:pt idx="2">
                        <c:v>83.082676005325951</c:v>
                      </c:pt>
                      <c:pt idx="3">
                        <c:v>100.31233925538501</c:v>
                      </c:pt>
                      <c:pt idx="4">
                        <c:v>102.9305061684053</c:v>
                      </c:pt>
                      <c:pt idx="5">
                        <c:v>106.64038936756984</c:v>
                      </c:pt>
                      <c:pt idx="6">
                        <c:v>107.85873644733994</c:v>
                      </c:pt>
                      <c:pt idx="7">
                        <c:v>108.22254629152117</c:v>
                      </c:pt>
                      <c:pt idx="8">
                        <c:v>107.63446156943486</c:v>
                      </c:pt>
                      <c:pt idx="9">
                        <c:v>107.605033751498</c:v>
                      </c:pt>
                      <c:pt idx="10">
                        <c:v>107.605033751498</c:v>
                      </c:pt>
                      <c:pt idx="11">
                        <c:v>108.31154051726779</c:v>
                      </c:pt>
                      <c:pt idx="12">
                        <c:v>108.31154051726779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6FF2-4863-AE4A-9115D151CE92}"/>
                  </c:ext>
                </c:extLst>
              </c15:ser>
            </c15:filteredAreaSeries>
            <c15:filteredAreaSeries>
              <c15:ser>
                <c:idx val="5"/>
                <c:order val="6"/>
                <c:tx>
                  <c:v>EEV2</c:v>
                </c:tx>
                <c:spPr>
                  <a:solidFill>
                    <a:schemeClr val="bg1"/>
                  </a:solidFill>
                  <a:ln>
                    <a:noFill/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Sheet1!$D$39:$D$51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22.545795752419867</c:v>
                      </c:pt>
                      <c:pt idx="1">
                        <c:v>22.545795752419867</c:v>
                      </c:pt>
                      <c:pt idx="2">
                        <c:v>22.545795752419867</c:v>
                      </c:pt>
                      <c:pt idx="3">
                        <c:v>22.545795752419867</c:v>
                      </c:pt>
                      <c:pt idx="4">
                        <c:v>22.545795752419867</c:v>
                      </c:pt>
                      <c:pt idx="5">
                        <c:v>22.545795752419867</c:v>
                      </c:pt>
                      <c:pt idx="6">
                        <c:v>22.545795752419867</c:v>
                      </c:pt>
                      <c:pt idx="7">
                        <c:v>22.545795752419867</c:v>
                      </c:pt>
                      <c:pt idx="8">
                        <c:v>22.545795752419867</c:v>
                      </c:pt>
                      <c:pt idx="9">
                        <c:v>22.545795752419867</c:v>
                      </c:pt>
                      <c:pt idx="10">
                        <c:v>22.545795752419867</c:v>
                      </c:pt>
                      <c:pt idx="11">
                        <c:v>22.545795752419867</c:v>
                      </c:pt>
                      <c:pt idx="12">
                        <c:v>22.545795752419867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6FF2-4863-AE4A-9115D151CE92}"/>
                  </c:ext>
                </c:extLst>
              </c15:ser>
            </c15:filteredAreaSeries>
          </c:ext>
        </c:extLst>
      </c:areaChart>
      <c:lineChart>
        <c:grouping val="standard"/>
        <c:varyColors val="0"/>
        <c:ser>
          <c:idx val="0"/>
          <c:order val="0"/>
          <c:tx>
            <c:v>Strict Penalty</c:v>
          </c:tx>
          <c:spPr>
            <a:ln w="2540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Sheet1!$A$39:$A$51</c:f>
              <c:numCache>
                <c:formatCode>General</c:formatCode>
                <c:ptCount val="13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75</c:v>
                </c:pt>
                <c:pt idx="8">
                  <c:v>100</c:v>
                </c:pt>
                <c:pt idx="9">
                  <c:v>150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</c:numCache>
              <c:extLst xmlns:c15="http://schemas.microsoft.com/office/drawing/2012/chart"/>
            </c:numRef>
          </c:cat>
          <c:val>
            <c:numRef>
              <c:f>Sheet1!$E$56:$E$68</c:f>
              <c:numCache>
                <c:formatCode>General</c:formatCode>
                <c:ptCount val="13"/>
                <c:pt idx="0">
                  <c:v>92.408536944526261</c:v>
                </c:pt>
                <c:pt idx="1">
                  <c:v>110.46002300648922</c:v>
                </c:pt>
                <c:pt idx="2">
                  <c:v>118.23400143363257</c:v>
                </c:pt>
                <c:pt idx="3">
                  <c:v>118.23400143363043</c:v>
                </c:pt>
                <c:pt idx="4">
                  <c:v>125.43687005537154</c:v>
                </c:pt>
                <c:pt idx="5">
                  <c:v>125.43687005537154</c:v>
                </c:pt>
                <c:pt idx="6">
                  <c:v>125.74267155861624</c:v>
                </c:pt>
                <c:pt idx="7">
                  <c:v>126.35921352797935</c:v>
                </c:pt>
                <c:pt idx="8">
                  <c:v>126.35921352797935</c:v>
                </c:pt>
                <c:pt idx="9">
                  <c:v>126.35921352797935</c:v>
                </c:pt>
                <c:pt idx="10">
                  <c:v>127.49336474121159</c:v>
                </c:pt>
                <c:pt idx="11">
                  <c:v>127.49336474121159</c:v>
                </c:pt>
                <c:pt idx="12">
                  <c:v>127.8647868552555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FF2-4863-AE4A-9115D151CE92}"/>
            </c:ext>
          </c:extLst>
        </c:ser>
        <c:ser>
          <c:idx val="7"/>
          <c:order val="7"/>
          <c:tx>
            <c:v>Reversion Penalty</c:v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Sheet1!$F$56:$F$68</c:f>
              <c:numCache>
                <c:formatCode>General</c:formatCode>
                <c:ptCount val="13"/>
                <c:pt idx="0">
                  <c:v>128.85223961904114</c:v>
                </c:pt>
                <c:pt idx="1">
                  <c:v>130.95960576090386</c:v>
                </c:pt>
                <c:pt idx="2">
                  <c:v>130.76152422799706</c:v>
                </c:pt>
                <c:pt idx="3">
                  <c:v>130.7615242279949</c:v>
                </c:pt>
                <c:pt idx="4">
                  <c:v>131.70063145255378</c:v>
                </c:pt>
                <c:pt idx="5">
                  <c:v>131.70063145255378</c:v>
                </c:pt>
                <c:pt idx="6">
                  <c:v>130.86756724721988</c:v>
                </c:pt>
                <c:pt idx="7">
                  <c:v>128.06751209084723</c:v>
                </c:pt>
                <c:pt idx="8">
                  <c:v>128.06751209084723</c:v>
                </c:pt>
                <c:pt idx="9">
                  <c:v>128.06751209084723</c:v>
                </c:pt>
                <c:pt idx="10">
                  <c:v>128.06279759550088</c:v>
                </c:pt>
                <c:pt idx="11">
                  <c:v>128.06279759550088</c:v>
                </c:pt>
                <c:pt idx="12">
                  <c:v>127.8647868552555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FF2-4863-AE4A-9115D151CE92}"/>
            </c:ext>
          </c:extLst>
        </c:ser>
        <c:ser>
          <c:idx val="9"/>
          <c:order val="9"/>
          <c:tx>
            <c:v>RA ObjVal</c:v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Sheet1!$G$56:$G$68</c:f>
              <c:numCache>
                <c:formatCode>General</c:formatCode>
                <c:ptCount val="13"/>
                <c:pt idx="0">
                  <c:v>126.96</c:v>
                </c:pt>
                <c:pt idx="1">
                  <c:v>130.75</c:v>
                </c:pt>
                <c:pt idx="2">
                  <c:v>130.47</c:v>
                </c:pt>
                <c:pt idx="3">
                  <c:v>130.47</c:v>
                </c:pt>
                <c:pt idx="4">
                  <c:v>131.04499999999999</c:v>
                </c:pt>
                <c:pt idx="5">
                  <c:v>129.83000000000001</c:v>
                </c:pt>
                <c:pt idx="6">
                  <c:v>129.83000000000001</c:v>
                </c:pt>
                <c:pt idx="7">
                  <c:v>127.79</c:v>
                </c:pt>
                <c:pt idx="8">
                  <c:v>127.79</c:v>
                </c:pt>
                <c:pt idx="9">
                  <c:v>127.53</c:v>
                </c:pt>
                <c:pt idx="10">
                  <c:v>128.53</c:v>
                </c:pt>
                <c:pt idx="11">
                  <c:v>128.53</c:v>
                </c:pt>
                <c:pt idx="12">
                  <c:v>128.19999999999999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FF2-4863-AE4A-9115D151CE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69610408"/>
        <c:axId val="669614016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v>EEV Strict</c:v>
                </c:tx>
                <c:spPr>
                  <a:ln w="25400" cap="rnd">
                    <a:solidFill>
                      <a:schemeClr val="accent6">
                        <a:lumMod val="75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Sheet1!$A$39:$A$51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Sheet1!$D$39:$D$51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22.545795752419867</c:v>
                      </c:pt>
                      <c:pt idx="1">
                        <c:v>22.545795752419867</c:v>
                      </c:pt>
                      <c:pt idx="2">
                        <c:v>22.545795752419867</c:v>
                      </c:pt>
                      <c:pt idx="3">
                        <c:v>22.545795752419867</c:v>
                      </c:pt>
                      <c:pt idx="4">
                        <c:v>22.545795752419867</c:v>
                      </c:pt>
                      <c:pt idx="5">
                        <c:v>22.545795752419867</c:v>
                      </c:pt>
                      <c:pt idx="6">
                        <c:v>22.545795752419867</c:v>
                      </c:pt>
                      <c:pt idx="7">
                        <c:v>22.545795752419867</c:v>
                      </c:pt>
                      <c:pt idx="8">
                        <c:v>22.545795752419867</c:v>
                      </c:pt>
                      <c:pt idx="9">
                        <c:v>22.545795752419867</c:v>
                      </c:pt>
                      <c:pt idx="10">
                        <c:v>22.545795752419867</c:v>
                      </c:pt>
                      <c:pt idx="11">
                        <c:v>22.545795752419867</c:v>
                      </c:pt>
                      <c:pt idx="12">
                        <c:v>22.545795752419867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6FF2-4863-AE4A-9115D151CE92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v>WS</c:v>
                </c:tx>
                <c:spPr>
                  <a:ln w="25400" cap="rnd">
                    <a:solidFill>
                      <a:schemeClr val="accent5"/>
                    </a:solidFill>
                    <a:prstDash val="sysDash"/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Sheet1!$A$39:$A$51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Sheet1!$C$39:$C$51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131.86000000000001</c:v>
                      </c:pt>
                      <c:pt idx="1">
                        <c:v>131.86000000000001</c:v>
                      </c:pt>
                      <c:pt idx="2">
                        <c:v>131.86000000000001</c:v>
                      </c:pt>
                      <c:pt idx="3">
                        <c:v>131.86000000000001</c:v>
                      </c:pt>
                      <c:pt idx="4">
                        <c:v>131.86000000000001</c:v>
                      </c:pt>
                      <c:pt idx="5">
                        <c:v>131.86000000000001</c:v>
                      </c:pt>
                      <c:pt idx="6">
                        <c:v>131.86000000000001</c:v>
                      </c:pt>
                      <c:pt idx="7">
                        <c:v>131.86000000000001</c:v>
                      </c:pt>
                      <c:pt idx="8">
                        <c:v>131.86000000000001</c:v>
                      </c:pt>
                      <c:pt idx="9">
                        <c:v>131.86000000000001</c:v>
                      </c:pt>
                      <c:pt idx="10">
                        <c:v>131.86000000000001</c:v>
                      </c:pt>
                      <c:pt idx="11">
                        <c:v>131.86000000000001</c:v>
                      </c:pt>
                      <c:pt idx="12">
                        <c:v>131.86000000000001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6FF2-4863-AE4A-9115D151CE92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v>EEV Switch-Off</c:v>
                </c:tx>
                <c:spPr>
                  <a:ln w="25400" cap="rnd">
                    <a:solidFill>
                      <a:schemeClr val="accent2">
                        <a:lumMod val="75000"/>
                      </a:schemeClr>
                    </a:solidFill>
                    <a:prstDash val="sysDash"/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Sheet1!$F$39:$F$51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99.429301529510141</c:v>
                      </c:pt>
                      <c:pt idx="1">
                        <c:v>99.429301529510141</c:v>
                      </c:pt>
                      <c:pt idx="2">
                        <c:v>99.429301529510141</c:v>
                      </c:pt>
                      <c:pt idx="3">
                        <c:v>99.429301529510141</c:v>
                      </c:pt>
                      <c:pt idx="4">
                        <c:v>99.429301529510141</c:v>
                      </c:pt>
                      <c:pt idx="5">
                        <c:v>99.429301529510141</c:v>
                      </c:pt>
                      <c:pt idx="6">
                        <c:v>99.429301529510141</c:v>
                      </c:pt>
                      <c:pt idx="7">
                        <c:v>99.429301529510141</c:v>
                      </c:pt>
                      <c:pt idx="8">
                        <c:v>99.429301529510141</c:v>
                      </c:pt>
                      <c:pt idx="9">
                        <c:v>99.429301529510141</c:v>
                      </c:pt>
                      <c:pt idx="10">
                        <c:v>99.429301529510141</c:v>
                      </c:pt>
                      <c:pt idx="11">
                        <c:v>99.429301529510141</c:v>
                      </c:pt>
                      <c:pt idx="12">
                        <c:v>99.429301529510141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6FF2-4863-AE4A-9115D151CE92}"/>
                  </c:ext>
                </c:extLst>
              </c15:ser>
            </c15:filteredLineSeries>
          </c:ext>
        </c:extLst>
      </c:lineChart>
      <c:catAx>
        <c:axId val="6696104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800"/>
                  <a:t>Scenarios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669614016"/>
        <c:crosses val="autoZero"/>
        <c:auto val="1"/>
        <c:lblAlgn val="ctr"/>
        <c:lblOffset val="100"/>
        <c:noMultiLvlLbl val="0"/>
      </c:catAx>
      <c:valAx>
        <c:axId val="669614016"/>
        <c:scaling>
          <c:orientation val="minMax"/>
          <c:min val="9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800" b="0" i="0" baseline="0">
                    <a:effectLst/>
                  </a:rPr>
                  <a:t>Oil Output [Sm3/h]</a:t>
                </a:r>
                <a:endParaRPr lang="nb-NO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669610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2400"/>
              <a:t>Initial Case</a:t>
            </a:r>
            <a:r>
              <a:rPr lang="nb-NO" sz="2400" baseline="0"/>
              <a:t> B: Objective Value Comparison</a:t>
            </a:r>
            <a:endParaRPr lang="nb-NO" sz="24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title>
    <c:autoTitleDeleted val="0"/>
    <c:plotArea>
      <c:layout/>
      <c:area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axId val="669610408"/>
        <c:axId val="669614016"/>
        <c:extLst>
          <c:ext xmlns:c15="http://schemas.microsoft.com/office/drawing/2012/chart" uri="{02D57815-91ED-43cb-92C2-25804820EDAC}">
            <c15:filteredAreaSeries>
              <c15:ser>
                <c:idx val="3"/>
                <c:order val="3"/>
                <c:tx>
                  <c:v>EVPI</c:v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val>
                  <c:numRef>
                    <c:extLst>
                      <c:ext uri="{02D57815-91ED-43cb-92C2-25804820EDAC}">
                        <c15:formulaRef>
                          <c15:sqref>Sheet1!$C$39:$C$51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131.86000000000001</c:v>
                      </c:pt>
                      <c:pt idx="1">
                        <c:v>131.86000000000001</c:v>
                      </c:pt>
                      <c:pt idx="2">
                        <c:v>131.86000000000001</c:v>
                      </c:pt>
                      <c:pt idx="3">
                        <c:v>131.86000000000001</c:v>
                      </c:pt>
                      <c:pt idx="4">
                        <c:v>131.86000000000001</c:v>
                      </c:pt>
                      <c:pt idx="5">
                        <c:v>131.86000000000001</c:v>
                      </c:pt>
                      <c:pt idx="6">
                        <c:v>131.86000000000001</c:v>
                      </c:pt>
                      <c:pt idx="7">
                        <c:v>131.86000000000001</c:v>
                      </c:pt>
                      <c:pt idx="8">
                        <c:v>131.86000000000001</c:v>
                      </c:pt>
                      <c:pt idx="9">
                        <c:v>131.86000000000001</c:v>
                      </c:pt>
                      <c:pt idx="10">
                        <c:v>131.86000000000001</c:v>
                      </c:pt>
                      <c:pt idx="11">
                        <c:v>131.86000000000001</c:v>
                      </c:pt>
                      <c:pt idx="12">
                        <c:v>131.86000000000001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5-24C2-4603-8412-E000409949BC}"/>
                  </c:ext>
                </c:extLst>
              </c15:ser>
            </c15:filteredAreaSeries>
            <c15:filteredAreaSeries>
              <c15:ser>
                <c:idx val="4"/>
                <c:order val="4"/>
                <c:tx>
                  <c:v>VSS</c:v>
                </c:tx>
                <c:spPr>
                  <a:solidFill>
                    <a:schemeClr val="accent5"/>
                  </a:solidFill>
                  <a:ln>
                    <a:noFill/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Sheet1!$E$39:$E$51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108.27187127943978</c:v>
                      </c:pt>
                      <c:pt idx="1">
                        <c:v>113.67031379430423</c:v>
                      </c:pt>
                      <c:pt idx="2">
                        <c:v>114.21539494830016</c:v>
                      </c:pt>
                      <c:pt idx="3">
                        <c:v>116.08138426208811</c:v>
                      </c:pt>
                      <c:pt idx="4">
                        <c:v>115.35200699157679</c:v>
                      </c:pt>
                      <c:pt idx="5">
                        <c:v>115.0099528276165</c:v>
                      </c:pt>
                      <c:pt idx="6">
                        <c:v>114.69560382312626</c:v>
                      </c:pt>
                      <c:pt idx="7">
                        <c:v>114.08852893125128</c:v>
                      </c:pt>
                      <c:pt idx="8">
                        <c:v>112.93770485283977</c:v>
                      </c:pt>
                      <c:pt idx="9">
                        <c:v>112.91023522267056</c:v>
                      </c:pt>
                      <c:pt idx="10">
                        <c:v>112.91023522267056</c:v>
                      </c:pt>
                      <c:pt idx="11">
                        <c:v>111.63559539105303</c:v>
                      </c:pt>
                      <c:pt idx="12">
                        <c:v>111.63559539105303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24C2-4603-8412-E000409949BC}"/>
                  </c:ext>
                </c:extLst>
              </c15:ser>
            </c15:filteredAreaSeries>
            <c15:filteredAreaSeries>
              <c15:ser>
                <c:idx val="6"/>
                <c:order val="5"/>
                <c:tx>
                  <c:v>VSS Strict</c:v>
                </c:tx>
                <c:spPr>
                  <a:solidFill>
                    <a:schemeClr val="accent1">
                      <a:lumMod val="60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Sheet1!$B$39:$B$51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48.275643736800184</c:v>
                      </c:pt>
                      <c:pt idx="1">
                        <c:v>79.745700844568205</c:v>
                      </c:pt>
                      <c:pt idx="2">
                        <c:v>83.082676005325951</c:v>
                      </c:pt>
                      <c:pt idx="3">
                        <c:v>100.31233925538501</c:v>
                      </c:pt>
                      <c:pt idx="4">
                        <c:v>102.9305061684053</c:v>
                      </c:pt>
                      <c:pt idx="5">
                        <c:v>106.64038936756984</c:v>
                      </c:pt>
                      <c:pt idx="6">
                        <c:v>107.85873644733994</c:v>
                      </c:pt>
                      <c:pt idx="7">
                        <c:v>108.22254629152117</c:v>
                      </c:pt>
                      <c:pt idx="8">
                        <c:v>107.63446156943486</c:v>
                      </c:pt>
                      <c:pt idx="9">
                        <c:v>107.605033751498</c:v>
                      </c:pt>
                      <c:pt idx="10">
                        <c:v>107.605033751498</c:v>
                      </c:pt>
                      <c:pt idx="11">
                        <c:v>108.31154051726779</c:v>
                      </c:pt>
                      <c:pt idx="12">
                        <c:v>108.31154051726779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24C2-4603-8412-E000409949BC}"/>
                  </c:ext>
                </c:extLst>
              </c15:ser>
            </c15:filteredAreaSeries>
            <c15:filteredAreaSeries>
              <c15:ser>
                <c:idx val="5"/>
                <c:order val="6"/>
                <c:tx>
                  <c:v>EEV2</c:v>
                </c:tx>
                <c:spPr>
                  <a:solidFill>
                    <a:schemeClr val="bg1"/>
                  </a:solidFill>
                  <a:ln>
                    <a:noFill/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Sheet1!$D$39:$D$51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22.545795752419867</c:v>
                      </c:pt>
                      <c:pt idx="1">
                        <c:v>22.545795752419867</c:v>
                      </c:pt>
                      <c:pt idx="2">
                        <c:v>22.545795752419867</c:v>
                      </c:pt>
                      <c:pt idx="3">
                        <c:v>22.545795752419867</c:v>
                      </c:pt>
                      <c:pt idx="4">
                        <c:v>22.545795752419867</c:v>
                      </c:pt>
                      <c:pt idx="5">
                        <c:v>22.545795752419867</c:v>
                      </c:pt>
                      <c:pt idx="6">
                        <c:v>22.545795752419867</c:v>
                      </c:pt>
                      <c:pt idx="7">
                        <c:v>22.545795752419867</c:v>
                      </c:pt>
                      <c:pt idx="8">
                        <c:v>22.545795752419867</c:v>
                      </c:pt>
                      <c:pt idx="9">
                        <c:v>22.545795752419867</c:v>
                      </c:pt>
                      <c:pt idx="10">
                        <c:v>22.545795752419867</c:v>
                      </c:pt>
                      <c:pt idx="11">
                        <c:v>22.545795752419867</c:v>
                      </c:pt>
                      <c:pt idx="12">
                        <c:v>22.545795752419867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24C2-4603-8412-E000409949BC}"/>
                  </c:ext>
                </c:extLst>
              </c15:ser>
            </c15:filteredAreaSeries>
          </c:ext>
        </c:extLst>
      </c:areaChart>
      <c:lineChart>
        <c:grouping val="standard"/>
        <c:varyColors val="0"/>
        <c:ser>
          <c:idx val="0"/>
          <c:order val="0"/>
          <c:tx>
            <c:v>Strict Penalty</c:v>
          </c:tx>
          <c:spPr>
            <a:ln w="2540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Sheet1!$A$39:$A$51</c:f>
              <c:numCache>
                <c:formatCode>General</c:formatCode>
                <c:ptCount val="13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75</c:v>
                </c:pt>
                <c:pt idx="8">
                  <c:v>100</c:v>
                </c:pt>
                <c:pt idx="9">
                  <c:v>150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</c:numCache>
              <c:extLst xmlns:c15="http://schemas.microsoft.com/office/drawing/2012/chart"/>
            </c:numRef>
          </c:cat>
          <c:val>
            <c:numRef>
              <c:f>Sheet1!$E$23:$E$35</c:f>
              <c:numCache>
                <c:formatCode>General</c:formatCode>
                <c:ptCount val="13"/>
                <c:pt idx="0">
                  <c:v>55.258176938755234</c:v>
                </c:pt>
                <c:pt idx="1">
                  <c:v>79.092874626695874</c:v>
                </c:pt>
                <c:pt idx="2">
                  <c:v>91.898260263482626</c:v>
                </c:pt>
                <c:pt idx="3">
                  <c:v>91.898260263482626</c:v>
                </c:pt>
                <c:pt idx="4">
                  <c:v>98.547551243872817</c:v>
                </c:pt>
                <c:pt idx="5">
                  <c:v>104.64102684745468</c:v>
                </c:pt>
                <c:pt idx="6">
                  <c:v>104.64102684745468</c:v>
                </c:pt>
                <c:pt idx="7">
                  <c:v>104.64102684745468</c:v>
                </c:pt>
                <c:pt idx="8">
                  <c:v>104.64102684745468</c:v>
                </c:pt>
                <c:pt idx="9">
                  <c:v>104.65966197236172</c:v>
                </c:pt>
                <c:pt idx="10">
                  <c:v>105.95904183257875</c:v>
                </c:pt>
                <c:pt idx="11">
                  <c:v>105.75575769376563</c:v>
                </c:pt>
                <c:pt idx="12">
                  <c:v>105.75575769376563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4C2-4603-8412-E000409949BC}"/>
            </c:ext>
          </c:extLst>
        </c:ser>
        <c:ser>
          <c:idx val="7"/>
          <c:order val="7"/>
          <c:tx>
            <c:v>Switch-Off Penalty</c:v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Sheet1!$F$23:$F$35</c:f>
              <c:numCache>
                <c:formatCode>General</c:formatCode>
                <c:ptCount val="13"/>
                <c:pt idx="0">
                  <c:v>104.2224025970575</c:v>
                </c:pt>
                <c:pt idx="1">
                  <c:v>111.049599204705</c:v>
                </c:pt>
                <c:pt idx="2">
                  <c:v>110.7015509457194</c:v>
                </c:pt>
                <c:pt idx="3">
                  <c:v>110.70155094571925</c:v>
                </c:pt>
                <c:pt idx="4">
                  <c:v>108.61988638874692</c:v>
                </c:pt>
                <c:pt idx="5">
                  <c:v>107.85926768980687</c:v>
                </c:pt>
                <c:pt idx="6">
                  <c:v>107.85926768980687</c:v>
                </c:pt>
                <c:pt idx="7">
                  <c:v>107.85926768980687</c:v>
                </c:pt>
                <c:pt idx="8">
                  <c:v>107.85926768980687</c:v>
                </c:pt>
                <c:pt idx="9">
                  <c:v>107.32817673556752</c:v>
                </c:pt>
                <c:pt idx="10">
                  <c:v>107.02330865922056</c:v>
                </c:pt>
                <c:pt idx="11">
                  <c:v>106.8179711452669</c:v>
                </c:pt>
                <c:pt idx="12">
                  <c:v>106.8179711452669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4C2-4603-8412-E000409949BC}"/>
            </c:ext>
          </c:extLst>
        </c:ser>
        <c:ser>
          <c:idx val="9"/>
          <c:order val="9"/>
          <c:tx>
            <c:v>RA ObjVal</c:v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Sheet1!$G$23:$G$35</c:f>
              <c:numCache>
                <c:formatCode>General</c:formatCode>
                <c:ptCount val="13"/>
                <c:pt idx="0">
                  <c:v>115.05</c:v>
                </c:pt>
                <c:pt idx="1">
                  <c:v>113.58846935776199</c:v>
                </c:pt>
                <c:pt idx="2">
                  <c:v>113.77667603384999</c:v>
                </c:pt>
                <c:pt idx="3">
                  <c:v>113.77667583039999</c:v>
                </c:pt>
                <c:pt idx="4">
                  <c:v>109.10116875113199</c:v>
                </c:pt>
                <c:pt idx="5">
                  <c:v>108.939860599159</c:v>
                </c:pt>
                <c:pt idx="6">
                  <c:v>108.522081297307</c:v>
                </c:pt>
                <c:pt idx="7">
                  <c:v>108.30782755820999</c:v>
                </c:pt>
                <c:pt idx="8">
                  <c:v>108.30782755820999</c:v>
                </c:pt>
                <c:pt idx="9">
                  <c:v>108.307753839645</c:v>
                </c:pt>
                <c:pt idx="10">
                  <c:v>108.307753812408</c:v>
                </c:pt>
                <c:pt idx="11">
                  <c:v>108.11871201266</c:v>
                </c:pt>
                <c:pt idx="12">
                  <c:v>108.100436427529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4C2-4603-8412-E000409949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69610408"/>
        <c:axId val="669614016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v>EEV Strict</c:v>
                </c:tx>
                <c:spPr>
                  <a:ln w="25400" cap="rnd">
                    <a:solidFill>
                      <a:schemeClr val="accent6">
                        <a:lumMod val="75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Sheet1!$A$39:$A$51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Sheet1!$D$39:$D$51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22.545795752419867</c:v>
                      </c:pt>
                      <c:pt idx="1">
                        <c:v>22.545795752419867</c:v>
                      </c:pt>
                      <c:pt idx="2">
                        <c:v>22.545795752419867</c:v>
                      </c:pt>
                      <c:pt idx="3">
                        <c:v>22.545795752419867</c:v>
                      </c:pt>
                      <c:pt idx="4">
                        <c:v>22.545795752419867</c:v>
                      </c:pt>
                      <c:pt idx="5">
                        <c:v>22.545795752419867</c:v>
                      </c:pt>
                      <c:pt idx="6">
                        <c:v>22.545795752419867</c:v>
                      </c:pt>
                      <c:pt idx="7">
                        <c:v>22.545795752419867</c:v>
                      </c:pt>
                      <c:pt idx="8">
                        <c:v>22.545795752419867</c:v>
                      </c:pt>
                      <c:pt idx="9">
                        <c:v>22.545795752419867</c:v>
                      </c:pt>
                      <c:pt idx="10">
                        <c:v>22.545795752419867</c:v>
                      </c:pt>
                      <c:pt idx="11">
                        <c:v>22.545795752419867</c:v>
                      </c:pt>
                      <c:pt idx="12">
                        <c:v>22.545795752419867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24C2-4603-8412-E000409949BC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v>WS</c:v>
                </c:tx>
                <c:spPr>
                  <a:ln w="25400" cap="rnd">
                    <a:solidFill>
                      <a:schemeClr val="accent5"/>
                    </a:solidFill>
                    <a:prstDash val="sysDash"/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Sheet1!$A$39:$A$51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Sheet1!$C$39:$C$51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131.86000000000001</c:v>
                      </c:pt>
                      <c:pt idx="1">
                        <c:v>131.86000000000001</c:v>
                      </c:pt>
                      <c:pt idx="2">
                        <c:v>131.86000000000001</c:v>
                      </c:pt>
                      <c:pt idx="3">
                        <c:v>131.86000000000001</c:v>
                      </c:pt>
                      <c:pt idx="4">
                        <c:v>131.86000000000001</c:v>
                      </c:pt>
                      <c:pt idx="5">
                        <c:v>131.86000000000001</c:v>
                      </c:pt>
                      <c:pt idx="6">
                        <c:v>131.86000000000001</c:v>
                      </c:pt>
                      <c:pt idx="7">
                        <c:v>131.86000000000001</c:v>
                      </c:pt>
                      <c:pt idx="8">
                        <c:v>131.86000000000001</c:v>
                      </c:pt>
                      <c:pt idx="9">
                        <c:v>131.86000000000001</c:v>
                      </c:pt>
                      <c:pt idx="10">
                        <c:v>131.86000000000001</c:v>
                      </c:pt>
                      <c:pt idx="11">
                        <c:v>131.86000000000001</c:v>
                      </c:pt>
                      <c:pt idx="12">
                        <c:v>131.86000000000001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24C2-4603-8412-E000409949BC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v>EEV Switch-Off</c:v>
                </c:tx>
                <c:spPr>
                  <a:ln w="25400" cap="rnd">
                    <a:solidFill>
                      <a:schemeClr val="accent2">
                        <a:lumMod val="75000"/>
                      </a:schemeClr>
                    </a:solidFill>
                    <a:prstDash val="sysDash"/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Sheet1!$F$39:$F$51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99.429301529510141</c:v>
                      </c:pt>
                      <c:pt idx="1">
                        <c:v>99.429301529510141</c:v>
                      </c:pt>
                      <c:pt idx="2">
                        <c:v>99.429301529510141</c:v>
                      </c:pt>
                      <c:pt idx="3">
                        <c:v>99.429301529510141</c:v>
                      </c:pt>
                      <c:pt idx="4">
                        <c:v>99.429301529510141</c:v>
                      </c:pt>
                      <c:pt idx="5">
                        <c:v>99.429301529510141</c:v>
                      </c:pt>
                      <c:pt idx="6">
                        <c:v>99.429301529510141</c:v>
                      </c:pt>
                      <c:pt idx="7">
                        <c:v>99.429301529510141</c:v>
                      </c:pt>
                      <c:pt idx="8">
                        <c:v>99.429301529510141</c:v>
                      </c:pt>
                      <c:pt idx="9">
                        <c:v>99.429301529510141</c:v>
                      </c:pt>
                      <c:pt idx="10">
                        <c:v>99.429301529510141</c:v>
                      </c:pt>
                      <c:pt idx="11">
                        <c:v>99.429301529510141</c:v>
                      </c:pt>
                      <c:pt idx="12">
                        <c:v>99.429301529510141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24C2-4603-8412-E000409949BC}"/>
                  </c:ext>
                </c:extLst>
              </c15:ser>
            </c15:filteredLineSeries>
          </c:ext>
        </c:extLst>
      </c:lineChart>
      <c:catAx>
        <c:axId val="6696104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800"/>
                  <a:t>Scenarios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669614016"/>
        <c:crosses val="autoZero"/>
        <c:auto val="1"/>
        <c:lblAlgn val="ctr"/>
        <c:lblOffset val="100"/>
        <c:noMultiLvlLbl val="0"/>
      </c:catAx>
      <c:valAx>
        <c:axId val="669614016"/>
        <c:scaling>
          <c:orientation val="minMax"/>
          <c:min val="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800" b="0" i="0" baseline="0">
                    <a:effectLst/>
                  </a:rPr>
                  <a:t>Oil Output [Sm3/h]</a:t>
                </a:r>
                <a:endParaRPr lang="nb-NO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669610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2400"/>
              <a:t>Initial Case</a:t>
            </a:r>
            <a:r>
              <a:rPr lang="nb-NO" sz="2400" baseline="0"/>
              <a:t> C: Objective Value Comparison</a:t>
            </a:r>
            <a:endParaRPr lang="nb-NO" sz="24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title>
    <c:autoTitleDeleted val="0"/>
    <c:plotArea>
      <c:layout/>
      <c:area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axId val="669610408"/>
        <c:axId val="669614016"/>
        <c:extLst>
          <c:ext xmlns:c15="http://schemas.microsoft.com/office/drawing/2012/chart" uri="{02D57815-91ED-43cb-92C2-25804820EDAC}">
            <c15:filteredAreaSeries>
              <c15:ser>
                <c:idx val="3"/>
                <c:order val="3"/>
                <c:tx>
                  <c:v>EVPI</c:v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val>
                  <c:numRef>
                    <c:extLst>
                      <c:ext uri="{02D57815-91ED-43cb-92C2-25804820EDAC}">
                        <c15:formulaRef>
                          <c15:sqref>Sheet1!$C$39:$C$51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131.86000000000001</c:v>
                      </c:pt>
                      <c:pt idx="1">
                        <c:v>131.86000000000001</c:v>
                      </c:pt>
                      <c:pt idx="2">
                        <c:v>131.86000000000001</c:v>
                      </c:pt>
                      <c:pt idx="3">
                        <c:v>131.86000000000001</c:v>
                      </c:pt>
                      <c:pt idx="4">
                        <c:v>131.86000000000001</c:v>
                      </c:pt>
                      <c:pt idx="5">
                        <c:v>131.86000000000001</c:v>
                      </c:pt>
                      <c:pt idx="6">
                        <c:v>131.86000000000001</c:v>
                      </c:pt>
                      <c:pt idx="7">
                        <c:v>131.86000000000001</c:v>
                      </c:pt>
                      <c:pt idx="8">
                        <c:v>131.86000000000001</c:v>
                      </c:pt>
                      <c:pt idx="9">
                        <c:v>131.86000000000001</c:v>
                      </c:pt>
                      <c:pt idx="10">
                        <c:v>131.86000000000001</c:v>
                      </c:pt>
                      <c:pt idx="11">
                        <c:v>131.86000000000001</c:v>
                      </c:pt>
                      <c:pt idx="12">
                        <c:v>131.86000000000001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5-E46F-4423-8CB5-94E352E6E73A}"/>
                  </c:ext>
                </c:extLst>
              </c15:ser>
            </c15:filteredAreaSeries>
            <c15:filteredAreaSeries>
              <c15:ser>
                <c:idx val="4"/>
                <c:order val="4"/>
                <c:tx>
                  <c:v>VSS</c:v>
                </c:tx>
                <c:spPr>
                  <a:solidFill>
                    <a:schemeClr val="accent5"/>
                  </a:solidFill>
                  <a:ln>
                    <a:noFill/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Sheet1!$E$39:$E$51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108.27187127943978</c:v>
                      </c:pt>
                      <c:pt idx="1">
                        <c:v>113.67031379430423</c:v>
                      </c:pt>
                      <c:pt idx="2">
                        <c:v>114.21539494830016</c:v>
                      </c:pt>
                      <c:pt idx="3">
                        <c:v>116.08138426208811</c:v>
                      </c:pt>
                      <c:pt idx="4">
                        <c:v>115.35200699157679</c:v>
                      </c:pt>
                      <c:pt idx="5">
                        <c:v>115.0099528276165</c:v>
                      </c:pt>
                      <c:pt idx="6">
                        <c:v>114.69560382312626</c:v>
                      </c:pt>
                      <c:pt idx="7">
                        <c:v>114.08852893125128</c:v>
                      </c:pt>
                      <c:pt idx="8">
                        <c:v>112.93770485283977</c:v>
                      </c:pt>
                      <c:pt idx="9">
                        <c:v>112.91023522267056</c:v>
                      </c:pt>
                      <c:pt idx="10">
                        <c:v>112.91023522267056</c:v>
                      </c:pt>
                      <c:pt idx="11">
                        <c:v>111.63559539105303</c:v>
                      </c:pt>
                      <c:pt idx="12">
                        <c:v>111.63559539105303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E46F-4423-8CB5-94E352E6E73A}"/>
                  </c:ext>
                </c:extLst>
              </c15:ser>
            </c15:filteredAreaSeries>
            <c15:filteredAreaSeries>
              <c15:ser>
                <c:idx val="6"/>
                <c:order val="5"/>
                <c:tx>
                  <c:v>VSS Strict</c:v>
                </c:tx>
                <c:spPr>
                  <a:solidFill>
                    <a:schemeClr val="accent1">
                      <a:lumMod val="60000"/>
                    </a:schemeClr>
                  </a:solidFill>
                  <a:ln>
                    <a:noFill/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Sheet1!$B$39:$B$51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48.275643736800184</c:v>
                      </c:pt>
                      <c:pt idx="1">
                        <c:v>79.745700844568205</c:v>
                      </c:pt>
                      <c:pt idx="2">
                        <c:v>83.082676005325951</c:v>
                      </c:pt>
                      <c:pt idx="3">
                        <c:v>100.31233925538501</c:v>
                      </c:pt>
                      <c:pt idx="4">
                        <c:v>102.9305061684053</c:v>
                      </c:pt>
                      <c:pt idx="5">
                        <c:v>106.64038936756984</c:v>
                      </c:pt>
                      <c:pt idx="6">
                        <c:v>107.85873644733994</c:v>
                      </c:pt>
                      <c:pt idx="7">
                        <c:v>108.22254629152117</c:v>
                      </c:pt>
                      <c:pt idx="8">
                        <c:v>107.63446156943486</c:v>
                      </c:pt>
                      <c:pt idx="9">
                        <c:v>107.605033751498</c:v>
                      </c:pt>
                      <c:pt idx="10">
                        <c:v>107.605033751498</c:v>
                      </c:pt>
                      <c:pt idx="11">
                        <c:v>108.31154051726779</c:v>
                      </c:pt>
                      <c:pt idx="12">
                        <c:v>108.31154051726779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E46F-4423-8CB5-94E352E6E73A}"/>
                  </c:ext>
                </c:extLst>
              </c15:ser>
            </c15:filteredAreaSeries>
            <c15:filteredAreaSeries>
              <c15:ser>
                <c:idx val="5"/>
                <c:order val="6"/>
                <c:tx>
                  <c:v>EEV2</c:v>
                </c:tx>
                <c:spPr>
                  <a:solidFill>
                    <a:schemeClr val="bg1"/>
                  </a:solidFill>
                  <a:ln>
                    <a:noFill/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Sheet1!$D$39:$D$51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22.545795752419867</c:v>
                      </c:pt>
                      <c:pt idx="1">
                        <c:v>22.545795752419867</c:v>
                      </c:pt>
                      <c:pt idx="2">
                        <c:v>22.545795752419867</c:v>
                      </c:pt>
                      <c:pt idx="3">
                        <c:v>22.545795752419867</c:v>
                      </c:pt>
                      <c:pt idx="4">
                        <c:v>22.545795752419867</c:v>
                      </c:pt>
                      <c:pt idx="5">
                        <c:v>22.545795752419867</c:v>
                      </c:pt>
                      <c:pt idx="6">
                        <c:v>22.545795752419867</c:v>
                      </c:pt>
                      <c:pt idx="7">
                        <c:v>22.545795752419867</c:v>
                      </c:pt>
                      <c:pt idx="8">
                        <c:v>22.545795752419867</c:v>
                      </c:pt>
                      <c:pt idx="9">
                        <c:v>22.545795752419867</c:v>
                      </c:pt>
                      <c:pt idx="10">
                        <c:v>22.545795752419867</c:v>
                      </c:pt>
                      <c:pt idx="11">
                        <c:v>22.545795752419867</c:v>
                      </c:pt>
                      <c:pt idx="12">
                        <c:v>22.545795752419867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E46F-4423-8CB5-94E352E6E73A}"/>
                  </c:ext>
                </c:extLst>
              </c15:ser>
            </c15:filteredAreaSeries>
          </c:ext>
        </c:extLst>
      </c:areaChart>
      <c:lineChart>
        <c:grouping val="standard"/>
        <c:varyColors val="0"/>
        <c:ser>
          <c:idx val="0"/>
          <c:order val="0"/>
          <c:tx>
            <c:v>Strict Penalty</c:v>
          </c:tx>
          <c:spPr>
            <a:ln w="2540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Sheet1!$A$39:$A$51</c:f>
              <c:numCache>
                <c:formatCode>General</c:formatCode>
                <c:ptCount val="13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75</c:v>
                </c:pt>
                <c:pt idx="8">
                  <c:v>100</c:v>
                </c:pt>
                <c:pt idx="9">
                  <c:v>150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</c:numCache>
              <c:extLst xmlns:c15="http://schemas.microsoft.com/office/drawing/2012/chart"/>
            </c:numRef>
          </c:cat>
          <c:val>
            <c:numRef>
              <c:f>Sheet1!$B$39:$B$51</c:f>
              <c:numCache>
                <c:formatCode>General</c:formatCode>
                <c:ptCount val="13"/>
                <c:pt idx="0">
                  <c:v>48.275643736800184</c:v>
                </c:pt>
                <c:pt idx="1">
                  <c:v>79.745700844568205</c:v>
                </c:pt>
                <c:pt idx="2">
                  <c:v>83.082676005325951</c:v>
                </c:pt>
                <c:pt idx="3">
                  <c:v>100.31233925538501</c:v>
                </c:pt>
                <c:pt idx="4">
                  <c:v>102.9305061684053</c:v>
                </c:pt>
                <c:pt idx="5">
                  <c:v>106.64038936756984</c:v>
                </c:pt>
                <c:pt idx="6">
                  <c:v>107.85873644733994</c:v>
                </c:pt>
                <c:pt idx="7">
                  <c:v>108.22254629152117</c:v>
                </c:pt>
                <c:pt idx="8">
                  <c:v>107.63446156943486</c:v>
                </c:pt>
                <c:pt idx="9">
                  <c:v>107.605033751498</c:v>
                </c:pt>
                <c:pt idx="10">
                  <c:v>107.605033751498</c:v>
                </c:pt>
                <c:pt idx="11">
                  <c:v>108.31154051726779</c:v>
                </c:pt>
                <c:pt idx="12">
                  <c:v>108.31154051726779</c:v>
                </c:pt>
              </c:numCache>
              <c:extLst xmlns:c15="http://schemas.microsoft.com/office/drawing/2012/chart"/>
            </c:numRef>
          </c:val>
          <c:smooth val="0"/>
          <c:extLst>
            <c:ext xmlns:c16="http://schemas.microsoft.com/office/drawing/2014/chart" uri="{C3380CC4-5D6E-409C-BE32-E72D297353CC}">
              <c16:uniqueId val="{00000000-E46F-4423-8CB5-94E352E6E73A}"/>
            </c:ext>
          </c:extLst>
        </c:ser>
        <c:ser>
          <c:idx val="7"/>
          <c:order val="7"/>
          <c:tx>
            <c:v>Switch-Off Penalty</c:v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Sheet1!$E$39:$E$51</c:f>
              <c:numCache>
                <c:formatCode>General</c:formatCode>
                <c:ptCount val="13"/>
                <c:pt idx="0">
                  <c:v>108.27187127943978</c:v>
                </c:pt>
                <c:pt idx="1">
                  <c:v>113.67031379430423</c:v>
                </c:pt>
                <c:pt idx="2">
                  <c:v>114.21539494830016</c:v>
                </c:pt>
                <c:pt idx="3">
                  <c:v>116.08138426208811</c:v>
                </c:pt>
                <c:pt idx="4">
                  <c:v>115.35200699157679</c:v>
                </c:pt>
                <c:pt idx="5">
                  <c:v>115.0099528276165</c:v>
                </c:pt>
                <c:pt idx="6">
                  <c:v>114.69560382312626</c:v>
                </c:pt>
                <c:pt idx="7">
                  <c:v>114.08852893125128</c:v>
                </c:pt>
                <c:pt idx="8">
                  <c:v>112.93770485283977</c:v>
                </c:pt>
                <c:pt idx="9">
                  <c:v>112.91023522267056</c:v>
                </c:pt>
                <c:pt idx="10">
                  <c:v>112.91023522267056</c:v>
                </c:pt>
                <c:pt idx="11">
                  <c:v>111.63559539105303</c:v>
                </c:pt>
                <c:pt idx="12">
                  <c:v>111.63559539105303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46F-4423-8CB5-94E352E6E73A}"/>
            </c:ext>
          </c:extLst>
        </c:ser>
        <c:ser>
          <c:idx val="9"/>
          <c:order val="9"/>
          <c:tx>
            <c:v>RA ObjVal</c:v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Sheet1!$G$39:$G$50</c:f>
              <c:numCache>
                <c:formatCode>General</c:formatCode>
                <c:ptCount val="12"/>
                <c:pt idx="0">
                  <c:v>109.20354038562397</c:v>
                </c:pt>
                <c:pt idx="1">
                  <c:v>112.78804965807207</c:v>
                </c:pt>
                <c:pt idx="2">
                  <c:v>117.15078233754488</c:v>
                </c:pt>
                <c:pt idx="3">
                  <c:v>117.63506396257284</c:v>
                </c:pt>
                <c:pt idx="4">
                  <c:v>119.35093760876916</c:v>
                </c:pt>
                <c:pt idx="5">
                  <c:v>116.68525913860371</c:v>
                </c:pt>
                <c:pt idx="6">
                  <c:v>115.87529231821765</c:v>
                </c:pt>
                <c:pt idx="7">
                  <c:v>115.87648862685775</c:v>
                </c:pt>
                <c:pt idx="8">
                  <c:v>114.75802726767851</c:v>
                </c:pt>
                <c:pt idx="9">
                  <c:v>112.61797262974525</c:v>
                </c:pt>
                <c:pt idx="10">
                  <c:v>112.65443546698727</c:v>
                </c:pt>
              </c:numCache>
              <c:extLst xmlns:c15="http://schemas.microsoft.com/office/drawing/2012/chart"/>
            </c:numRef>
          </c:val>
          <c:smooth val="0"/>
          <c:extLst>
            <c:ext xmlns:c16="http://schemas.microsoft.com/office/drawing/2014/chart" uri="{C3380CC4-5D6E-409C-BE32-E72D297353CC}">
              <c16:uniqueId val="{00000002-E46F-4423-8CB5-94E352E6E7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69610408"/>
        <c:axId val="669614016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v>EEV Strict</c:v>
                </c:tx>
                <c:spPr>
                  <a:ln w="25400" cap="rnd">
                    <a:solidFill>
                      <a:schemeClr val="accent6">
                        <a:lumMod val="75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Sheet1!$A$39:$A$51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Sheet1!$D$39:$D$51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22.545795752419867</c:v>
                      </c:pt>
                      <c:pt idx="1">
                        <c:v>22.545795752419867</c:v>
                      </c:pt>
                      <c:pt idx="2">
                        <c:v>22.545795752419867</c:v>
                      </c:pt>
                      <c:pt idx="3">
                        <c:v>22.545795752419867</c:v>
                      </c:pt>
                      <c:pt idx="4">
                        <c:v>22.545795752419867</c:v>
                      </c:pt>
                      <c:pt idx="5">
                        <c:v>22.545795752419867</c:v>
                      </c:pt>
                      <c:pt idx="6">
                        <c:v>22.545795752419867</c:v>
                      </c:pt>
                      <c:pt idx="7">
                        <c:v>22.545795752419867</c:v>
                      </c:pt>
                      <c:pt idx="8">
                        <c:v>22.545795752419867</c:v>
                      </c:pt>
                      <c:pt idx="9">
                        <c:v>22.545795752419867</c:v>
                      </c:pt>
                      <c:pt idx="10">
                        <c:v>22.545795752419867</c:v>
                      </c:pt>
                      <c:pt idx="11">
                        <c:v>22.545795752419867</c:v>
                      </c:pt>
                      <c:pt idx="12">
                        <c:v>22.545795752419867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E46F-4423-8CB5-94E352E6E73A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v>WS</c:v>
                </c:tx>
                <c:spPr>
                  <a:ln w="25400" cap="rnd">
                    <a:solidFill>
                      <a:schemeClr val="accent5"/>
                    </a:solidFill>
                    <a:prstDash val="sysDash"/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Sheet1!$A$39:$A$51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Sheet1!$C$39:$C$51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131.86000000000001</c:v>
                      </c:pt>
                      <c:pt idx="1">
                        <c:v>131.86000000000001</c:v>
                      </c:pt>
                      <c:pt idx="2">
                        <c:v>131.86000000000001</c:v>
                      </c:pt>
                      <c:pt idx="3">
                        <c:v>131.86000000000001</c:v>
                      </c:pt>
                      <c:pt idx="4">
                        <c:v>131.86000000000001</c:v>
                      </c:pt>
                      <c:pt idx="5">
                        <c:v>131.86000000000001</c:v>
                      </c:pt>
                      <c:pt idx="6">
                        <c:v>131.86000000000001</c:v>
                      </c:pt>
                      <c:pt idx="7">
                        <c:v>131.86000000000001</c:v>
                      </c:pt>
                      <c:pt idx="8">
                        <c:v>131.86000000000001</c:v>
                      </c:pt>
                      <c:pt idx="9">
                        <c:v>131.86000000000001</c:v>
                      </c:pt>
                      <c:pt idx="10">
                        <c:v>131.86000000000001</c:v>
                      </c:pt>
                      <c:pt idx="11">
                        <c:v>131.86000000000001</c:v>
                      </c:pt>
                      <c:pt idx="12">
                        <c:v>131.86000000000001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E46F-4423-8CB5-94E352E6E73A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v>EEV Switch-Off</c:v>
                </c:tx>
                <c:spPr>
                  <a:ln w="25400" cap="rnd">
                    <a:solidFill>
                      <a:schemeClr val="accent2">
                        <a:lumMod val="75000"/>
                      </a:schemeClr>
                    </a:solidFill>
                    <a:prstDash val="sysDash"/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Sheet1!$F$39:$F$51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99.429301529510141</c:v>
                      </c:pt>
                      <c:pt idx="1">
                        <c:v>99.429301529510141</c:v>
                      </c:pt>
                      <c:pt idx="2">
                        <c:v>99.429301529510141</c:v>
                      </c:pt>
                      <c:pt idx="3">
                        <c:v>99.429301529510141</c:v>
                      </c:pt>
                      <c:pt idx="4">
                        <c:v>99.429301529510141</c:v>
                      </c:pt>
                      <c:pt idx="5">
                        <c:v>99.429301529510141</c:v>
                      </c:pt>
                      <c:pt idx="6">
                        <c:v>99.429301529510141</c:v>
                      </c:pt>
                      <c:pt idx="7">
                        <c:v>99.429301529510141</c:v>
                      </c:pt>
                      <c:pt idx="8">
                        <c:v>99.429301529510141</c:v>
                      </c:pt>
                      <c:pt idx="9">
                        <c:v>99.429301529510141</c:v>
                      </c:pt>
                      <c:pt idx="10">
                        <c:v>99.429301529510141</c:v>
                      </c:pt>
                      <c:pt idx="11">
                        <c:v>99.429301529510141</c:v>
                      </c:pt>
                      <c:pt idx="12">
                        <c:v>99.429301529510141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E46F-4423-8CB5-94E352E6E73A}"/>
                  </c:ext>
                </c:extLst>
              </c15:ser>
            </c15:filteredLineSeries>
          </c:ext>
        </c:extLst>
      </c:lineChart>
      <c:catAx>
        <c:axId val="6696104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800"/>
                  <a:t>Scenarios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669614016"/>
        <c:crosses val="autoZero"/>
        <c:auto val="1"/>
        <c:lblAlgn val="ctr"/>
        <c:lblOffset val="100"/>
        <c:noMultiLvlLbl val="0"/>
      </c:catAx>
      <c:valAx>
        <c:axId val="669614016"/>
        <c:scaling>
          <c:orientation val="minMax"/>
          <c:min val="4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800" b="0" i="0" baseline="0">
                    <a:effectLst/>
                  </a:rPr>
                  <a:t>Oil Output [Sm3/h]</a:t>
                </a:r>
                <a:endParaRPr lang="nb-NO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669610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6992-FC42-4C18-BCC9-E69A9169578E}" type="datetimeFigureOut">
              <a:rPr lang="nb-NO" smtClean="0"/>
              <a:t>28.05.2018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A500-3D10-4E69-8180-6B927BB757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5508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6992-FC42-4C18-BCC9-E69A9169578E}" type="datetimeFigureOut">
              <a:rPr lang="nb-NO" smtClean="0"/>
              <a:t>28.05.2018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A500-3D10-4E69-8180-6B927BB757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19215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6992-FC42-4C18-BCC9-E69A9169578E}" type="datetimeFigureOut">
              <a:rPr lang="nb-NO" smtClean="0"/>
              <a:t>28.05.2018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A500-3D10-4E69-8180-6B927BB757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25124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6992-FC42-4C18-BCC9-E69A9169578E}" type="datetimeFigureOut">
              <a:rPr lang="nb-NO" smtClean="0"/>
              <a:t>28.05.2018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A500-3D10-4E69-8180-6B927BB757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74665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6992-FC42-4C18-BCC9-E69A9169578E}" type="datetimeFigureOut">
              <a:rPr lang="nb-NO" smtClean="0"/>
              <a:t>28.05.2018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A500-3D10-4E69-8180-6B927BB757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15824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6992-FC42-4C18-BCC9-E69A9169578E}" type="datetimeFigureOut">
              <a:rPr lang="nb-NO" smtClean="0"/>
              <a:t>28.05.2018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A500-3D10-4E69-8180-6B927BB757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20382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6992-FC42-4C18-BCC9-E69A9169578E}" type="datetimeFigureOut">
              <a:rPr lang="nb-NO" smtClean="0"/>
              <a:t>28.05.2018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A500-3D10-4E69-8180-6B927BB757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08919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6992-FC42-4C18-BCC9-E69A9169578E}" type="datetimeFigureOut">
              <a:rPr lang="nb-NO" smtClean="0"/>
              <a:t>28.05.2018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A500-3D10-4E69-8180-6B927BB757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03629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6992-FC42-4C18-BCC9-E69A9169578E}" type="datetimeFigureOut">
              <a:rPr lang="nb-NO" smtClean="0"/>
              <a:t>28.05.2018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A500-3D10-4E69-8180-6B927BB757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83239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6992-FC42-4C18-BCC9-E69A9169578E}" type="datetimeFigureOut">
              <a:rPr lang="nb-NO" smtClean="0"/>
              <a:t>28.05.2018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A500-3D10-4E69-8180-6B927BB757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58207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6992-FC42-4C18-BCC9-E69A9169578E}" type="datetimeFigureOut">
              <a:rPr lang="nb-NO" smtClean="0"/>
              <a:t>28.05.2018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A500-3D10-4E69-8180-6B927BB757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61619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96992-FC42-4C18-BCC9-E69A9169578E}" type="datetimeFigureOut">
              <a:rPr lang="nb-NO" smtClean="0"/>
              <a:t>28.05.2018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DA500-3D10-4E69-8180-6B927BB757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91393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4832245"/>
              </p:ext>
            </p:extLst>
          </p:nvPr>
        </p:nvGraphicFramePr>
        <p:xfrm>
          <a:off x="2786062" y="1031297"/>
          <a:ext cx="6619875" cy="47954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9012455" y="2171700"/>
            <a:ext cx="0" cy="126492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3"/>
          <p:cNvSpPr txBox="1"/>
          <p:nvPr/>
        </p:nvSpPr>
        <p:spPr>
          <a:xfrm>
            <a:off x="8170245" y="2608647"/>
            <a:ext cx="625642" cy="391026"/>
          </a:xfrm>
          <a:prstGeom prst="rect">
            <a:avLst/>
          </a:prstGeom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nb-NO" sz="1800" dirty="0" smtClean="0"/>
              <a:t>EVPI</a:t>
            </a:r>
            <a:endParaRPr lang="nb-NO" sz="18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9017112" y="3564857"/>
            <a:ext cx="1" cy="60130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4"/>
          <p:cNvSpPr txBox="1"/>
          <p:nvPr/>
        </p:nvSpPr>
        <p:spPr>
          <a:xfrm>
            <a:off x="8202329" y="3669994"/>
            <a:ext cx="625642" cy="391026"/>
          </a:xfrm>
          <a:prstGeom prst="rect">
            <a:avLst/>
          </a:prstGeom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nb-NO" sz="1800" dirty="0" smtClean="0"/>
              <a:t>VSS</a:t>
            </a:r>
            <a:endParaRPr lang="nb-NO" sz="1800" dirty="0"/>
          </a:p>
        </p:txBody>
      </p:sp>
    </p:spTree>
    <p:extLst>
      <p:ext uri="{BB962C8B-B14F-4D97-AF65-F5344CB8AC3E}">
        <p14:creationId xmlns:p14="http://schemas.microsoft.com/office/powerpoint/2010/main" val="245128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1734227"/>
              </p:ext>
            </p:extLst>
          </p:nvPr>
        </p:nvGraphicFramePr>
        <p:xfrm>
          <a:off x="2794288" y="1022638"/>
          <a:ext cx="6603424" cy="48127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9012455" y="2026920"/>
            <a:ext cx="0" cy="178308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/>
          <p:cNvSpPr txBox="1"/>
          <p:nvPr/>
        </p:nvSpPr>
        <p:spPr>
          <a:xfrm>
            <a:off x="8170245" y="2722947"/>
            <a:ext cx="625642" cy="391026"/>
          </a:xfrm>
          <a:prstGeom prst="rect">
            <a:avLst/>
          </a:prstGeom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nb-NO" sz="1800" dirty="0" smtClean="0"/>
              <a:t>EVPI</a:t>
            </a:r>
            <a:endParaRPr lang="nb-NO" sz="18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9017112" y="3893141"/>
            <a:ext cx="6873" cy="27432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4"/>
          <p:cNvSpPr txBox="1"/>
          <p:nvPr/>
        </p:nvSpPr>
        <p:spPr>
          <a:xfrm>
            <a:off x="8202329" y="3834788"/>
            <a:ext cx="625642" cy="391026"/>
          </a:xfrm>
          <a:prstGeom prst="rect">
            <a:avLst/>
          </a:prstGeom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nb-NO" sz="1800" dirty="0" smtClean="0"/>
              <a:t>VSS</a:t>
            </a:r>
            <a:endParaRPr lang="nb-NO" sz="1800" dirty="0"/>
          </a:p>
        </p:txBody>
      </p:sp>
    </p:spTree>
    <p:extLst>
      <p:ext uri="{BB962C8B-B14F-4D97-AF65-F5344CB8AC3E}">
        <p14:creationId xmlns:p14="http://schemas.microsoft.com/office/powerpoint/2010/main" val="217670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9004835" y="1988820"/>
            <a:ext cx="0" cy="182118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3"/>
          <p:cNvSpPr txBox="1"/>
          <p:nvPr/>
        </p:nvSpPr>
        <p:spPr>
          <a:xfrm>
            <a:off x="8162625" y="2703897"/>
            <a:ext cx="625642" cy="391026"/>
          </a:xfrm>
          <a:prstGeom prst="rect">
            <a:avLst/>
          </a:prstGeom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nb-NO" sz="1800" dirty="0" smtClean="0"/>
              <a:t>EVPI</a:t>
            </a:r>
            <a:endParaRPr lang="nb-NO" sz="18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004835" y="3911235"/>
            <a:ext cx="0" cy="25908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4"/>
          <p:cNvSpPr txBox="1"/>
          <p:nvPr/>
        </p:nvSpPr>
        <p:spPr>
          <a:xfrm>
            <a:off x="8194709" y="3845262"/>
            <a:ext cx="625642" cy="391026"/>
          </a:xfrm>
          <a:prstGeom prst="rect">
            <a:avLst/>
          </a:prstGeom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nb-NO" sz="1800" dirty="0" smtClean="0"/>
              <a:t>VSS</a:t>
            </a:r>
            <a:endParaRPr lang="nb-NO" sz="1800" dirty="0"/>
          </a:p>
        </p:txBody>
      </p:sp>
    </p:spTree>
    <p:extLst>
      <p:ext uri="{BB962C8B-B14F-4D97-AF65-F5344CB8AC3E}">
        <p14:creationId xmlns:p14="http://schemas.microsoft.com/office/powerpoint/2010/main" val="324747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1180711"/>
              </p:ext>
            </p:extLst>
          </p:nvPr>
        </p:nvGraphicFramePr>
        <p:xfrm>
          <a:off x="0" y="160421"/>
          <a:ext cx="12207642" cy="64890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4075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9364202"/>
              </p:ext>
            </p:extLst>
          </p:nvPr>
        </p:nvGraphicFramePr>
        <p:xfrm>
          <a:off x="2775857" y="1021896"/>
          <a:ext cx="6640286" cy="48142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9031203" y="1990725"/>
            <a:ext cx="0" cy="124777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9031203" y="3365959"/>
            <a:ext cx="0" cy="68961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3"/>
          <p:cNvSpPr txBox="1"/>
          <p:nvPr/>
        </p:nvSpPr>
        <p:spPr>
          <a:xfrm>
            <a:off x="8188993" y="2419099"/>
            <a:ext cx="625642" cy="391026"/>
          </a:xfrm>
          <a:prstGeom prst="rect">
            <a:avLst/>
          </a:prstGeom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nb-NO" sz="1800" dirty="0" smtClean="0"/>
              <a:t>EVPI</a:t>
            </a:r>
            <a:endParaRPr lang="nb-NO" sz="1800" dirty="0"/>
          </a:p>
        </p:txBody>
      </p:sp>
      <p:sp>
        <p:nvSpPr>
          <p:cNvPr id="6" name="TextBox 4"/>
          <p:cNvSpPr txBox="1"/>
          <p:nvPr/>
        </p:nvSpPr>
        <p:spPr>
          <a:xfrm>
            <a:off x="8221077" y="3515251"/>
            <a:ext cx="625642" cy="391026"/>
          </a:xfrm>
          <a:prstGeom prst="rect">
            <a:avLst/>
          </a:prstGeom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nb-NO" sz="1800" dirty="0" smtClean="0"/>
              <a:t>VSS</a:t>
            </a:r>
            <a:endParaRPr lang="nb-NO" sz="1800" dirty="0"/>
          </a:p>
        </p:txBody>
      </p:sp>
    </p:spTree>
    <p:extLst>
      <p:ext uri="{BB962C8B-B14F-4D97-AF65-F5344CB8AC3E}">
        <p14:creationId xmlns:p14="http://schemas.microsoft.com/office/powerpoint/2010/main" val="64065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7399723"/>
              </p:ext>
            </p:extLst>
          </p:nvPr>
        </p:nvGraphicFramePr>
        <p:xfrm>
          <a:off x="2781980" y="1040266"/>
          <a:ext cx="6628039" cy="47774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9035013" y="1886734"/>
            <a:ext cx="0" cy="43551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9035013" y="2453640"/>
            <a:ext cx="0" cy="182118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3"/>
          <p:cNvSpPr txBox="1"/>
          <p:nvPr/>
        </p:nvSpPr>
        <p:spPr>
          <a:xfrm>
            <a:off x="8192803" y="1908979"/>
            <a:ext cx="625642" cy="391026"/>
          </a:xfrm>
          <a:prstGeom prst="rect">
            <a:avLst/>
          </a:prstGeom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nb-NO" sz="1800" dirty="0" smtClean="0"/>
              <a:t>EVPI</a:t>
            </a:r>
            <a:endParaRPr lang="nb-NO" sz="1800" dirty="0"/>
          </a:p>
        </p:txBody>
      </p:sp>
      <p:sp>
        <p:nvSpPr>
          <p:cNvPr id="6" name="TextBox 4"/>
          <p:cNvSpPr txBox="1"/>
          <p:nvPr/>
        </p:nvSpPr>
        <p:spPr>
          <a:xfrm>
            <a:off x="8224887" y="3168717"/>
            <a:ext cx="625642" cy="391026"/>
          </a:xfrm>
          <a:prstGeom prst="rect">
            <a:avLst/>
          </a:prstGeom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nb-NO" sz="1800" dirty="0" smtClean="0"/>
              <a:t>VSS</a:t>
            </a:r>
            <a:endParaRPr lang="nb-NO" sz="1800" dirty="0"/>
          </a:p>
        </p:txBody>
      </p:sp>
    </p:spTree>
    <p:extLst>
      <p:ext uri="{BB962C8B-B14F-4D97-AF65-F5344CB8AC3E}">
        <p14:creationId xmlns:p14="http://schemas.microsoft.com/office/powerpoint/2010/main" val="280370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7614071"/>
              </p:ext>
            </p:extLst>
          </p:nvPr>
        </p:nvGraphicFramePr>
        <p:xfrm>
          <a:off x="2748643" y="1027338"/>
          <a:ext cx="6694714" cy="48033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2598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9206819"/>
              </p:ext>
            </p:extLst>
          </p:nvPr>
        </p:nvGraphicFramePr>
        <p:xfrm>
          <a:off x="2694215" y="987199"/>
          <a:ext cx="6803570" cy="4883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8666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9647292"/>
              </p:ext>
            </p:extLst>
          </p:nvPr>
        </p:nvGraphicFramePr>
        <p:xfrm>
          <a:off x="2701018" y="1034143"/>
          <a:ext cx="6789964" cy="4789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2662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</TotalTime>
  <Words>102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Industrial Economics and Technology Management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Bendik Witzøe</dc:creator>
  <cp:lastModifiedBy>Bendik Witzøe</cp:lastModifiedBy>
  <cp:revision>22</cp:revision>
  <dcterms:created xsi:type="dcterms:W3CDTF">2018-05-27T17:30:11Z</dcterms:created>
  <dcterms:modified xsi:type="dcterms:W3CDTF">2018-05-28T08:31:15Z</dcterms:modified>
</cp:coreProperties>
</file>