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9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3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3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5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0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FBEF-0866-4D05-905D-44B4C1EC86FA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9DCF-4EA8-4C10-8593-847F00B5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Tarboton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67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named percolate to percolate the filled area by one grid cell</a:t>
            </a:r>
          </a:p>
          <a:p>
            <a:r>
              <a:rPr lang="en-US" dirty="0" smtClean="0"/>
              <a:t>Make this function sufficiently general to work with any size arrays (i.e. determine the size of the arrays it is given).  Hint – google “</a:t>
            </a:r>
            <a:r>
              <a:rPr lang="en-US" dirty="0" err="1" smtClean="0"/>
              <a:t>numpy</a:t>
            </a:r>
            <a:r>
              <a:rPr lang="en-US" dirty="0" smtClean="0"/>
              <a:t> array size”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12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to assemble the functions we have so far</a:t>
            </a:r>
          </a:p>
          <a:p>
            <a:pPr lvl="1"/>
            <a:r>
              <a:rPr lang="en-US" dirty="0" smtClean="0"/>
              <a:t>Assign inputs</a:t>
            </a:r>
          </a:p>
          <a:p>
            <a:pPr lvl="1"/>
            <a:r>
              <a:rPr lang="en-US" dirty="0" err="1" smtClean="0"/>
              <a:t>Create_resistance_grid</a:t>
            </a:r>
            <a:endParaRPr lang="en-US" dirty="0" smtClean="0"/>
          </a:p>
          <a:p>
            <a:pPr lvl="1"/>
            <a:r>
              <a:rPr lang="en-US" dirty="0" err="1" smtClean="0"/>
              <a:t>Initialize_filled_grid</a:t>
            </a:r>
            <a:endParaRPr lang="en-US" dirty="0" smtClean="0"/>
          </a:p>
          <a:p>
            <a:pPr lvl="1"/>
            <a:r>
              <a:rPr lang="en-US" dirty="0" smtClean="0"/>
              <a:t>Percolate for a predetermined number of steps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25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Making it faster</a:t>
            </a:r>
          </a:p>
          <a:p>
            <a:pPr lvl="1"/>
            <a:r>
              <a:rPr lang="en-US" dirty="0" smtClean="0"/>
              <a:t>Loop only over filled grid cells (using set or queue)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Managing memory</a:t>
            </a:r>
          </a:p>
          <a:p>
            <a:pPr lvl="1"/>
            <a:r>
              <a:rPr lang="en-US" dirty="0" smtClean="0"/>
              <a:t>Use same array for resistance and filled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Trade-offs</a:t>
            </a:r>
          </a:p>
          <a:p>
            <a:pPr lvl="1"/>
            <a:r>
              <a:rPr lang="en-US" dirty="0" smtClean="0"/>
              <a:t>People time versus computer time</a:t>
            </a:r>
          </a:p>
          <a:p>
            <a:pPr lvl="1"/>
            <a:r>
              <a:rPr lang="en-US" dirty="0" smtClean="0"/>
              <a:t>Solving problems otherwise unsolvable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2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the termination rule to when the filled area reaches an edge</a:t>
            </a:r>
          </a:p>
          <a:p>
            <a:r>
              <a:rPr lang="en-US" dirty="0"/>
              <a:t>Change the method to allow for filling in the diagonal directions too, i.e. 8 directions rather than 4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Change the loop to loop only over filled </a:t>
            </a:r>
            <a:r>
              <a:rPr lang="en-US" smtClean="0"/>
              <a:t>grid cells</a:t>
            </a:r>
            <a:endParaRPr lang="en-US" dirty="0"/>
          </a:p>
          <a:p>
            <a:r>
              <a:rPr lang="en-US" dirty="0"/>
              <a:t>Add the capability to output the number of grid cells filled and average radius of the filled plume and plot this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able to structure programs as a collection of manageable size functions </a:t>
            </a:r>
          </a:p>
          <a:p>
            <a:r>
              <a:rPr lang="en-US" dirty="0" smtClean="0"/>
              <a:t>To design (select) data structures suited to the problem</a:t>
            </a:r>
          </a:p>
          <a:p>
            <a:r>
              <a:rPr lang="en-US" dirty="0" smtClean="0"/>
              <a:t>To gain experience in planning, incrementally developing and solving a scientific programming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By Example (and experience)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31030" cy="4351338"/>
          </a:xfrm>
        </p:spPr>
        <p:txBody>
          <a:bodyPr/>
          <a:lstStyle/>
          <a:p>
            <a:r>
              <a:rPr lang="en-US" dirty="0" smtClean="0"/>
              <a:t>Invasion/Percolation</a:t>
            </a:r>
          </a:p>
          <a:p>
            <a:pPr lvl="1"/>
            <a:r>
              <a:rPr lang="en-US" dirty="0" smtClean="0"/>
              <a:t>A simple model for the propagation of stuff through a porous medium</a:t>
            </a:r>
          </a:p>
          <a:p>
            <a:pPr lvl="1"/>
            <a:r>
              <a:rPr lang="en-US" dirty="0" smtClean="0"/>
              <a:t>Serves as a “model” for pollution, infiltration, oil extraction, river networks, …</a:t>
            </a:r>
          </a:p>
          <a:p>
            <a:pPr lvl="1"/>
            <a:r>
              <a:rPr lang="en-US" dirty="0" smtClean="0"/>
              <a:t>Results in fractal patterns</a:t>
            </a:r>
          </a:p>
          <a:p>
            <a:pPr lvl="1"/>
            <a:r>
              <a:rPr lang="en-US" dirty="0" smtClean="0"/>
              <a:t>Involves concepts of planning, abstraction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14" y="2111964"/>
            <a:ext cx="3114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6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Invasion Percolation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Pollutant spreads into a medium represented by a grid with random resistance. </a:t>
            </a:r>
          </a:p>
          <a:p>
            <a:r>
              <a:rPr lang="en-US" dirty="0" smtClean="0"/>
              <a:t>The pollutant enters the cell with minimum resistance adjacent to the cells already filled</a:t>
            </a:r>
          </a:p>
          <a:p>
            <a:r>
              <a:rPr lang="en-US" dirty="0" smtClean="0"/>
              <a:t>The program stops when the “plume” reaches an edge or after a prescribed number of cells have been filled</a:t>
            </a:r>
          </a:p>
          <a:p>
            <a:r>
              <a:rPr lang="en-US" dirty="0" smtClean="0"/>
              <a:t>Scientists interested in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pattern</a:t>
            </a:r>
          </a:p>
          <a:p>
            <a:pPr lvl="1"/>
            <a:r>
              <a:rPr lang="en-US" dirty="0" smtClean="0"/>
              <a:t>The volume (number of cells filled) input before breakthrough</a:t>
            </a:r>
          </a:p>
          <a:p>
            <a:pPr lvl="1"/>
            <a:r>
              <a:rPr lang="en-US" dirty="0" smtClean="0"/>
              <a:t>The relationship between volume and average radius</a:t>
            </a:r>
          </a:p>
          <a:p>
            <a:pPr lvl="1"/>
            <a:r>
              <a:rPr lang="en-US" dirty="0" smtClean="0"/>
              <a:t>Statistics on these quantities since randomness is involved (dictates many simulations)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this requires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6538504" cy="4351338"/>
          </a:xfrm>
        </p:spPr>
        <p:txBody>
          <a:bodyPr/>
          <a:lstStyle/>
          <a:p>
            <a:r>
              <a:rPr lang="en-US" dirty="0" smtClean="0"/>
              <a:t>The ability to generate random numbers</a:t>
            </a:r>
          </a:p>
          <a:p>
            <a:r>
              <a:rPr lang="en-US" dirty="0" smtClean="0"/>
              <a:t>The ability to represent the domain using a grid</a:t>
            </a:r>
          </a:p>
          <a:p>
            <a:r>
              <a:rPr lang="en-US" dirty="0" smtClean="0"/>
              <a:t>The ability to simulate the process of percolation </a:t>
            </a:r>
          </a:p>
          <a:p>
            <a:pPr lvl="1"/>
            <a:r>
              <a:rPr lang="en-US" dirty="0" smtClean="0"/>
              <a:t>Break this down into steps and tackle each one individually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4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Create resistance grid</a:t>
            </a:r>
          </a:p>
          <a:p>
            <a:pPr lvl="0"/>
            <a:r>
              <a:rPr lang="en-US" dirty="0"/>
              <a:t>Fill it with random numbers (0 to 1.  A decision to use floats.  Discuss random number generation)</a:t>
            </a:r>
          </a:p>
          <a:p>
            <a:pPr lvl="0"/>
            <a:r>
              <a:rPr lang="en-US" dirty="0"/>
              <a:t>Tag initial filled cell (a user input)</a:t>
            </a:r>
          </a:p>
          <a:p>
            <a:pPr lvl="0"/>
            <a:r>
              <a:rPr lang="en-US" dirty="0"/>
              <a:t>Loop over each grid cell</a:t>
            </a:r>
          </a:p>
          <a:p>
            <a:pPr lvl="1"/>
            <a:r>
              <a:rPr lang="en-US" dirty="0"/>
              <a:t>If the grid cell is polluted</a:t>
            </a:r>
          </a:p>
          <a:p>
            <a:pPr lvl="2"/>
            <a:r>
              <a:rPr lang="en-US" dirty="0"/>
              <a:t>Examine each neighbor (discuss 4 or eight way neighbors)</a:t>
            </a:r>
          </a:p>
          <a:p>
            <a:pPr lvl="3"/>
            <a:r>
              <a:rPr lang="en-US" dirty="0"/>
              <a:t>If in the domain and if not filled note resistance value and track location of cell with minimum overall resistance</a:t>
            </a:r>
          </a:p>
          <a:p>
            <a:r>
              <a:rPr lang="en-US" dirty="0" smtClean="0"/>
              <a:t>Fill </a:t>
            </a:r>
            <a:r>
              <a:rPr lang="en-US" dirty="0"/>
              <a:t>the cell with minimum resistance</a:t>
            </a:r>
          </a:p>
          <a:p>
            <a:pPr lvl="0"/>
            <a:r>
              <a:rPr lang="en-US" dirty="0"/>
              <a:t>Are we done yet.  Ending rule specified number of cells</a:t>
            </a:r>
          </a:p>
          <a:p>
            <a:pPr lvl="0"/>
            <a:r>
              <a:rPr lang="en-US" dirty="0"/>
              <a:t>Display results</a:t>
            </a:r>
          </a:p>
          <a:p>
            <a:pPr lvl="0"/>
            <a:r>
              <a:rPr lang="en-US" dirty="0" smtClean="0"/>
              <a:t>[Compute statistics – left as an exercise]</a:t>
            </a:r>
            <a:endParaRPr lang="en-US" dirty="0"/>
          </a:p>
          <a:p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13702" y="3222171"/>
            <a:ext cx="431032" cy="1846218"/>
          </a:xfrm>
          <a:custGeom>
            <a:avLst/>
            <a:gdLst>
              <a:gd name="connsiteX0" fmla="*/ 535535 w 605203"/>
              <a:gd name="connsiteY0" fmla="*/ 2097540 h 2097540"/>
              <a:gd name="connsiteX1" fmla="*/ 143649 w 605203"/>
              <a:gd name="connsiteY1" fmla="*/ 1836283 h 2097540"/>
              <a:gd name="connsiteX2" fmla="*/ 4312 w 605203"/>
              <a:gd name="connsiteY2" fmla="*/ 808672 h 2097540"/>
              <a:gd name="connsiteX3" fmla="*/ 282986 w 605203"/>
              <a:gd name="connsiteY3" fmla="*/ 68443 h 2097540"/>
              <a:gd name="connsiteX4" fmla="*/ 605203 w 605203"/>
              <a:gd name="connsiteY4" fmla="*/ 77152 h 209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03" h="2097540">
                <a:moveTo>
                  <a:pt x="535535" y="2097540"/>
                </a:moveTo>
                <a:cubicBezTo>
                  <a:pt x="383860" y="2074317"/>
                  <a:pt x="232186" y="2051094"/>
                  <a:pt x="143649" y="1836283"/>
                </a:cubicBezTo>
                <a:cubicBezTo>
                  <a:pt x="55112" y="1621472"/>
                  <a:pt x="-18911" y="1103312"/>
                  <a:pt x="4312" y="808672"/>
                </a:cubicBezTo>
                <a:cubicBezTo>
                  <a:pt x="27535" y="514032"/>
                  <a:pt x="182837" y="190363"/>
                  <a:pt x="282986" y="68443"/>
                </a:cubicBezTo>
                <a:cubicBezTo>
                  <a:pt x="383134" y="-53477"/>
                  <a:pt x="494168" y="11837"/>
                  <a:pt x="605203" y="7715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are ready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nodebook</a:t>
            </a:r>
            <a:endParaRPr lang="en-US" dirty="0" smtClean="0"/>
          </a:p>
          <a:p>
            <a:r>
              <a:rPr lang="en-US" dirty="0" smtClean="0"/>
              <a:t>Generate a random number</a:t>
            </a:r>
          </a:p>
          <a:p>
            <a:r>
              <a:rPr lang="en-US" dirty="0" smtClean="0"/>
              <a:t>Create a resistance grid</a:t>
            </a:r>
          </a:p>
          <a:p>
            <a:r>
              <a:rPr lang="en-US" dirty="0" smtClean="0"/>
              <a:t>Make it into a function</a:t>
            </a:r>
          </a:p>
          <a:p>
            <a:r>
              <a:rPr lang="en-US" dirty="0" smtClean="0"/>
              <a:t>Display the values</a:t>
            </a:r>
          </a:p>
          <a:p>
            <a:r>
              <a:rPr lang="en-US" dirty="0" smtClean="0"/>
              <a:t>Initialize filled grid</a:t>
            </a:r>
          </a:p>
          <a:p>
            <a:r>
              <a:rPr lang="en-US" dirty="0" smtClean="0"/>
              <a:t>Display the values</a:t>
            </a:r>
          </a:p>
        </p:txBody>
      </p:sp>
    </p:spTree>
    <p:extLst>
      <p:ext uri="{BB962C8B-B14F-4D97-AF65-F5344CB8AC3E}">
        <p14:creationId xmlns:p14="http://schemas.microsoft.com/office/powerpoint/2010/main" val="292622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named </a:t>
            </a:r>
            <a:r>
              <a:rPr lang="en-US" dirty="0" err="1" smtClean="0"/>
              <a:t>initialize_filled_grid</a:t>
            </a:r>
            <a:r>
              <a:rPr lang="en-US" dirty="0" smtClean="0"/>
              <a:t> to create an array with filled cells indicated by the value 1 and non filled cells indicated by the value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1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Percolate one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Loop over each grid cell</a:t>
            </a:r>
          </a:p>
          <a:p>
            <a:pPr lvl="1"/>
            <a:r>
              <a:rPr lang="en-US" dirty="0"/>
              <a:t>If the grid cell is polluted</a:t>
            </a:r>
          </a:p>
          <a:p>
            <a:pPr lvl="2"/>
            <a:r>
              <a:rPr lang="en-US" dirty="0"/>
              <a:t>Examine each neighbor (discuss 4 or eight way neighbors)</a:t>
            </a:r>
          </a:p>
          <a:p>
            <a:pPr lvl="3"/>
            <a:r>
              <a:rPr lang="en-US" dirty="0"/>
              <a:t>If in the domain and if not filled note resistance value and track location of cell with minimum overall resistance</a:t>
            </a:r>
          </a:p>
          <a:p>
            <a:r>
              <a:rPr lang="en-US" dirty="0"/>
              <a:t>Fill the cell with minimum resistance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5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603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Program Design</vt:lpstr>
      <vt:lpstr>Learning objectives</vt:lpstr>
      <vt:lpstr>By Example (and experience)</vt:lpstr>
      <vt:lpstr>Invasion Percolation</vt:lpstr>
      <vt:lpstr>Programming this requires</vt:lpstr>
      <vt:lpstr>Program logic</vt:lpstr>
      <vt:lpstr>Now we are ready to code</vt:lpstr>
      <vt:lpstr>Exercise  1</vt:lpstr>
      <vt:lpstr>Percolate one cell</vt:lpstr>
      <vt:lpstr>Exercise 2</vt:lpstr>
      <vt:lpstr>Exercise 3</vt:lpstr>
      <vt:lpstr>Design discussion</vt:lpstr>
      <vt:lpstr>Take Home Challenges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dtarb</dc:creator>
  <cp:lastModifiedBy>dtarb</cp:lastModifiedBy>
  <cp:revision>17</cp:revision>
  <dcterms:created xsi:type="dcterms:W3CDTF">2013-07-15T20:27:24Z</dcterms:created>
  <dcterms:modified xsi:type="dcterms:W3CDTF">2013-07-16T13:20:59Z</dcterms:modified>
</cp:coreProperties>
</file>