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2" d="100"/>
          <a:sy n="72" d="100"/>
        </p:scale>
        <p:origin x="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ourcemaking.com/design_patterns/visitor" TargetMode="External"/><Relationship Id="rId2" Type="http://schemas.openxmlformats.org/officeDocument/2006/relationships/hyperlink" Target="https://en.wikipedia.org/wiki/Visitor_pattern" TargetMode="External"/><Relationship Id="rId1" Type="http://schemas.openxmlformats.org/officeDocument/2006/relationships/slideLayout" Target="../slideLayouts/slideLayout2.xml"/><Relationship Id="rId5" Type="http://schemas.openxmlformats.org/officeDocument/2006/relationships/hyperlink" Target="https://dzone.com/articles/design-patterns-visitor" TargetMode="External"/><Relationship Id="rId4" Type="http://schemas.openxmlformats.org/officeDocument/2006/relationships/hyperlink" Target="https://www.codeproject.com/Articles/588882/TheplusVisitorplusPatternplusExplain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FDBE-603C-478C-9E93-47349F5AAB95}"/>
              </a:ext>
            </a:extLst>
          </p:cNvPr>
          <p:cNvSpPr>
            <a:spLocks noGrp="1"/>
          </p:cNvSpPr>
          <p:nvPr>
            <p:ph type="ctrTitle"/>
          </p:nvPr>
        </p:nvSpPr>
        <p:spPr/>
        <p:txBody>
          <a:bodyPr/>
          <a:lstStyle/>
          <a:p>
            <a:r>
              <a:rPr lang="en-US" dirty="0"/>
              <a:t>VISITOR</a:t>
            </a:r>
          </a:p>
        </p:txBody>
      </p:sp>
      <p:sp>
        <p:nvSpPr>
          <p:cNvPr id="3" name="Subtitle 2">
            <a:extLst>
              <a:ext uri="{FF2B5EF4-FFF2-40B4-BE49-F238E27FC236}">
                <a16:creationId xmlns:a16="http://schemas.microsoft.com/office/drawing/2014/main" id="{4DD651A3-43FE-4745-9A38-319B37C1CEB5}"/>
              </a:ext>
            </a:extLst>
          </p:cNvPr>
          <p:cNvSpPr>
            <a:spLocks noGrp="1"/>
          </p:cNvSpPr>
          <p:nvPr>
            <p:ph type="subTitle" idx="1"/>
          </p:nvPr>
        </p:nvSpPr>
        <p:spPr/>
        <p:txBody>
          <a:bodyPr>
            <a:normAutofit/>
          </a:bodyPr>
          <a:lstStyle/>
          <a:p>
            <a:r>
              <a:rPr lang="en-US" dirty="0"/>
              <a:t>DESIGN PATTERN					</a:t>
            </a:r>
          </a:p>
        </p:txBody>
      </p:sp>
    </p:spTree>
    <p:extLst>
      <p:ext uri="{BB962C8B-B14F-4D97-AF65-F5344CB8AC3E}">
        <p14:creationId xmlns:p14="http://schemas.microsoft.com/office/powerpoint/2010/main" val="138369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7377E6-3707-4A30-874A-F967989A324E}"/>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0AC2FD56-548E-417C-96D4-898973F6134F}"/>
              </a:ext>
            </a:extLst>
          </p:cNvPr>
          <p:cNvSpPr txBox="1"/>
          <p:nvPr/>
        </p:nvSpPr>
        <p:spPr>
          <a:xfrm>
            <a:off x="0" y="163773"/>
            <a:ext cx="6096000" cy="5078313"/>
          </a:xfrm>
          <a:prstGeom prst="rect">
            <a:avLst/>
          </a:prstGeom>
          <a:noFill/>
        </p:spPr>
        <p:txBody>
          <a:bodyPr wrap="square" rtlCol="0">
            <a:spAutoFit/>
          </a:bodyPr>
          <a:lstStyle/>
          <a:p>
            <a:r>
              <a:rPr lang="en-US" dirty="0"/>
              <a:t>class Ship {</a:t>
            </a:r>
          </a:p>
          <a:p>
            <a:r>
              <a:rPr lang="en-US" dirty="0"/>
              <a:t>public:</a:t>
            </a:r>
          </a:p>
          <a:p>
            <a:r>
              <a:rPr lang="en-US" dirty="0"/>
              <a:t>virtual string </a:t>
            </a:r>
            <a:r>
              <a:rPr lang="en-US" dirty="0" err="1"/>
              <a:t>getShipType</a:t>
            </a:r>
            <a:r>
              <a:rPr lang="en-US" dirty="0"/>
              <a:t>() = 0;</a:t>
            </a:r>
          </a:p>
          <a:p>
            <a:r>
              <a:rPr lang="en-US" dirty="0"/>
              <a:t>virtual void accept(class Visitor* v) = 0;</a:t>
            </a:r>
          </a:p>
          <a:p>
            <a:r>
              <a:rPr lang="en-US" dirty="0"/>
              <a:t>};</a:t>
            </a:r>
          </a:p>
          <a:p>
            <a:r>
              <a:rPr lang="en-US" dirty="0"/>
              <a:t>class Spaceship :public Ship {</a:t>
            </a:r>
          </a:p>
          <a:p>
            <a:r>
              <a:rPr lang="en-US" dirty="0"/>
              <a:t>public:</a:t>
            </a:r>
          </a:p>
          <a:p>
            <a:r>
              <a:rPr lang="en-US" dirty="0"/>
              <a:t>virtual string </a:t>
            </a:r>
            <a:r>
              <a:rPr lang="en-US" dirty="0" err="1"/>
              <a:t>getShipType</a:t>
            </a:r>
            <a:r>
              <a:rPr lang="en-US" dirty="0"/>
              <a:t>() {</a:t>
            </a:r>
          </a:p>
          <a:p>
            <a:r>
              <a:rPr lang="en-US" dirty="0"/>
              <a:t>return "Spaceship";</a:t>
            </a:r>
          </a:p>
          <a:p>
            <a:r>
              <a:rPr lang="en-US" dirty="0"/>
              <a:t>}</a:t>
            </a:r>
          </a:p>
          <a:p>
            <a:r>
              <a:rPr lang="en-US" dirty="0"/>
              <a:t>virtual void accept(Visitor* v); </a:t>
            </a:r>
          </a:p>
          <a:p>
            <a:r>
              <a:rPr lang="en-US" dirty="0"/>
              <a:t>};</a:t>
            </a:r>
          </a:p>
          <a:p>
            <a:r>
              <a:rPr lang="en-US" dirty="0"/>
              <a:t>class </a:t>
            </a:r>
            <a:r>
              <a:rPr lang="en-US" dirty="0" err="1"/>
              <a:t>ApolloSpacecraft</a:t>
            </a:r>
            <a:r>
              <a:rPr lang="en-US" dirty="0"/>
              <a:t> :public Ship {</a:t>
            </a:r>
          </a:p>
          <a:p>
            <a:r>
              <a:rPr lang="en-US" dirty="0"/>
              <a:t>virtual string </a:t>
            </a:r>
            <a:r>
              <a:rPr lang="en-US" dirty="0" err="1"/>
              <a:t>getShipType</a:t>
            </a:r>
            <a:r>
              <a:rPr lang="en-US" dirty="0"/>
              <a:t>() {</a:t>
            </a:r>
          </a:p>
          <a:p>
            <a:r>
              <a:rPr lang="en-US" dirty="0"/>
              <a:t>return "</a:t>
            </a:r>
            <a:r>
              <a:rPr lang="en-US" dirty="0" err="1"/>
              <a:t>ApolloSpaceCraft</a:t>
            </a:r>
            <a:r>
              <a:rPr lang="en-US" dirty="0"/>
              <a:t>";</a:t>
            </a:r>
          </a:p>
          <a:p>
            <a:r>
              <a:rPr lang="en-US" dirty="0"/>
              <a:t>}</a:t>
            </a:r>
          </a:p>
          <a:p>
            <a:r>
              <a:rPr lang="en-US" dirty="0"/>
              <a:t>void accept(Visitor* v); </a:t>
            </a:r>
          </a:p>
          <a:p>
            <a:r>
              <a:rPr lang="en-US" dirty="0"/>
              <a:t>};</a:t>
            </a:r>
          </a:p>
        </p:txBody>
      </p:sp>
      <p:sp>
        <p:nvSpPr>
          <p:cNvPr id="7" name="TextBox 6">
            <a:extLst>
              <a:ext uri="{FF2B5EF4-FFF2-40B4-BE49-F238E27FC236}">
                <a16:creationId xmlns:a16="http://schemas.microsoft.com/office/drawing/2014/main" id="{D02A4A4F-8E75-4CA4-A728-12C782D7B633}"/>
              </a:ext>
            </a:extLst>
          </p:cNvPr>
          <p:cNvSpPr txBox="1"/>
          <p:nvPr/>
        </p:nvSpPr>
        <p:spPr>
          <a:xfrm>
            <a:off x="6096000" y="163773"/>
            <a:ext cx="6096000" cy="6740307"/>
          </a:xfrm>
          <a:prstGeom prst="rect">
            <a:avLst/>
          </a:prstGeom>
          <a:noFill/>
        </p:spPr>
        <p:txBody>
          <a:bodyPr wrap="square" rtlCol="0">
            <a:spAutoFit/>
          </a:bodyPr>
          <a:lstStyle/>
          <a:p>
            <a:r>
              <a:rPr lang="en-US" dirty="0"/>
              <a:t>class Visitor {</a:t>
            </a:r>
          </a:p>
          <a:p>
            <a:r>
              <a:rPr lang="en-US" dirty="0"/>
              <a:t>public:</a:t>
            </a:r>
          </a:p>
          <a:p>
            <a:r>
              <a:rPr lang="en-US" dirty="0"/>
              <a:t>virtual void visit(Spaceship* ship) = 0;</a:t>
            </a:r>
          </a:p>
          <a:p>
            <a:r>
              <a:rPr lang="en-US" dirty="0"/>
              <a:t>virtual void visit(</a:t>
            </a:r>
            <a:r>
              <a:rPr lang="en-US" dirty="0" err="1"/>
              <a:t>ApolloSpacecraft</a:t>
            </a:r>
            <a:r>
              <a:rPr lang="en-US" dirty="0"/>
              <a:t>* </a:t>
            </a:r>
            <a:r>
              <a:rPr lang="en-US" dirty="0" err="1"/>
              <a:t>apollo</a:t>
            </a:r>
            <a:r>
              <a:rPr lang="en-US" dirty="0"/>
              <a:t>) = 0;</a:t>
            </a:r>
          </a:p>
          <a:p>
            <a:r>
              <a:rPr lang="en-US" dirty="0"/>
              <a:t>};</a:t>
            </a:r>
          </a:p>
          <a:p>
            <a:r>
              <a:rPr lang="en-US" dirty="0"/>
              <a:t>class Asteroid :public Visitor {</a:t>
            </a:r>
          </a:p>
          <a:p>
            <a:r>
              <a:rPr lang="en-US" dirty="0"/>
              <a:t>public:</a:t>
            </a:r>
          </a:p>
          <a:p>
            <a:r>
              <a:rPr lang="en-US" dirty="0"/>
              <a:t>void visit(Spaceship* ship) {</a:t>
            </a:r>
          </a:p>
          <a:p>
            <a:r>
              <a:rPr lang="en-US" dirty="0" err="1"/>
              <a:t>cout</a:t>
            </a:r>
            <a:r>
              <a:rPr lang="en-US" dirty="0"/>
              <a:t> &lt;&lt; "Asteroid hit a spaceship\n";</a:t>
            </a:r>
          </a:p>
          <a:p>
            <a:r>
              <a:rPr lang="en-US" dirty="0"/>
              <a:t>}</a:t>
            </a:r>
          </a:p>
          <a:p>
            <a:r>
              <a:rPr lang="en-US" dirty="0"/>
              <a:t>void visit(</a:t>
            </a:r>
            <a:r>
              <a:rPr lang="en-US" dirty="0" err="1"/>
              <a:t>ApolloSpacecraft</a:t>
            </a:r>
            <a:r>
              <a:rPr lang="en-US" dirty="0"/>
              <a:t>* </a:t>
            </a:r>
            <a:r>
              <a:rPr lang="en-US" dirty="0" err="1"/>
              <a:t>apollo</a:t>
            </a:r>
            <a:r>
              <a:rPr lang="en-US" dirty="0"/>
              <a:t>) {</a:t>
            </a:r>
          </a:p>
          <a:p>
            <a:r>
              <a:rPr lang="en-US" dirty="0" err="1"/>
              <a:t>cout</a:t>
            </a:r>
            <a:r>
              <a:rPr lang="en-US" dirty="0"/>
              <a:t> &lt;&lt; "Asteroid hit a </a:t>
            </a:r>
            <a:r>
              <a:rPr lang="en-US" dirty="0" err="1"/>
              <a:t>ApolloSpaceCraft</a:t>
            </a:r>
            <a:r>
              <a:rPr lang="en-US" dirty="0"/>
              <a:t>\n";</a:t>
            </a:r>
          </a:p>
          <a:p>
            <a:r>
              <a:rPr lang="en-US" dirty="0"/>
              <a:t>}</a:t>
            </a:r>
          </a:p>
          <a:p>
            <a:r>
              <a:rPr lang="en-US" dirty="0"/>
              <a:t>};</a:t>
            </a:r>
          </a:p>
          <a:p>
            <a:r>
              <a:rPr lang="en-US" dirty="0"/>
              <a:t>class </a:t>
            </a:r>
            <a:r>
              <a:rPr lang="en-US" dirty="0" err="1"/>
              <a:t>ExplodingAsteroid</a:t>
            </a:r>
            <a:r>
              <a:rPr lang="en-US" dirty="0"/>
              <a:t> :public Visitor {</a:t>
            </a:r>
          </a:p>
          <a:p>
            <a:r>
              <a:rPr lang="en-US" dirty="0"/>
              <a:t>public:</a:t>
            </a:r>
          </a:p>
          <a:p>
            <a:r>
              <a:rPr lang="en-US" dirty="0"/>
              <a:t>void visit(Spaceship* ship) {</a:t>
            </a:r>
          </a:p>
          <a:p>
            <a:r>
              <a:rPr lang="en-US" dirty="0" err="1"/>
              <a:t>cout</a:t>
            </a:r>
            <a:r>
              <a:rPr lang="en-US" dirty="0"/>
              <a:t> &lt;&lt; "Exploding Asteroid hit a spaceship\n";</a:t>
            </a:r>
          </a:p>
          <a:p>
            <a:r>
              <a:rPr lang="en-US" dirty="0"/>
              <a:t>}</a:t>
            </a:r>
          </a:p>
          <a:p>
            <a:r>
              <a:rPr lang="en-US" dirty="0"/>
              <a:t>void visit(</a:t>
            </a:r>
            <a:r>
              <a:rPr lang="en-US" dirty="0" err="1"/>
              <a:t>ApolloSpacecraft</a:t>
            </a:r>
            <a:r>
              <a:rPr lang="en-US" dirty="0"/>
              <a:t>* </a:t>
            </a:r>
            <a:r>
              <a:rPr lang="en-US" dirty="0" err="1"/>
              <a:t>apollo</a:t>
            </a:r>
            <a:r>
              <a:rPr lang="en-US" dirty="0"/>
              <a:t>) {</a:t>
            </a:r>
          </a:p>
          <a:p>
            <a:r>
              <a:rPr lang="en-US" dirty="0" err="1"/>
              <a:t>cout</a:t>
            </a:r>
            <a:r>
              <a:rPr lang="en-US" dirty="0"/>
              <a:t> &lt;&lt; "Exploding Asteroid hit an </a:t>
            </a:r>
            <a:r>
              <a:rPr lang="en-US" dirty="0" err="1"/>
              <a:t>ApolloSpaceCraft</a:t>
            </a:r>
            <a:r>
              <a:rPr lang="en-US" dirty="0"/>
              <a:t>\n";</a:t>
            </a:r>
          </a:p>
          <a:p>
            <a:r>
              <a:rPr lang="en-US" dirty="0"/>
              <a:t>}</a:t>
            </a:r>
          </a:p>
          <a:p>
            <a:r>
              <a:rPr lang="en-US" dirty="0"/>
              <a:t>};</a:t>
            </a:r>
          </a:p>
          <a:p>
            <a:endParaRPr lang="en-US" dirty="0"/>
          </a:p>
        </p:txBody>
      </p:sp>
      <p:sp>
        <p:nvSpPr>
          <p:cNvPr id="8" name="TextBox 7">
            <a:extLst>
              <a:ext uri="{FF2B5EF4-FFF2-40B4-BE49-F238E27FC236}">
                <a16:creationId xmlns:a16="http://schemas.microsoft.com/office/drawing/2014/main" id="{782BDF08-67BD-491C-8E30-C074C1BA1811}"/>
              </a:ext>
            </a:extLst>
          </p:cNvPr>
          <p:cNvSpPr txBox="1"/>
          <p:nvPr/>
        </p:nvSpPr>
        <p:spPr>
          <a:xfrm>
            <a:off x="95534" y="5311379"/>
            <a:ext cx="6000466" cy="1477328"/>
          </a:xfrm>
          <a:prstGeom prst="rect">
            <a:avLst/>
          </a:prstGeom>
          <a:noFill/>
        </p:spPr>
        <p:txBody>
          <a:bodyPr wrap="square" rtlCol="0">
            <a:spAutoFit/>
          </a:bodyPr>
          <a:lstStyle/>
          <a:p>
            <a:r>
              <a:rPr lang="en-US" dirty="0"/>
              <a:t>void Spaceship::accept(Visitor * v)</a:t>
            </a:r>
          </a:p>
          <a:p>
            <a:r>
              <a:rPr lang="en-US" dirty="0"/>
              <a:t>v-&gt;visit(this);</a:t>
            </a:r>
          </a:p>
          <a:p>
            <a:endParaRPr lang="en-US" dirty="0"/>
          </a:p>
          <a:p>
            <a:r>
              <a:rPr lang="en-US" dirty="0"/>
              <a:t>void </a:t>
            </a:r>
            <a:r>
              <a:rPr lang="en-US" dirty="0" err="1"/>
              <a:t>ApolloSpacecraft</a:t>
            </a:r>
            <a:r>
              <a:rPr lang="en-US" dirty="0"/>
              <a:t>::accept(Visitor * v)</a:t>
            </a:r>
          </a:p>
          <a:p>
            <a:r>
              <a:rPr lang="en-US" dirty="0"/>
              <a:t>v-&gt;visit(this);</a:t>
            </a:r>
          </a:p>
        </p:txBody>
      </p:sp>
      <p:sp>
        <p:nvSpPr>
          <p:cNvPr id="9" name="TextBox 8">
            <a:extLst>
              <a:ext uri="{FF2B5EF4-FFF2-40B4-BE49-F238E27FC236}">
                <a16:creationId xmlns:a16="http://schemas.microsoft.com/office/drawing/2014/main" id="{E1E94031-E5E2-42C0-A66E-0718C07F98A4}"/>
              </a:ext>
            </a:extLst>
          </p:cNvPr>
          <p:cNvSpPr txBox="1"/>
          <p:nvPr/>
        </p:nvSpPr>
        <p:spPr>
          <a:xfrm>
            <a:off x="95534" y="19842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C567940-F212-4691-B918-C7CF4DC6C049}"/>
              </a:ext>
            </a:extLst>
          </p:cNvPr>
          <p:cNvSpPr txBox="1"/>
          <p:nvPr/>
        </p:nvSpPr>
        <p:spPr>
          <a:xfrm>
            <a:off x="95534" y="383086"/>
            <a:ext cx="5336275" cy="1754326"/>
          </a:xfrm>
          <a:prstGeom prst="rect">
            <a:avLst/>
          </a:prstGeom>
          <a:noFill/>
        </p:spPr>
        <p:txBody>
          <a:bodyPr wrap="square" rtlCol="0">
            <a:spAutoFit/>
          </a:bodyPr>
          <a:lstStyle/>
          <a:p>
            <a:r>
              <a:rPr lang="en-US" dirty="0" err="1"/>
              <a:t>int</a:t>
            </a:r>
            <a:r>
              <a:rPr lang="en-US" dirty="0"/>
              <a:t> main() {</a:t>
            </a:r>
          </a:p>
          <a:p>
            <a:r>
              <a:rPr lang="en-US" dirty="0"/>
              <a:t>Ship *</a:t>
            </a:r>
            <a:r>
              <a:rPr lang="en-US" dirty="0" err="1"/>
              <a:t>apollo</a:t>
            </a:r>
            <a:r>
              <a:rPr lang="en-US" dirty="0"/>
              <a:t> = new </a:t>
            </a:r>
            <a:r>
              <a:rPr lang="en-US" dirty="0" err="1"/>
              <a:t>ApolloSpacecraft</a:t>
            </a:r>
            <a:r>
              <a:rPr lang="en-US" dirty="0"/>
              <a:t>;</a:t>
            </a:r>
          </a:p>
          <a:p>
            <a:r>
              <a:rPr lang="en-US" dirty="0"/>
              <a:t>Visitor *v=new </a:t>
            </a:r>
            <a:r>
              <a:rPr lang="en-US" dirty="0" err="1"/>
              <a:t>ExplodingAsteroid</a:t>
            </a:r>
            <a:r>
              <a:rPr lang="en-US" dirty="0"/>
              <a:t>;</a:t>
            </a:r>
          </a:p>
          <a:p>
            <a:r>
              <a:rPr lang="en-US" dirty="0" err="1"/>
              <a:t>apollo</a:t>
            </a:r>
            <a:r>
              <a:rPr lang="en-US" dirty="0"/>
              <a:t>-&gt;accept(v);</a:t>
            </a:r>
          </a:p>
          <a:p>
            <a:r>
              <a:rPr lang="en-US" dirty="0"/>
              <a:t>return 0;</a:t>
            </a:r>
          </a:p>
          <a:p>
            <a:r>
              <a:rPr lang="en-US" dirty="0"/>
              <a:t>}</a:t>
            </a:r>
          </a:p>
        </p:txBody>
      </p:sp>
      <p:sp>
        <p:nvSpPr>
          <p:cNvPr id="11" name="TextBox 10">
            <a:extLst>
              <a:ext uri="{FF2B5EF4-FFF2-40B4-BE49-F238E27FC236}">
                <a16:creationId xmlns:a16="http://schemas.microsoft.com/office/drawing/2014/main" id="{06D5146E-2EA3-455F-865F-84B239FD710E}"/>
              </a:ext>
            </a:extLst>
          </p:cNvPr>
          <p:cNvSpPr txBox="1"/>
          <p:nvPr/>
        </p:nvSpPr>
        <p:spPr>
          <a:xfrm>
            <a:off x="95534" y="2374710"/>
            <a:ext cx="6000466" cy="646331"/>
          </a:xfrm>
          <a:prstGeom prst="rect">
            <a:avLst/>
          </a:prstGeom>
          <a:noFill/>
        </p:spPr>
        <p:txBody>
          <a:bodyPr wrap="square" rtlCol="0">
            <a:spAutoFit/>
          </a:bodyPr>
          <a:lstStyle/>
          <a:p>
            <a:r>
              <a:rPr lang="en-US" dirty="0"/>
              <a:t>Output</a:t>
            </a:r>
          </a:p>
          <a:p>
            <a:r>
              <a:rPr lang="en-US" dirty="0"/>
              <a:t>Exploding Asteroid hit an </a:t>
            </a:r>
            <a:r>
              <a:rPr lang="en-US" dirty="0" err="1"/>
              <a:t>ApolloSpaceCraft</a:t>
            </a:r>
            <a:endParaRPr lang="en-US" dirty="0"/>
          </a:p>
        </p:txBody>
      </p:sp>
      <p:sp>
        <p:nvSpPr>
          <p:cNvPr id="12" name="TextBox 11">
            <a:extLst>
              <a:ext uri="{FF2B5EF4-FFF2-40B4-BE49-F238E27FC236}">
                <a16:creationId xmlns:a16="http://schemas.microsoft.com/office/drawing/2014/main" id="{7BAA556D-A1D3-4D1E-B94F-368F0C4B4774}"/>
              </a:ext>
            </a:extLst>
          </p:cNvPr>
          <p:cNvSpPr txBox="1"/>
          <p:nvPr/>
        </p:nvSpPr>
        <p:spPr>
          <a:xfrm>
            <a:off x="95534" y="3429000"/>
            <a:ext cx="6000466" cy="1200329"/>
          </a:xfrm>
          <a:prstGeom prst="rect">
            <a:avLst/>
          </a:prstGeom>
          <a:noFill/>
        </p:spPr>
        <p:txBody>
          <a:bodyPr wrap="square" rtlCol="0">
            <a:spAutoFit/>
          </a:bodyPr>
          <a:lstStyle/>
          <a:p>
            <a:r>
              <a:rPr lang="en-US" dirty="0"/>
              <a:t>It has solved the problem:</a:t>
            </a:r>
          </a:p>
          <a:p>
            <a:r>
              <a:rPr lang="en-US" dirty="0"/>
              <a:t>The method is called based on two types of the objects</a:t>
            </a:r>
          </a:p>
          <a:p>
            <a:r>
              <a:rPr lang="en-US" dirty="0"/>
              <a:t>1)The type of the ship</a:t>
            </a:r>
          </a:p>
          <a:p>
            <a:r>
              <a:rPr lang="en-US" dirty="0"/>
              <a:t>2)The type of the asteroid:</a:t>
            </a:r>
          </a:p>
        </p:txBody>
      </p:sp>
    </p:spTree>
    <p:extLst>
      <p:ext uri="{BB962C8B-B14F-4D97-AF65-F5344CB8AC3E}">
        <p14:creationId xmlns:p14="http://schemas.microsoft.com/office/powerpoint/2010/main" val="3025187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1" presetClass="exit" presetSubtype="0" fill="hold" grpId="1" nodeType="after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par>
                          <p:cTn id="28" fill="hold">
                            <p:stCondLst>
                              <p:cond delay="500"/>
                            </p:stCondLst>
                            <p:childTnLst>
                              <p:par>
                                <p:cTn id="29" presetID="1" presetClass="exit" presetSubtype="0" fill="hold" grpId="1" nodeType="after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7" grpId="0"/>
      <p:bldP spid="8" grpId="0"/>
      <p:bldP spid="8" grpId="1"/>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E48-EBA4-4D34-A4EE-86AFD0ED1C9B}"/>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04F766BD-2A4F-469E-9FC1-F7AD8402022C}"/>
              </a:ext>
            </a:extLst>
          </p:cNvPr>
          <p:cNvSpPr>
            <a:spLocks noGrp="1"/>
          </p:cNvSpPr>
          <p:nvPr>
            <p:ph idx="1"/>
          </p:nvPr>
        </p:nvSpPr>
        <p:spPr>
          <a:xfrm>
            <a:off x="1451579" y="2015733"/>
            <a:ext cx="9603275" cy="1049236"/>
          </a:xfrm>
        </p:spPr>
        <p:txBody>
          <a:bodyPr/>
          <a:lstStyle/>
          <a:p>
            <a:pPr marL="0" indent="0">
              <a:buNone/>
            </a:pPr>
            <a:r>
              <a:rPr lang="en-US" dirty="0"/>
              <a:t>use when your object structure contains many classes that is not related (don’t share the common parent class) and you want to perform operations on those classes </a:t>
            </a:r>
          </a:p>
        </p:txBody>
      </p:sp>
      <p:sp>
        <p:nvSpPr>
          <p:cNvPr id="4" name="Rectangle 3">
            <a:extLst>
              <a:ext uri="{FF2B5EF4-FFF2-40B4-BE49-F238E27FC236}">
                <a16:creationId xmlns:a16="http://schemas.microsoft.com/office/drawing/2014/main" id="{F855AFDF-F4F7-42C5-ABAE-6B7DB5B31E62}"/>
              </a:ext>
            </a:extLst>
          </p:cNvPr>
          <p:cNvSpPr/>
          <p:nvPr/>
        </p:nvSpPr>
        <p:spPr>
          <a:xfrm>
            <a:off x="330873" y="2967335"/>
            <a:ext cx="1153027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Unrelated classes use related operations</a:t>
            </a:r>
          </a:p>
        </p:txBody>
      </p:sp>
      <p:sp>
        <p:nvSpPr>
          <p:cNvPr id="5" name="TextBox 4">
            <a:extLst>
              <a:ext uri="{FF2B5EF4-FFF2-40B4-BE49-F238E27FC236}">
                <a16:creationId xmlns:a16="http://schemas.microsoft.com/office/drawing/2014/main" id="{42AE9DEC-97DF-4922-9315-387F6BF539AC}"/>
              </a:ext>
            </a:extLst>
          </p:cNvPr>
          <p:cNvSpPr txBox="1"/>
          <p:nvPr/>
        </p:nvSpPr>
        <p:spPr>
          <a:xfrm>
            <a:off x="1342564" y="2141639"/>
            <a:ext cx="9712290" cy="646331"/>
          </a:xfrm>
          <a:prstGeom prst="rect">
            <a:avLst/>
          </a:prstGeom>
          <a:noFill/>
        </p:spPr>
        <p:txBody>
          <a:bodyPr wrap="square" rtlCol="0">
            <a:spAutoFit/>
          </a:bodyPr>
          <a:lstStyle/>
          <a:p>
            <a:r>
              <a:rPr lang="en-US" b="1" dirty="0"/>
              <a:t>Many distinct and unrelated operations you want to perform on objects of object structure and you don’t want to pollute your classes with those unrelated operation</a:t>
            </a:r>
          </a:p>
        </p:txBody>
      </p:sp>
      <p:sp>
        <p:nvSpPr>
          <p:cNvPr id="6" name="Rectangle 5">
            <a:extLst>
              <a:ext uri="{FF2B5EF4-FFF2-40B4-BE49-F238E27FC236}">
                <a16:creationId xmlns:a16="http://schemas.microsoft.com/office/drawing/2014/main" id="{943CBA4D-4719-4B08-B673-58B96869D8B0}"/>
              </a:ext>
            </a:extLst>
          </p:cNvPr>
          <p:cNvSpPr/>
          <p:nvPr/>
        </p:nvSpPr>
        <p:spPr>
          <a:xfrm>
            <a:off x="1166516" y="2967335"/>
            <a:ext cx="985898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Unrelated operations, no pollution</a:t>
            </a:r>
          </a:p>
        </p:txBody>
      </p:sp>
      <p:sp>
        <p:nvSpPr>
          <p:cNvPr id="7" name="TextBox 6">
            <a:extLst>
              <a:ext uri="{FF2B5EF4-FFF2-40B4-BE49-F238E27FC236}">
                <a16:creationId xmlns:a16="http://schemas.microsoft.com/office/drawing/2014/main" id="{1C835C73-4FF6-4BE3-8AC0-CFD58987F258}"/>
              </a:ext>
            </a:extLst>
          </p:cNvPr>
          <p:cNvSpPr txBox="1"/>
          <p:nvPr/>
        </p:nvSpPr>
        <p:spPr>
          <a:xfrm>
            <a:off x="1254533" y="2168369"/>
            <a:ext cx="9682933" cy="646331"/>
          </a:xfrm>
          <a:prstGeom prst="rect">
            <a:avLst/>
          </a:prstGeom>
          <a:noFill/>
        </p:spPr>
        <p:txBody>
          <a:bodyPr wrap="square" rtlCol="0">
            <a:spAutoFit/>
          </a:bodyPr>
          <a:lstStyle/>
          <a:p>
            <a:r>
              <a:rPr lang="en-US" dirty="0"/>
              <a:t>The classes defining the object is stable, you just want add on new operations on those classes. Visitor is the best for you.</a:t>
            </a:r>
          </a:p>
        </p:txBody>
      </p:sp>
      <p:sp>
        <p:nvSpPr>
          <p:cNvPr id="9" name="Rectangle 8">
            <a:extLst>
              <a:ext uri="{FF2B5EF4-FFF2-40B4-BE49-F238E27FC236}">
                <a16:creationId xmlns:a16="http://schemas.microsoft.com/office/drawing/2014/main" id="{C691099A-A00B-4AC4-B4AC-D7EB5871FC82}"/>
              </a:ext>
            </a:extLst>
          </p:cNvPr>
          <p:cNvSpPr/>
          <p:nvPr/>
        </p:nvSpPr>
        <p:spPr>
          <a:xfrm>
            <a:off x="736176" y="2967335"/>
            <a:ext cx="107196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Stable classes, just add new operators</a:t>
            </a:r>
          </a:p>
        </p:txBody>
      </p:sp>
      <p:sp>
        <p:nvSpPr>
          <p:cNvPr id="10" name="Rectangle 9">
            <a:extLst>
              <a:ext uri="{FF2B5EF4-FFF2-40B4-BE49-F238E27FC236}">
                <a16:creationId xmlns:a16="http://schemas.microsoft.com/office/drawing/2014/main" id="{67A5A279-8C39-42DF-9AE4-7C0BEB413E9F}"/>
              </a:ext>
            </a:extLst>
          </p:cNvPr>
          <p:cNvSpPr/>
          <p:nvPr/>
        </p:nvSpPr>
        <p:spPr>
          <a:xfrm>
            <a:off x="638137" y="2967335"/>
            <a:ext cx="109157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Use it when you need double dispatch</a:t>
            </a:r>
          </a:p>
        </p:txBody>
      </p:sp>
      <p:sp>
        <p:nvSpPr>
          <p:cNvPr id="11" name="Rectangle 10">
            <a:extLst>
              <a:ext uri="{FF2B5EF4-FFF2-40B4-BE49-F238E27FC236}">
                <a16:creationId xmlns:a16="http://schemas.microsoft.com/office/drawing/2014/main" id="{18BD9539-83E1-4DCF-8D16-2C54064D0CD8}"/>
              </a:ext>
            </a:extLst>
          </p:cNvPr>
          <p:cNvSpPr/>
          <p:nvPr/>
        </p:nvSpPr>
        <p:spPr>
          <a:xfrm>
            <a:off x="2259578" y="2967335"/>
            <a:ext cx="7672870"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Gather related operations,</a:t>
            </a:r>
          </a:p>
          <a:p>
            <a:pPr algn="ctr"/>
            <a:r>
              <a:rPr lang="en-US" sz="5400" b="0" cap="none" spc="0" dirty="0">
                <a:ln w="0"/>
                <a:solidFill>
                  <a:schemeClr val="tx1"/>
                </a:solidFill>
                <a:effectLst>
                  <a:outerShdw blurRad="38100" dist="19050" dir="2700000" algn="tl" rotWithShape="0">
                    <a:schemeClr val="dk1">
                      <a:alpha val="40000"/>
                    </a:schemeClr>
                  </a:outerShdw>
                </a:effectLst>
              </a:rPr>
              <a:t> separate unrelated ones</a:t>
            </a:r>
          </a:p>
        </p:txBody>
      </p:sp>
    </p:spTree>
    <p:extLst>
      <p:ext uri="{BB962C8B-B14F-4D97-AF65-F5344CB8AC3E}">
        <p14:creationId xmlns:p14="http://schemas.microsoft.com/office/powerpoint/2010/main" val="40603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hidden"/>
                                      </p:to>
                                    </p:set>
                                  </p:childTnLst>
                                </p:cTn>
                              </p:par>
                            </p:childTnLst>
                          </p:cTn>
                        </p:par>
                        <p:par>
                          <p:cTn id="13" fill="hold">
                            <p:stCondLst>
                              <p:cond delay="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par>
                          <p:cTn id="31" fill="hold">
                            <p:stCondLst>
                              <p:cond delay="0"/>
                            </p:stCondLst>
                            <p:childTnLst>
                              <p:par>
                                <p:cTn id="32" presetID="42"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par>
                          <p:cTn id="41" fill="hold">
                            <p:stCondLst>
                              <p:cond delay="0"/>
                            </p:stCondLst>
                            <p:childTnLst>
                              <p:par>
                                <p:cTn id="42" presetID="2" presetClass="entr" presetSubtype="4"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
                                        </p:tgtEl>
                                        <p:attrNameLst>
                                          <p:attrName>style.visibility</p:attrName>
                                        </p:attrNameLst>
                                      </p:cBhvr>
                                      <p:to>
                                        <p:strVal val="hidden"/>
                                      </p:to>
                                    </p:set>
                                  </p:childTnLst>
                                </p:cTn>
                              </p:par>
                            </p:childTnLst>
                          </p:cTn>
                        </p:par>
                        <p:par>
                          <p:cTn id="50" fill="hold">
                            <p:stCondLst>
                              <p:cond delay="0"/>
                            </p:stCondLst>
                            <p:childTnLst>
                              <p:par>
                                <p:cTn id="51" presetID="2" presetClass="entr" presetSubtype="4"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9"/>
                                        </p:tgtEl>
                                        <p:attrNameLst>
                                          <p:attrName>style.visibility</p:attrName>
                                        </p:attrNameLst>
                                      </p:cBhvr>
                                      <p:to>
                                        <p:strVal val="hidden"/>
                                      </p:to>
                                    </p:set>
                                  </p:childTnLst>
                                </p:cTn>
                              </p:par>
                            </p:childTnLst>
                          </p:cTn>
                        </p:par>
                        <p:par>
                          <p:cTn id="59" fill="hold">
                            <p:stCondLst>
                              <p:cond delay="0"/>
                            </p:stCondLst>
                            <p:childTnLst>
                              <p:par>
                                <p:cTn id="60" presetID="2" presetClass="entr" presetSubtype="4"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0"/>
                                        </p:tgtEl>
                                        <p:attrNameLst>
                                          <p:attrName>style.visibility</p:attrName>
                                        </p:attrNameLst>
                                      </p:cBhvr>
                                      <p:to>
                                        <p:strVal val="hidden"/>
                                      </p:to>
                                    </p:set>
                                  </p:childTnLst>
                                </p:cTn>
                              </p:par>
                            </p:childTnLst>
                          </p:cTn>
                        </p:par>
                        <p:par>
                          <p:cTn id="68" fill="hold">
                            <p:stCondLst>
                              <p:cond delay="0"/>
                            </p:stCondLst>
                            <p:childTnLst>
                              <p:par>
                                <p:cTn id="69" presetID="2" presetClass="entr" presetSubtype="4"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5" grpId="1"/>
      <p:bldP spid="6" grpId="0"/>
      <p:bldP spid="6" grpId="1"/>
      <p:bldP spid="7" grpId="0"/>
      <p:bldP spid="7" grpId="1"/>
      <p:bldP spid="9" grpId="0"/>
      <p:bldP spid="9" grpId="1"/>
      <p:bldP spid="10" grpId="0"/>
      <p:bldP spid="10" grpId="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A02E-DCF5-45A1-8364-93843AB640AD}"/>
              </a:ext>
            </a:extLst>
          </p:cNvPr>
          <p:cNvSpPr>
            <a:spLocks noGrp="1"/>
          </p:cNvSpPr>
          <p:nvPr>
            <p:ph type="title"/>
          </p:nvPr>
        </p:nvSpPr>
        <p:spPr/>
        <p:txBody>
          <a:bodyPr/>
          <a:lstStyle/>
          <a:p>
            <a:r>
              <a:rPr lang="en-US" dirty="0"/>
              <a:t>Side effect</a:t>
            </a:r>
          </a:p>
        </p:txBody>
      </p:sp>
      <p:sp>
        <p:nvSpPr>
          <p:cNvPr id="3" name="Content Placeholder 2">
            <a:extLst>
              <a:ext uri="{FF2B5EF4-FFF2-40B4-BE49-F238E27FC236}">
                <a16:creationId xmlns:a16="http://schemas.microsoft.com/office/drawing/2014/main" id="{8FCEE658-BE1A-4E76-9BFA-79DFBED6716E}"/>
              </a:ext>
            </a:extLst>
          </p:cNvPr>
          <p:cNvSpPr>
            <a:spLocks noGrp="1"/>
          </p:cNvSpPr>
          <p:nvPr>
            <p:ph idx="1"/>
          </p:nvPr>
        </p:nvSpPr>
        <p:spPr>
          <a:xfrm>
            <a:off x="1451579" y="3217370"/>
            <a:ext cx="9603275" cy="652266"/>
          </a:xfrm>
        </p:spPr>
        <p:txBody>
          <a:bodyPr/>
          <a:lstStyle/>
          <a:p>
            <a:r>
              <a:rPr lang="en-US" dirty="0"/>
              <a:t>If your classes  are not stable, don’t use visitor, let the classes do by themselves</a:t>
            </a:r>
          </a:p>
        </p:txBody>
      </p:sp>
      <p:sp>
        <p:nvSpPr>
          <p:cNvPr id="4" name="Content Placeholder 2">
            <a:extLst>
              <a:ext uri="{FF2B5EF4-FFF2-40B4-BE49-F238E27FC236}">
                <a16:creationId xmlns:a16="http://schemas.microsoft.com/office/drawing/2014/main" id="{49DDCB1E-5663-48C8-ADAE-FD88594293DF}"/>
              </a:ext>
            </a:extLst>
          </p:cNvPr>
          <p:cNvSpPr txBox="1">
            <a:spLocks/>
          </p:cNvSpPr>
          <p:nvPr/>
        </p:nvSpPr>
        <p:spPr>
          <a:xfrm>
            <a:off x="1603979" y="2168133"/>
            <a:ext cx="9232343" cy="104923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Adding new classes to object structure is hard. You have to updated all concrete visitor classes to perform operations on those classes. It is costly.</a:t>
            </a:r>
          </a:p>
        </p:txBody>
      </p:sp>
      <p:sp>
        <p:nvSpPr>
          <p:cNvPr id="5" name="Content Placeholder 2">
            <a:extLst>
              <a:ext uri="{FF2B5EF4-FFF2-40B4-BE49-F238E27FC236}">
                <a16:creationId xmlns:a16="http://schemas.microsoft.com/office/drawing/2014/main" id="{7DB2B682-FB4F-4156-A074-4105E920403F}"/>
              </a:ext>
            </a:extLst>
          </p:cNvPr>
          <p:cNvSpPr txBox="1">
            <a:spLocks/>
          </p:cNvSpPr>
          <p:nvPr/>
        </p:nvSpPr>
        <p:spPr>
          <a:xfrm>
            <a:off x="1418512" y="4254852"/>
            <a:ext cx="9636342" cy="97840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Breaking encapsulation. Some operations need to be accessed your private data member. If visitor want to access data, you have to put it on public. It breaks the rule of information hiding. </a:t>
            </a:r>
          </a:p>
        </p:txBody>
      </p:sp>
    </p:spTree>
    <p:extLst>
      <p:ext uri="{BB962C8B-B14F-4D97-AF65-F5344CB8AC3E}">
        <p14:creationId xmlns:p14="http://schemas.microsoft.com/office/powerpoint/2010/main" val="11881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par>
                          <p:cTn id="13" fill="hold">
                            <p:stCondLst>
                              <p:cond delay="0"/>
                            </p:stCondLst>
                            <p:childTnLst>
                              <p:par>
                                <p:cTn id="14" presetID="2" presetClass="entr" presetSubtype="4"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C353-D079-40E7-99CD-F3E2C180D5E2}"/>
              </a:ext>
            </a:extLst>
          </p:cNvPr>
          <p:cNvSpPr>
            <a:spLocks noGrp="1"/>
          </p:cNvSpPr>
          <p:nvPr>
            <p:ph type="title"/>
          </p:nvPr>
        </p:nvSpPr>
        <p:spPr/>
        <p:txBody>
          <a:bodyPr/>
          <a:lstStyle/>
          <a:p>
            <a:r>
              <a:rPr lang="en-US" dirty="0"/>
              <a:t>DIFFERENCES BETWEEN ITERATOR AND VISITOR:</a:t>
            </a:r>
          </a:p>
        </p:txBody>
      </p:sp>
      <p:sp>
        <p:nvSpPr>
          <p:cNvPr id="3" name="Content Placeholder 2">
            <a:extLst>
              <a:ext uri="{FF2B5EF4-FFF2-40B4-BE49-F238E27FC236}">
                <a16:creationId xmlns:a16="http://schemas.microsoft.com/office/drawing/2014/main" id="{174B570B-3E0A-417A-8C68-DFCC002930B7}"/>
              </a:ext>
            </a:extLst>
          </p:cNvPr>
          <p:cNvSpPr>
            <a:spLocks noGrp="1"/>
          </p:cNvSpPr>
          <p:nvPr>
            <p:ph idx="1"/>
          </p:nvPr>
        </p:nvSpPr>
        <p:spPr>
          <a:xfrm>
            <a:off x="1451579" y="2015733"/>
            <a:ext cx="9603275" cy="1204546"/>
          </a:xfrm>
        </p:spPr>
        <p:txBody>
          <a:bodyPr/>
          <a:lstStyle/>
          <a:p>
            <a:r>
              <a:rPr lang="en-US" dirty="0"/>
              <a:t>Iterator traverse all elements of object structure of the same type(inherited classes)</a:t>
            </a:r>
          </a:p>
          <a:p>
            <a:r>
              <a:rPr lang="en-US" dirty="0"/>
              <a:t>Visitor traverse elements that don’t need belong to inherited classes</a:t>
            </a:r>
          </a:p>
        </p:txBody>
      </p:sp>
      <p:sp>
        <p:nvSpPr>
          <p:cNvPr id="4" name="Rectangle 3">
            <a:extLst>
              <a:ext uri="{FF2B5EF4-FFF2-40B4-BE49-F238E27FC236}">
                <a16:creationId xmlns:a16="http://schemas.microsoft.com/office/drawing/2014/main" id="{2FF95483-D18C-4C86-9C25-2CF0D77322EA}"/>
              </a:ext>
            </a:extLst>
          </p:cNvPr>
          <p:cNvSpPr/>
          <p:nvPr/>
        </p:nvSpPr>
        <p:spPr>
          <a:xfrm>
            <a:off x="845822" y="2967335"/>
            <a:ext cx="10500375"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Same type traverse, Iterator</a:t>
            </a:r>
          </a:p>
          <a:p>
            <a:pPr algn="ctr"/>
            <a:r>
              <a:rPr lang="en-US" sz="5400" dirty="0">
                <a:ln w="0"/>
                <a:effectLst>
                  <a:outerShdw blurRad="38100" dist="19050" dir="2700000" algn="tl" rotWithShape="0">
                    <a:schemeClr val="dk1">
                      <a:alpha val="40000"/>
                    </a:schemeClr>
                  </a:outerShdw>
                </a:effectLst>
              </a:rPr>
              <a:t>Heterogeneous structure, use Visitor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644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hidden"/>
                                      </p:to>
                                    </p:set>
                                  </p:childTnLst>
                                </p:cTn>
                              </p:par>
                            </p:childTnLst>
                          </p:cTn>
                        </p:par>
                        <p:par>
                          <p:cTn id="23" fill="hold">
                            <p:stCondLst>
                              <p:cond delay="0"/>
                            </p:stCondLst>
                            <p:childTnLst>
                              <p:par>
                                <p:cTn id="24" presetID="2" presetClass="entr" presetSubtype="4"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A picture containing indoor, furniture&#10;&#10;Description generated with high confidence">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A7AD0A-1871-4DF8-9235-F49D0513B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B04CFB-FAE5-47DD-9B3E-4E9BA7A89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4" name="Picture 23" descr="A picture containing indoor, furniture&#10;&#10;Description generated with high confidence">
            <a:extLst>
              <a:ext uri="{FF2B5EF4-FFF2-40B4-BE49-F238E27FC236}">
                <a16:creationId xmlns:a16="http://schemas.microsoft.com/office/drawing/2014/main" id="{16EFE474-4FE0-4E8F-8F09-5ED2C9E76A8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CF8B8C81-54DC-4AF5-B682-3A2C70A6B5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8ACF89C-CFC3-4D68-B3C4-2BEFB7BBE5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9" name="Rectangle 28">
              <a:extLst>
                <a:ext uri="{FF2B5EF4-FFF2-40B4-BE49-F238E27FC236}">
                  <a16:creationId xmlns:a16="http://schemas.microsoft.com/office/drawing/2014/main" id="{3B770B7D-3C5C-4682-8DF0-20783592F3B6}"/>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6893E11-7EC1-4EB6-A2A8-0B693F8FE576}"/>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622F7FD7-8884-4FD5-95AB-0B5C6033A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E68D41B-9286-479F-9AB7-678C8E348D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A screen shot of a social media post&#10;&#10;Description generated with very high confidence">
            <a:extLst>
              <a:ext uri="{FF2B5EF4-FFF2-40B4-BE49-F238E27FC236}">
                <a16:creationId xmlns:a16="http://schemas.microsoft.com/office/drawing/2014/main" id="{081806E2-836C-4351-8018-91B056394ACE}"/>
              </a:ext>
            </a:extLst>
          </p:cNvPr>
          <p:cNvPicPr>
            <a:picLocks noChangeAspect="1"/>
          </p:cNvPicPr>
          <p:nvPr/>
        </p:nvPicPr>
        <p:blipFill>
          <a:blip r:embed="rId3"/>
          <a:stretch>
            <a:fillRect/>
          </a:stretch>
        </p:blipFill>
        <p:spPr>
          <a:xfrm>
            <a:off x="4455185" y="1116345"/>
            <a:ext cx="6318832" cy="4135338"/>
          </a:xfrm>
          <a:prstGeom prst="rect">
            <a:avLst/>
          </a:prstGeom>
        </p:spPr>
      </p:pic>
      <p:sp>
        <p:nvSpPr>
          <p:cNvPr id="2" name="Title 1">
            <a:extLst>
              <a:ext uri="{FF2B5EF4-FFF2-40B4-BE49-F238E27FC236}">
                <a16:creationId xmlns:a16="http://schemas.microsoft.com/office/drawing/2014/main" id="{B7E1BE9B-AB18-465D-A95B-173AB8D53A9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OTHER EXAMPLES</a:t>
            </a:r>
          </a:p>
        </p:txBody>
      </p:sp>
      <p:sp>
        <p:nvSpPr>
          <p:cNvPr id="8" name="TextBox 7">
            <a:extLst>
              <a:ext uri="{FF2B5EF4-FFF2-40B4-BE49-F238E27FC236}">
                <a16:creationId xmlns:a16="http://schemas.microsoft.com/office/drawing/2014/main" id="{F1E45063-D527-4BDD-A81C-AE99DA552887}"/>
              </a:ext>
            </a:extLst>
          </p:cNvPr>
          <p:cNvSpPr txBox="1"/>
          <p:nvPr/>
        </p:nvSpPr>
        <p:spPr>
          <a:xfrm>
            <a:off x="4708160" y="2436724"/>
            <a:ext cx="1793175" cy="646331"/>
          </a:xfrm>
          <a:prstGeom prst="rect">
            <a:avLst/>
          </a:prstGeom>
          <a:noFill/>
        </p:spPr>
        <p:txBody>
          <a:bodyPr wrap="square" rtlCol="0">
            <a:spAutoFit/>
          </a:bodyPr>
          <a:lstStyle/>
          <a:p>
            <a:pPr algn="ctr"/>
            <a:r>
              <a:rPr lang="en-US" dirty="0"/>
              <a:t>Cap company dispatcher</a:t>
            </a:r>
          </a:p>
        </p:txBody>
      </p:sp>
      <p:sp>
        <p:nvSpPr>
          <p:cNvPr id="9" name="TextBox 8">
            <a:extLst>
              <a:ext uri="{FF2B5EF4-FFF2-40B4-BE49-F238E27FC236}">
                <a16:creationId xmlns:a16="http://schemas.microsoft.com/office/drawing/2014/main" id="{BFB3BA33-B625-4CC4-B7B2-4120A41D340B}"/>
              </a:ext>
            </a:extLst>
          </p:cNvPr>
          <p:cNvSpPr txBox="1"/>
          <p:nvPr/>
        </p:nvSpPr>
        <p:spPr>
          <a:xfrm>
            <a:off x="6997505" y="2555726"/>
            <a:ext cx="1351366" cy="369332"/>
          </a:xfrm>
          <a:prstGeom prst="rect">
            <a:avLst/>
          </a:prstGeom>
          <a:noFill/>
        </p:spPr>
        <p:txBody>
          <a:bodyPr wrap="square" rtlCol="0">
            <a:spAutoFit/>
          </a:bodyPr>
          <a:lstStyle/>
          <a:p>
            <a:pPr algn="ctr"/>
            <a:r>
              <a:rPr lang="en-US" dirty="0"/>
              <a:t>Customer</a:t>
            </a:r>
          </a:p>
        </p:txBody>
      </p:sp>
      <p:sp>
        <p:nvSpPr>
          <p:cNvPr id="10" name="TextBox 9">
            <a:extLst>
              <a:ext uri="{FF2B5EF4-FFF2-40B4-BE49-F238E27FC236}">
                <a16:creationId xmlns:a16="http://schemas.microsoft.com/office/drawing/2014/main" id="{BFAECDFD-1C86-4982-B712-134CCCD71EA0}"/>
              </a:ext>
            </a:extLst>
          </p:cNvPr>
          <p:cNvSpPr txBox="1"/>
          <p:nvPr/>
        </p:nvSpPr>
        <p:spPr>
          <a:xfrm>
            <a:off x="9157252" y="2650435"/>
            <a:ext cx="1323470" cy="369332"/>
          </a:xfrm>
          <a:prstGeom prst="rect">
            <a:avLst/>
          </a:prstGeom>
          <a:noFill/>
        </p:spPr>
        <p:txBody>
          <a:bodyPr wrap="square" rtlCol="0">
            <a:spAutoFit/>
          </a:bodyPr>
          <a:lstStyle/>
          <a:p>
            <a:pPr algn="ctr"/>
            <a:r>
              <a:rPr lang="en-US" dirty="0"/>
              <a:t>Taxi</a:t>
            </a:r>
          </a:p>
        </p:txBody>
      </p:sp>
    </p:spTree>
    <p:extLst>
      <p:ext uri="{BB962C8B-B14F-4D97-AF65-F5344CB8AC3E}">
        <p14:creationId xmlns:p14="http://schemas.microsoft.com/office/powerpoint/2010/main" val="177241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7" name="Picture 21">
            <a:extLst>
              <a:ext uri="{FF2B5EF4-FFF2-40B4-BE49-F238E27FC236}">
                <a16:creationId xmlns:a16="http://schemas.microsoft.com/office/drawing/2014/main" id="{16EFE474-4FE0-4E8F-8F09-5ED2C9E76A8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3">
            <a:extLst>
              <a:ext uri="{FF2B5EF4-FFF2-40B4-BE49-F238E27FC236}">
                <a16:creationId xmlns:a16="http://schemas.microsoft.com/office/drawing/2014/main" id="{CF8B8C81-54DC-4AF5-B682-3A2C70A6B5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39" name="Group 25">
            <a:extLst>
              <a:ext uri="{FF2B5EF4-FFF2-40B4-BE49-F238E27FC236}">
                <a16:creationId xmlns:a16="http://schemas.microsoft.com/office/drawing/2014/main" id="{E8ACF89C-CFC3-4D68-B3C4-2BEFB7BBE5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E68D41B-9286-479F-9AB7-678C8E348D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a:extLst>
              <a:ext uri="{FF2B5EF4-FFF2-40B4-BE49-F238E27FC236}">
                <a16:creationId xmlns:a16="http://schemas.microsoft.com/office/drawing/2014/main" id="{ED66F0F4-F231-4C85-B3FF-1F50269BC738}"/>
              </a:ext>
            </a:extLst>
          </p:cNvPr>
          <p:cNvPicPr>
            <a:picLocks noGrp="1" noChangeAspect="1"/>
          </p:cNvPicPr>
          <p:nvPr>
            <p:ph idx="1"/>
          </p:nvPr>
        </p:nvPicPr>
        <p:blipFill>
          <a:blip r:embed="rId3"/>
          <a:stretch>
            <a:fillRect/>
          </a:stretch>
        </p:blipFill>
        <p:spPr>
          <a:xfrm>
            <a:off x="4596629" y="987291"/>
            <a:ext cx="2139687" cy="2188938"/>
          </a:xfrm>
          <a:prstGeom prst="rect">
            <a:avLst/>
          </a:prstGeom>
        </p:spPr>
      </p:pic>
      <p:sp>
        <p:nvSpPr>
          <p:cNvPr id="2" name="Title 1">
            <a:extLst>
              <a:ext uri="{FF2B5EF4-FFF2-40B4-BE49-F238E27FC236}">
                <a16:creationId xmlns:a16="http://schemas.microsoft.com/office/drawing/2014/main" id="{F13380E3-7250-48F6-A68E-0B5A7E6ADC0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Shopping in the supermarket</a:t>
            </a:r>
          </a:p>
        </p:txBody>
      </p:sp>
      <p:sp>
        <p:nvSpPr>
          <p:cNvPr id="6" name="TextBox 5">
            <a:extLst>
              <a:ext uri="{FF2B5EF4-FFF2-40B4-BE49-F238E27FC236}">
                <a16:creationId xmlns:a16="http://schemas.microsoft.com/office/drawing/2014/main" id="{0B23CF9A-0699-419B-82CC-F37639DAC3AD}"/>
              </a:ext>
            </a:extLst>
          </p:cNvPr>
          <p:cNvSpPr txBox="1"/>
          <p:nvPr/>
        </p:nvSpPr>
        <p:spPr>
          <a:xfrm>
            <a:off x="4628271" y="3343729"/>
            <a:ext cx="2139687" cy="646331"/>
          </a:xfrm>
          <a:prstGeom prst="rect">
            <a:avLst/>
          </a:prstGeom>
          <a:noFill/>
        </p:spPr>
        <p:txBody>
          <a:bodyPr wrap="square" rtlCol="0">
            <a:spAutoFit/>
          </a:bodyPr>
          <a:lstStyle/>
          <a:p>
            <a:pPr algn="ctr"/>
            <a:r>
              <a:rPr lang="en-US" dirty="0"/>
              <a:t>Shopping cart</a:t>
            </a:r>
          </a:p>
          <a:p>
            <a:pPr algn="ctr"/>
            <a:r>
              <a:rPr lang="en-US" dirty="0"/>
              <a:t>(concrete elements)</a:t>
            </a:r>
          </a:p>
        </p:txBody>
      </p:sp>
      <p:sp>
        <p:nvSpPr>
          <p:cNvPr id="7" name="Arrow: Right 6">
            <a:extLst>
              <a:ext uri="{FF2B5EF4-FFF2-40B4-BE49-F238E27FC236}">
                <a16:creationId xmlns:a16="http://schemas.microsoft.com/office/drawing/2014/main" id="{71AB4578-4B1E-462F-A83A-09872B6B0CC7}"/>
              </a:ext>
            </a:extLst>
          </p:cNvPr>
          <p:cNvSpPr/>
          <p:nvPr/>
        </p:nvSpPr>
        <p:spPr>
          <a:xfrm>
            <a:off x="6864626" y="1977007"/>
            <a:ext cx="1656522" cy="4613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700177A-A730-490B-A5D3-946305537CB7}"/>
              </a:ext>
            </a:extLst>
          </p:cNvPr>
          <p:cNvPicPr>
            <a:picLocks noChangeAspect="1"/>
          </p:cNvPicPr>
          <p:nvPr/>
        </p:nvPicPr>
        <p:blipFill>
          <a:blip r:embed="rId4"/>
          <a:stretch>
            <a:fillRect/>
          </a:stretch>
        </p:blipFill>
        <p:spPr>
          <a:xfrm>
            <a:off x="9059182" y="1294010"/>
            <a:ext cx="1656521" cy="1730144"/>
          </a:xfrm>
          <a:prstGeom prst="rect">
            <a:avLst/>
          </a:prstGeom>
        </p:spPr>
      </p:pic>
      <p:sp>
        <p:nvSpPr>
          <p:cNvPr id="13" name="TextBox 12">
            <a:extLst>
              <a:ext uri="{FF2B5EF4-FFF2-40B4-BE49-F238E27FC236}">
                <a16:creationId xmlns:a16="http://schemas.microsoft.com/office/drawing/2014/main" id="{9FAE3355-C4F7-4834-A257-2553C2B3EA40}"/>
              </a:ext>
            </a:extLst>
          </p:cNvPr>
          <p:cNvSpPr txBox="1"/>
          <p:nvPr/>
        </p:nvSpPr>
        <p:spPr>
          <a:xfrm>
            <a:off x="8825948" y="3343729"/>
            <a:ext cx="2139687" cy="646331"/>
          </a:xfrm>
          <a:prstGeom prst="rect">
            <a:avLst/>
          </a:prstGeom>
          <a:noFill/>
        </p:spPr>
        <p:txBody>
          <a:bodyPr wrap="square" rtlCol="0">
            <a:spAutoFit/>
          </a:bodyPr>
          <a:lstStyle/>
          <a:p>
            <a:pPr algn="ctr"/>
            <a:r>
              <a:rPr lang="en-US" dirty="0"/>
              <a:t>Cashier</a:t>
            </a:r>
          </a:p>
          <a:p>
            <a:pPr algn="ctr"/>
            <a:r>
              <a:rPr lang="en-US" dirty="0"/>
              <a:t>(Visitor)</a:t>
            </a:r>
          </a:p>
        </p:txBody>
      </p:sp>
      <p:sp>
        <p:nvSpPr>
          <p:cNvPr id="15" name="Arrow: Left 14">
            <a:extLst>
              <a:ext uri="{FF2B5EF4-FFF2-40B4-BE49-F238E27FC236}">
                <a16:creationId xmlns:a16="http://schemas.microsoft.com/office/drawing/2014/main" id="{3DC84B98-08EF-40DF-8522-7A09864EF96E}"/>
              </a:ext>
            </a:extLst>
          </p:cNvPr>
          <p:cNvSpPr/>
          <p:nvPr/>
        </p:nvSpPr>
        <p:spPr>
          <a:xfrm rot="19670512">
            <a:off x="7834687" y="3698523"/>
            <a:ext cx="1372921" cy="67913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2574553-612C-45A0-946E-75A4434C1129}"/>
              </a:ext>
            </a:extLst>
          </p:cNvPr>
          <p:cNvSpPr txBox="1"/>
          <p:nvPr/>
        </p:nvSpPr>
        <p:spPr>
          <a:xfrm>
            <a:off x="5044829" y="4348407"/>
            <a:ext cx="2800458" cy="646331"/>
          </a:xfrm>
          <a:prstGeom prst="rect">
            <a:avLst/>
          </a:prstGeom>
          <a:noFill/>
        </p:spPr>
        <p:txBody>
          <a:bodyPr wrap="square" rtlCol="0">
            <a:spAutoFit/>
          </a:bodyPr>
          <a:lstStyle/>
          <a:p>
            <a:r>
              <a:rPr lang="en-US" dirty="0"/>
              <a:t>Some items need to be weighted, some don’t</a:t>
            </a:r>
          </a:p>
        </p:txBody>
      </p:sp>
    </p:spTree>
    <p:extLst>
      <p:ext uri="{BB962C8B-B14F-4D97-AF65-F5344CB8AC3E}">
        <p14:creationId xmlns:p14="http://schemas.microsoft.com/office/powerpoint/2010/main" val="32726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0B52-D190-4F87-B3CA-D2C0932C0D75}"/>
              </a:ext>
            </a:extLst>
          </p:cNvPr>
          <p:cNvSpPr>
            <a:spLocks noGrp="1"/>
          </p:cNvSpPr>
          <p:nvPr>
            <p:ph type="title"/>
          </p:nvPr>
        </p:nvSpPr>
        <p:spPr/>
        <p:txBody>
          <a:bodyPr/>
          <a:lstStyle/>
          <a:p>
            <a:r>
              <a:rPr lang="en-US" dirty="0"/>
              <a:t>Summary</a:t>
            </a:r>
          </a:p>
        </p:txBody>
      </p:sp>
      <p:sp>
        <p:nvSpPr>
          <p:cNvPr id="4" name="TextBox 3">
            <a:extLst>
              <a:ext uri="{FF2B5EF4-FFF2-40B4-BE49-F238E27FC236}">
                <a16:creationId xmlns:a16="http://schemas.microsoft.com/office/drawing/2014/main" id="{6E99FD32-4A0D-4914-94F1-7DDFF425ECB6}"/>
              </a:ext>
            </a:extLst>
          </p:cNvPr>
          <p:cNvSpPr txBox="1"/>
          <p:nvPr/>
        </p:nvSpPr>
        <p:spPr>
          <a:xfrm>
            <a:off x="1749288" y="2411896"/>
            <a:ext cx="3366052" cy="369332"/>
          </a:xfrm>
          <a:prstGeom prst="rect">
            <a:avLst/>
          </a:prstGeom>
          <a:noFill/>
        </p:spPr>
        <p:txBody>
          <a:bodyPr wrap="square" rtlCol="0">
            <a:spAutoFit/>
          </a:bodyPr>
          <a:lstStyle/>
          <a:p>
            <a:r>
              <a:rPr lang="en-US" dirty="0"/>
              <a:t>VISITOR: A SERVICE COMPANY</a:t>
            </a:r>
          </a:p>
        </p:txBody>
      </p:sp>
      <p:sp>
        <p:nvSpPr>
          <p:cNvPr id="5" name="Arrow: Right 4">
            <a:extLst>
              <a:ext uri="{FF2B5EF4-FFF2-40B4-BE49-F238E27FC236}">
                <a16:creationId xmlns:a16="http://schemas.microsoft.com/office/drawing/2014/main" id="{36BC3511-BC8E-4889-BD0E-9FB37642DA8D}"/>
              </a:ext>
            </a:extLst>
          </p:cNvPr>
          <p:cNvSpPr/>
          <p:nvPr/>
        </p:nvSpPr>
        <p:spPr>
          <a:xfrm>
            <a:off x="5115340" y="2368683"/>
            <a:ext cx="1802296" cy="344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FC53685-B8BA-4581-93D8-4EAD3D062928}"/>
              </a:ext>
            </a:extLst>
          </p:cNvPr>
          <p:cNvSpPr txBox="1"/>
          <p:nvPr/>
        </p:nvSpPr>
        <p:spPr>
          <a:xfrm>
            <a:off x="5115340" y="2160104"/>
            <a:ext cx="1802296" cy="369332"/>
          </a:xfrm>
          <a:prstGeom prst="rect">
            <a:avLst/>
          </a:prstGeom>
          <a:noFill/>
        </p:spPr>
        <p:txBody>
          <a:bodyPr wrap="square" rtlCol="0">
            <a:spAutoFit/>
          </a:bodyPr>
          <a:lstStyle/>
          <a:p>
            <a:r>
              <a:rPr lang="en-US" dirty="0"/>
              <a:t>Provide services</a:t>
            </a:r>
          </a:p>
        </p:txBody>
      </p:sp>
      <p:sp>
        <p:nvSpPr>
          <p:cNvPr id="8" name="TextBox 7">
            <a:extLst>
              <a:ext uri="{FF2B5EF4-FFF2-40B4-BE49-F238E27FC236}">
                <a16:creationId xmlns:a16="http://schemas.microsoft.com/office/drawing/2014/main" id="{1AE20051-C830-4017-BC42-9F21D70E186C}"/>
              </a:ext>
            </a:extLst>
          </p:cNvPr>
          <p:cNvSpPr txBox="1"/>
          <p:nvPr/>
        </p:nvSpPr>
        <p:spPr>
          <a:xfrm>
            <a:off x="7129670" y="2368683"/>
            <a:ext cx="3925184" cy="646331"/>
          </a:xfrm>
          <a:prstGeom prst="rect">
            <a:avLst/>
          </a:prstGeom>
          <a:noFill/>
        </p:spPr>
        <p:txBody>
          <a:bodyPr wrap="square" rtlCol="0">
            <a:spAutoFit/>
          </a:bodyPr>
          <a:lstStyle/>
          <a:p>
            <a:r>
              <a:rPr lang="en-US" dirty="0"/>
              <a:t>CONCRETE ELEMENTS: HOUSE, STORE, SHOP THAT NEED SERVICES</a:t>
            </a:r>
          </a:p>
        </p:txBody>
      </p:sp>
      <p:sp>
        <p:nvSpPr>
          <p:cNvPr id="9" name="Rectangle 8">
            <a:extLst>
              <a:ext uri="{FF2B5EF4-FFF2-40B4-BE49-F238E27FC236}">
                <a16:creationId xmlns:a16="http://schemas.microsoft.com/office/drawing/2014/main" id="{DAE089A6-4387-416C-9062-B21409662698}"/>
              </a:ext>
            </a:extLst>
          </p:cNvPr>
          <p:cNvSpPr/>
          <p:nvPr/>
        </p:nvSpPr>
        <p:spPr>
          <a:xfrm>
            <a:off x="3441882" y="4333706"/>
            <a:ext cx="474681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Double dispatch</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Arrow: Right 9">
            <a:extLst>
              <a:ext uri="{FF2B5EF4-FFF2-40B4-BE49-F238E27FC236}">
                <a16:creationId xmlns:a16="http://schemas.microsoft.com/office/drawing/2014/main" id="{EA5DEEFB-B5DC-4B07-B615-A6E287455104}"/>
              </a:ext>
            </a:extLst>
          </p:cNvPr>
          <p:cNvSpPr/>
          <p:nvPr/>
        </p:nvSpPr>
        <p:spPr>
          <a:xfrm rot="3045603">
            <a:off x="1905235" y="3420156"/>
            <a:ext cx="1934818" cy="7919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3F285F9-3EC1-41B6-8714-3467B8846A3B}"/>
              </a:ext>
            </a:extLst>
          </p:cNvPr>
          <p:cNvSpPr txBox="1"/>
          <p:nvPr/>
        </p:nvSpPr>
        <p:spPr>
          <a:xfrm rot="3183797">
            <a:off x="2052357" y="3423226"/>
            <a:ext cx="2252869" cy="369332"/>
          </a:xfrm>
          <a:prstGeom prst="rect">
            <a:avLst/>
          </a:prstGeom>
          <a:noFill/>
        </p:spPr>
        <p:txBody>
          <a:bodyPr wrap="square" rtlCol="0">
            <a:spAutoFit/>
          </a:bodyPr>
          <a:lstStyle/>
          <a:p>
            <a:r>
              <a:rPr lang="en-US" dirty="0"/>
              <a:t>Type of services</a:t>
            </a:r>
          </a:p>
        </p:txBody>
      </p:sp>
      <p:sp>
        <p:nvSpPr>
          <p:cNvPr id="12" name="Arrow: Right 11">
            <a:extLst>
              <a:ext uri="{FF2B5EF4-FFF2-40B4-BE49-F238E27FC236}">
                <a16:creationId xmlns:a16="http://schemas.microsoft.com/office/drawing/2014/main" id="{B0B488D3-AB62-4B38-A43B-5489599C27C4}"/>
              </a:ext>
            </a:extLst>
          </p:cNvPr>
          <p:cNvSpPr/>
          <p:nvPr/>
        </p:nvSpPr>
        <p:spPr>
          <a:xfrm rot="7876346">
            <a:off x="7716451" y="3607188"/>
            <a:ext cx="1934818" cy="7919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E013A61-AB6F-4E3C-B404-977DCD715432}"/>
              </a:ext>
            </a:extLst>
          </p:cNvPr>
          <p:cNvSpPr txBox="1"/>
          <p:nvPr/>
        </p:nvSpPr>
        <p:spPr>
          <a:xfrm rot="18802707">
            <a:off x="7659215" y="3271412"/>
            <a:ext cx="2049290" cy="369332"/>
          </a:xfrm>
          <a:prstGeom prst="rect">
            <a:avLst/>
          </a:prstGeom>
          <a:noFill/>
        </p:spPr>
        <p:txBody>
          <a:bodyPr wrap="square" rtlCol="0">
            <a:spAutoFit/>
          </a:bodyPr>
          <a:lstStyle/>
          <a:p>
            <a:r>
              <a:rPr lang="en-US" dirty="0"/>
              <a:t>Type of elements</a:t>
            </a:r>
          </a:p>
        </p:txBody>
      </p:sp>
      <p:sp>
        <p:nvSpPr>
          <p:cNvPr id="14" name="TextBox 13">
            <a:extLst>
              <a:ext uri="{FF2B5EF4-FFF2-40B4-BE49-F238E27FC236}">
                <a16:creationId xmlns:a16="http://schemas.microsoft.com/office/drawing/2014/main" id="{1B21B9E9-92A3-4ECC-9E7A-ADCFF4609E60}"/>
              </a:ext>
            </a:extLst>
          </p:cNvPr>
          <p:cNvSpPr txBox="1"/>
          <p:nvPr/>
        </p:nvSpPr>
        <p:spPr>
          <a:xfrm>
            <a:off x="1749288" y="5406887"/>
            <a:ext cx="9037982" cy="369332"/>
          </a:xfrm>
          <a:prstGeom prst="rect">
            <a:avLst/>
          </a:prstGeom>
          <a:noFill/>
        </p:spPr>
        <p:txBody>
          <a:bodyPr wrap="square" rtlCol="0">
            <a:spAutoFit/>
          </a:bodyPr>
          <a:lstStyle/>
          <a:p>
            <a:r>
              <a:rPr lang="en-US" dirty="0"/>
              <a:t>Use it when you just need add more operations, no adding new classes of object structure.</a:t>
            </a:r>
          </a:p>
        </p:txBody>
      </p:sp>
    </p:spTree>
    <p:extLst>
      <p:ext uri="{BB962C8B-B14F-4D97-AF65-F5344CB8AC3E}">
        <p14:creationId xmlns:p14="http://schemas.microsoft.com/office/powerpoint/2010/main" val="28627559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8" grpId="0"/>
      <p:bldP spid="9" grpId="0"/>
      <p:bldP spid="10" grpId="0" animBg="1"/>
      <p:bldP spid="11" grpId="0"/>
      <p:bldP spid="12" grpId="0" animBg="1"/>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90F2-D319-4587-8F61-723AD5A0FE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52124AE-005F-4C9D-8748-5BC517C276E8}"/>
              </a:ext>
            </a:extLst>
          </p:cNvPr>
          <p:cNvSpPr>
            <a:spLocks noGrp="1"/>
          </p:cNvSpPr>
          <p:nvPr>
            <p:ph idx="1"/>
          </p:nvPr>
        </p:nvSpPr>
        <p:spPr/>
        <p:txBody>
          <a:bodyPr/>
          <a:lstStyle/>
          <a:p>
            <a:r>
              <a:rPr lang="en-US" dirty="0">
                <a:hlinkClick r:id="rId2"/>
              </a:rPr>
              <a:t>https://en.wikipedia.org/wiki/Visitor_pattern</a:t>
            </a:r>
            <a:endParaRPr lang="en-US" dirty="0"/>
          </a:p>
          <a:p>
            <a:r>
              <a:rPr lang="en-US" dirty="0">
                <a:hlinkClick r:id="rId3"/>
              </a:rPr>
              <a:t>https://sourcemaking.com/design_patterns/visitor</a:t>
            </a:r>
            <a:endParaRPr lang="en-US" dirty="0"/>
          </a:p>
          <a:p>
            <a:r>
              <a:rPr lang="en-US" dirty="0">
                <a:hlinkClick r:id="rId4"/>
              </a:rPr>
              <a:t>https://www.codeproject.com/Articles/588882/TheplusVisitorplusPatternplusExplained</a:t>
            </a:r>
            <a:endParaRPr lang="en-US" dirty="0"/>
          </a:p>
          <a:p>
            <a:r>
              <a:rPr lang="en-US" dirty="0">
                <a:hlinkClick r:id="rId5"/>
              </a:rPr>
              <a:t>https://dzone.com/articles/design-patterns-visitor</a:t>
            </a:r>
            <a:endParaRPr lang="en-US" dirty="0"/>
          </a:p>
          <a:p>
            <a:r>
              <a:rPr lang="en-US" dirty="0"/>
              <a:t>[Erich_Gamma,_Richard_Helm,_Ralph_Johnson,_</a:t>
            </a:r>
            <a:r>
              <a:rPr lang="en-US" dirty="0" err="1"/>
              <a:t>John_M</a:t>
            </a:r>
            <a:r>
              <a:rPr lang="en-US" dirty="0"/>
              <a:t>: The Gang of Four Members.</a:t>
            </a:r>
          </a:p>
        </p:txBody>
      </p:sp>
    </p:spTree>
    <p:extLst>
      <p:ext uri="{BB962C8B-B14F-4D97-AF65-F5344CB8AC3E}">
        <p14:creationId xmlns:p14="http://schemas.microsoft.com/office/powerpoint/2010/main" val="357700939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5440C-45EE-41B1-8C4B-8B6848DE10E3}"/>
              </a:ext>
            </a:extLst>
          </p:cNvPr>
          <p:cNvSpPr/>
          <p:nvPr/>
        </p:nvSpPr>
        <p:spPr>
          <a:xfrm>
            <a:off x="2298293" y="2505670"/>
            <a:ext cx="759541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for listening</a:t>
            </a:r>
          </a:p>
        </p:txBody>
      </p:sp>
    </p:spTree>
    <p:extLst>
      <p:ext uri="{BB962C8B-B14F-4D97-AF65-F5344CB8AC3E}">
        <p14:creationId xmlns:p14="http://schemas.microsoft.com/office/powerpoint/2010/main" val="9412377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1B64565-3997-4E33-A5D6-ED2E0441CB4E}"/>
              </a:ext>
            </a:extLst>
          </p:cNvPr>
          <p:cNvSpPr/>
          <p:nvPr/>
        </p:nvSpPr>
        <p:spPr>
          <a:xfrm>
            <a:off x="4833257" y="2061030"/>
            <a:ext cx="2293257" cy="220617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Visitor</a:t>
            </a:r>
          </a:p>
        </p:txBody>
      </p:sp>
      <p:sp>
        <p:nvSpPr>
          <p:cNvPr id="5" name="Oval 4">
            <a:extLst>
              <a:ext uri="{FF2B5EF4-FFF2-40B4-BE49-F238E27FC236}">
                <a16:creationId xmlns:a16="http://schemas.microsoft.com/office/drawing/2014/main" id="{442E253E-9BBD-4DEB-B94C-BAA4BF88249D}"/>
              </a:ext>
            </a:extLst>
          </p:cNvPr>
          <p:cNvSpPr/>
          <p:nvPr/>
        </p:nvSpPr>
        <p:spPr>
          <a:xfrm>
            <a:off x="8153243" y="3607272"/>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When to use</a:t>
            </a:r>
          </a:p>
        </p:txBody>
      </p:sp>
      <p:sp>
        <p:nvSpPr>
          <p:cNvPr id="6" name="Oval 5">
            <a:extLst>
              <a:ext uri="{FF2B5EF4-FFF2-40B4-BE49-F238E27FC236}">
                <a16:creationId xmlns:a16="http://schemas.microsoft.com/office/drawing/2014/main" id="{540C65A4-FB66-4288-ACC0-115605D8AF69}"/>
              </a:ext>
            </a:extLst>
          </p:cNvPr>
          <p:cNvSpPr/>
          <p:nvPr/>
        </p:nvSpPr>
        <p:spPr>
          <a:xfrm>
            <a:off x="634092" y="3675742"/>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Other examples</a:t>
            </a:r>
          </a:p>
        </p:txBody>
      </p:sp>
      <p:sp>
        <p:nvSpPr>
          <p:cNvPr id="7" name="Oval 6">
            <a:extLst>
              <a:ext uri="{FF2B5EF4-FFF2-40B4-BE49-F238E27FC236}">
                <a16:creationId xmlns:a16="http://schemas.microsoft.com/office/drawing/2014/main" id="{4A3EDC11-951A-428B-B1BE-F8950C7D14AC}"/>
              </a:ext>
            </a:extLst>
          </p:cNvPr>
          <p:cNvSpPr/>
          <p:nvPr/>
        </p:nvSpPr>
        <p:spPr>
          <a:xfrm>
            <a:off x="5025572" y="2010226"/>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Summary</a:t>
            </a:r>
          </a:p>
        </p:txBody>
      </p:sp>
      <p:sp>
        <p:nvSpPr>
          <p:cNvPr id="8" name="Oval 7">
            <a:extLst>
              <a:ext uri="{FF2B5EF4-FFF2-40B4-BE49-F238E27FC236}">
                <a16:creationId xmlns:a16="http://schemas.microsoft.com/office/drawing/2014/main" id="{0C12E99C-0C15-41F8-8E4C-8E6426F2E174}"/>
              </a:ext>
            </a:extLst>
          </p:cNvPr>
          <p:cNvSpPr/>
          <p:nvPr/>
        </p:nvSpPr>
        <p:spPr>
          <a:xfrm>
            <a:off x="4862285" y="2035628"/>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5C42FF-F7A3-476E-B936-54AFC960ED7A}"/>
              </a:ext>
            </a:extLst>
          </p:cNvPr>
          <p:cNvSpPr/>
          <p:nvPr/>
        </p:nvSpPr>
        <p:spPr>
          <a:xfrm>
            <a:off x="8643257" y="137884"/>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Solution</a:t>
            </a:r>
          </a:p>
        </p:txBody>
      </p:sp>
      <p:sp>
        <p:nvSpPr>
          <p:cNvPr id="10" name="Oval 9">
            <a:extLst>
              <a:ext uri="{FF2B5EF4-FFF2-40B4-BE49-F238E27FC236}">
                <a16:creationId xmlns:a16="http://schemas.microsoft.com/office/drawing/2014/main" id="{5A06E85B-DD77-42BE-BD19-74C75D693A76}"/>
              </a:ext>
            </a:extLst>
          </p:cNvPr>
          <p:cNvSpPr/>
          <p:nvPr/>
        </p:nvSpPr>
        <p:spPr>
          <a:xfrm>
            <a:off x="3581400" y="137884"/>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Introduction</a:t>
            </a:r>
          </a:p>
        </p:txBody>
      </p:sp>
      <p:sp>
        <p:nvSpPr>
          <p:cNvPr id="11" name="Oval 10">
            <a:extLst>
              <a:ext uri="{FF2B5EF4-FFF2-40B4-BE49-F238E27FC236}">
                <a16:creationId xmlns:a16="http://schemas.microsoft.com/office/drawing/2014/main" id="{AE6DEFB2-07F3-4A95-86D9-E4B56C3E4BD9}"/>
              </a:ext>
            </a:extLst>
          </p:cNvPr>
          <p:cNvSpPr/>
          <p:nvPr/>
        </p:nvSpPr>
        <p:spPr>
          <a:xfrm>
            <a:off x="108857" y="1240970"/>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Problem</a:t>
            </a:r>
          </a:p>
        </p:txBody>
      </p:sp>
      <p:sp>
        <p:nvSpPr>
          <p:cNvPr id="12" name="Oval 11">
            <a:extLst>
              <a:ext uri="{FF2B5EF4-FFF2-40B4-BE49-F238E27FC236}">
                <a16:creationId xmlns:a16="http://schemas.microsoft.com/office/drawing/2014/main" id="{D7CF9865-9971-48C1-9CC9-59702E6312C5}"/>
              </a:ext>
            </a:extLst>
          </p:cNvPr>
          <p:cNvSpPr/>
          <p:nvPr/>
        </p:nvSpPr>
        <p:spPr>
          <a:xfrm>
            <a:off x="4766128" y="3599542"/>
            <a:ext cx="2293257" cy="2206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Side effect</a:t>
            </a:r>
          </a:p>
        </p:txBody>
      </p:sp>
    </p:spTree>
    <p:extLst>
      <p:ext uri="{BB962C8B-B14F-4D97-AF65-F5344CB8AC3E}">
        <p14:creationId xmlns:p14="http://schemas.microsoft.com/office/powerpoint/2010/main" val="11120456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4.79167E-6 -2.59259E-6 L -0.3875 -0.11273 L -0.38502 -0.11944 " pathEditMode="relative" rAng="0" ptsTypes="AAA">
                                      <p:cBhvr>
                                        <p:cTn id="6" dur="2000" fill="hold"/>
                                        <p:tgtEl>
                                          <p:spTgt spid="2"/>
                                        </p:tgtEl>
                                        <p:attrNameLst>
                                          <p:attrName>ppt_x</p:attrName>
                                          <p:attrName>ppt_y</p:attrName>
                                        </p:attrNameLst>
                                      </p:cBhvr>
                                      <p:rCtr x="-19375" y="-5972"/>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2"/>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grpId="2" nodeType="afterEffect">
                                  <p:stCondLst>
                                    <p:cond delay="20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2200"/>
                            </p:stCondLst>
                            <p:childTnLst>
                              <p:par>
                                <p:cTn id="14" presetID="1" presetClass="exit" presetSubtype="0" fill="hold" grpId="3" nodeType="afterEffect">
                                  <p:stCondLst>
                                    <p:cond delay="200"/>
                                  </p:stCondLst>
                                  <p:childTnLst>
                                    <p:set>
                                      <p:cBhvr>
                                        <p:cTn id="15" dur="1" fill="hold">
                                          <p:stCondLst>
                                            <p:cond delay="0"/>
                                          </p:stCondLst>
                                        </p:cTn>
                                        <p:tgtEl>
                                          <p:spTgt spid="2"/>
                                        </p:tgtEl>
                                        <p:attrNameLst>
                                          <p:attrName>style.visibility</p:attrName>
                                        </p:attrNameLst>
                                      </p:cBhvr>
                                      <p:to>
                                        <p:strVal val="hidden"/>
                                      </p:to>
                                    </p:set>
                                  </p:childTnLst>
                                </p:cTn>
                              </p:par>
                            </p:childTnLst>
                          </p:cTn>
                        </p:par>
                        <p:par>
                          <p:cTn id="16" fill="hold">
                            <p:stCondLst>
                              <p:cond delay="2400"/>
                            </p:stCondLst>
                            <p:childTnLst>
                              <p:par>
                                <p:cTn id="17" presetID="1" presetClass="entr" presetSubtype="0" fill="hold" grpId="4" nodeType="afterEffect">
                                  <p:stCondLst>
                                    <p:cond delay="20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2600"/>
                            </p:stCondLst>
                            <p:childTnLst>
                              <p:par>
                                <p:cTn id="20" presetID="1" presetClass="exit" presetSubtype="0" fill="hold" grpId="5" nodeType="afterEffect">
                                  <p:stCondLst>
                                    <p:cond delay="100"/>
                                  </p:stCondLst>
                                  <p:childTnLst>
                                    <p:set>
                                      <p:cBhvr>
                                        <p:cTn id="21" dur="1" fill="hold">
                                          <p:stCondLst>
                                            <p:cond delay="0"/>
                                          </p:stCondLst>
                                        </p:cTn>
                                        <p:tgtEl>
                                          <p:spTgt spid="2"/>
                                        </p:tgtEl>
                                        <p:attrNameLst>
                                          <p:attrName>style.visibility</p:attrName>
                                        </p:attrNameLst>
                                      </p:cBhvr>
                                      <p:to>
                                        <p:strVal val="hidden"/>
                                      </p:to>
                                    </p:set>
                                  </p:childTnLst>
                                </p:cTn>
                              </p:par>
                            </p:childTnLst>
                          </p:cTn>
                        </p:par>
                        <p:par>
                          <p:cTn id="22" fill="hold">
                            <p:stCondLst>
                              <p:cond delay="2700"/>
                            </p:stCondLst>
                            <p:childTnLst>
                              <p:par>
                                <p:cTn id="23" presetID="1" presetClass="entr" presetSubtype="0" fill="hold" grpId="0" nodeType="afterEffect">
                                  <p:stCondLst>
                                    <p:cond delay="2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2900"/>
                            </p:stCondLst>
                            <p:childTnLst>
                              <p:par>
                                <p:cTn id="26" presetID="0" presetClass="path" presetSubtype="0" accel="50000" decel="50000" fill="hold" grpId="1" nodeType="afterEffect">
                                  <p:stCondLst>
                                    <p:cond delay="0"/>
                                  </p:stCondLst>
                                  <p:childTnLst>
                                    <p:animMotion origin="layout" path="M 0.00534 0.00532 L 0.2875 -0.16389 " pathEditMode="relative" ptsTypes="AA">
                                      <p:cBhvr>
                                        <p:cTn id="27" dur="2000" fill="hold"/>
                                        <p:tgtEl>
                                          <p:spTgt spid="11"/>
                                        </p:tgtEl>
                                        <p:attrNameLst>
                                          <p:attrName>ppt_x</p:attrName>
                                          <p:attrName>ppt_y</p:attrName>
                                        </p:attrNameLst>
                                      </p:cBhvr>
                                    </p:animMotion>
                                  </p:childTnLst>
                                </p:cTn>
                              </p:par>
                            </p:childTnLst>
                          </p:cTn>
                        </p:par>
                        <p:par>
                          <p:cTn id="28" fill="hold">
                            <p:stCondLst>
                              <p:cond delay="4900"/>
                            </p:stCondLst>
                            <p:childTnLst>
                              <p:par>
                                <p:cTn id="29" presetID="1" presetClass="exit" presetSubtype="0" fill="hold" grpId="2" nodeType="after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par>
                          <p:cTn id="31" fill="hold">
                            <p:stCondLst>
                              <p:cond delay="4900"/>
                            </p:stCondLst>
                            <p:childTnLst>
                              <p:par>
                                <p:cTn id="32" presetID="1" presetClass="entr" presetSubtype="0" fill="hold" grpId="3" nodeType="afterEffect">
                                  <p:stCondLst>
                                    <p:cond delay="30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5200"/>
                            </p:stCondLst>
                            <p:childTnLst>
                              <p:par>
                                <p:cTn id="35" presetID="1" presetClass="exit" presetSubtype="0" fill="hold" grpId="4" nodeType="afterEffect">
                                  <p:stCondLst>
                                    <p:cond delay="200"/>
                                  </p:stCondLst>
                                  <p:childTnLst>
                                    <p:set>
                                      <p:cBhvr>
                                        <p:cTn id="36" dur="1" fill="hold">
                                          <p:stCondLst>
                                            <p:cond delay="0"/>
                                          </p:stCondLst>
                                        </p:cTn>
                                        <p:tgtEl>
                                          <p:spTgt spid="11"/>
                                        </p:tgtEl>
                                        <p:attrNameLst>
                                          <p:attrName>style.visibility</p:attrName>
                                        </p:attrNameLst>
                                      </p:cBhvr>
                                      <p:to>
                                        <p:strVal val="hidden"/>
                                      </p:to>
                                    </p:set>
                                  </p:childTnLst>
                                </p:cTn>
                              </p:par>
                            </p:childTnLst>
                          </p:cTn>
                        </p:par>
                        <p:par>
                          <p:cTn id="37" fill="hold">
                            <p:stCondLst>
                              <p:cond delay="5400"/>
                            </p:stCondLst>
                            <p:childTnLst>
                              <p:par>
                                <p:cTn id="38" presetID="1" presetClass="entr" presetSubtype="0" fill="hold" grpId="5" nodeType="afterEffect">
                                  <p:stCondLst>
                                    <p:cond delay="100"/>
                                  </p:stCondLst>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5500"/>
                            </p:stCondLst>
                            <p:childTnLst>
                              <p:par>
                                <p:cTn id="41" presetID="1" presetClass="exit" presetSubtype="0" fill="hold" grpId="6" nodeType="afterEffect">
                                  <p:stCondLst>
                                    <p:cond delay="20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ntr" presetSubtype="0" fill="hold" grpId="0" nodeType="withEffect">
                                  <p:stCondLst>
                                    <p:cond delay="200"/>
                                  </p:stCondLst>
                                  <p:childTnLst>
                                    <p:set>
                                      <p:cBhvr>
                                        <p:cTn id="44" dur="1" fill="hold">
                                          <p:stCondLst>
                                            <p:cond delay="0"/>
                                          </p:stCondLst>
                                        </p:cTn>
                                        <p:tgtEl>
                                          <p:spTgt spid="10"/>
                                        </p:tgtEl>
                                        <p:attrNameLst>
                                          <p:attrName>style.visibility</p:attrName>
                                        </p:attrNameLst>
                                      </p:cBhvr>
                                      <p:to>
                                        <p:strVal val="visible"/>
                                      </p:to>
                                    </p:set>
                                  </p:childTnLst>
                                </p:cTn>
                              </p:par>
                            </p:childTnLst>
                          </p:cTn>
                        </p:par>
                        <p:par>
                          <p:cTn id="45" fill="hold">
                            <p:stCondLst>
                              <p:cond delay="5700"/>
                            </p:stCondLst>
                            <p:childTnLst>
                              <p:par>
                                <p:cTn id="46" presetID="42" presetClass="path" presetSubtype="0" accel="50000" decel="50000" fill="hold" grpId="1" nodeType="afterEffect">
                                  <p:stCondLst>
                                    <p:cond delay="0"/>
                                  </p:stCondLst>
                                  <p:childTnLst>
                                    <p:animMotion origin="layout" path="M -4.16667E-7 1.48148E-6 L 0.41576 1.48148E-6 " pathEditMode="relative" rAng="0" ptsTypes="AA">
                                      <p:cBhvr>
                                        <p:cTn id="47" dur="2000" fill="hold"/>
                                        <p:tgtEl>
                                          <p:spTgt spid="10"/>
                                        </p:tgtEl>
                                        <p:attrNameLst>
                                          <p:attrName>ppt_x</p:attrName>
                                          <p:attrName>ppt_y</p:attrName>
                                        </p:attrNameLst>
                                      </p:cBhvr>
                                      <p:rCtr x="20781" y="0"/>
                                    </p:animMotion>
                                  </p:childTnLst>
                                </p:cTn>
                              </p:par>
                            </p:childTnLst>
                          </p:cTn>
                        </p:par>
                        <p:par>
                          <p:cTn id="48" fill="hold">
                            <p:stCondLst>
                              <p:cond delay="7700"/>
                            </p:stCondLst>
                            <p:childTnLst>
                              <p:par>
                                <p:cTn id="49" presetID="1" presetClass="exit" presetSubtype="0" fill="hold" grpId="2" nodeType="after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par>
                          <p:cTn id="51" fill="hold">
                            <p:stCondLst>
                              <p:cond delay="7700"/>
                            </p:stCondLst>
                            <p:childTnLst>
                              <p:par>
                                <p:cTn id="52" presetID="1" presetClass="entr" presetSubtype="0" fill="hold" grpId="3" nodeType="afterEffect">
                                  <p:stCondLst>
                                    <p:cond delay="300"/>
                                  </p:stCondLst>
                                  <p:childTnLst>
                                    <p:set>
                                      <p:cBhvr>
                                        <p:cTn id="53" dur="1" fill="hold">
                                          <p:stCondLst>
                                            <p:cond delay="0"/>
                                          </p:stCondLst>
                                        </p:cTn>
                                        <p:tgtEl>
                                          <p:spTgt spid="10"/>
                                        </p:tgtEl>
                                        <p:attrNameLst>
                                          <p:attrName>style.visibility</p:attrName>
                                        </p:attrNameLst>
                                      </p:cBhvr>
                                      <p:to>
                                        <p:strVal val="visible"/>
                                      </p:to>
                                    </p:set>
                                  </p:childTnLst>
                                </p:cTn>
                              </p:par>
                            </p:childTnLst>
                          </p:cTn>
                        </p:par>
                        <p:par>
                          <p:cTn id="54" fill="hold">
                            <p:stCondLst>
                              <p:cond delay="8000"/>
                            </p:stCondLst>
                            <p:childTnLst>
                              <p:par>
                                <p:cTn id="55" presetID="1" presetClass="exit" presetSubtype="0" fill="hold" grpId="4" nodeType="afterEffect">
                                  <p:stCondLst>
                                    <p:cond delay="100"/>
                                  </p:stCondLst>
                                  <p:childTnLst>
                                    <p:set>
                                      <p:cBhvr>
                                        <p:cTn id="56" dur="1" fill="hold">
                                          <p:stCondLst>
                                            <p:cond delay="0"/>
                                          </p:stCondLst>
                                        </p:cTn>
                                        <p:tgtEl>
                                          <p:spTgt spid="10"/>
                                        </p:tgtEl>
                                        <p:attrNameLst>
                                          <p:attrName>style.visibility</p:attrName>
                                        </p:attrNameLst>
                                      </p:cBhvr>
                                      <p:to>
                                        <p:strVal val="hidden"/>
                                      </p:to>
                                    </p:set>
                                  </p:childTnLst>
                                </p:cTn>
                              </p:par>
                            </p:childTnLst>
                          </p:cTn>
                        </p:par>
                        <p:par>
                          <p:cTn id="57" fill="hold">
                            <p:stCondLst>
                              <p:cond delay="8100"/>
                            </p:stCondLst>
                            <p:childTnLst>
                              <p:par>
                                <p:cTn id="58" presetID="1" presetClass="entr" presetSubtype="0" fill="hold" grpId="5" nodeType="afterEffect">
                                  <p:stCondLst>
                                    <p:cond delay="200"/>
                                  </p:stCondLst>
                                  <p:childTnLst>
                                    <p:set>
                                      <p:cBhvr>
                                        <p:cTn id="59" dur="1" fill="hold">
                                          <p:stCondLst>
                                            <p:cond delay="0"/>
                                          </p:stCondLst>
                                        </p:cTn>
                                        <p:tgtEl>
                                          <p:spTgt spid="10"/>
                                        </p:tgtEl>
                                        <p:attrNameLst>
                                          <p:attrName>style.visibility</p:attrName>
                                        </p:attrNameLst>
                                      </p:cBhvr>
                                      <p:to>
                                        <p:strVal val="visible"/>
                                      </p:to>
                                    </p:set>
                                  </p:childTnLst>
                                </p:cTn>
                              </p:par>
                            </p:childTnLst>
                          </p:cTn>
                        </p:par>
                        <p:par>
                          <p:cTn id="60" fill="hold">
                            <p:stCondLst>
                              <p:cond delay="8300"/>
                            </p:stCondLst>
                            <p:childTnLst>
                              <p:par>
                                <p:cTn id="61" presetID="1" presetClass="exit" presetSubtype="0" fill="hold" grpId="6" nodeType="afterEffect">
                                  <p:stCondLst>
                                    <p:cond delay="200"/>
                                  </p:stCondLst>
                                  <p:childTnLst>
                                    <p:set>
                                      <p:cBhvr>
                                        <p:cTn id="62" dur="1" fill="hold">
                                          <p:stCondLst>
                                            <p:cond delay="0"/>
                                          </p:stCondLst>
                                        </p:cTn>
                                        <p:tgtEl>
                                          <p:spTgt spid="10"/>
                                        </p:tgtEl>
                                        <p:attrNameLst>
                                          <p:attrName>style.visibility</p:attrName>
                                        </p:attrNameLst>
                                      </p:cBhvr>
                                      <p:to>
                                        <p:strVal val="hidden"/>
                                      </p:to>
                                    </p:set>
                                  </p:childTnLst>
                                </p:cTn>
                              </p:par>
                            </p:childTnLst>
                          </p:cTn>
                        </p:par>
                        <p:par>
                          <p:cTn id="63" fill="hold">
                            <p:stCondLst>
                              <p:cond delay="8500"/>
                            </p:stCondLst>
                            <p:childTnLst>
                              <p:par>
                                <p:cTn id="64" presetID="1" presetClass="entr" presetSubtype="0" fill="hold" grpId="7" nodeType="afterEffect">
                                  <p:stCondLst>
                                    <p:cond delay="100"/>
                                  </p:stCondLst>
                                  <p:childTnLst>
                                    <p:set>
                                      <p:cBhvr>
                                        <p:cTn id="65" dur="1" fill="hold">
                                          <p:stCondLst>
                                            <p:cond delay="0"/>
                                          </p:stCondLst>
                                        </p:cTn>
                                        <p:tgtEl>
                                          <p:spTgt spid="10"/>
                                        </p:tgtEl>
                                        <p:attrNameLst>
                                          <p:attrName>style.visibility</p:attrName>
                                        </p:attrNameLst>
                                      </p:cBhvr>
                                      <p:to>
                                        <p:strVal val="visible"/>
                                      </p:to>
                                    </p:set>
                                  </p:childTnLst>
                                </p:cTn>
                              </p:par>
                            </p:childTnLst>
                          </p:cTn>
                        </p:par>
                        <p:par>
                          <p:cTn id="66" fill="hold">
                            <p:stCondLst>
                              <p:cond delay="8600"/>
                            </p:stCondLst>
                            <p:childTnLst>
                              <p:par>
                                <p:cTn id="67" presetID="1" presetClass="exit" presetSubtype="0" fill="hold" grpId="8" nodeType="afterEffect">
                                  <p:stCondLst>
                                    <p:cond delay="200"/>
                                  </p:stCondLst>
                                  <p:childTnLst>
                                    <p:set>
                                      <p:cBhvr>
                                        <p:cTn id="68" dur="1" fill="hold">
                                          <p:stCondLst>
                                            <p:cond delay="0"/>
                                          </p:stCondLst>
                                        </p:cTn>
                                        <p:tgtEl>
                                          <p:spTgt spid="10"/>
                                        </p:tgtEl>
                                        <p:attrNameLst>
                                          <p:attrName>style.visibility</p:attrName>
                                        </p:attrNameLst>
                                      </p:cBhvr>
                                      <p:to>
                                        <p:strVal val="hidden"/>
                                      </p:to>
                                    </p:set>
                                  </p:childTnLst>
                                </p:cTn>
                              </p:par>
                            </p:childTnLst>
                          </p:cTn>
                        </p:par>
                        <p:par>
                          <p:cTn id="69" fill="hold">
                            <p:stCondLst>
                              <p:cond delay="8800"/>
                            </p:stCondLst>
                            <p:childTnLst>
                              <p:par>
                                <p:cTn id="70" presetID="1" presetClass="entr" presetSubtype="0" fill="hold" grpId="0" nodeType="afterEffect">
                                  <p:stCondLst>
                                    <p:cond delay="100"/>
                                  </p:stCondLst>
                                  <p:childTnLst>
                                    <p:set>
                                      <p:cBhvr>
                                        <p:cTn id="71" dur="1" fill="hold">
                                          <p:stCondLst>
                                            <p:cond delay="0"/>
                                          </p:stCondLst>
                                        </p:cTn>
                                        <p:tgtEl>
                                          <p:spTgt spid="9"/>
                                        </p:tgtEl>
                                        <p:attrNameLst>
                                          <p:attrName>style.visibility</p:attrName>
                                        </p:attrNameLst>
                                      </p:cBhvr>
                                      <p:to>
                                        <p:strVal val="visible"/>
                                      </p:to>
                                    </p:set>
                                  </p:childTnLst>
                                </p:cTn>
                              </p:par>
                            </p:childTnLst>
                          </p:cTn>
                        </p:par>
                        <p:par>
                          <p:cTn id="72" fill="hold">
                            <p:stCondLst>
                              <p:cond delay="8900"/>
                            </p:stCondLst>
                            <p:childTnLst>
                              <p:par>
                                <p:cTn id="73" presetID="42" presetClass="path" presetSubtype="0" accel="50000" decel="50000" fill="hold" grpId="1" nodeType="afterEffect">
                                  <p:stCondLst>
                                    <p:cond delay="0"/>
                                  </p:stCondLst>
                                  <p:childTnLst>
                                    <p:animMotion origin="layout" path="M -4.79167E-6 1.48148E-6 L -0.00533 0.50903 " pathEditMode="relative" rAng="0" ptsTypes="AA">
                                      <p:cBhvr>
                                        <p:cTn id="74" dur="2000" fill="hold"/>
                                        <p:tgtEl>
                                          <p:spTgt spid="9"/>
                                        </p:tgtEl>
                                        <p:attrNameLst>
                                          <p:attrName>ppt_x</p:attrName>
                                          <p:attrName>ppt_y</p:attrName>
                                        </p:attrNameLst>
                                      </p:cBhvr>
                                      <p:rCtr x="-273" y="25440"/>
                                    </p:animMotion>
                                  </p:childTnLst>
                                </p:cTn>
                              </p:par>
                            </p:childTnLst>
                          </p:cTn>
                        </p:par>
                        <p:par>
                          <p:cTn id="75" fill="hold">
                            <p:stCondLst>
                              <p:cond delay="109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900"/>
                            </p:stCondLst>
                            <p:childTnLst>
                              <p:par>
                                <p:cTn id="79" presetID="1" presetClass="entr" presetSubtype="0" fill="hold" grpId="3" nodeType="afterEffect">
                                  <p:stCondLst>
                                    <p:cond delay="300"/>
                                  </p:stCondLst>
                                  <p:childTnLst>
                                    <p:set>
                                      <p:cBhvr>
                                        <p:cTn id="80" dur="1" fill="hold">
                                          <p:stCondLst>
                                            <p:cond delay="0"/>
                                          </p:stCondLst>
                                        </p:cTn>
                                        <p:tgtEl>
                                          <p:spTgt spid="9"/>
                                        </p:tgtEl>
                                        <p:attrNameLst>
                                          <p:attrName>style.visibility</p:attrName>
                                        </p:attrNameLst>
                                      </p:cBhvr>
                                      <p:to>
                                        <p:strVal val="visible"/>
                                      </p:to>
                                    </p:set>
                                  </p:childTnLst>
                                </p:cTn>
                              </p:par>
                            </p:childTnLst>
                          </p:cTn>
                        </p:par>
                        <p:par>
                          <p:cTn id="81" fill="hold">
                            <p:stCondLst>
                              <p:cond delay="11200"/>
                            </p:stCondLst>
                            <p:childTnLst>
                              <p:par>
                                <p:cTn id="82" presetID="1" presetClass="exit" presetSubtype="0" fill="hold" grpId="4" nodeType="afterEffect">
                                  <p:stCondLst>
                                    <p:cond delay="200"/>
                                  </p:stCondLst>
                                  <p:childTnLst>
                                    <p:set>
                                      <p:cBhvr>
                                        <p:cTn id="83" dur="1" fill="hold">
                                          <p:stCondLst>
                                            <p:cond delay="0"/>
                                          </p:stCondLst>
                                        </p:cTn>
                                        <p:tgtEl>
                                          <p:spTgt spid="9"/>
                                        </p:tgtEl>
                                        <p:attrNameLst>
                                          <p:attrName>style.visibility</p:attrName>
                                        </p:attrNameLst>
                                      </p:cBhvr>
                                      <p:to>
                                        <p:strVal val="hidden"/>
                                      </p:to>
                                    </p:set>
                                  </p:childTnLst>
                                </p:cTn>
                              </p:par>
                            </p:childTnLst>
                          </p:cTn>
                        </p:par>
                        <p:par>
                          <p:cTn id="84" fill="hold">
                            <p:stCondLst>
                              <p:cond delay="11400"/>
                            </p:stCondLst>
                            <p:childTnLst>
                              <p:par>
                                <p:cTn id="85" presetID="1" presetClass="entr" presetSubtype="0" fill="hold" grpId="5" nodeType="afterEffect">
                                  <p:stCondLst>
                                    <p:cond delay="200"/>
                                  </p:stCondLst>
                                  <p:childTnLst>
                                    <p:set>
                                      <p:cBhvr>
                                        <p:cTn id="86" dur="1" fill="hold">
                                          <p:stCondLst>
                                            <p:cond delay="0"/>
                                          </p:stCondLst>
                                        </p:cTn>
                                        <p:tgtEl>
                                          <p:spTgt spid="9"/>
                                        </p:tgtEl>
                                        <p:attrNameLst>
                                          <p:attrName>style.visibility</p:attrName>
                                        </p:attrNameLst>
                                      </p:cBhvr>
                                      <p:to>
                                        <p:strVal val="visible"/>
                                      </p:to>
                                    </p:set>
                                  </p:childTnLst>
                                </p:cTn>
                              </p:par>
                            </p:childTnLst>
                          </p:cTn>
                        </p:par>
                        <p:par>
                          <p:cTn id="87" fill="hold">
                            <p:stCondLst>
                              <p:cond delay="11600"/>
                            </p:stCondLst>
                            <p:childTnLst>
                              <p:par>
                                <p:cTn id="88" presetID="1" presetClass="exit" presetSubtype="0" fill="hold" grpId="6" nodeType="afterEffect">
                                  <p:stCondLst>
                                    <p:cond delay="200"/>
                                  </p:stCondLst>
                                  <p:childTnLst>
                                    <p:set>
                                      <p:cBhvr>
                                        <p:cTn id="89" dur="1" fill="hold">
                                          <p:stCondLst>
                                            <p:cond delay="0"/>
                                          </p:stCondLst>
                                        </p:cTn>
                                        <p:tgtEl>
                                          <p:spTgt spid="9"/>
                                        </p:tgtEl>
                                        <p:attrNameLst>
                                          <p:attrName>style.visibility</p:attrName>
                                        </p:attrNameLst>
                                      </p:cBhvr>
                                      <p:to>
                                        <p:strVal val="hidden"/>
                                      </p:to>
                                    </p:set>
                                  </p:childTnLst>
                                </p:cTn>
                              </p:par>
                            </p:childTnLst>
                          </p:cTn>
                        </p:par>
                        <p:par>
                          <p:cTn id="90" fill="hold">
                            <p:stCondLst>
                              <p:cond delay="11800"/>
                            </p:stCondLst>
                            <p:childTnLst>
                              <p:par>
                                <p:cTn id="91" presetID="1" presetClass="entr" presetSubtype="0" fill="hold" grpId="7" nodeType="afterEffect">
                                  <p:stCondLst>
                                    <p:cond delay="200"/>
                                  </p:stCondLst>
                                  <p:childTnLst>
                                    <p:set>
                                      <p:cBhvr>
                                        <p:cTn id="92" dur="1" fill="hold">
                                          <p:stCondLst>
                                            <p:cond delay="0"/>
                                          </p:stCondLst>
                                        </p:cTn>
                                        <p:tgtEl>
                                          <p:spTgt spid="9"/>
                                        </p:tgtEl>
                                        <p:attrNameLst>
                                          <p:attrName>style.visibility</p:attrName>
                                        </p:attrNameLst>
                                      </p:cBhvr>
                                      <p:to>
                                        <p:strVal val="visible"/>
                                      </p:to>
                                    </p:set>
                                  </p:childTnLst>
                                </p:cTn>
                              </p:par>
                            </p:childTnLst>
                          </p:cTn>
                        </p:par>
                        <p:par>
                          <p:cTn id="93" fill="hold">
                            <p:stCondLst>
                              <p:cond delay="12000"/>
                            </p:stCondLst>
                            <p:childTnLst>
                              <p:par>
                                <p:cTn id="94" presetID="1" presetClass="exit" presetSubtype="0" fill="hold" grpId="8" nodeType="afterEffect">
                                  <p:stCondLst>
                                    <p:cond delay="100"/>
                                  </p:stCondLst>
                                  <p:childTnLst>
                                    <p:set>
                                      <p:cBhvr>
                                        <p:cTn id="95" dur="1" fill="hold">
                                          <p:stCondLst>
                                            <p:cond delay="0"/>
                                          </p:stCondLst>
                                        </p:cTn>
                                        <p:tgtEl>
                                          <p:spTgt spid="9"/>
                                        </p:tgtEl>
                                        <p:attrNameLst>
                                          <p:attrName>style.visibility</p:attrName>
                                        </p:attrNameLst>
                                      </p:cBhvr>
                                      <p:to>
                                        <p:strVal val="hidden"/>
                                      </p:to>
                                    </p:set>
                                  </p:childTnLst>
                                </p:cTn>
                              </p:par>
                            </p:childTnLst>
                          </p:cTn>
                        </p:par>
                        <p:par>
                          <p:cTn id="96" fill="hold">
                            <p:stCondLst>
                              <p:cond delay="12100"/>
                            </p:stCondLst>
                            <p:childTnLst>
                              <p:par>
                                <p:cTn id="97" presetID="1" presetClass="entr" presetSubtype="0" fill="hold" grpId="0" nodeType="afterEffect">
                                  <p:stCondLst>
                                    <p:cond delay="200"/>
                                  </p:stCondLst>
                                  <p:childTnLst>
                                    <p:set>
                                      <p:cBhvr>
                                        <p:cTn id="98" dur="1" fill="hold">
                                          <p:stCondLst>
                                            <p:cond delay="0"/>
                                          </p:stCondLst>
                                        </p:cTn>
                                        <p:tgtEl>
                                          <p:spTgt spid="5"/>
                                        </p:tgtEl>
                                        <p:attrNameLst>
                                          <p:attrName>style.visibility</p:attrName>
                                        </p:attrNameLst>
                                      </p:cBhvr>
                                      <p:to>
                                        <p:strVal val="visible"/>
                                      </p:to>
                                    </p:set>
                                  </p:childTnLst>
                                </p:cTn>
                              </p:par>
                            </p:childTnLst>
                          </p:cTn>
                        </p:par>
                        <p:par>
                          <p:cTn id="99" fill="hold">
                            <p:stCondLst>
                              <p:cond delay="12300"/>
                            </p:stCondLst>
                            <p:childTnLst>
                              <p:par>
                                <p:cTn id="100" presetID="42" presetClass="path" presetSubtype="0" accel="50000" decel="50000" fill="hold" grpId="1" nodeType="afterEffect">
                                  <p:stCondLst>
                                    <p:cond delay="0"/>
                                  </p:stCondLst>
                                  <p:childTnLst>
                                    <p:animMotion origin="layout" path="M 0.00065 0.00439 L -0.3151 4.44444E-6 " pathEditMode="relative" rAng="0" ptsTypes="AA">
                                      <p:cBhvr>
                                        <p:cTn id="101" dur="2000" fill="hold"/>
                                        <p:tgtEl>
                                          <p:spTgt spid="5"/>
                                        </p:tgtEl>
                                        <p:attrNameLst>
                                          <p:attrName>ppt_x</p:attrName>
                                          <p:attrName>ppt_y</p:attrName>
                                        </p:attrNameLst>
                                      </p:cBhvr>
                                      <p:rCtr x="-15794" y="-231"/>
                                    </p:animMotion>
                                  </p:childTnLst>
                                </p:cTn>
                              </p:par>
                            </p:childTnLst>
                          </p:cTn>
                        </p:par>
                        <p:par>
                          <p:cTn id="102" fill="hold">
                            <p:stCondLst>
                              <p:cond delay="14300"/>
                            </p:stCondLst>
                            <p:childTnLst>
                              <p:par>
                                <p:cTn id="103" presetID="1" presetClass="exit" presetSubtype="0" fill="hold" grpId="2" nodeType="afterEffect">
                                  <p:stCondLst>
                                    <p:cond delay="0"/>
                                  </p:stCondLst>
                                  <p:childTnLst>
                                    <p:set>
                                      <p:cBhvr>
                                        <p:cTn id="104" dur="1" fill="hold">
                                          <p:stCondLst>
                                            <p:cond delay="0"/>
                                          </p:stCondLst>
                                        </p:cTn>
                                        <p:tgtEl>
                                          <p:spTgt spid="5"/>
                                        </p:tgtEl>
                                        <p:attrNameLst>
                                          <p:attrName>style.visibility</p:attrName>
                                        </p:attrNameLst>
                                      </p:cBhvr>
                                      <p:to>
                                        <p:strVal val="hidden"/>
                                      </p:to>
                                    </p:set>
                                  </p:childTnLst>
                                </p:cTn>
                              </p:par>
                            </p:childTnLst>
                          </p:cTn>
                        </p:par>
                        <p:par>
                          <p:cTn id="105" fill="hold">
                            <p:stCondLst>
                              <p:cond delay="14300"/>
                            </p:stCondLst>
                            <p:childTnLst>
                              <p:par>
                                <p:cTn id="106" presetID="1" presetClass="entr" presetSubtype="0" fill="hold" grpId="3" nodeType="afterEffect">
                                  <p:stCondLst>
                                    <p:cond delay="200"/>
                                  </p:stCondLst>
                                  <p:childTnLst>
                                    <p:set>
                                      <p:cBhvr>
                                        <p:cTn id="107" dur="1" fill="hold">
                                          <p:stCondLst>
                                            <p:cond delay="0"/>
                                          </p:stCondLst>
                                        </p:cTn>
                                        <p:tgtEl>
                                          <p:spTgt spid="5"/>
                                        </p:tgtEl>
                                        <p:attrNameLst>
                                          <p:attrName>style.visibility</p:attrName>
                                        </p:attrNameLst>
                                      </p:cBhvr>
                                      <p:to>
                                        <p:strVal val="visible"/>
                                      </p:to>
                                    </p:set>
                                  </p:childTnLst>
                                </p:cTn>
                              </p:par>
                            </p:childTnLst>
                          </p:cTn>
                        </p:par>
                        <p:par>
                          <p:cTn id="108" fill="hold">
                            <p:stCondLst>
                              <p:cond delay="14500"/>
                            </p:stCondLst>
                            <p:childTnLst>
                              <p:par>
                                <p:cTn id="109" presetID="1" presetClass="exit" presetSubtype="0" fill="hold" grpId="4" nodeType="afterEffect">
                                  <p:stCondLst>
                                    <p:cond delay="200"/>
                                  </p:stCondLst>
                                  <p:childTnLst>
                                    <p:set>
                                      <p:cBhvr>
                                        <p:cTn id="110" dur="1" fill="hold">
                                          <p:stCondLst>
                                            <p:cond delay="0"/>
                                          </p:stCondLst>
                                        </p:cTn>
                                        <p:tgtEl>
                                          <p:spTgt spid="5"/>
                                        </p:tgtEl>
                                        <p:attrNameLst>
                                          <p:attrName>style.visibility</p:attrName>
                                        </p:attrNameLst>
                                      </p:cBhvr>
                                      <p:to>
                                        <p:strVal val="hidden"/>
                                      </p:to>
                                    </p:set>
                                  </p:childTnLst>
                                </p:cTn>
                              </p:par>
                            </p:childTnLst>
                          </p:cTn>
                        </p:par>
                        <p:par>
                          <p:cTn id="111" fill="hold">
                            <p:stCondLst>
                              <p:cond delay="14700"/>
                            </p:stCondLst>
                            <p:childTnLst>
                              <p:par>
                                <p:cTn id="112" presetID="1" presetClass="entr" presetSubtype="0" fill="hold" grpId="5" nodeType="afterEffect">
                                  <p:stCondLst>
                                    <p:cond delay="100"/>
                                  </p:stCondLst>
                                  <p:childTnLst>
                                    <p:set>
                                      <p:cBhvr>
                                        <p:cTn id="113" dur="1" fill="hold">
                                          <p:stCondLst>
                                            <p:cond delay="0"/>
                                          </p:stCondLst>
                                        </p:cTn>
                                        <p:tgtEl>
                                          <p:spTgt spid="5"/>
                                        </p:tgtEl>
                                        <p:attrNameLst>
                                          <p:attrName>style.visibility</p:attrName>
                                        </p:attrNameLst>
                                      </p:cBhvr>
                                      <p:to>
                                        <p:strVal val="visible"/>
                                      </p:to>
                                    </p:set>
                                  </p:childTnLst>
                                </p:cTn>
                              </p:par>
                            </p:childTnLst>
                          </p:cTn>
                        </p:par>
                        <p:par>
                          <p:cTn id="114" fill="hold">
                            <p:stCondLst>
                              <p:cond delay="14800"/>
                            </p:stCondLst>
                            <p:childTnLst>
                              <p:par>
                                <p:cTn id="115" presetID="1" presetClass="exit" presetSubtype="0" fill="hold" grpId="6" nodeType="afterEffect">
                                  <p:stCondLst>
                                    <p:cond delay="200"/>
                                  </p:stCondLst>
                                  <p:childTnLst>
                                    <p:set>
                                      <p:cBhvr>
                                        <p:cTn id="116" dur="1" fill="hold">
                                          <p:stCondLst>
                                            <p:cond delay="0"/>
                                          </p:stCondLst>
                                        </p:cTn>
                                        <p:tgtEl>
                                          <p:spTgt spid="5"/>
                                        </p:tgtEl>
                                        <p:attrNameLst>
                                          <p:attrName>style.visibility</p:attrName>
                                        </p:attrNameLst>
                                      </p:cBhvr>
                                      <p:to>
                                        <p:strVal val="hidden"/>
                                      </p:to>
                                    </p:set>
                                  </p:childTnLst>
                                </p:cTn>
                              </p:par>
                            </p:childTnLst>
                          </p:cTn>
                        </p:par>
                        <p:par>
                          <p:cTn id="117" fill="hold">
                            <p:stCondLst>
                              <p:cond delay="15000"/>
                            </p:stCondLst>
                            <p:childTnLst>
                              <p:par>
                                <p:cTn id="118" presetID="1" presetClass="entr" presetSubtype="0" fill="hold" grpId="0" nodeType="afterEffect">
                                  <p:stCondLst>
                                    <p:cond delay="200"/>
                                  </p:stCondLst>
                                  <p:childTnLst>
                                    <p:set>
                                      <p:cBhvr>
                                        <p:cTn id="119" dur="1" fill="hold">
                                          <p:stCondLst>
                                            <p:cond delay="0"/>
                                          </p:stCondLst>
                                        </p:cTn>
                                        <p:tgtEl>
                                          <p:spTgt spid="12"/>
                                        </p:tgtEl>
                                        <p:attrNameLst>
                                          <p:attrName>style.visibility</p:attrName>
                                        </p:attrNameLst>
                                      </p:cBhvr>
                                      <p:to>
                                        <p:strVal val="visible"/>
                                      </p:to>
                                    </p:set>
                                  </p:childTnLst>
                                </p:cTn>
                              </p:par>
                            </p:childTnLst>
                          </p:cTn>
                        </p:par>
                        <p:par>
                          <p:cTn id="120" fill="hold">
                            <p:stCondLst>
                              <p:cond delay="15200"/>
                            </p:stCondLst>
                            <p:childTnLst>
                              <p:par>
                                <p:cTn id="121" presetID="42" presetClass="path" presetSubtype="0" accel="50000" decel="50000" fill="hold" grpId="1" nodeType="afterEffect">
                                  <p:stCondLst>
                                    <p:cond delay="0"/>
                                  </p:stCondLst>
                                  <p:childTnLst>
                                    <p:animMotion origin="layout" path="M 4.16667E-6 1.85185E-6 L -0.33972 0.02291 " pathEditMode="relative" rAng="0" ptsTypes="AA">
                                      <p:cBhvr>
                                        <p:cTn id="122" dur="2000" fill="hold"/>
                                        <p:tgtEl>
                                          <p:spTgt spid="12"/>
                                        </p:tgtEl>
                                        <p:attrNameLst>
                                          <p:attrName>ppt_x</p:attrName>
                                          <p:attrName>ppt_y</p:attrName>
                                        </p:attrNameLst>
                                      </p:cBhvr>
                                      <p:rCtr x="-16992" y="1134"/>
                                    </p:animMotion>
                                  </p:childTnLst>
                                </p:cTn>
                              </p:par>
                            </p:childTnLst>
                          </p:cTn>
                        </p:par>
                        <p:par>
                          <p:cTn id="123" fill="hold">
                            <p:stCondLst>
                              <p:cond delay="17200"/>
                            </p:stCondLst>
                            <p:childTnLst>
                              <p:par>
                                <p:cTn id="124" presetID="22" presetClass="exit" presetSubtype="4" fill="hold" grpId="2" nodeType="afterEffect">
                                  <p:stCondLst>
                                    <p:cond delay="0"/>
                                  </p:stCondLst>
                                  <p:childTnLst>
                                    <p:animEffect transition="out" filter="wipe(down)">
                                      <p:cBhvr>
                                        <p:cTn id="125" dur="500"/>
                                        <p:tgtEl>
                                          <p:spTgt spid="12"/>
                                        </p:tgtEl>
                                      </p:cBhvr>
                                    </p:animEffect>
                                    <p:set>
                                      <p:cBhvr>
                                        <p:cTn id="126" dur="1" fill="hold">
                                          <p:stCondLst>
                                            <p:cond delay="499"/>
                                          </p:stCondLst>
                                        </p:cTn>
                                        <p:tgtEl>
                                          <p:spTgt spid="12"/>
                                        </p:tgtEl>
                                        <p:attrNameLst>
                                          <p:attrName>style.visibility</p:attrName>
                                        </p:attrNameLst>
                                      </p:cBhvr>
                                      <p:to>
                                        <p:strVal val="hidden"/>
                                      </p:to>
                                    </p:set>
                                  </p:childTnLst>
                                </p:cTn>
                              </p:par>
                            </p:childTnLst>
                          </p:cTn>
                        </p:par>
                        <p:par>
                          <p:cTn id="127" fill="hold">
                            <p:stCondLst>
                              <p:cond delay="17700"/>
                            </p:stCondLst>
                            <p:childTnLst>
                              <p:par>
                                <p:cTn id="128" presetID="1" presetClass="entr" presetSubtype="0" fill="hold" grpId="3" nodeType="afterEffect">
                                  <p:stCondLst>
                                    <p:cond delay="0"/>
                                  </p:stCondLst>
                                  <p:childTnLst>
                                    <p:set>
                                      <p:cBhvr>
                                        <p:cTn id="129" dur="1" fill="hold">
                                          <p:stCondLst>
                                            <p:cond delay="0"/>
                                          </p:stCondLst>
                                        </p:cTn>
                                        <p:tgtEl>
                                          <p:spTgt spid="12"/>
                                        </p:tgtEl>
                                        <p:attrNameLst>
                                          <p:attrName>style.visibility</p:attrName>
                                        </p:attrNameLst>
                                      </p:cBhvr>
                                      <p:to>
                                        <p:strVal val="visible"/>
                                      </p:to>
                                    </p:set>
                                  </p:childTnLst>
                                </p:cTn>
                              </p:par>
                            </p:childTnLst>
                          </p:cTn>
                        </p:par>
                        <p:par>
                          <p:cTn id="130" fill="hold">
                            <p:stCondLst>
                              <p:cond delay="17700"/>
                            </p:stCondLst>
                            <p:childTnLst>
                              <p:par>
                                <p:cTn id="131" presetID="1" presetClass="exit" presetSubtype="0" fill="hold" grpId="4" nodeType="afterEffect">
                                  <p:stCondLst>
                                    <p:cond delay="300"/>
                                  </p:stCondLst>
                                  <p:childTnLst>
                                    <p:set>
                                      <p:cBhvr>
                                        <p:cTn id="132" dur="1" fill="hold">
                                          <p:stCondLst>
                                            <p:cond delay="0"/>
                                          </p:stCondLst>
                                        </p:cTn>
                                        <p:tgtEl>
                                          <p:spTgt spid="12"/>
                                        </p:tgtEl>
                                        <p:attrNameLst>
                                          <p:attrName>style.visibility</p:attrName>
                                        </p:attrNameLst>
                                      </p:cBhvr>
                                      <p:to>
                                        <p:strVal val="hidden"/>
                                      </p:to>
                                    </p:set>
                                  </p:childTnLst>
                                </p:cTn>
                              </p:par>
                            </p:childTnLst>
                          </p:cTn>
                        </p:par>
                        <p:par>
                          <p:cTn id="133" fill="hold">
                            <p:stCondLst>
                              <p:cond delay="18000"/>
                            </p:stCondLst>
                            <p:childTnLst>
                              <p:par>
                                <p:cTn id="134" presetID="1" presetClass="entr" presetSubtype="0" fill="hold" grpId="5" nodeType="afterEffect">
                                  <p:stCondLst>
                                    <p:cond delay="300"/>
                                  </p:stCondLst>
                                  <p:childTnLst>
                                    <p:set>
                                      <p:cBhvr>
                                        <p:cTn id="135" dur="1" fill="hold">
                                          <p:stCondLst>
                                            <p:cond delay="0"/>
                                          </p:stCondLst>
                                        </p:cTn>
                                        <p:tgtEl>
                                          <p:spTgt spid="12"/>
                                        </p:tgtEl>
                                        <p:attrNameLst>
                                          <p:attrName>style.visibility</p:attrName>
                                        </p:attrNameLst>
                                      </p:cBhvr>
                                      <p:to>
                                        <p:strVal val="visible"/>
                                      </p:to>
                                    </p:set>
                                  </p:childTnLst>
                                </p:cTn>
                              </p:par>
                            </p:childTnLst>
                          </p:cTn>
                        </p:par>
                        <p:par>
                          <p:cTn id="136" fill="hold">
                            <p:stCondLst>
                              <p:cond delay="18300"/>
                            </p:stCondLst>
                            <p:childTnLst>
                              <p:par>
                                <p:cTn id="137" presetID="1" presetClass="exit" presetSubtype="0" fill="hold" grpId="6" nodeType="afterEffect">
                                  <p:stCondLst>
                                    <p:cond delay="200"/>
                                  </p:stCondLst>
                                  <p:childTnLst>
                                    <p:set>
                                      <p:cBhvr>
                                        <p:cTn id="138" dur="1" fill="hold">
                                          <p:stCondLst>
                                            <p:cond delay="0"/>
                                          </p:stCondLst>
                                        </p:cTn>
                                        <p:tgtEl>
                                          <p:spTgt spid="12"/>
                                        </p:tgtEl>
                                        <p:attrNameLst>
                                          <p:attrName>style.visibility</p:attrName>
                                        </p:attrNameLst>
                                      </p:cBhvr>
                                      <p:to>
                                        <p:strVal val="hidden"/>
                                      </p:to>
                                    </p:set>
                                  </p:childTnLst>
                                </p:cTn>
                              </p:par>
                            </p:childTnLst>
                          </p:cTn>
                        </p:par>
                        <p:par>
                          <p:cTn id="139" fill="hold">
                            <p:stCondLst>
                              <p:cond delay="18500"/>
                            </p:stCondLst>
                            <p:childTnLst>
                              <p:par>
                                <p:cTn id="140" presetID="1" presetClass="entr" presetSubtype="0" fill="hold" grpId="0" nodeType="afterEffect">
                                  <p:stCondLst>
                                    <p:cond delay="300"/>
                                  </p:stCondLst>
                                  <p:childTnLst>
                                    <p:set>
                                      <p:cBhvr>
                                        <p:cTn id="141" dur="1" fill="hold">
                                          <p:stCondLst>
                                            <p:cond delay="0"/>
                                          </p:stCondLst>
                                        </p:cTn>
                                        <p:tgtEl>
                                          <p:spTgt spid="6"/>
                                        </p:tgtEl>
                                        <p:attrNameLst>
                                          <p:attrName>style.visibility</p:attrName>
                                        </p:attrNameLst>
                                      </p:cBhvr>
                                      <p:to>
                                        <p:strVal val="visible"/>
                                      </p:to>
                                    </p:set>
                                  </p:childTnLst>
                                </p:cTn>
                              </p:par>
                            </p:childTnLst>
                          </p:cTn>
                        </p:par>
                        <p:par>
                          <p:cTn id="142" fill="hold">
                            <p:stCondLst>
                              <p:cond delay="18800"/>
                            </p:stCondLst>
                            <p:childTnLst>
                              <p:par>
                                <p:cTn id="143" presetID="0" presetClass="path" presetSubtype="0" accel="50000" decel="50000" fill="hold" grpId="1" nodeType="afterEffect">
                                  <p:stCondLst>
                                    <p:cond delay="0"/>
                                  </p:stCondLst>
                                  <p:childTnLst>
                                    <p:animMotion origin="layout" path="M 0.00287 0.01435 L 0.34453 -0.23542 " pathEditMode="relative" rAng="0" ptsTypes="AA">
                                      <p:cBhvr>
                                        <p:cTn id="144" dur="2000" fill="hold"/>
                                        <p:tgtEl>
                                          <p:spTgt spid="6"/>
                                        </p:tgtEl>
                                        <p:attrNameLst>
                                          <p:attrName>ppt_x</p:attrName>
                                          <p:attrName>ppt_y</p:attrName>
                                        </p:attrNameLst>
                                      </p:cBhvr>
                                      <p:rCtr x="17552" y="-13125"/>
                                    </p:animMotion>
                                  </p:childTnLst>
                                </p:cTn>
                              </p:par>
                            </p:childTnLst>
                          </p:cTn>
                        </p:par>
                        <p:par>
                          <p:cTn id="145" fill="hold">
                            <p:stCondLst>
                              <p:cond delay="20800"/>
                            </p:stCondLst>
                            <p:childTnLst>
                              <p:par>
                                <p:cTn id="146" presetID="1" presetClass="exit" presetSubtype="0" fill="hold" grpId="2" nodeType="afterEffect">
                                  <p:stCondLst>
                                    <p:cond delay="0"/>
                                  </p:stCondLst>
                                  <p:childTnLst>
                                    <p:set>
                                      <p:cBhvr>
                                        <p:cTn id="147" dur="1" fill="hold">
                                          <p:stCondLst>
                                            <p:cond delay="0"/>
                                          </p:stCondLst>
                                        </p:cTn>
                                        <p:tgtEl>
                                          <p:spTgt spid="6"/>
                                        </p:tgtEl>
                                        <p:attrNameLst>
                                          <p:attrName>style.visibility</p:attrName>
                                        </p:attrNameLst>
                                      </p:cBhvr>
                                      <p:to>
                                        <p:strVal val="hidden"/>
                                      </p:to>
                                    </p:set>
                                  </p:childTnLst>
                                </p:cTn>
                              </p:par>
                            </p:childTnLst>
                          </p:cTn>
                        </p:par>
                        <p:par>
                          <p:cTn id="148" fill="hold">
                            <p:stCondLst>
                              <p:cond delay="20800"/>
                            </p:stCondLst>
                            <p:childTnLst>
                              <p:par>
                                <p:cTn id="149" presetID="1" presetClass="entr" presetSubtype="0" fill="hold" grpId="3" nodeType="afterEffect">
                                  <p:stCondLst>
                                    <p:cond delay="300"/>
                                  </p:stCondLst>
                                  <p:childTnLst>
                                    <p:set>
                                      <p:cBhvr>
                                        <p:cTn id="150" dur="1" fill="hold">
                                          <p:stCondLst>
                                            <p:cond delay="0"/>
                                          </p:stCondLst>
                                        </p:cTn>
                                        <p:tgtEl>
                                          <p:spTgt spid="6"/>
                                        </p:tgtEl>
                                        <p:attrNameLst>
                                          <p:attrName>style.visibility</p:attrName>
                                        </p:attrNameLst>
                                      </p:cBhvr>
                                      <p:to>
                                        <p:strVal val="visible"/>
                                      </p:to>
                                    </p:set>
                                  </p:childTnLst>
                                </p:cTn>
                              </p:par>
                            </p:childTnLst>
                          </p:cTn>
                        </p:par>
                        <p:par>
                          <p:cTn id="151" fill="hold">
                            <p:stCondLst>
                              <p:cond delay="21100"/>
                            </p:stCondLst>
                            <p:childTnLst>
                              <p:par>
                                <p:cTn id="152" presetID="1" presetClass="exit" presetSubtype="0" fill="hold" grpId="4" nodeType="afterEffect">
                                  <p:stCondLst>
                                    <p:cond delay="300"/>
                                  </p:stCondLst>
                                  <p:childTnLst>
                                    <p:set>
                                      <p:cBhvr>
                                        <p:cTn id="153" dur="1" fill="hold">
                                          <p:stCondLst>
                                            <p:cond delay="0"/>
                                          </p:stCondLst>
                                        </p:cTn>
                                        <p:tgtEl>
                                          <p:spTgt spid="6"/>
                                        </p:tgtEl>
                                        <p:attrNameLst>
                                          <p:attrName>style.visibility</p:attrName>
                                        </p:attrNameLst>
                                      </p:cBhvr>
                                      <p:to>
                                        <p:strVal val="hidden"/>
                                      </p:to>
                                    </p:set>
                                  </p:childTnLst>
                                </p:cTn>
                              </p:par>
                            </p:childTnLst>
                          </p:cTn>
                        </p:par>
                        <p:par>
                          <p:cTn id="154" fill="hold">
                            <p:stCondLst>
                              <p:cond delay="21400"/>
                            </p:stCondLst>
                            <p:childTnLst>
                              <p:par>
                                <p:cTn id="155" presetID="1" presetClass="entr" presetSubtype="0" fill="hold" grpId="5" nodeType="afterEffect">
                                  <p:stCondLst>
                                    <p:cond delay="200"/>
                                  </p:stCondLst>
                                  <p:childTnLst>
                                    <p:set>
                                      <p:cBhvr>
                                        <p:cTn id="156" dur="1" fill="hold">
                                          <p:stCondLst>
                                            <p:cond delay="0"/>
                                          </p:stCondLst>
                                        </p:cTn>
                                        <p:tgtEl>
                                          <p:spTgt spid="6"/>
                                        </p:tgtEl>
                                        <p:attrNameLst>
                                          <p:attrName>style.visibility</p:attrName>
                                        </p:attrNameLst>
                                      </p:cBhvr>
                                      <p:to>
                                        <p:strVal val="visible"/>
                                      </p:to>
                                    </p:set>
                                  </p:childTnLst>
                                </p:cTn>
                              </p:par>
                            </p:childTnLst>
                          </p:cTn>
                        </p:par>
                        <p:par>
                          <p:cTn id="157" fill="hold">
                            <p:stCondLst>
                              <p:cond delay="21600"/>
                            </p:stCondLst>
                            <p:childTnLst>
                              <p:par>
                                <p:cTn id="158" presetID="1" presetClass="exit" presetSubtype="0" fill="hold" grpId="6" nodeType="afterEffect">
                                  <p:stCondLst>
                                    <p:cond delay="300"/>
                                  </p:stCondLst>
                                  <p:childTnLst>
                                    <p:set>
                                      <p:cBhvr>
                                        <p:cTn id="159" dur="1" fill="hold">
                                          <p:stCondLst>
                                            <p:cond delay="0"/>
                                          </p:stCondLst>
                                        </p:cTn>
                                        <p:tgtEl>
                                          <p:spTgt spid="6"/>
                                        </p:tgtEl>
                                        <p:attrNameLst>
                                          <p:attrName>style.visibility</p:attrName>
                                        </p:attrNameLst>
                                      </p:cBhvr>
                                      <p:to>
                                        <p:strVal val="hidden"/>
                                      </p:to>
                                    </p:set>
                                  </p:childTnLst>
                                </p:cTn>
                              </p:par>
                            </p:childTnLst>
                          </p:cTn>
                        </p:par>
                        <p:par>
                          <p:cTn id="160" fill="hold">
                            <p:stCondLst>
                              <p:cond delay="21900"/>
                            </p:stCondLst>
                            <p:childTnLst>
                              <p:par>
                                <p:cTn id="161" presetID="1" presetClass="entr" presetSubtype="0" fill="hold" grpId="0" nodeType="afterEffect">
                                  <p:stCondLst>
                                    <p:cond delay="300"/>
                                  </p:stCondLst>
                                  <p:childTnLst>
                                    <p:set>
                                      <p:cBhvr>
                                        <p:cTn id="162" dur="1" fill="hold">
                                          <p:stCondLst>
                                            <p:cond delay="0"/>
                                          </p:stCondLst>
                                        </p:cTn>
                                        <p:tgtEl>
                                          <p:spTgt spid="7"/>
                                        </p:tgtEl>
                                        <p:attrNameLst>
                                          <p:attrName>style.visibility</p:attrName>
                                        </p:attrNameLst>
                                      </p:cBhvr>
                                      <p:to>
                                        <p:strVal val="visible"/>
                                      </p:to>
                                    </p:set>
                                  </p:childTnLst>
                                </p:cTn>
                              </p:par>
                            </p:childTnLst>
                          </p:cTn>
                        </p:par>
                        <p:par>
                          <p:cTn id="163" fill="hold">
                            <p:stCondLst>
                              <p:cond delay="22200"/>
                            </p:stCondLst>
                            <p:childTnLst>
                              <p:par>
                                <p:cTn id="164" presetID="1" presetClass="exit" presetSubtype="0" fill="hold" grpId="1" nodeType="afterEffect">
                                  <p:stCondLst>
                                    <p:cond delay="300"/>
                                  </p:stCondLst>
                                  <p:childTnLst>
                                    <p:set>
                                      <p:cBhvr>
                                        <p:cTn id="165" dur="1" fill="hold">
                                          <p:stCondLst>
                                            <p:cond delay="0"/>
                                          </p:stCondLst>
                                        </p:cTn>
                                        <p:tgtEl>
                                          <p:spTgt spid="7"/>
                                        </p:tgtEl>
                                        <p:attrNameLst>
                                          <p:attrName>style.visibility</p:attrName>
                                        </p:attrNameLst>
                                      </p:cBhvr>
                                      <p:to>
                                        <p:strVal val="hidden"/>
                                      </p:to>
                                    </p:set>
                                  </p:childTnLst>
                                </p:cTn>
                              </p:par>
                            </p:childTnLst>
                          </p:cTn>
                        </p:par>
                        <p:par>
                          <p:cTn id="166" fill="hold">
                            <p:stCondLst>
                              <p:cond delay="22500"/>
                            </p:stCondLst>
                            <p:childTnLst>
                              <p:par>
                                <p:cTn id="167" presetID="1" presetClass="entr" presetSubtype="0" fill="hold" grpId="3" nodeType="afterEffect">
                                  <p:stCondLst>
                                    <p:cond delay="0"/>
                                  </p:stCondLst>
                                  <p:childTnLst>
                                    <p:set>
                                      <p:cBhvr>
                                        <p:cTn id="168" dur="1" fill="hold">
                                          <p:stCondLst>
                                            <p:cond delay="0"/>
                                          </p:stCondLst>
                                        </p:cTn>
                                        <p:tgtEl>
                                          <p:spTgt spid="8"/>
                                        </p:tgtEl>
                                        <p:attrNameLst>
                                          <p:attrName>style.visibility</p:attrName>
                                        </p:attrNameLst>
                                      </p:cBhvr>
                                      <p:to>
                                        <p:strVal val="visible"/>
                                      </p:to>
                                    </p:set>
                                  </p:childTnLst>
                                </p:cTn>
                              </p:par>
                            </p:childTnLst>
                          </p:cTn>
                        </p:par>
                        <p:par>
                          <p:cTn id="169" fill="hold">
                            <p:stCondLst>
                              <p:cond delay="22500"/>
                            </p:stCondLst>
                            <p:childTnLst>
                              <p:par>
                                <p:cTn id="170" presetID="31" presetClass="exit" presetSubtype="0" fill="hold" grpId="1" nodeType="afterEffect">
                                  <p:stCondLst>
                                    <p:cond delay="0"/>
                                  </p:stCondLst>
                                  <p:childTnLst>
                                    <p:anim calcmode="lin" valueType="num">
                                      <p:cBhvr>
                                        <p:cTn id="171" dur="1000"/>
                                        <p:tgtEl>
                                          <p:spTgt spid="8"/>
                                        </p:tgtEl>
                                        <p:attrNameLst>
                                          <p:attrName>ppt_w</p:attrName>
                                        </p:attrNameLst>
                                      </p:cBhvr>
                                      <p:tavLst>
                                        <p:tav tm="0">
                                          <p:val>
                                            <p:strVal val="ppt_w"/>
                                          </p:val>
                                        </p:tav>
                                        <p:tav tm="100000">
                                          <p:val>
                                            <p:fltVal val="0"/>
                                          </p:val>
                                        </p:tav>
                                      </p:tavLst>
                                    </p:anim>
                                    <p:anim calcmode="lin" valueType="num">
                                      <p:cBhvr>
                                        <p:cTn id="172" dur="1000"/>
                                        <p:tgtEl>
                                          <p:spTgt spid="8"/>
                                        </p:tgtEl>
                                        <p:attrNameLst>
                                          <p:attrName>ppt_h</p:attrName>
                                        </p:attrNameLst>
                                      </p:cBhvr>
                                      <p:tavLst>
                                        <p:tav tm="0">
                                          <p:val>
                                            <p:strVal val="ppt_h"/>
                                          </p:val>
                                        </p:tav>
                                        <p:tav tm="100000">
                                          <p:val>
                                            <p:fltVal val="0"/>
                                          </p:val>
                                        </p:tav>
                                      </p:tavLst>
                                    </p:anim>
                                    <p:anim calcmode="lin" valueType="num">
                                      <p:cBhvr>
                                        <p:cTn id="173" dur="1000"/>
                                        <p:tgtEl>
                                          <p:spTgt spid="8"/>
                                        </p:tgtEl>
                                        <p:attrNameLst>
                                          <p:attrName>style.rotation</p:attrName>
                                        </p:attrNameLst>
                                      </p:cBhvr>
                                      <p:tavLst>
                                        <p:tav tm="0">
                                          <p:val>
                                            <p:fltVal val="0"/>
                                          </p:val>
                                        </p:tav>
                                        <p:tav tm="100000">
                                          <p:val>
                                            <p:fltVal val="90"/>
                                          </p:val>
                                        </p:tav>
                                      </p:tavLst>
                                    </p:anim>
                                    <p:animEffect transition="out" filter="fade">
                                      <p:cBhvr>
                                        <p:cTn id="174" dur="1000"/>
                                        <p:tgtEl>
                                          <p:spTgt spid="8"/>
                                        </p:tgtEl>
                                      </p:cBhvr>
                                    </p:animEffect>
                                    <p:set>
                                      <p:cBhvr>
                                        <p:cTn id="175" dur="1" fill="hold">
                                          <p:stCondLst>
                                            <p:cond delay="999"/>
                                          </p:stCondLst>
                                        </p:cTn>
                                        <p:tgtEl>
                                          <p:spTgt spid="8"/>
                                        </p:tgtEl>
                                        <p:attrNameLst>
                                          <p:attrName>style.visibility</p:attrName>
                                        </p:attrNameLst>
                                      </p:cBhvr>
                                      <p:to>
                                        <p:strVal val="hidden"/>
                                      </p:to>
                                    </p:set>
                                  </p:childTnLst>
                                </p:cTn>
                              </p:par>
                            </p:childTnLst>
                          </p:cTn>
                        </p:par>
                        <p:par>
                          <p:cTn id="176" fill="hold">
                            <p:stCondLst>
                              <p:cond delay="23500"/>
                            </p:stCondLst>
                            <p:childTnLst>
                              <p:par>
                                <p:cTn id="177" presetID="1" presetClass="entr" presetSubtype="0" fill="hold" grpId="0" nodeType="afterEffect">
                                  <p:stCondLst>
                                    <p:cond delay="0"/>
                                  </p:stCondLst>
                                  <p:childTnLst>
                                    <p:set>
                                      <p:cBhvr>
                                        <p:cTn id="178" dur="1" fill="hold">
                                          <p:stCondLst>
                                            <p:cond delay="0"/>
                                          </p:stCondLst>
                                        </p:cTn>
                                        <p:tgtEl>
                                          <p:spTgt spid="8"/>
                                        </p:tgtEl>
                                        <p:attrNameLst>
                                          <p:attrName>style.visibility</p:attrName>
                                        </p:attrNameLst>
                                      </p:cBhvr>
                                      <p:to>
                                        <p:strVal val="visible"/>
                                      </p:to>
                                    </p:set>
                                  </p:childTnLst>
                                </p:cTn>
                              </p:par>
                            </p:childTnLst>
                          </p:cTn>
                        </p:par>
                        <p:par>
                          <p:cTn id="179" fill="hold">
                            <p:stCondLst>
                              <p:cond delay="23500"/>
                            </p:stCondLst>
                            <p:childTnLst>
                              <p:par>
                                <p:cTn id="180" presetID="6" presetClass="emph" presetSubtype="0" fill="hold" grpId="2" nodeType="afterEffect">
                                  <p:stCondLst>
                                    <p:cond delay="0"/>
                                  </p:stCondLst>
                                  <p:childTnLst>
                                    <p:animScale>
                                      <p:cBhvr>
                                        <p:cTn id="181" dur="500" fill="hold"/>
                                        <p:tgtEl>
                                          <p:spTgt spid="8"/>
                                        </p:tgtEl>
                                      </p:cBhvr>
                                      <p:by x="800000" y="8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5" grpId="0" animBg="1"/>
      <p:bldP spid="5" grpId="1" animBg="1"/>
      <p:bldP spid="5" grpId="2" animBg="1"/>
      <p:bldP spid="5" grpId="3" animBg="1"/>
      <p:bldP spid="5" grpId="4" animBg="1"/>
      <p:bldP spid="5" grpId="5" animBg="1"/>
      <p:bldP spid="5" grpId="6" animBg="1"/>
      <p:bldP spid="6" grpId="0" animBg="1"/>
      <p:bldP spid="6" grpId="1" animBg="1"/>
      <p:bldP spid="6" grpId="2" animBg="1"/>
      <p:bldP spid="6" grpId="3" animBg="1"/>
      <p:bldP spid="6" grpId="4" animBg="1"/>
      <p:bldP spid="6" grpId="5" animBg="1"/>
      <p:bldP spid="6" grpId="6" animBg="1"/>
      <p:bldP spid="7" grpId="0" animBg="1"/>
      <p:bldP spid="7" grpId="1" animBg="1"/>
      <p:bldP spid="8" grpId="0" animBg="1"/>
      <p:bldP spid="8" grpId="1" animBg="1"/>
      <p:bldP spid="8" grpId="2" animBg="1"/>
      <p:bldP spid="8" grpId="3" animBg="1"/>
      <p:bldP spid="9" grpId="0" animBg="1"/>
      <p:bldP spid="9" grpId="1" animBg="1"/>
      <p:bldP spid="9" grpId="2" animBg="1"/>
      <p:bldP spid="9" grpId="3" animBg="1"/>
      <p:bldP spid="9" grpId="4" animBg="1"/>
      <p:bldP spid="9" grpId="5" animBg="1"/>
      <p:bldP spid="9" grpId="6" animBg="1"/>
      <p:bldP spid="9" grpId="7" animBg="1"/>
      <p:bldP spid="9" grpId="8" animBg="1"/>
      <p:bldP spid="10" grpId="0" animBg="1"/>
      <p:bldP spid="10" grpId="1" animBg="1"/>
      <p:bldP spid="10" grpId="2" animBg="1"/>
      <p:bldP spid="10" grpId="3" animBg="1"/>
      <p:bldP spid="10" grpId="4" animBg="1"/>
      <p:bldP spid="10" grpId="5" animBg="1"/>
      <p:bldP spid="10" grpId="6" animBg="1"/>
      <p:bldP spid="10" grpId="7" animBg="1"/>
      <p:bldP spid="10" grpId="8" animBg="1"/>
      <p:bldP spid="11" grpId="0" animBg="1"/>
      <p:bldP spid="11" grpId="1" animBg="1"/>
      <p:bldP spid="11" grpId="2" animBg="1"/>
      <p:bldP spid="11" grpId="3" animBg="1"/>
      <p:bldP spid="11" grpId="4" animBg="1"/>
      <p:bldP spid="11" grpId="5" animBg="1"/>
      <p:bldP spid="11" grpId="6" animBg="1"/>
      <p:bldP spid="12" grpId="0" animBg="1"/>
      <p:bldP spid="12" grpId="1" animBg="1"/>
      <p:bldP spid="12" grpId="2" animBg="1"/>
      <p:bldP spid="12" grpId="3" animBg="1"/>
      <p:bldP spid="12" grpId="4" animBg="1"/>
      <p:bldP spid="12" grpId="5" animBg="1"/>
      <p:bldP spid="12" grpId="6"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19BE-0D95-439F-9850-D6232C1A5BB3}"/>
              </a:ext>
            </a:extLst>
          </p:cNvPr>
          <p:cNvSpPr>
            <a:spLocks noGrp="1"/>
          </p:cNvSpPr>
          <p:nvPr>
            <p:ph type="title"/>
          </p:nvPr>
        </p:nvSpPr>
        <p:spPr/>
        <p:txBody>
          <a:bodyPr/>
          <a:lstStyle/>
          <a:p>
            <a:r>
              <a:rPr lang="en-US" dirty="0"/>
              <a:t>Problem:</a:t>
            </a:r>
          </a:p>
        </p:txBody>
      </p:sp>
      <p:pic>
        <p:nvPicPr>
          <p:cNvPr id="6" name="Content Placeholder 5">
            <a:extLst>
              <a:ext uri="{FF2B5EF4-FFF2-40B4-BE49-F238E27FC236}">
                <a16:creationId xmlns:a16="http://schemas.microsoft.com/office/drawing/2014/main" id="{520CBD35-DEF9-4D95-8303-D20F5ABD4304}"/>
              </a:ext>
            </a:extLst>
          </p:cNvPr>
          <p:cNvPicPr>
            <a:picLocks noGrp="1" noChangeAspect="1"/>
          </p:cNvPicPr>
          <p:nvPr>
            <p:ph idx="1"/>
          </p:nvPr>
        </p:nvPicPr>
        <p:blipFill>
          <a:blip r:embed="rId2"/>
          <a:stretch>
            <a:fillRect/>
          </a:stretch>
        </p:blipFill>
        <p:spPr>
          <a:xfrm>
            <a:off x="7028893" y="-41565"/>
            <a:ext cx="5163106" cy="6899565"/>
          </a:xfrm>
        </p:spPr>
      </p:pic>
      <p:sp>
        <p:nvSpPr>
          <p:cNvPr id="4" name="Oval 3">
            <a:extLst>
              <a:ext uri="{FF2B5EF4-FFF2-40B4-BE49-F238E27FC236}">
                <a16:creationId xmlns:a16="http://schemas.microsoft.com/office/drawing/2014/main" id="{C344B9DF-DA7D-429A-9C54-A7B23192411D}"/>
              </a:ext>
            </a:extLst>
          </p:cNvPr>
          <p:cNvSpPr/>
          <p:nvPr/>
        </p:nvSpPr>
        <p:spPr>
          <a:xfrm>
            <a:off x="5718628" y="3429000"/>
            <a:ext cx="754743" cy="7257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6C0C2BA-F942-4AAB-A89E-8B4C1111291F}"/>
              </a:ext>
            </a:extLst>
          </p:cNvPr>
          <p:cNvSpPr/>
          <p:nvPr/>
        </p:nvSpPr>
        <p:spPr>
          <a:xfrm>
            <a:off x="0" y="0"/>
            <a:ext cx="7757652"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sp>
        <p:nvSpPr>
          <p:cNvPr id="8" name="TextBox 7">
            <a:extLst>
              <a:ext uri="{FF2B5EF4-FFF2-40B4-BE49-F238E27FC236}">
                <a16:creationId xmlns:a16="http://schemas.microsoft.com/office/drawing/2014/main" id="{1FF351AE-E157-42DB-AE7D-959AEE60445D}"/>
              </a:ext>
            </a:extLst>
          </p:cNvPr>
          <p:cNvSpPr txBox="1"/>
          <p:nvPr/>
        </p:nvSpPr>
        <p:spPr>
          <a:xfrm>
            <a:off x="117987" y="265471"/>
            <a:ext cx="5045119" cy="3139321"/>
          </a:xfrm>
          <a:prstGeom prst="rect">
            <a:avLst/>
          </a:prstGeom>
          <a:noFill/>
        </p:spPr>
        <p:txBody>
          <a:bodyPr wrap="square" rtlCol="0">
            <a:spAutoFit/>
          </a:bodyPr>
          <a:lstStyle/>
          <a:p>
            <a:r>
              <a:rPr lang="en-US" dirty="0"/>
              <a:t>class Spaceship {</a:t>
            </a:r>
          </a:p>
          <a:p>
            <a:r>
              <a:rPr lang="en-US" dirty="0"/>
              <a:t>public:</a:t>
            </a:r>
          </a:p>
          <a:p>
            <a:r>
              <a:rPr lang="en-US" dirty="0"/>
              <a:t>virtual string </a:t>
            </a:r>
            <a:r>
              <a:rPr lang="en-US" dirty="0" err="1"/>
              <a:t>getShipType</a:t>
            </a:r>
            <a:r>
              <a:rPr lang="en-US" dirty="0"/>
              <a:t>() {</a:t>
            </a:r>
          </a:p>
          <a:p>
            <a:r>
              <a:rPr lang="en-US" dirty="0"/>
              <a:t>return "Spaceship";</a:t>
            </a:r>
          </a:p>
          <a:p>
            <a:r>
              <a:rPr lang="en-US" dirty="0"/>
              <a:t>}</a:t>
            </a:r>
          </a:p>
          <a:p>
            <a:r>
              <a:rPr lang="en-US" dirty="0"/>
              <a:t>};</a:t>
            </a:r>
          </a:p>
          <a:p>
            <a:r>
              <a:rPr lang="en-US" dirty="0"/>
              <a:t>class </a:t>
            </a:r>
            <a:r>
              <a:rPr lang="en-US" dirty="0" err="1"/>
              <a:t>ApolloSpacecraft</a:t>
            </a:r>
            <a:r>
              <a:rPr lang="en-US" dirty="0"/>
              <a:t> :public Spaceship {</a:t>
            </a:r>
          </a:p>
          <a:p>
            <a:r>
              <a:rPr lang="en-US" dirty="0"/>
              <a:t>virtual string </a:t>
            </a:r>
            <a:r>
              <a:rPr lang="en-US" dirty="0" err="1"/>
              <a:t>getShipType</a:t>
            </a:r>
            <a:r>
              <a:rPr lang="en-US" dirty="0"/>
              <a:t>() {</a:t>
            </a:r>
          </a:p>
          <a:p>
            <a:r>
              <a:rPr lang="en-US" dirty="0"/>
              <a:t>return "</a:t>
            </a:r>
            <a:r>
              <a:rPr lang="en-US" dirty="0" err="1"/>
              <a:t>ApolloSpaceCraft</a:t>
            </a:r>
            <a:r>
              <a:rPr lang="en-US" dirty="0"/>
              <a:t>";</a:t>
            </a:r>
          </a:p>
          <a:p>
            <a:r>
              <a:rPr lang="en-US" dirty="0"/>
              <a:t>}</a:t>
            </a:r>
          </a:p>
          <a:p>
            <a:r>
              <a:rPr lang="en-US" dirty="0"/>
              <a:t>};</a:t>
            </a:r>
          </a:p>
        </p:txBody>
      </p:sp>
      <p:sp>
        <p:nvSpPr>
          <p:cNvPr id="9" name="TextBox 8">
            <a:extLst>
              <a:ext uri="{FF2B5EF4-FFF2-40B4-BE49-F238E27FC236}">
                <a16:creationId xmlns:a16="http://schemas.microsoft.com/office/drawing/2014/main" id="{F5E403A3-B916-43A6-96D6-1DDCB372E6F1}"/>
              </a:ext>
            </a:extLst>
          </p:cNvPr>
          <p:cNvSpPr txBox="1"/>
          <p:nvPr/>
        </p:nvSpPr>
        <p:spPr>
          <a:xfrm>
            <a:off x="314434" y="3643952"/>
            <a:ext cx="4421339" cy="1754326"/>
          </a:xfrm>
          <a:prstGeom prst="rect">
            <a:avLst/>
          </a:prstGeom>
          <a:noFill/>
        </p:spPr>
        <p:txBody>
          <a:bodyPr wrap="square" rtlCol="0">
            <a:spAutoFit/>
          </a:bodyPr>
          <a:lstStyle/>
          <a:p>
            <a:r>
              <a:rPr lang="en-US" dirty="0" err="1"/>
              <a:t>int</a:t>
            </a:r>
            <a:r>
              <a:rPr lang="en-US" dirty="0"/>
              <a:t> main() {</a:t>
            </a:r>
          </a:p>
          <a:p>
            <a:r>
              <a:rPr lang="en-US" dirty="0"/>
              <a:t>Spaceship *ship = new Spaceship;</a:t>
            </a:r>
          </a:p>
          <a:p>
            <a:r>
              <a:rPr lang="en-US" dirty="0"/>
              <a:t>Spaceship *</a:t>
            </a:r>
            <a:r>
              <a:rPr lang="en-US" dirty="0" err="1"/>
              <a:t>apollo</a:t>
            </a:r>
            <a:r>
              <a:rPr lang="en-US" dirty="0"/>
              <a:t> = new </a:t>
            </a:r>
            <a:r>
              <a:rPr lang="en-US" dirty="0" err="1"/>
              <a:t>ApolloSpacecraft</a:t>
            </a:r>
            <a:r>
              <a:rPr lang="en-US" dirty="0"/>
              <a:t>;</a:t>
            </a:r>
          </a:p>
          <a:p>
            <a:r>
              <a:rPr lang="en-US" dirty="0" err="1"/>
              <a:t>cout</a:t>
            </a:r>
            <a:r>
              <a:rPr lang="en-US" dirty="0"/>
              <a:t> &lt;&lt; ship-&gt;</a:t>
            </a:r>
            <a:r>
              <a:rPr lang="en-US" dirty="0" err="1"/>
              <a:t>getShipType</a:t>
            </a:r>
            <a:r>
              <a:rPr lang="en-US" dirty="0"/>
              <a:t>() &lt;&lt; </a:t>
            </a:r>
            <a:r>
              <a:rPr lang="en-US" dirty="0" err="1"/>
              <a:t>endl</a:t>
            </a:r>
            <a:r>
              <a:rPr lang="en-US" dirty="0"/>
              <a:t>;</a:t>
            </a:r>
          </a:p>
          <a:p>
            <a:r>
              <a:rPr lang="en-US" dirty="0" err="1"/>
              <a:t>cout</a:t>
            </a:r>
            <a:r>
              <a:rPr lang="en-US" dirty="0"/>
              <a:t> &lt;&lt; </a:t>
            </a:r>
            <a:r>
              <a:rPr lang="en-US" dirty="0" err="1"/>
              <a:t>apollo</a:t>
            </a:r>
            <a:r>
              <a:rPr lang="en-US" dirty="0"/>
              <a:t>-&gt;</a:t>
            </a:r>
            <a:r>
              <a:rPr lang="en-US" dirty="0" err="1"/>
              <a:t>getShipType</a:t>
            </a:r>
            <a:r>
              <a:rPr lang="en-US" dirty="0"/>
              <a:t>() &lt;&lt; </a:t>
            </a:r>
            <a:r>
              <a:rPr lang="en-US" dirty="0" err="1"/>
              <a:t>endl</a:t>
            </a:r>
            <a:r>
              <a:rPr lang="en-US" dirty="0"/>
              <a:t>;</a:t>
            </a:r>
          </a:p>
          <a:p>
            <a:r>
              <a:rPr lang="en-US" dirty="0"/>
              <a:t>}</a:t>
            </a:r>
          </a:p>
        </p:txBody>
      </p:sp>
      <p:sp>
        <p:nvSpPr>
          <p:cNvPr id="10" name="TextBox 9">
            <a:extLst>
              <a:ext uri="{FF2B5EF4-FFF2-40B4-BE49-F238E27FC236}">
                <a16:creationId xmlns:a16="http://schemas.microsoft.com/office/drawing/2014/main" id="{7E1F1481-8875-44CE-A572-FF1C244DF169}"/>
              </a:ext>
            </a:extLst>
          </p:cNvPr>
          <p:cNvSpPr txBox="1"/>
          <p:nvPr/>
        </p:nvSpPr>
        <p:spPr>
          <a:xfrm>
            <a:off x="5228183" y="1705943"/>
            <a:ext cx="3098042" cy="923330"/>
          </a:xfrm>
          <a:prstGeom prst="rect">
            <a:avLst/>
          </a:prstGeom>
          <a:noFill/>
        </p:spPr>
        <p:txBody>
          <a:bodyPr wrap="square" rtlCol="0">
            <a:spAutoFit/>
          </a:bodyPr>
          <a:lstStyle/>
          <a:p>
            <a:r>
              <a:rPr lang="en-US" dirty="0"/>
              <a:t>Output:</a:t>
            </a:r>
          </a:p>
          <a:p>
            <a:r>
              <a:rPr lang="en-US" dirty="0"/>
              <a:t>Spaceship</a:t>
            </a:r>
          </a:p>
          <a:p>
            <a:r>
              <a:rPr lang="en-US" dirty="0" err="1"/>
              <a:t>ApolloSpaceCraft</a:t>
            </a:r>
            <a:endParaRPr lang="en-US" dirty="0"/>
          </a:p>
        </p:txBody>
      </p:sp>
      <p:sp>
        <p:nvSpPr>
          <p:cNvPr id="11" name="Rectangle 10">
            <a:extLst>
              <a:ext uri="{FF2B5EF4-FFF2-40B4-BE49-F238E27FC236}">
                <a16:creationId xmlns:a16="http://schemas.microsoft.com/office/drawing/2014/main" id="{BDB488E7-3B30-40A0-9663-326FA7D39DB8}"/>
              </a:ext>
            </a:extLst>
          </p:cNvPr>
          <p:cNvSpPr/>
          <p:nvPr/>
        </p:nvSpPr>
        <p:spPr>
          <a:xfrm>
            <a:off x="7757652" y="41565"/>
            <a:ext cx="4434348" cy="67748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The actual method is called on runtime based on type of the object</a:t>
            </a:r>
          </a:p>
        </p:txBody>
      </p:sp>
      <p:sp>
        <p:nvSpPr>
          <p:cNvPr id="12" name="Rectangle 11">
            <a:extLst>
              <a:ext uri="{FF2B5EF4-FFF2-40B4-BE49-F238E27FC236}">
                <a16:creationId xmlns:a16="http://schemas.microsoft.com/office/drawing/2014/main" id="{49DA3175-D226-454A-BB8E-7C833F4F79BE}"/>
              </a:ext>
            </a:extLst>
          </p:cNvPr>
          <p:cNvSpPr/>
          <p:nvPr/>
        </p:nvSpPr>
        <p:spPr>
          <a:xfrm>
            <a:off x="334775" y="2209173"/>
            <a:ext cx="11836895"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Single Dispatch</a:t>
            </a:r>
          </a:p>
          <a:p>
            <a:pPr algn="ctr"/>
            <a:r>
              <a:rPr lang="en-US" sz="5400" b="1" dirty="0">
                <a:ln w="9525">
                  <a:solidFill>
                    <a:schemeClr val="bg1"/>
                  </a:solidFill>
                  <a:prstDash val="solid"/>
                </a:ln>
                <a:effectLst>
                  <a:outerShdw blurRad="12700" dist="38100" dir="2700000" algn="tl" rotWithShape="0">
                    <a:schemeClr val="bg1">
                      <a:lumMod val="50000"/>
                    </a:schemeClr>
                  </a:outerShdw>
                </a:effectLst>
              </a:rPr>
              <a:t>Or more common a virtual function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4" name="Picture 13" descr="A screenshot of a cell phone&#10;&#10;Description generated with very high confidence">
            <a:extLst>
              <a:ext uri="{FF2B5EF4-FFF2-40B4-BE49-F238E27FC236}">
                <a16:creationId xmlns:a16="http://schemas.microsoft.com/office/drawing/2014/main" id="{B3A5AEE7-F9A5-4A7B-82A0-B48F74D5997A}"/>
              </a:ext>
            </a:extLst>
          </p:cNvPr>
          <p:cNvPicPr>
            <a:picLocks noChangeAspect="1"/>
          </p:cNvPicPr>
          <p:nvPr/>
        </p:nvPicPr>
        <p:blipFill>
          <a:blip r:embed="rId3"/>
          <a:stretch>
            <a:fillRect/>
          </a:stretch>
        </p:blipFill>
        <p:spPr>
          <a:xfrm>
            <a:off x="5477540" y="-41565"/>
            <a:ext cx="6719500" cy="6858000"/>
          </a:xfrm>
          <a:prstGeom prst="rect">
            <a:avLst/>
          </a:prstGeom>
        </p:spPr>
      </p:pic>
      <p:sp>
        <p:nvSpPr>
          <p:cNvPr id="15" name="Rectangle 14">
            <a:extLst>
              <a:ext uri="{FF2B5EF4-FFF2-40B4-BE49-F238E27FC236}">
                <a16:creationId xmlns:a16="http://schemas.microsoft.com/office/drawing/2014/main" id="{134003D5-D95D-418C-91F5-D06A80BE78FD}"/>
              </a:ext>
            </a:extLst>
          </p:cNvPr>
          <p:cNvSpPr/>
          <p:nvPr/>
        </p:nvSpPr>
        <p:spPr>
          <a:xfrm>
            <a:off x="52910" y="41565"/>
            <a:ext cx="5424630" cy="6816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B9DA3211-A988-4371-974C-360D7F3FD066}"/>
              </a:ext>
            </a:extLst>
          </p:cNvPr>
          <p:cNvSpPr txBox="1"/>
          <p:nvPr/>
        </p:nvSpPr>
        <p:spPr>
          <a:xfrm>
            <a:off x="117988" y="265471"/>
            <a:ext cx="2925464" cy="3416320"/>
          </a:xfrm>
          <a:prstGeom prst="rect">
            <a:avLst/>
          </a:prstGeom>
          <a:noFill/>
        </p:spPr>
        <p:txBody>
          <a:bodyPr wrap="square" rtlCol="0">
            <a:spAutoFit/>
          </a:bodyPr>
          <a:lstStyle/>
          <a:p>
            <a:r>
              <a:rPr lang="en-US" dirty="0"/>
              <a:t>class Spaceship {</a:t>
            </a:r>
          </a:p>
          <a:p>
            <a:r>
              <a:rPr lang="en-US" dirty="0"/>
              <a:t>public:</a:t>
            </a:r>
          </a:p>
          <a:p>
            <a:r>
              <a:rPr lang="en-US" dirty="0"/>
              <a:t>virtual string </a:t>
            </a:r>
            <a:r>
              <a:rPr lang="en-US" dirty="0" err="1"/>
              <a:t>getShipType</a:t>
            </a:r>
            <a:r>
              <a:rPr lang="en-US" dirty="0"/>
              <a:t>() {</a:t>
            </a:r>
          </a:p>
          <a:p>
            <a:r>
              <a:rPr lang="en-US" dirty="0"/>
              <a:t>return "Spaceship";</a:t>
            </a:r>
          </a:p>
          <a:p>
            <a:r>
              <a:rPr lang="en-US" dirty="0"/>
              <a:t>}</a:t>
            </a:r>
          </a:p>
          <a:p>
            <a:r>
              <a:rPr lang="en-US" dirty="0"/>
              <a:t>};</a:t>
            </a:r>
          </a:p>
          <a:p>
            <a:r>
              <a:rPr lang="en-US" dirty="0"/>
              <a:t>class </a:t>
            </a:r>
            <a:r>
              <a:rPr lang="en-US" dirty="0" err="1"/>
              <a:t>ApolloSpacecraft</a:t>
            </a:r>
            <a:r>
              <a:rPr lang="en-US" dirty="0"/>
              <a:t> :public Spaceship {</a:t>
            </a:r>
          </a:p>
          <a:p>
            <a:r>
              <a:rPr lang="en-US" dirty="0"/>
              <a:t>virtual string </a:t>
            </a:r>
            <a:r>
              <a:rPr lang="en-US" dirty="0" err="1"/>
              <a:t>getShipType</a:t>
            </a:r>
            <a:r>
              <a:rPr lang="en-US" dirty="0"/>
              <a:t>() {</a:t>
            </a:r>
          </a:p>
          <a:p>
            <a:r>
              <a:rPr lang="en-US" dirty="0"/>
              <a:t>return "</a:t>
            </a:r>
            <a:r>
              <a:rPr lang="en-US" dirty="0" err="1"/>
              <a:t>ApolloSpaceCraft</a:t>
            </a:r>
            <a:r>
              <a:rPr lang="en-US" dirty="0"/>
              <a:t>";</a:t>
            </a:r>
          </a:p>
          <a:p>
            <a:r>
              <a:rPr lang="en-US" dirty="0"/>
              <a:t>}</a:t>
            </a:r>
          </a:p>
          <a:p>
            <a:r>
              <a:rPr lang="en-US" dirty="0"/>
              <a:t>};</a:t>
            </a:r>
          </a:p>
        </p:txBody>
      </p:sp>
      <p:sp>
        <p:nvSpPr>
          <p:cNvPr id="18" name="TextBox 17">
            <a:extLst>
              <a:ext uri="{FF2B5EF4-FFF2-40B4-BE49-F238E27FC236}">
                <a16:creationId xmlns:a16="http://schemas.microsoft.com/office/drawing/2014/main" id="{37556402-A233-4462-A4E1-33025D379E51}"/>
              </a:ext>
            </a:extLst>
          </p:cNvPr>
          <p:cNvSpPr txBox="1"/>
          <p:nvPr/>
        </p:nvSpPr>
        <p:spPr>
          <a:xfrm>
            <a:off x="183671" y="265471"/>
            <a:ext cx="4913749" cy="5078313"/>
          </a:xfrm>
          <a:prstGeom prst="rect">
            <a:avLst/>
          </a:prstGeom>
          <a:noFill/>
        </p:spPr>
        <p:txBody>
          <a:bodyPr wrap="square" rtlCol="0">
            <a:spAutoFit/>
          </a:bodyPr>
          <a:lstStyle/>
          <a:p>
            <a:r>
              <a:rPr lang="en-US" dirty="0"/>
              <a:t>class Asteroid {</a:t>
            </a:r>
          </a:p>
          <a:p>
            <a:r>
              <a:rPr lang="en-US" dirty="0"/>
              <a:t>public:</a:t>
            </a:r>
          </a:p>
          <a:p>
            <a:r>
              <a:rPr lang="en-US" dirty="0"/>
              <a:t>virtual void </a:t>
            </a:r>
            <a:r>
              <a:rPr lang="en-US" dirty="0" err="1"/>
              <a:t>collideWith</a:t>
            </a:r>
            <a:r>
              <a:rPr lang="en-US" dirty="0"/>
              <a:t>(Spaceship *ship) {</a:t>
            </a:r>
          </a:p>
          <a:p>
            <a:r>
              <a:rPr lang="en-US" dirty="0" err="1"/>
              <a:t>cout</a:t>
            </a:r>
            <a:r>
              <a:rPr lang="en-US" dirty="0"/>
              <a:t> &lt;&lt; "Asteroid hit a Spaceship\n";</a:t>
            </a:r>
          </a:p>
          <a:p>
            <a:r>
              <a:rPr lang="en-US" dirty="0"/>
              <a:t>}</a:t>
            </a:r>
          </a:p>
          <a:p>
            <a:r>
              <a:rPr lang="en-US" dirty="0"/>
              <a:t>virtual void </a:t>
            </a:r>
            <a:r>
              <a:rPr lang="en-US" dirty="0" err="1"/>
              <a:t>collideWith</a:t>
            </a:r>
            <a:r>
              <a:rPr lang="en-US" dirty="0"/>
              <a:t>(</a:t>
            </a:r>
            <a:r>
              <a:rPr lang="en-US" dirty="0" err="1"/>
              <a:t>ApolloSpacecraft</a:t>
            </a:r>
            <a:r>
              <a:rPr lang="en-US" dirty="0"/>
              <a:t>* ship) {</a:t>
            </a:r>
          </a:p>
          <a:p>
            <a:r>
              <a:rPr lang="en-US" dirty="0" err="1"/>
              <a:t>cout</a:t>
            </a:r>
            <a:r>
              <a:rPr lang="en-US" dirty="0"/>
              <a:t> &lt;&lt; "Asteroid hit an </a:t>
            </a:r>
            <a:r>
              <a:rPr lang="en-US" dirty="0" err="1"/>
              <a:t>ApollpSpaceCraft</a:t>
            </a:r>
            <a:r>
              <a:rPr lang="en-US" dirty="0"/>
              <a:t>\n";</a:t>
            </a:r>
          </a:p>
          <a:p>
            <a:r>
              <a:rPr lang="en-US" dirty="0"/>
              <a:t>}</a:t>
            </a:r>
          </a:p>
          <a:p>
            <a:r>
              <a:rPr lang="en-US" dirty="0"/>
              <a:t>};</a:t>
            </a:r>
          </a:p>
          <a:p>
            <a:r>
              <a:rPr lang="en-US" dirty="0"/>
              <a:t>class </a:t>
            </a:r>
            <a:r>
              <a:rPr lang="en-US" dirty="0" err="1"/>
              <a:t>ExplodingAsteroid</a:t>
            </a:r>
            <a:r>
              <a:rPr lang="en-US" dirty="0"/>
              <a:t> :public Asteroid {</a:t>
            </a:r>
          </a:p>
          <a:p>
            <a:r>
              <a:rPr lang="en-US" dirty="0"/>
              <a:t>public:</a:t>
            </a:r>
          </a:p>
          <a:p>
            <a:r>
              <a:rPr lang="en-US" dirty="0"/>
              <a:t>void </a:t>
            </a:r>
            <a:r>
              <a:rPr lang="en-US" dirty="0" err="1"/>
              <a:t>collideWith</a:t>
            </a:r>
            <a:r>
              <a:rPr lang="en-US" dirty="0"/>
              <a:t>(Spaceship *ship) {</a:t>
            </a:r>
          </a:p>
          <a:p>
            <a:r>
              <a:rPr lang="en-US" dirty="0" err="1"/>
              <a:t>cout</a:t>
            </a:r>
            <a:r>
              <a:rPr lang="en-US" dirty="0"/>
              <a:t> &lt;&lt; "Exploding Asteroid hit a spaceship\n";</a:t>
            </a:r>
          </a:p>
          <a:p>
            <a:r>
              <a:rPr lang="en-US" dirty="0"/>
              <a:t>}</a:t>
            </a:r>
          </a:p>
          <a:p>
            <a:r>
              <a:rPr lang="en-US" dirty="0"/>
              <a:t>void </a:t>
            </a:r>
            <a:r>
              <a:rPr lang="en-US" dirty="0" err="1"/>
              <a:t>collideWith</a:t>
            </a:r>
            <a:r>
              <a:rPr lang="en-US" dirty="0"/>
              <a:t>(</a:t>
            </a:r>
            <a:r>
              <a:rPr lang="en-US" dirty="0" err="1"/>
              <a:t>ApolloSpacecraft</a:t>
            </a:r>
            <a:r>
              <a:rPr lang="en-US" dirty="0"/>
              <a:t> *ship) {</a:t>
            </a:r>
          </a:p>
          <a:p>
            <a:r>
              <a:rPr lang="en-US" dirty="0" err="1"/>
              <a:t>cout</a:t>
            </a:r>
            <a:r>
              <a:rPr lang="en-US" dirty="0"/>
              <a:t> &lt;&lt; "Exploding Asteroid hit an </a:t>
            </a:r>
            <a:r>
              <a:rPr lang="en-US" dirty="0" err="1"/>
              <a:t>ApolloSpaceCraft</a:t>
            </a:r>
            <a:r>
              <a:rPr lang="en-US" dirty="0"/>
              <a:t>\n";</a:t>
            </a:r>
          </a:p>
          <a:p>
            <a:r>
              <a:rPr lang="en-US" dirty="0"/>
              <a:t>}};</a:t>
            </a:r>
          </a:p>
        </p:txBody>
      </p:sp>
      <p:sp>
        <p:nvSpPr>
          <p:cNvPr id="19" name="TextBox 18">
            <a:extLst>
              <a:ext uri="{FF2B5EF4-FFF2-40B4-BE49-F238E27FC236}">
                <a16:creationId xmlns:a16="http://schemas.microsoft.com/office/drawing/2014/main" id="{B2FB6D58-DF0F-40ED-ACC0-3CD3F27CBB25}"/>
              </a:ext>
            </a:extLst>
          </p:cNvPr>
          <p:cNvSpPr txBox="1"/>
          <p:nvPr/>
        </p:nvSpPr>
        <p:spPr>
          <a:xfrm>
            <a:off x="153941" y="5473480"/>
            <a:ext cx="4881210" cy="1200329"/>
          </a:xfrm>
          <a:prstGeom prst="rect">
            <a:avLst/>
          </a:prstGeom>
          <a:noFill/>
        </p:spPr>
        <p:txBody>
          <a:bodyPr wrap="square" rtlCol="0">
            <a:spAutoFit/>
          </a:bodyPr>
          <a:lstStyle/>
          <a:p>
            <a:r>
              <a:rPr lang="en-US" dirty="0" err="1"/>
              <a:t>int</a:t>
            </a:r>
            <a:r>
              <a:rPr lang="en-US" dirty="0"/>
              <a:t> main(){</a:t>
            </a:r>
          </a:p>
          <a:p>
            <a:r>
              <a:rPr lang="en-US" dirty="0"/>
              <a:t>Spaceship *</a:t>
            </a:r>
            <a:r>
              <a:rPr lang="en-US" dirty="0" err="1"/>
              <a:t>apollo</a:t>
            </a:r>
            <a:r>
              <a:rPr lang="en-US" dirty="0"/>
              <a:t> = new </a:t>
            </a:r>
            <a:r>
              <a:rPr lang="en-US" dirty="0" err="1"/>
              <a:t>ApolloSpacecraft</a:t>
            </a:r>
            <a:r>
              <a:rPr lang="en-US" dirty="0"/>
              <a:t>;</a:t>
            </a:r>
          </a:p>
          <a:p>
            <a:r>
              <a:rPr lang="en-US" dirty="0"/>
              <a:t>Asteroid *asteroid = new </a:t>
            </a:r>
            <a:r>
              <a:rPr lang="en-US" dirty="0" err="1"/>
              <a:t>ExplodingAsteroid</a:t>
            </a:r>
            <a:r>
              <a:rPr lang="en-US" dirty="0"/>
              <a:t>;</a:t>
            </a:r>
          </a:p>
          <a:p>
            <a:r>
              <a:rPr lang="en-US" dirty="0"/>
              <a:t>asteroid-&gt;</a:t>
            </a:r>
            <a:r>
              <a:rPr lang="en-US" dirty="0" err="1"/>
              <a:t>collideWith</a:t>
            </a:r>
            <a:r>
              <a:rPr lang="en-US" dirty="0"/>
              <a:t>(</a:t>
            </a:r>
            <a:r>
              <a:rPr lang="en-US" dirty="0" err="1"/>
              <a:t>apollo</a:t>
            </a:r>
            <a:r>
              <a:rPr lang="en-US" dirty="0"/>
              <a:t>);}</a:t>
            </a:r>
          </a:p>
        </p:txBody>
      </p:sp>
      <p:sp>
        <p:nvSpPr>
          <p:cNvPr id="20" name="Rectangle 19">
            <a:extLst>
              <a:ext uri="{FF2B5EF4-FFF2-40B4-BE49-F238E27FC236}">
                <a16:creationId xmlns:a16="http://schemas.microsoft.com/office/drawing/2014/main" id="{959422D8-2343-4568-8353-C2746BE56F81}"/>
              </a:ext>
            </a:extLst>
          </p:cNvPr>
          <p:cNvSpPr/>
          <p:nvPr/>
        </p:nvSpPr>
        <p:spPr>
          <a:xfrm>
            <a:off x="5477540" y="41565"/>
            <a:ext cx="6694130" cy="29063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sp>
        <p:nvSpPr>
          <p:cNvPr id="21" name="TextBox 20">
            <a:extLst>
              <a:ext uri="{FF2B5EF4-FFF2-40B4-BE49-F238E27FC236}">
                <a16:creationId xmlns:a16="http://schemas.microsoft.com/office/drawing/2014/main" id="{CDA7AEAA-7F07-4DE4-A85B-FBA5D20B442F}"/>
              </a:ext>
            </a:extLst>
          </p:cNvPr>
          <p:cNvSpPr txBox="1"/>
          <p:nvPr/>
        </p:nvSpPr>
        <p:spPr>
          <a:xfrm>
            <a:off x="5754468" y="511103"/>
            <a:ext cx="5200612" cy="646331"/>
          </a:xfrm>
          <a:prstGeom prst="rect">
            <a:avLst/>
          </a:prstGeom>
          <a:noFill/>
        </p:spPr>
        <p:txBody>
          <a:bodyPr wrap="square" rtlCol="0">
            <a:spAutoFit/>
          </a:bodyPr>
          <a:lstStyle/>
          <a:p>
            <a:r>
              <a:rPr lang="en-US" dirty="0"/>
              <a:t>Output:</a:t>
            </a:r>
          </a:p>
          <a:p>
            <a:r>
              <a:rPr lang="en-US" dirty="0"/>
              <a:t>Exploding Asteroid hit a spaceship</a:t>
            </a:r>
          </a:p>
        </p:txBody>
      </p:sp>
      <p:sp>
        <p:nvSpPr>
          <p:cNvPr id="22" name="TextBox 21">
            <a:extLst>
              <a:ext uri="{FF2B5EF4-FFF2-40B4-BE49-F238E27FC236}">
                <a16:creationId xmlns:a16="http://schemas.microsoft.com/office/drawing/2014/main" id="{973203A9-4E99-4FC4-807E-0C643F00E83D}"/>
              </a:ext>
            </a:extLst>
          </p:cNvPr>
          <p:cNvSpPr txBox="1"/>
          <p:nvPr/>
        </p:nvSpPr>
        <p:spPr>
          <a:xfrm>
            <a:off x="5605495" y="1460310"/>
            <a:ext cx="6251730" cy="923330"/>
          </a:xfrm>
          <a:prstGeom prst="rect">
            <a:avLst/>
          </a:prstGeom>
          <a:noFill/>
        </p:spPr>
        <p:txBody>
          <a:bodyPr wrap="square" rtlCol="0">
            <a:spAutoFit/>
          </a:bodyPr>
          <a:lstStyle/>
          <a:p>
            <a:r>
              <a:rPr lang="en-US" dirty="0"/>
              <a:t>Wrong </a:t>
            </a:r>
            <a:r>
              <a:rPr lang="en-US" dirty="0" err="1"/>
              <a:t>wrong</a:t>
            </a:r>
            <a:r>
              <a:rPr lang="en-US" dirty="0"/>
              <a:t> </a:t>
            </a:r>
            <a:r>
              <a:rPr lang="en-US" dirty="0" err="1"/>
              <a:t>wrong</a:t>
            </a:r>
            <a:r>
              <a:rPr lang="en-US" dirty="0"/>
              <a:t>. We expect Exploding asteroid hit an </a:t>
            </a:r>
            <a:r>
              <a:rPr lang="en-US" dirty="0" err="1"/>
              <a:t>ApolloSpaceCraft</a:t>
            </a:r>
            <a:r>
              <a:rPr lang="en-US" dirty="0"/>
              <a:t> (not a spaceship)</a:t>
            </a:r>
          </a:p>
          <a:p>
            <a:endParaRPr lang="en-US" dirty="0"/>
          </a:p>
        </p:txBody>
      </p:sp>
      <p:sp>
        <p:nvSpPr>
          <p:cNvPr id="23" name="Rectangle 22">
            <a:extLst>
              <a:ext uri="{FF2B5EF4-FFF2-40B4-BE49-F238E27FC236}">
                <a16:creationId xmlns:a16="http://schemas.microsoft.com/office/drawing/2014/main" id="{6558376D-5ACB-46A6-AF35-2909D369E744}"/>
              </a:ext>
            </a:extLst>
          </p:cNvPr>
          <p:cNvSpPr/>
          <p:nvPr/>
        </p:nvSpPr>
        <p:spPr>
          <a:xfrm>
            <a:off x="5472499" y="2932149"/>
            <a:ext cx="6694130" cy="3925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57D90000-09C0-4A7B-9B50-5F0CCFAF8D3E}"/>
              </a:ext>
            </a:extLst>
          </p:cNvPr>
          <p:cNvSpPr txBox="1"/>
          <p:nvPr/>
        </p:nvSpPr>
        <p:spPr>
          <a:xfrm>
            <a:off x="5791974" y="3272499"/>
            <a:ext cx="6216355" cy="1477328"/>
          </a:xfrm>
          <a:prstGeom prst="rect">
            <a:avLst/>
          </a:prstGeom>
          <a:noFill/>
        </p:spPr>
        <p:txBody>
          <a:bodyPr wrap="square" rtlCol="0">
            <a:spAutoFit/>
          </a:bodyPr>
          <a:lstStyle/>
          <a:p>
            <a:r>
              <a:rPr lang="en-US" dirty="0"/>
              <a:t>The reason is:</a:t>
            </a:r>
          </a:p>
          <a:p>
            <a:r>
              <a:rPr lang="en-US" dirty="0"/>
              <a:t>- C++ or other programing languages just support single dispatch. If you want to call a method based on type of two objects, we call it </a:t>
            </a:r>
            <a:r>
              <a:rPr lang="en-US" b="1" dirty="0"/>
              <a:t>double dispatch </a:t>
            </a:r>
            <a:r>
              <a:rPr lang="en-US" dirty="0"/>
              <a:t>we need a design pattern to </a:t>
            </a:r>
            <a:r>
              <a:rPr lang="en-US" dirty="0" err="1"/>
              <a:t>sovle</a:t>
            </a:r>
            <a:r>
              <a:rPr lang="en-US" dirty="0"/>
              <a:t> this one.</a:t>
            </a:r>
            <a:endParaRPr lang="en-US" b="1" dirty="0"/>
          </a:p>
        </p:txBody>
      </p:sp>
      <p:sp>
        <p:nvSpPr>
          <p:cNvPr id="29" name="Rectangle 28">
            <a:extLst>
              <a:ext uri="{FF2B5EF4-FFF2-40B4-BE49-F238E27FC236}">
                <a16:creationId xmlns:a16="http://schemas.microsoft.com/office/drawing/2014/main" id="{BF1181C8-4EE4-481A-B6E3-F080E9F5BD4C}"/>
              </a:ext>
            </a:extLst>
          </p:cNvPr>
          <p:cNvSpPr/>
          <p:nvPr/>
        </p:nvSpPr>
        <p:spPr>
          <a:xfrm>
            <a:off x="3292809" y="2967335"/>
            <a:ext cx="6016196"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Double dispatch:</a:t>
            </a:r>
          </a:p>
          <a:p>
            <a:pPr algn="ctr"/>
            <a:r>
              <a:rPr lang="en-US" sz="5400" dirty="0">
                <a:ln w="0"/>
                <a:effectLst>
                  <a:outerShdw blurRad="38100" dist="19050" dir="2700000" algn="tl" rotWithShape="0">
                    <a:schemeClr val="dk1">
                      <a:alpha val="40000"/>
                    </a:schemeClr>
                  </a:outerShdw>
                </a:effectLst>
              </a:rPr>
              <a:t>VISITOR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511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6" nodeType="with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childTnLst>
                          </p:cTn>
                        </p:par>
                        <p:par>
                          <p:cTn id="11" fill="hold">
                            <p:stCondLst>
                              <p:cond delay="1000"/>
                            </p:stCondLst>
                            <p:childTnLst>
                              <p:par>
                                <p:cTn id="12" presetID="6" presetClass="emph" presetSubtype="0" fill="hold" grpId="7" nodeType="afterEffect">
                                  <p:stCondLst>
                                    <p:cond delay="0"/>
                                  </p:stCondLst>
                                  <p:childTnLst>
                                    <p:animScale>
                                      <p:cBhvr>
                                        <p:cTn id="13" dur="1000" fill="hold"/>
                                        <p:tgtEl>
                                          <p:spTgt spid="4"/>
                                        </p:tgtEl>
                                      </p:cBhvr>
                                      <p:by x="100000" y="100000"/>
                                    </p:animScale>
                                  </p:childTnLst>
                                </p:cTn>
                              </p:par>
                              <p:par>
                                <p:cTn id="14" presetID="1" presetClass="entr" presetSubtype="0" fill="hold" grpId="1" nodeType="withEffect">
                                  <p:stCondLst>
                                    <p:cond delay="90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2000"/>
                            </p:stCondLst>
                            <p:childTnLst>
                              <p:par>
                                <p:cTn id="17" presetID="1" presetClass="exit" presetSubtype="0" fill="hold" grpId="2" nodeType="afterEffect">
                                  <p:stCondLst>
                                    <p:cond delay="20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200"/>
                            </p:stCondLst>
                            <p:childTnLst>
                              <p:par>
                                <p:cTn id="20" presetID="1" presetClass="entr" presetSubtype="0" fill="hold" grpId="3" nodeType="afterEffect">
                                  <p:stCondLst>
                                    <p:cond delay="30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p:stCondLst>
                              <p:cond delay="2500"/>
                            </p:stCondLst>
                            <p:childTnLst>
                              <p:par>
                                <p:cTn id="23" presetID="1" presetClass="exit" presetSubtype="0" fill="hold" grpId="4" nodeType="afterEffect">
                                  <p:stCondLst>
                                    <p:cond delay="300"/>
                                  </p:stCondLst>
                                  <p:childTnLst>
                                    <p:set>
                                      <p:cBhvr>
                                        <p:cTn id="24" dur="1" fill="hold">
                                          <p:stCondLst>
                                            <p:cond delay="0"/>
                                          </p:stCondLst>
                                        </p:cTn>
                                        <p:tgtEl>
                                          <p:spTgt spid="4"/>
                                        </p:tgtEl>
                                        <p:attrNameLst>
                                          <p:attrName>style.visibility</p:attrName>
                                        </p:attrNameLst>
                                      </p:cBhvr>
                                      <p:to>
                                        <p:strVal val="hidden"/>
                                      </p:to>
                                    </p:set>
                                  </p:childTnLst>
                                </p:cTn>
                              </p:par>
                            </p:childTnLst>
                          </p:cTn>
                        </p:par>
                        <p:par>
                          <p:cTn id="25" fill="hold">
                            <p:stCondLst>
                              <p:cond delay="2800"/>
                            </p:stCondLst>
                            <p:childTnLst>
                              <p:par>
                                <p:cTn id="26" presetID="1" presetClass="entr" presetSubtype="0" fill="hold" grpId="5" nodeType="afterEffect">
                                  <p:stCondLst>
                                    <p:cond delay="200"/>
                                  </p:stCondLst>
                                  <p:childTnLst>
                                    <p:set>
                                      <p:cBhvr>
                                        <p:cTn id="27" dur="1" fill="hold">
                                          <p:stCondLst>
                                            <p:cond delay="0"/>
                                          </p:stCondLst>
                                        </p:cTn>
                                        <p:tgtEl>
                                          <p:spTgt spid="4"/>
                                        </p:tgtEl>
                                        <p:attrNameLst>
                                          <p:attrName>style.visibility</p:attrName>
                                        </p:attrNameLst>
                                      </p:cBhvr>
                                      <p:to>
                                        <p:strVal val="visible"/>
                                      </p:to>
                                    </p:set>
                                  </p:childTnLst>
                                </p:cTn>
                              </p:par>
                            </p:childTnLst>
                          </p:cTn>
                        </p:par>
                        <p:par>
                          <p:cTn id="28" fill="hold">
                            <p:stCondLst>
                              <p:cond delay="3000"/>
                            </p:stCondLst>
                            <p:childTnLst>
                              <p:par>
                                <p:cTn id="29" presetID="0" presetClass="path" presetSubtype="0" accel="50000" decel="50000" fill="hold" grpId="0" nodeType="afterEffect">
                                  <p:stCondLst>
                                    <p:cond delay="0"/>
                                  </p:stCondLst>
                                  <p:childTnLst>
                                    <p:animMotion origin="layout" path="M 0 2.22222E-6 L 0.07188 0.30208 L 0.40677 0.39745 " pathEditMode="relative" rAng="0" ptsTypes="AAA">
                                      <p:cBhvr>
                                        <p:cTn id="30" dur="2000" fill="hold"/>
                                        <p:tgtEl>
                                          <p:spTgt spid="4"/>
                                        </p:tgtEl>
                                        <p:attrNameLst>
                                          <p:attrName>ppt_x</p:attrName>
                                          <p:attrName>ppt_y</p:attrName>
                                        </p:attrNameLst>
                                      </p:cBhvr>
                                      <p:rCtr x="20339" y="19861"/>
                                    </p:animMotion>
                                  </p:childTnLst>
                                </p:cTn>
                              </p:par>
                            </p:childTnLst>
                          </p:cTn>
                        </p:par>
                        <p:par>
                          <p:cTn id="31" fill="hold">
                            <p:stCondLst>
                              <p:cond delay="5000"/>
                            </p:stCondLst>
                            <p:childTnLst>
                              <p:par>
                                <p:cTn id="32" presetID="1" presetClass="exit" presetSubtype="0" fill="hold" grpId="8" nodeType="afterEffect">
                                  <p:stCondLst>
                                    <p:cond delay="0"/>
                                  </p:stCondLst>
                                  <p:childTnLst>
                                    <p:set>
                                      <p:cBhvr>
                                        <p:cTn id="33" dur="1" fill="hold">
                                          <p:stCondLst>
                                            <p:cond delay="0"/>
                                          </p:stCondLst>
                                        </p:cTn>
                                        <p:tgtEl>
                                          <p:spTgt spid="4"/>
                                        </p:tgtEl>
                                        <p:attrNameLst>
                                          <p:attrName>style.visibility</p:attrName>
                                        </p:attrNameLst>
                                      </p:cBhvr>
                                      <p:to>
                                        <p:strVal val="hidden"/>
                                      </p:to>
                                    </p:set>
                                  </p:childTnLst>
                                </p:cTn>
                              </p:par>
                            </p:childTnLst>
                          </p:cTn>
                        </p:par>
                        <p:par>
                          <p:cTn id="34" fill="hold">
                            <p:stCondLst>
                              <p:cond delay="5000"/>
                            </p:stCondLst>
                            <p:childTnLst>
                              <p:par>
                                <p:cTn id="35" presetID="1" presetClass="entr" presetSubtype="0" fill="hold" nodeType="afterEffect">
                                  <p:stCondLst>
                                    <p:cond delay="300"/>
                                  </p:stCondLst>
                                  <p:childTnLst>
                                    <p:set>
                                      <p:cBhvr>
                                        <p:cTn id="36" dur="1" fill="hold">
                                          <p:stCondLst>
                                            <p:cond delay="0"/>
                                          </p:stCondLst>
                                        </p:cTn>
                                        <p:tgtEl>
                                          <p:spTgt spid="6"/>
                                        </p:tgtEl>
                                        <p:attrNameLst>
                                          <p:attrName>style.visibility</p:attrName>
                                        </p:attrNameLst>
                                      </p:cBhvr>
                                      <p:to>
                                        <p:strVal val="visible"/>
                                      </p:to>
                                    </p:set>
                                  </p:childTnLst>
                                </p:cTn>
                              </p:par>
                            </p:childTnLst>
                          </p:cTn>
                        </p:par>
                        <p:par>
                          <p:cTn id="37" fill="hold">
                            <p:stCondLst>
                              <p:cond delay="5300"/>
                            </p:stCondLst>
                            <p:childTnLst>
                              <p:par>
                                <p:cTn id="38" presetID="1" presetClass="entr" presetSubtype="0" fill="hold" grpId="0" nodeType="afterEffect">
                                  <p:stCondLst>
                                    <p:cond delay="500"/>
                                  </p:stCondLst>
                                  <p:childTnLst>
                                    <p:set>
                                      <p:cBhvr>
                                        <p:cTn id="39" dur="1" fill="hold">
                                          <p:stCondLst>
                                            <p:cond delay="0"/>
                                          </p:stCondLst>
                                        </p:cTn>
                                        <p:tgtEl>
                                          <p:spTgt spid="7"/>
                                        </p:tgtEl>
                                        <p:attrNameLst>
                                          <p:attrName>style.visibility</p:attrName>
                                        </p:attrNameLst>
                                      </p:cBhvr>
                                      <p:to>
                                        <p:strVal val="visible"/>
                                      </p:to>
                                    </p:set>
                                  </p:childTnLst>
                                </p:cTn>
                              </p:par>
                            </p:childTnLst>
                          </p:cTn>
                        </p:par>
                        <p:par>
                          <p:cTn id="40" fill="hold">
                            <p:stCondLst>
                              <p:cond delay="5800"/>
                            </p:stCondLst>
                            <p:childTnLst>
                              <p:par>
                                <p:cTn id="41" presetID="2" presetClass="entr" presetSubtype="4" fill="hold" grpId="0" nodeType="afterEffect">
                                  <p:stCondLst>
                                    <p:cond delay="3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par>
                          <p:cTn id="45" fill="hold">
                            <p:stCondLst>
                              <p:cond delay="6600"/>
                            </p:stCondLst>
                            <p:childTnLst>
                              <p:par>
                                <p:cTn id="46" presetID="1" presetClass="entr" presetSubtype="0" fill="hold" grpId="0" nodeType="afterEffect">
                                  <p:stCondLst>
                                    <p:cond delay="1700"/>
                                  </p:stCondLst>
                                  <p:childTnLst>
                                    <p:set>
                                      <p:cBhvr>
                                        <p:cTn id="47" dur="1" fill="hold">
                                          <p:stCondLst>
                                            <p:cond delay="0"/>
                                          </p:stCondLst>
                                        </p:cTn>
                                        <p:tgtEl>
                                          <p:spTgt spid="9"/>
                                        </p:tgtEl>
                                        <p:attrNameLst>
                                          <p:attrName>style.visibility</p:attrName>
                                        </p:attrNameLst>
                                      </p:cBhvr>
                                      <p:to>
                                        <p:strVal val="visible"/>
                                      </p:to>
                                    </p:set>
                                  </p:childTnLst>
                                </p:cTn>
                              </p:par>
                            </p:childTnLst>
                          </p:cTn>
                        </p:par>
                        <p:par>
                          <p:cTn id="48" fill="hold">
                            <p:stCondLst>
                              <p:cond delay="8300"/>
                            </p:stCondLst>
                            <p:childTnLst>
                              <p:par>
                                <p:cTn id="49" presetID="1" presetClass="entr" presetSubtype="0" fill="hold" grpId="0" nodeType="afterEffect">
                                  <p:stCondLst>
                                    <p:cond delay="2000"/>
                                  </p:stCondLst>
                                  <p:childTnLst>
                                    <p:set>
                                      <p:cBhvr>
                                        <p:cTn id="50" dur="1" fill="hold">
                                          <p:stCondLst>
                                            <p:cond delay="0"/>
                                          </p:stCondLst>
                                        </p:cTn>
                                        <p:tgtEl>
                                          <p:spTgt spid="10"/>
                                        </p:tgtEl>
                                        <p:attrNameLst>
                                          <p:attrName>style.visibility</p:attrName>
                                        </p:attrNameLst>
                                      </p:cBhvr>
                                      <p:to>
                                        <p:strVal val="visible"/>
                                      </p:to>
                                    </p:set>
                                  </p:childTnLst>
                                </p:cTn>
                              </p:par>
                            </p:childTnLst>
                          </p:cTn>
                        </p:par>
                        <p:par>
                          <p:cTn id="51" fill="hold">
                            <p:stCondLst>
                              <p:cond delay="10300"/>
                            </p:stCondLst>
                            <p:childTnLst>
                              <p:par>
                                <p:cTn id="52" presetID="1"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6"/>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1" nodeType="afterEffect">
                                  <p:stCondLst>
                                    <p:cond delay="0"/>
                                  </p:stCondLst>
                                  <p:childTnLst>
                                    <p:set>
                                      <p:cBhvr>
                                        <p:cTn id="60" dur="1" fill="hold">
                                          <p:stCondLst>
                                            <p:cond delay="0"/>
                                          </p:stCondLst>
                                        </p:cTn>
                                        <p:tgtEl>
                                          <p:spTgt spid="8"/>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1" nodeType="after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par>
                          <p:cTn id="67" fill="hold">
                            <p:stCondLst>
                              <p:cond delay="0"/>
                            </p:stCondLst>
                            <p:childTnLst>
                              <p:par>
                                <p:cTn id="68" presetID="1" presetClass="exit" presetSubtype="0" fill="hold" grpId="1" nodeType="after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300"/>
                                  </p:stCondLst>
                                  <p:childTnLst>
                                    <p:set>
                                      <p:cBhvr>
                                        <p:cTn id="75" dur="1" fill="hold">
                                          <p:stCondLst>
                                            <p:cond delay="0"/>
                                          </p:stCondLst>
                                        </p:cTn>
                                        <p:tgtEl>
                                          <p:spTgt spid="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4"/>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200"/>
                                  </p:stCondLst>
                                  <p:childTnLst>
                                    <p:set>
                                      <p:cBhvr>
                                        <p:cTn id="82" dur="1" fill="hold">
                                          <p:stCondLst>
                                            <p:cond delay="0"/>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1" nodeType="afterEffect">
                                  <p:stCondLst>
                                    <p:cond delay="0"/>
                                  </p:stCondLst>
                                  <p:childTnLst>
                                    <p:set>
                                      <p:cBhvr>
                                        <p:cTn id="89" dur="1" fill="hold">
                                          <p:stCondLst>
                                            <p:cond delay="0"/>
                                          </p:stCondLst>
                                        </p:cTn>
                                        <p:tgtEl>
                                          <p:spTgt spid="1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0" nodeType="clickEffect">
                                  <p:stCondLst>
                                    <p:cond delay="0"/>
                                  </p:stCondLst>
                                  <p:childTnLst>
                                    <p:set>
                                      <p:cBhvr>
                                        <p:cTn id="93" dur="1" fill="hold">
                                          <p:stCondLst>
                                            <p:cond delay="0"/>
                                          </p:stCondLst>
                                        </p:cTn>
                                        <p:tgtEl>
                                          <p:spTgt spid="1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4"/>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2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2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2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18"/>
                                        </p:tgtEl>
                                        <p:attrNameLst>
                                          <p:attrName>style.visibility</p:attrName>
                                        </p:attrNameLst>
                                      </p:cBhvr>
                                      <p:to>
                                        <p:strVal val="hidden"/>
                                      </p:to>
                                    </p:set>
                                  </p:childTnLst>
                                </p:cTn>
                              </p:par>
                            </p:childTnLst>
                          </p:cTn>
                        </p:par>
                        <p:par>
                          <p:cTn id="130" fill="hold">
                            <p:stCondLst>
                              <p:cond delay="0"/>
                            </p:stCondLst>
                            <p:childTnLst>
                              <p:par>
                                <p:cTn id="131" presetID="1" presetClass="exit" presetSubtype="0" fill="hold" grpId="1" nodeType="afterEffect">
                                  <p:stCondLst>
                                    <p:cond delay="0"/>
                                  </p:stCondLst>
                                  <p:childTnLst>
                                    <p:set>
                                      <p:cBhvr>
                                        <p:cTn id="132" dur="1" fill="hold">
                                          <p:stCondLst>
                                            <p:cond delay="0"/>
                                          </p:stCondLst>
                                        </p:cTn>
                                        <p:tgtEl>
                                          <p:spTgt spid="19"/>
                                        </p:tgtEl>
                                        <p:attrNameLst>
                                          <p:attrName>style.visibility</p:attrName>
                                        </p:attrNameLst>
                                      </p:cBhvr>
                                      <p:to>
                                        <p:strVal val="hidden"/>
                                      </p:to>
                                    </p:set>
                                  </p:childTnLst>
                                </p:cTn>
                              </p:par>
                            </p:childTnLst>
                          </p:cTn>
                        </p:par>
                        <p:par>
                          <p:cTn id="133" fill="hold">
                            <p:stCondLst>
                              <p:cond delay="0"/>
                            </p:stCondLst>
                            <p:childTnLst>
                              <p:par>
                                <p:cTn id="134" presetID="1" presetClass="exit" presetSubtype="0" fill="hold" grpId="1" nodeType="afterEffect">
                                  <p:stCondLst>
                                    <p:cond delay="0"/>
                                  </p:stCondLst>
                                  <p:childTnLst>
                                    <p:set>
                                      <p:cBhvr>
                                        <p:cTn id="135" dur="1" fill="hold">
                                          <p:stCondLst>
                                            <p:cond delay="0"/>
                                          </p:stCondLst>
                                        </p:cTn>
                                        <p:tgtEl>
                                          <p:spTgt spid="15"/>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1" nodeType="afterEffect">
                                  <p:stCondLst>
                                    <p:cond delay="0"/>
                                  </p:stCondLst>
                                  <p:childTnLst>
                                    <p:set>
                                      <p:cBhvr>
                                        <p:cTn id="138" dur="1" fill="hold">
                                          <p:stCondLst>
                                            <p:cond delay="0"/>
                                          </p:stCondLst>
                                        </p:cTn>
                                        <p:tgtEl>
                                          <p:spTgt spid="21"/>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1" nodeType="afterEffect">
                                  <p:stCondLst>
                                    <p:cond delay="0"/>
                                  </p:stCondLst>
                                  <p:childTnLst>
                                    <p:set>
                                      <p:cBhvr>
                                        <p:cTn id="141" dur="1" fill="hold">
                                          <p:stCondLst>
                                            <p:cond delay="0"/>
                                          </p:stCondLst>
                                        </p:cTn>
                                        <p:tgtEl>
                                          <p:spTgt spid="22"/>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1" nodeType="afterEffect">
                                  <p:stCondLst>
                                    <p:cond delay="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1" nodeType="afterEffect">
                                  <p:stCondLst>
                                    <p:cond delay="0"/>
                                  </p:stCondLst>
                                  <p:childTnLst>
                                    <p:set>
                                      <p:cBhvr>
                                        <p:cTn id="147" dur="1" fill="hold">
                                          <p:stCondLst>
                                            <p:cond delay="0"/>
                                          </p:stCondLst>
                                        </p:cTn>
                                        <p:tgtEl>
                                          <p:spTgt spid="24"/>
                                        </p:tgtEl>
                                        <p:attrNameLst>
                                          <p:attrName>style.visibility</p:attrName>
                                        </p:attrNameLst>
                                      </p:cBhvr>
                                      <p:to>
                                        <p:strVal val="hidden"/>
                                      </p:to>
                                    </p:set>
                                  </p:childTnLst>
                                </p:cTn>
                              </p:par>
                            </p:childTnLst>
                          </p:cTn>
                        </p:par>
                        <p:par>
                          <p:cTn id="148" fill="hold">
                            <p:stCondLst>
                              <p:cond delay="0"/>
                            </p:stCondLst>
                            <p:childTnLst>
                              <p:par>
                                <p:cTn id="149" presetID="1" presetClass="exit" presetSubtype="0" fill="hold" grpId="1" nodeType="afterEffect">
                                  <p:stCondLst>
                                    <p:cond delay="0"/>
                                  </p:stCondLst>
                                  <p:childTnLst>
                                    <p:set>
                                      <p:cBhvr>
                                        <p:cTn id="150" dur="1" fill="hold">
                                          <p:stCondLst>
                                            <p:cond delay="0"/>
                                          </p:stCondLst>
                                        </p:cTn>
                                        <p:tgtEl>
                                          <p:spTgt spid="23"/>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29"/>
                                        </p:tgtEl>
                                        <p:attrNameLst>
                                          <p:attrName>style.visibility</p:attrName>
                                        </p:attrNameLst>
                                      </p:cBhvr>
                                      <p:to>
                                        <p:strVal val="visible"/>
                                      </p:to>
                                    </p:set>
                                    <p:anim calcmode="lin" valueType="num">
                                      <p:cBhvr additive="base">
                                        <p:cTn id="155" dur="500" fill="hold"/>
                                        <p:tgtEl>
                                          <p:spTgt spid="29"/>
                                        </p:tgtEl>
                                        <p:attrNameLst>
                                          <p:attrName>ppt_x</p:attrName>
                                        </p:attrNameLst>
                                      </p:cBhvr>
                                      <p:tavLst>
                                        <p:tav tm="0">
                                          <p:val>
                                            <p:strVal val="#ppt_x"/>
                                          </p:val>
                                        </p:tav>
                                        <p:tav tm="100000">
                                          <p:val>
                                            <p:strVal val="#ppt_x"/>
                                          </p:val>
                                        </p:tav>
                                      </p:tavLst>
                                    </p:anim>
                                    <p:anim calcmode="lin" valueType="num">
                                      <p:cBhvr additive="base">
                                        <p:cTn id="15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4" grpId="6" animBg="1"/>
      <p:bldP spid="4" grpId="7" animBg="1"/>
      <p:bldP spid="4" grpId="8" animBg="1"/>
      <p:bldP spid="7" grpId="0" animBg="1"/>
      <p:bldP spid="7" grpId="1" animBg="1"/>
      <p:bldP spid="8" grpId="0"/>
      <p:bldP spid="8" grpId="1"/>
      <p:bldP spid="9" grpId="0"/>
      <p:bldP spid="9" grpId="1"/>
      <p:bldP spid="10" grpId="0"/>
      <p:bldP spid="10" grpId="1"/>
      <p:bldP spid="11" grpId="0" animBg="1"/>
      <p:bldP spid="11" grpId="1" animBg="1"/>
      <p:bldP spid="12" grpId="0"/>
      <p:bldP spid="12" grpId="1"/>
      <p:bldP spid="15" grpId="0" animBg="1"/>
      <p:bldP spid="15" grpId="1" animBg="1"/>
      <p:bldP spid="16" grpId="0"/>
      <p:bldP spid="16" grpId="1"/>
      <p:bldP spid="18" grpId="0"/>
      <p:bldP spid="18" grpId="1"/>
      <p:bldP spid="19" grpId="0"/>
      <p:bldP spid="19" grpId="1"/>
      <p:bldP spid="20" grpId="0" animBg="1"/>
      <p:bldP spid="20" grpId="1" animBg="1"/>
      <p:bldP spid="21" grpId="0"/>
      <p:bldP spid="21" grpId="1"/>
      <p:bldP spid="22" grpId="0"/>
      <p:bldP spid="22" grpId="1"/>
      <p:bldP spid="23" grpId="0" animBg="1"/>
      <p:bldP spid="23" grpId="1" animBg="1"/>
      <p:bldP spid="24" grpId="0"/>
      <p:bldP spid="24" grpId="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0B3F-B097-46CE-B055-29E219CCA05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E4E19B-298D-42A7-878A-D2899BF056C9}"/>
              </a:ext>
            </a:extLst>
          </p:cNvPr>
          <p:cNvSpPr>
            <a:spLocks noGrp="1"/>
          </p:cNvSpPr>
          <p:nvPr>
            <p:ph idx="1"/>
          </p:nvPr>
        </p:nvSpPr>
        <p:spPr/>
        <p:txBody>
          <a:bodyPr>
            <a:normAutofit/>
          </a:bodyPr>
          <a:lstStyle/>
          <a:p>
            <a:r>
              <a:rPr lang="en-US" sz="2800" dirty="0"/>
              <a:t>is a way of </a:t>
            </a:r>
            <a:r>
              <a:rPr lang="en-US" sz="2800" b="1" dirty="0"/>
              <a:t>separating an algorithm from an object structure </a:t>
            </a:r>
            <a:r>
              <a:rPr lang="en-US" sz="2800" dirty="0"/>
              <a:t>on which it operates. A practical result of this separation is the ability </a:t>
            </a:r>
            <a:r>
              <a:rPr lang="en-US" sz="2800" b="1" dirty="0"/>
              <a:t>to add new operations </a:t>
            </a:r>
            <a:r>
              <a:rPr lang="en-US" sz="2800" dirty="0"/>
              <a:t>to existent object structures </a:t>
            </a:r>
            <a:r>
              <a:rPr lang="en-US" sz="2800" b="1" dirty="0"/>
              <a:t>without modifying the structures</a:t>
            </a:r>
          </a:p>
        </p:txBody>
      </p:sp>
    </p:spTree>
    <p:extLst>
      <p:ext uri="{BB962C8B-B14F-4D97-AF65-F5344CB8AC3E}">
        <p14:creationId xmlns:p14="http://schemas.microsoft.com/office/powerpoint/2010/main" val="2513053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013A21A-6440-4CD4-9FC7-9EB2C70204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screenshot&#10;&#10;Description generated with very high confidence">
            <a:extLst>
              <a:ext uri="{FF2B5EF4-FFF2-40B4-BE49-F238E27FC236}">
                <a16:creationId xmlns:a16="http://schemas.microsoft.com/office/drawing/2014/main" id="{F26A6369-A040-4572-BDB9-223636257E90}"/>
              </a:ext>
            </a:extLst>
          </p:cNvPr>
          <p:cNvPicPr>
            <a:picLocks noChangeAspect="1"/>
          </p:cNvPicPr>
          <p:nvPr/>
        </p:nvPicPr>
        <p:blipFill rotWithShape="1">
          <a:blip r:embed="rId2"/>
          <a:srcRect/>
          <a:stretch/>
        </p:blipFill>
        <p:spPr>
          <a:xfrm>
            <a:off x="834887" y="154488"/>
            <a:ext cx="10906539" cy="6419133"/>
          </a:xfrm>
          <a:prstGeom prst="rect">
            <a:avLst/>
          </a:prstGeom>
        </p:spPr>
      </p:pic>
    </p:spTree>
    <p:extLst>
      <p:ext uri="{BB962C8B-B14F-4D97-AF65-F5344CB8AC3E}">
        <p14:creationId xmlns:p14="http://schemas.microsoft.com/office/powerpoint/2010/main" val="17565291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4B4B-9F51-4A33-8C2E-AB4A15A3A2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A077720-FE20-4F09-A8BE-C94F9E99E1BE}"/>
              </a:ext>
            </a:extLst>
          </p:cNvPr>
          <p:cNvSpPr>
            <a:spLocks noGrp="1"/>
          </p:cNvSpPr>
          <p:nvPr>
            <p:ph idx="1"/>
          </p:nvPr>
        </p:nvSpPr>
        <p:spPr/>
        <p:txBody>
          <a:bodyPr>
            <a:normAutofit lnSpcReduction="10000"/>
          </a:bodyPr>
          <a:lstStyle/>
          <a:p>
            <a:r>
              <a:rPr lang="en-US" sz="3200" dirty="0"/>
              <a:t>Just imagine visitor is </a:t>
            </a:r>
            <a:r>
              <a:rPr lang="en-US" sz="3200" b="1" dirty="0"/>
              <a:t>a service company</a:t>
            </a:r>
            <a:r>
              <a:rPr lang="en-US" sz="3200" dirty="0"/>
              <a:t>. And concrete elements are houses. Each house </a:t>
            </a:r>
            <a:r>
              <a:rPr lang="en-US" sz="3200" b="1" dirty="0"/>
              <a:t>can call service (accept method) </a:t>
            </a:r>
            <a:r>
              <a:rPr lang="en-US" sz="3200" dirty="0"/>
              <a:t>from the company (visitor). And the company will visit your house and do the service for you. (</a:t>
            </a:r>
            <a:r>
              <a:rPr lang="en-US" sz="3200" b="1" dirty="0"/>
              <a:t>visit concrete element method</a:t>
            </a:r>
            <a:r>
              <a:rPr lang="en-US" sz="3200" dirty="0"/>
              <a:t>)</a:t>
            </a:r>
          </a:p>
        </p:txBody>
      </p:sp>
    </p:spTree>
    <p:extLst>
      <p:ext uri="{BB962C8B-B14F-4D97-AF65-F5344CB8AC3E}">
        <p14:creationId xmlns:p14="http://schemas.microsoft.com/office/powerpoint/2010/main" val="14783925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F7429B-D3FF-489A-AB42-C0105D13C382}"/>
              </a:ext>
            </a:extLst>
          </p:cNvPr>
          <p:cNvSpPr/>
          <p:nvPr/>
        </p:nvSpPr>
        <p:spPr>
          <a:xfrm>
            <a:off x="1462872" y="1674674"/>
            <a:ext cx="9266255"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STILL CONFUSED?</a:t>
            </a:r>
          </a:p>
          <a:p>
            <a:pPr algn="ctr"/>
            <a:r>
              <a:rPr lang="en-US" sz="5400" b="0" cap="none" spc="0" dirty="0">
                <a:ln w="0"/>
                <a:solidFill>
                  <a:schemeClr val="tx1"/>
                </a:solidFill>
                <a:effectLst>
                  <a:outerShdw blurRad="38100" dist="19050" dir="2700000" algn="tl" rotWithShape="0">
                    <a:schemeClr val="dk1">
                      <a:alpha val="40000"/>
                    </a:schemeClr>
                  </a:outerShdw>
                </a:effectLst>
              </a:rPr>
              <a:t>LET’S BACK TO THE PROBLEM</a:t>
            </a:r>
          </a:p>
        </p:txBody>
      </p:sp>
    </p:spTree>
    <p:extLst>
      <p:ext uri="{BB962C8B-B14F-4D97-AF65-F5344CB8AC3E}">
        <p14:creationId xmlns:p14="http://schemas.microsoft.com/office/powerpoint/2010/main" val="40241665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3FBA-65A1-4ADF-A541-81361D580B07}"/>
              </a:ext>
            </a:extLst>
          </p:cNvPr>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6536861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DEAE1-2D3F-4E19-89FA-3E12D8FD0EBD}"/>
              </a:ext>
            </a:extLst>
          </p:cNvPr>
          <p:cNvPicPr>
            <a:picLocks noChangeAspect="1"/>
          </p:cNvPicPr>
          <p:nvPr/>
        </p:nvPicPr>
        <p:blipFill>
          <a:blip r:embed="rId2"/>
          <a:stretch>
            <a:fillRect/>
          </a:stretch>
        </p:blipFill>
        <p:spPr>
          <a:xfrm>
            <a:off x="0" y="29144"/>
            <a:ext cx="12192000" cy="6799711"/>
          </a:xfrm>
          <a:prstGeom prst="rect">
            <a:avLst/>
          </a:prstGeom>
        </p:spPr>
      </p:pic>
    </p:spTree>
    <p:extLst>
      <p:ext uri="{BB962C8B-B14F-4D97-AF65-F5344CB8AC3E}">
        <p14:creationId xmlns:p14="http://schemas.microsoft.com/office/powerpoint/2010/main" val="2213086268"/>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465</TotalTime>
  <Words>1087</Words>
  <Application>Microsoft Office PowerPoint</Application>
  <PresentationFormat>Widescreen</PresentationFormat>
  <Paragraphs>182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VISITOR</vt:lpstr>
      <vt:lpstr>PowerPoint Presentation</vt:lpstr>
      <vt:lpstr>Problem:</vt:lpstr>
      <vt:lpstr>introduction</vt:lpstr>
      <vt:lpstr>PowerPoint Presentation</vt:lpstr>
      <vt:lpstr>Introduction</vt:lpstr>
      <vt:lpstr>PowerPoint Presentation</vt:lpstr>
      <vt:lpstr>SOLUTION</vt:lpstr>
      <vt:lpstr>PowerPoint Presentation</vt:lpstr>
      <vt:lpstr>PowerPoint Presentation</vt:lpstr>
      <vt:lpstr>When to use:</vt:lpstr>
      <vt:lpstr>Side effect</vt:lpstr>
      <vt:lpstr>DIFFERENCES BETWEEN ITERATOR AND VISITOR:</vt:lpstr>
      <vt:lpstr>OTHER EXAMPLES</vt:lpstr>
      <vt:lpstr>Shopping in the supermarket</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dc:title>
  <dc:creator>ĐỖ THÁI BẢO</dc:creator>
  <cp:lastModifiedBy>ĐỖ THÁI BẢO</cp:lastModifiedBy>
  <cp:revision>32</cp:revision>
  <dcterms:created xsi:type="dcterms:W3CDTF">2017-12-02T12:10:26Z</dcterms:created>
  <dcterms:modified xsi:type="dcterms:W3CDTF">2017-12-03T05:38:28Z</dcterms:modified>
</cp:coreProperties>
</file>