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CC0000"/>
    <a:srgbClr val="A50021"/>
    <a:srgbClr val="787878"/>
    <a:srgbClr val="507E32"/>
    <a:srgbClr val="BC8C00"/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7433-B133-4388-827E-A04281187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219DF-5F8D-438E-8769-47BDC2C0E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CD33-F1AB-4EFE-9DED-FEA8F10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D77A-ED12-4AB7-B8D1-A3A22775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5E69-2EA9-4A50-9342-FC3FBCF5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6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1BE1-1101-4784-A918-1E13FFE4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E857-BA57-47E2-9CD6-0189BFAC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E91D-71C4-4470-909B-8DF3F780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05D4-E670-4611-ACA4-F9638032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E2C6-6D52-4201-8EDD-6A5886AB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2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B7993-8542-4518-BD6A-4812099D1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FC3D7-B21F-498C-93E6-91EA4071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E9F1-157E-44EF-AAB1-C9AB615E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16DF-989D-4D8A-A6C1-B9CD98DC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BDD9-B4C7-4D9C-B38F-9170A254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9546-D235-49EE-9166-94D1489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7046-4B8F-4BB1-A1CA-4CE52ACC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795C-491E-4988-ABB5-8F1615E0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49E1-ADD2-4AFA-8F04-B1472354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AF20-FC25-4FFE-9491-06906A20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8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0587-4C41-4B59-BA69-29281AC8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4EF2-A6E7-4445-8635-78E8F091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47A5-FB4B-4BE1-9FDC-1DA8FEF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905F-E442-4133-9C63-9412ED22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A0F5-8C6A-4B37-9108-596D896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8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3BE3-182C-4E97-A329-0B061957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A336-9DD2-41F0-B8E3-67ACFB0A9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79494-F1A6-4A8D-9DD1-DEA897D72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04A3B-74F6-4451-8C0E-784AB532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56CB-42F9-44B1-BEAA-DB22E556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8B01A-1507-460F-A506-755CA6D4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62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B5E6-74CC-4013-AEFE-42FE197B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2040-8EB6-410C-A6E2-08466124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D88D6-76EE-4747-9AFC-DC81952F9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2FA07-0AF4-430C-814E-9B1262DAB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6DC5F-8962-4496-A57F-F1F54A590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C5247-E642-46EB-AFBE-54FE1CC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4EB4E-3042-4CB0-B712-7069F28C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DE16B-981D-4A28-A70F-7B09B60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40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E978-FEC3-432A-B510-1DF6AB4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1E1DA-607D-40C1-AB9B-92419832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FC64-61F7-4192-A808-8F04E02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18F88-66B6-45C3-987F-6A289EE3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7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2C6B-79D9-4789-A229-8D73B064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7657A-1409-4C5E-A3FD-3F3734D3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5F4AB-337D-4FC0-A3F5-47C6F30E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5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46BA-3145-44A3-8D3C-7AAFEF84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272C-8526-4FCE-9ED1-45D75C33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A222E-0752-4ABF-A9E1-730772452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F319-C77D-4818-A819-A9E8F208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613F2-B96E-46AB-9BD1-1577A748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C02AE-820C-43C8-8C90-8D52B31D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0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49DD-2099-4AF3-A935-C7391677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BC286-0400-4E53-AEE9-CA167A3D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A97E0-622C-462D-912D-293B3665D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2D57D-DA7A-4010-9FB3-282E6D32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D622-F127-4E63-9C59-6529E117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58A7-4275-4231-A2D7-EA0A731B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1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7934C-5434-40AA-9FC4-A78AA34E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9A76-BF3D-4986-B738-46CD72A0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348B-69FF-416D-9F40-2A81BDA88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8B17-2718-43B3-8F95-32B83D05A95E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480-E0A6-413A-9138-9ADB860DC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12CC-A243-490C-8634-2B5E9ACE6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5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AF524D-7B1F-4476-805B-2DC177AF4BD8}"/>
              </a:ext>
            </a:extLst>
          </p:cNvPr>
          <p:cNvCxnSpPr>
            <a:cxnSpLocks/>
          </p:cNvCxnSpPr>
          <p:nvPr/>
        </p:nvCxnSpPr>
        <p:spPr>
          <a:xfrm flipH="1">
            <a:off x="412732" y="982412"/>
            <a:ext cx="2196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01555D-513B-4696-AEEA-8F0C09CBE72E}"/>
              </a:ext>
            </a:extLst>
          </p:cNvPr>
          <p:cNvCxnSpPr>
            <a:stCxn id="5" idx="4"/>
            <a:endCxn id="34" idx="0"/>
          </p:cNvCxnSpPr>
          <p:nvPr/>
        </p:nvCxnSpPr>
        <p:spPr>
          <a:xfrm flipH="1">
            <a:off x="2169664" y="5458777"/>
            <a:ext cx="0" cy="50579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EB2786-8EB1-4C51-A727-B2675A8C31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89852" y="5368777"/>
            <a:ext cx="1496988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DBCA44B-68EE-4244-BB17-D55997FAC981}"/>
              </a:ext>
            </a:extLst>
          </p:cNvPr>
          <p:cNvCxnSpPr/>
          <p:nvPr/>
        </p:nvCxnSpPr>
        <p:spPr>
          <a:xfrm>
            <a:off x="2081404" y="3482825"/>
            <a:ext cx="0" cy="648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9659AA7-9C3A-4697-96F5-0A1A6D0422BA}"/>
              </a:ext>
            </a:extLst>
          </p:cNvPr>
          <p:cNvCxnSpPr>
            <a:cxnSpLocks/>
          </p:cNvCxnSpPr>
          <p:nvPr/>
        </p:nvCxnSpPr>
        <p:spPr>
          <a:xfrm flipV="1">
            <a:off x="2088158" y="4120531"/>
            <a:ext cx="1656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EE8B58C-C09C-44E2-8FCD-2C950F7C7A0E}"/>
              </a:ext>
            </a:extLst>
          </p:cNvPr>
          <p:cNvCxnSpPr>
            <a:cxnSpLocks/>
          </p:cNvCxnSpPr>
          <p:nvPr/>
        </p:nvCxnSpPr>
        <p:spPr>
          <a:xfrm flipV="1">
            <a:off x="2911238" y="3440605"/>
            <a:ext cx="0" cy="68400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EC19AE6-3594-4341-A105-B9AC3C540346}"/>
              </a:ext>
            </a:extLst>
          </p:cNvPr>
          <p:cNvCxnSpPr>
            <a:cxnSpLocks/>
          </p:cNvCxnSpPr>
          <p:nvPr/>
        </p:nvCxnSpPr>
        <p:spPr>
          <a:xfrm flipV="1">
            <a:off x="3733565" y="3435842"/>
            <a:ext cx="0" cy="68400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B311D6-349C-4323-AE54-11DBE72E29E8}"/>
              </a:ext>
            </a:extLst>
          </p:cNvPr>
          <p:cNvCxnSpPr/>
          <p:nvPr/>
        </p:nvCxnSpPr>
        <p:spPr>
          <a:xfrm>
            <a:off x="1263324" y="3368523"/>
            <a:ext cx="0" cy="6480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BC1F24-183E-4C4B-949A-F45D66FB67D0}"/>
              </a:ext>
            </a:extLst>
          </p:cNvPr>
          <p:cNvCxnSpPr>
            <a:cxnSpLocks/>
          </p:cNvCxnSpPr>
          <p:nvPr/>
        </p:nvCxnSpPr>
        <p:spPr>
          <a:xfrm flipV="1">
            <a:off x="1258966" y="4006229"/>
            <a:ext cx="248400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730C9-09CA-4200-B957-AA1142552990}"/>
              </a:ext>
            </a:extLst>
          </p:cNvPr>
          <p:cNvCxnSpPr>
            <a:cxnSpLocks/>
          </p:cNvCxnSpPr>
          <p:nvPr/>
        </p:nvCxnSpPr>
        <p:spPr>
          <a:xfrm flipV="1">
            <a:off x="2079664" y="3366780"/>
            <a:ext cx="0" cy="64800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604FE3-B3CA-40F4-A75E-7E5349E9C3F1}"/>
              </a:ext>
            </a:extLst>
          </p:cNvPr>
          <p:cNvCxnSpPr>
            <a:cxnSpLocks/>
          </p:cNvCxnSpPr>
          <p:nvPr/>
        </p:nvCxnSpPr>
        <p:spPr>
          <a:xfrm flipV="1">
            <a:off x="2909135" y="3362017"/>
            <a:ext cx="0" cy="64800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00C908-7DD1-43D3-8EB8-FA79403570CD}"/>
              </a:ext>
            </a:extLst>
          </p:cNvPr>
          <p:cNvCxnSpPr>
            <a:cxnSpLocks/>
          </p:cNvCxnSpPr>
          <p:nvPr/>
        </p:nvCxnSpPr>
        <p:spPr>
          <a:xfrm flipV="1">
            <a:off x="3734634" y="3362017"/>
            <a:ext cx="0" cy="64800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72D579-E9D2-411D-A257-CCCC3A4F0AA8}"/>
              </a:ext>
            </a:extLst>
          </p:cNvPr>
          <p:cNvCxnSpPr/>
          <p:nvPr/>
        </p:nvCxnSpPr>
        <p:spPr>
          <a:xfrm>
            <a:off x="430723" y="3263747"/>
            <a:ext cx="0" cy="6480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69FF08-FFDE-4CC5-AC3A-44662D89D505}"/>
              </a:ext>
            </a:extLst>
          </p:cNvPr>
          <p:cNvCxnSpPr>
            <a:cxnSpLocks/>
          </p:cNvCxnSpPr>
          <p:nvPr/>
        </p:nvCxnSpPr>
        <p:spPr>
          <a:xfrm flipV="1">
            <a:off x="431922" y="3901453"/>
            <a:ext cx="3312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C0DCA1-F26F-4298-9604-21BCFD164818}"/>
              </a:ext>
            </a:extLst>
          </p:cNvPr>
          <p:cNvCxnSpPr>
            <a:cxnSpLocks/>
          </p:cNvCxnSpPr>
          <p:nvPr/>
        </p:nvCxnSpPr>
        <p:spPr>
          <a:xfrm flipV="1">
            <a:off x="1261349" y="3285819"/>
            <a:ext cx="0" cy="6120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83AAC6-F921-4B07-B7CD-146C33B86F06}"/>
              </a:ext>
            </a:extLst>
          </p:cNvPr>
          <p:cNvCxnSpPr>
            <a:cxnSpLocks/>
          </p:cNvCxnSpPr>
          <p:nvPr/>
        </p:nvCxnSpPr>
        <p:spPr>
          <a:xfrm flipV="1">
            <a:off x="2083674" y="3285819"/>
            <a:ext cx="0" cy="6120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DD3742-5DFC-4316-B4B4-9E3A84C3E7B3}"/>
              </a:ext>
            </a:extLst>
          </p:cNvPr>
          <p:cNvCxnSpPr>
            <a:cxnSpLocks/>
          </p:cNvCxnSpPr>
          <p:nvPr/>
        </p:nvCxnSpPr>
        <p:spPr>
          <a:xfrm>
            <a:off x="286325" y="3270097"/>
            <a:ext cx="4140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6D4EB3D-AA02-420B-9741-CB85D247C0CA}"/>
              </a:ext>
            </a:extLst>
          </p:cNvPr>
          <p:cNvSpPr/>
          <p:nvPr/>
        </p:nvSpPr>
        <p:spPr>
          <a:xfrm>
            <a:off x="589852" y="2840947"/>
            <a:ext cx="25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7E4376-863A-4777-85A9-865FCC424672}"/>
              </a:ext>
            </a:extLst>
          </p:cNvPr>
          <p:cNvSpPr/>
          <p:nvPr/>
        </p:nvSpPr>
        <p:spPr>
          <a:xfrm>
            <a:off x="849580" y="2839748"/>
            <a:ext cx="252000" cy="9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Leaky ReLU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27C98A-AA81-4D70-9F06-98E53CC42799}"/>
              </a:ext>
            </a:extLst>
          </p:cNvPr>
          <p:cNvSpPr/>
          <p:nvPr/>
        </p:nvSpPr>
        <p:spPr>
          <a:xfrm>
            <a:off x="1418499" y="2840947"/>
            <a:ext cx="25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E9921F-9243-4F34-A133-43EEFA7693EC}"/>
              </a:ext>
            </a:extLst>
          </p:cNvPr>
          <p:cNvSpPr/>
          <p:nvPr/>
        </p:nvSpPr>
        <p:spPr>
          <a:xfrm>
            <a:off x="1678227" y="2839748"/>
            <a:ext cx="252000" cy="9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Leaky ReLU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318422-6BB8-4797-82AE-B03484F9AC19}"/>
              </a:ext>
            </a:extLst>
          </p:cNvPr>
          <p:cNvSpPr/>
          <p:nvPr/>
        </p:nvSpPr>
        <p:spPr>
          <a:xfrm>
            <a:off x="2241551" y="2840947"/>
            <a:ext cx="25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2E7506-DD6B-4642-B9BA-A0485B7E3AB8}"/>
              </a:ext>
            </a:extLst>
          </p:cNvPr>
          <p:cNvSpPr/>
          <p:nvPr/>
        </p:nvSpPr>
        <p:spPr>
          <a:xfrm>
            <a:off x="2501279" y="2839748"/>
            <a:ext cx="252000" cy="9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Leaky ReLU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74B8D7-8B4D-41EF-A918-B26E0290BA91}"/>
              </a:ext>
            </a:extLst>
          </p:cNvPr>
          <p:cNvSpPr/>
          <p:nvPr/>
        </p:nvSpPr>
        <p:spPr>
          <a:xfrm>
            <a:off x="3066860" y="2840947"/>
            <a:ext cx="25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5C1EC17-7783-4387-BE9E-F304E7F53423}"/>
              </a:ext>
            </a:extLst>
          </p:cNvPr>
          <p:cNvSpPr/>
          <p:nvPr/>
        </p:nvSpPr>
        <p:spPr>
          <a:xfrm>
            <a:off x="3326588" y="2839748"/>
            <a:ext cx="252000" cy="9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Leaky ReLU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4F3066-8157-420C-AD79-C4F7A5979992}"/>
              </a:ext>
            </a:extLst>
          </p:cNvPr>
          <p:cNvSpPr/>
          <p:nvPr/>
        </p:nvSpPr>
        <p:spPr>
          <a:xfrm>
            <a:off x="3895507" y="2840947"/>
            <a:ext cx="25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A2CC73-25F5-47BF-BB60-EBEA9C159EE5}"/>
              </a:ext>
            </a:extLst>
          </p:cNvPr>
          <p:cNvCxnSpPr>
            <a:cxnSpLocks/>
          </p:cNvCxnSpPr>
          <p:nvPr/>
        </p:nvCxnSpPr>
        <p:spPr>
          <a:xfrm flipV="1">
            <a:off x="2909174" y="3285819"/>
            <a:ext cx="0" cy="6120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610B65-D25F-4994-ADA4-BF80BC182403}"/>
              </a:ext>
            </a:extLst>
          </p:cNvPr>
          <p:cNvCxnSpPr>
            <a:cxnSpLocks/>
          </p:cNvCxnSpPr>
          <p:nvPr/>
        </p:nvCxnSpPr>
        <p:spPr>
          <a:xfrm flipV="1">
            <a:off x="3734674" y="3285819"/>
            <a:ext cx="0" cy="6120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1EF5E5-C05F-45E9-A147-F283F98F398B}"/>
              </a:ext>
            </a:extLst>
          </p:cNvPr>
          <p:cNvSpPr txBox="1"/>
          <p:nvPr/>
        </p:nvSpPr>
        <p:spPr>
          <a:xfrm>
            <a:off x="286325" y="2458695"/>
            <a:ext cx="4139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Quicksand" pitchFamily="2" charset="0"/>
              </a:rPr>
              <a:t>ESRGAN Residual Dense Block</a:t>
            </a:r>
            <a:endParaRPr lang="en-CA" sz="1400" u="sng" dirty="0">
              <a:latin typeface="Quicksand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D7376F-B4BD-435A-B644-350872213ADE}"/>
              </a:ext>
            </a:extLst>
          </p:cNvPr>
          <p:cNvSpPr/>
          <p:nvPr/>
        </p:nvSpPr>
        <p:spPr>
          <a:xfrm>
            <a:off x="841852" y="5156100"/>
            <a:ext cx="1080000" cy="432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Residual Dense Block</a:t>
            </a:r>
            <a:endParaRPr lang="en-CA" sz="1100" dirty="0">
              <a:latin typeface="Quicksand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47015E-F2FD-44EF-B83F-EBEBD592A344}"/>
              </a:ext>
            </a:extLst>
          </p:cNvPr>
          <p:cNvCxnSpPr>
            <a:cxnSpLocks/>
          </p:cNvCxnSpPr>
          <p:nvPr/>
        </p:nvCxnSpPr>
        <p:spPr>
          <a:xfrm>
            <a:off x="367550" y="6058607"/>
            <a:ext cx="6480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A50BC356-B12B-4A58-AFF1-F3B8BEF26E7A}"/>
              </a:ext>
            </a:extLst>
          </p:cNvPr>
          <p:cNvSpPr/>
          <p:nvPr/>
        </p:nvSpPr>
        <p:spPr>
          <a:xfrm>
            <a:off x="2044553" y="5555148"/>
            <a:ext cx="252000" cy="252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dirty="0"/>
              <a:t>β</a:t>
            </a:r>
            <a:endParaRPr lang="en-CA" sz="11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0E5B3F-EDD0-46CE-A49C-9B747E638A05}"/>
              </a:ext>
            </a:extLst>
          </p:cNvPr>
          <p:cNvSpPr/>
          <p:nvPr/>
        </p:nvSpPr>
        <p:spPr>
          <a:xfrm>
            <a:off x="2086840" y="527877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×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4B68EF-9075-4B09-AC03-BF732D81E5B3}"/>
              </a:ext>
            </a:extLst>
          </p:cNvPr>
          <p:cNvSpPr/>
          <p:nvPr/>
        </p:nvSpPr>
        <p:spPr>
          <a:xfrm>
            <a:off x="2079664" y="596457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+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AD5E8A-8FCD-4C18-9E01-15465187BEF3}"/>
              </a:ext>
            </a:extLst>
          </p:cNvPr>
          <p:cNvCxnSpPr/>
          <p:nvPr/>
        </p:nvCxnSpPr>
        <p:spPr>
          <a:xfrm flipV="1">
            <a:off x="599378" y="5368777"/>
            <a:ext cx="0" cy="6857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DD6BA0-21D5-45EE-A0ED-26C36122EDDE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3927126" y="5458777"/>
            <a:ext cx="0" cy="50579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864EA9-CFC8-4EB3-B3B7-18F998BA54DE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2340138" y="5368777"/>
            <a:ext cx="1496988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324A7C4-5AD4-46AD-A0B1-F4F736050237}"/>
              </a:ext>
            </a:extLst>
          </p:cNvPr>
          <p:cNvSpPr/>
          <p:nvPr/>
        </p:nvSpPr>
        <p:spPr>
          <a:xfrm>
            <a:off x="2592138" y="5156100"/>
            <a:ext cx="1080000" cy="432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Residual Dense Block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085AE188-0DBD-4A6E-A56D-749ECCBB6F33}"/>
              </a:ext>
            </a:extLst>
          </p:cNvPr>
          <p:cNvSpPr/>
          <p:nvPr/>
        </p:nvSpPr>
        <p:spPr>
          <a:xfrm>
            <a:off x="3805952" y="5555148"/>
            <a:ext cx="252000" cy="252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dirty="0"/>
              <a:t>β</a:t>
            </a:r>
            <a:endParaRPr lang="en-CA" sz="11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8B31A7-1E0E-4A4E-BA31-EA830A749BF8}"/>
              </a:ext>
            </a:extLst>
          </p:cNvPr>
          <p:cNvSpPr/>
          <p:nvPr/>
        </p:nvSpPr>
        <p:spPr>
          <a:xfrm>
            <a:off x="3837126" y="527877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×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C35126-2AED-41D9-ACBF-81869C425452}"/>
              </a:ext>
            </a:extLst>
          </p:cNvPr>
          <p:cNvSpPr/>
          <p:nvPr/>
        </p:nvSpPr>
        <p:spPr>
          <a:xfrm>
            <a:off x="3847845" y="596457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+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CB8313-7F48-4805-8692-E1799EAAF127}"/>
              </a:ext>
            </a:extLst>
          </p:cNvPr>
          <p:cNvCxnSpPr/>
          <p:nvPr/>
        </p:nvCxnSpPr>
        <p:spPr>
          <a:xfrm flipV="1">
            <a:off x="2349664" y="5368777"/>
            <a:ext cx="0" cy="6857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0D0840-B107-40B9-B420-C57F927570FC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5667780" y="5458777"/>
            <a:ext cx="542" cy="50579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3B6053-BD97-465D-B65B-7EF6ADC5DE9A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4080792" y="5368777"/>
            <a:ext cx="1496988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1B6C550-0853-4126-93DA-A9349D8CA1EA}"/>
              </a:ext>
            </a:extLst>
          </p:cNvPr>
          <p:cNvSpPr/>
          <p:nvPr/>
        </p:nvSpPr>
        <p:spPr>
          <a:xfrm>
            <a:off x="4332792" y="5156100"/>
            <a:ext cx="1080000" cy="432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Residual Dense Block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1B219CD-6897-4BED-9681-B57AE594BD3C}"/>
              </a:ext>
            </a:extLst>
          </p:cNvPr>
          <p:cNvSpPr/>
          <p:nvPr/>
        </p:nvSpPr>
        <p:spPr>
          <a:xfrm>
            <a:off x="5548193" y="5555148"/>
            <a:ext cx="252000" cy="252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dirty="0"/>
              <a:t>β</a:t>
            </a:r>
            <a:endParaRPr lang="en-CA" sz="11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619664-2FB5-4A01-A6FD-D4DFD2FE3E05}"/>
              </a:ext>
            </a:extLst>
          </p:cNvPr>
          <p:cNvSpPr/>
          <p:nvPr/>
        </p:nvSpPr>
        <p:spPr>
          <a:xfrm>
            <a:off x="5577780" y="527877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×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4CC609C-F5ED-4081-919E-5F06744056FE}"/>
              </a:ext>
            </a:extLst>
          </p:cNvPr>
          <p:cNvSpPr/>
          <p:nvPr/>
        </p:nvSpPr>
        <p:spPr>
          <a:xfrm>
            <a:off x="5578322" y="596457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+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E7F244-8ED6-4F5E-A299-99B5943B6F4F}"/>
              </a:ext>
            </a:extLst>
          </p:cNvPr>
          <p:cNvCxnSpPr/>
          <p:nvPr/>
        </p:nvCxnSpPr>
        <p:spPr>
          <a:xfrm flipV="1">
            <a:off x="4090318" y="5368777"/>
            <a:ext cx="0" cy="6857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83555FAE-6054-48E1-88D2-F6166EFF3F50}"/>
              </a:ext>
            </a:extLst>
          </p:cNvPr>
          <p:cNvSpPr/>
          <p:nvPr/>
        </p:nvSpPr>
        <p:spPr>
          <a:xfrm>
            <a:off x="6136397" y="5934925"/>
            <a:ext cx="252000" cy="25200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dirty="0"/>
              <a:t>β</a:t>
            </a:r>
            <a:endParaRPr lang="en-CA" sz="11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66EB8F-3AF5-4499-BA95-AB7FB8CA92EC}"/>
              </a:ext>
            </a:extLst>
          </p:cNvPr>
          <p:cNvSpPr/>
          <p:nvPr/>
        </p:nvSpPr>
        <p:spPr>
          <a:xfrm>
            <a:off x="5878128" y="5967230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×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00A29B3-4B30-41EB-AE66-98FAF6C290B6}"/>
              </a:ext>
            </a:extLst>
          </p:cNvPr>
          <p:cNvSpPr/>
          <p:nvPr/>
        </p:nvSpPr>
        <p:spPr>
          <a:xfrm>
            <a:off x="6510869" y="596457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+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5A8F1F-8BA4-40D5-B6D5-D417E399CFFC}"/>
              </a:ext>
            </a:extLst>
          </p:cNvPr>
          <p:cNvCxnSpPr/>
          <p:nvPr/>
        </p:nvCxnSpPr>
        <p:spPr>
          <a:xfrm flipV="1">
            <a:off x="496191" y="6062514"/>
            <a:ext cx="0" cy="21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E449E3-54CA-4315-9255-9784B8CCA839}"/>
              </a:ext>
            </a:extLst>
          </p:cNvPr>
          <p:cNvCxnSpPr>
            <a:cxnSpLocks/>
          </p:cNvCxnSpPr>
          <p:nvPr/>
        </p:nvCxnSpPr>
        <p:spPr>
          <a:xfrm flipH="1">
            <a:off x="491428" y="6288555"/>
            <a:ext cx="6120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44F797-2BC5-4348-AFA8-B890619AA860}"/>
              </a:ext>
            </a:extLst>
          </p:cNvPr>
          <p:cNvCxnSpPr>
            <a:cxnSpLocks/>
            <a:endCxn id="68" idx="4"/>
          </p:cNvCxnSpPr>
          <p:nvPr/>
        </p:nvCxnSpPr>
        <p:spPr>
          <a:xfrm flipH="1" flipV="1">
            <a:off x="6600869" y="6144575"/>
            <a:ext cx="0" cy="144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10B2A78-81BB-4F72-9CBD-5823BCCB6045}"/>
              </a:ext>
            </a:extLst>
          </p:cNvPr>
          <p:cNvSpPr txBox="1"/>
          <p:nvPr/>
        </p:nvSpPr>
        <p:spPr>
          <a:xfrm>
            <a:off x="367360" y="4778454"/>
            <a:ext cx="64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Quicksand" pitchFamily="2" charset="0"/>
              </a:rPr>
              <a:t>ESRGAN Residual in Residual Dense Block</a:t>
            </a:r>
            <a:endParaRPr lang="en-CA" sz="1400" u="sng" dirty="0">
              <a:latin typeface="Quicksand" pitchFamily="2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4D3A6F-E4CC-41F6-854B-BC944E7434B6}"/>
              </a:ext>
            </a:extLst>
          </p:cNvPr>
          <p:cNvCxnSpPr>
            <a:cxnSpLocks/>
          </p:cNvCxnSpPr>
          <p:nvPr/>
        </p:nvCxnSpPr>
        <p:spPr>
          <a:xfrm>
            <a:off x="189664" y="1580410"/>
            <a:ext cx="2700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600F5B7-CBC5-466D-B66D-3D3454830B92}"/>
              </a:ext>
            </a:extLst>
          </p:cNvPr>
          <p:cNvSpPr/>
          <p:nvPr/>
        </p:nvSpPr>
        <p:spPr>
          <a:xfrm>
            <a:off x="589852" y="484219"/>
            <a:ext cx="25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294F72-0367-4AD5-AE37-FC12F712A310}"/>
              </a:ext>
            </a:extLst>
          </p:cNvPr>
          <p:cNvSpPr/>
          <p:nvPr/>
        </p:nvSpPr>
        <p:spPr>
          <a:xfrm>
            <a:off x="1381852" y="480206"/>
            <a:ext cx="252000" cy="10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Leaky ReLU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E02433-BBC5-497D-AD84-E8336DFCCE0E}"/>
              </a:ext>
            </a:extLst>
          </p:cNvPr>
          <p:cNvSpPr/>
          <p:nvPr/>
        </p:nvSpPr>
        <p:spPr>
          <a:xfrm>
            <a:off x="934278" y="480206"/>
            <a:ext cx="360000" cy="10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Batch Normalization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CBE0B37-5AF7-4896-A788-96B16BA3F159}"/>
              </a:ext>
            </a:extLst>
          </p:cNvPr>
          <p:cNvSpPr/>
          <p:nvPr/>
        </p:nvSpPr>
        <p:spPr>
          <a:xfrm>
            <a:off x="1719106" y="483679"/>
            <a:ext cx="25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133151D-39E1-4C13-9F2E-CB78EE60AF4C}"/>
              </a:ext>
            </a:extLst>
          </p:cNvPr>
          <p:cNvSpPr/>
          <p:nvPr/>
        </p:nvSpPr>
        <p:spPr>
          <a:xfrm>
            <a:off x="2063532" y="479666"/>
            <a:ext cx="360000" cy="10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Batch Normalization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E13D579-E210-4B25-8547-02D7456DB081}"/>
              </a:ext>
            </a:extLst>
          </p:cNvPr>
          <p:cNvSpPr/>
          <p:nvPr/>
        </p:nvSpPr>
        <p:spPr>
          <a:xfrm>
            <a:off x="2516129" y="1490410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+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E0200E5-187B-4D18-8EF9-CCDE3281DE38}"/>
              </a:ext>
            </a:extLst>
          </p:cNvPr>
          <p:cNvCxnSpPr/>
          <p:nvPr/>
        </p:nvCxnSpPr>
        <p:spPr>
          <a:xfrm flipH="1">
            <a:off x="2604838" y="979606"/>
            <a:ext cx="0" cy="50579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CED71C1-8FCE-4DB1-A033-73FC5B6B136E}"/>
              </a:ext>
            </a:extLst>
          </p:cNvPr>
          <p:cNvCxnSpPr/>
          <p:nvPr/>
        </p:nvCxnSpPr>
        <p:spPr>
          <a:xfrm flipV="1">
            <a:off x="412732" y="979606"/>
            <a:ext cx="0" cy="61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E43B94E-BBD9-40A3-A5CC-A74825E2CB2B}"/>
              </a:ext>
            </a:extLst>
          </p:cNvPr>
          <p:cNvSpPr txBox="1"/>
          <p:nvPr/>
        </p:nvSpPr>
        <p:spPr>
          <a:xfrm>
            <a:off x="189664" y="102062"/>
            <a:ext cx="2699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Quicksand" pitchFamily="2" charset="0"/>
              </a:rPr>
              <a:t>SRGAN Residual Block</a:t>
            </a:r>
            <a:endParaRPr lang="en-CA" sz="1400" u="sng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4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0B994-21C7-4A2F-AF55-C7AEA3616751}"/>
              </a:ext>
            </a:extLst>
          </p:cNvPr>
          <p:cNvCxnSpPr>
            <a:cxnSpLocks/>
          </p:cNvCxnSpPr>
          <p:nvPr/>
        </p:nvCxnSpPr>
        <p:spPr>
          <a:xfrm flipH="1">
            <a:off x="7708680" y="2127957"/>
            <a:ext cx="216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8C315C-A90E-46CC-8085-76631157C483}"/>
              </a:ext>
            </a:extLst>
          </p:cNvPr>
          <p:cNvCxnSpPr>
            <a:cxnSpLocks/>
          </p:cNvCxnSpPr>
          <p:nvPr/>
        </p:nvCxnSpPr>
        <p:spPr>
          <a:xfrm>
            <a:off x="1915868" y="2127957"/>
            <a:ext cx="4716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6BE4AC3-E14A-4F0C-958A-57D8F32A3BD5}"/>
              </a:ext>
            </a:extLst>
          </p:cNvPr>
          <p:cNvSpPr/>
          <p:nvPr/>
        </p:nvSpPr>
        <p:spPr>
          <a:xfrm>
            <a:off x="2206240" y="1585300"/>
            <a:ext cx="252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01CEA0-8332-486B-9841-B241BC7E5310}"/>
              </a:ext>
            </a:extLst>
          </p:cNvPr>
          <p:cNvSpPr/>
          <p:nvPr/>
        </p:nvSpPr>
        <p:spPr>
          <a:xfrm>
            <a:off x="2648183" y="1578498"/>
            <a:ext cx="869901" cy="108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Quicksand" pitchFamily="2" charset="0"/>
              </a:rPr>
              <a:t>Residual in Residual Dense Block</a:t>
            </a:r>
            <a:endParaRPr lang="en-CA" sz="1200" dirty="0">
              <a:latin typeface="Quicksan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D8336-0D38-4F00-A0A8-F934263B5FD4}"/>
              </a:ext>
            </a:extLst>
          </p:cNvPr>
          <p:cNvSpPr/>
          <p:nvPr/>
        </p:nvSpPr>
        <p:spPr>
          <a:xfrm>
            <a:off x="5036806" y="1585932"/>
            <a:ext cx="252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838E0-9748-4A01-B1E3-50F90EF77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91" t="14116" r="1241" b="45186"/>
          <a:stretch/>
        </p:blipFill>
        <p:spPr bwMode="auto">
          <a:xfrm>
            <a:off x="6647730" y="3348982"/>
            <a:ext cx="1080000" cy="10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E4143-814A-4849-8076-3B7CFBB5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0" t="13785" r="31678" b="44855"/>
          <a:stretch/>
        </p:blipFill>
        <p:spPr bwMode="auto">
          <a:xfrm>
            <a:off x="6647730" y="1591779"/>
            <a:ext cx="1080000" cy="10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0EC11-D637-45D2-B4E0-B5C5746A7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5" t="14116" r="62737" b="45186"/>
          <a:stretch/>
        </p:blipFill>
        <p:spPr bwMode="auto">
          <a:xfrm>
            <a:off x="965485" y="1591779"/>
            <a:ext cx="1080000" cy="10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145A5-3B32-4AA2-8BCD-C49E04DF4943}"/>
              </a:ext>
            </a:extLst>
          </p:cNvPr>
          <p:cNvCxnSpPr/>
          <p:nvPr/>
        </p:nvCxnSpPr>
        <p:spPr>
          <a:xfrm flipV="1">
            <a:off x="2547241" y="2141389"/>
            <a:ext cx="0" cy="61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D7CFC-0BC0-4718-8DDE-B8968300F0FE}"/>
              </a:ext>
            </a:extLst>
          </p:cNvPr>
          <p:cNvCxnSpPr>
            <a:cxnSpLocks/>
          </p:cNvCxnSpPr>
          <p:nvPr/>
        </p:nvCxnSpPr>
        <p:spPr>
          <a:xfrm flipH="1">
            <a:off x="2539109" y="2746102"/>
            <a:ext cx="284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972F-DA92-4DE0-B03B-C90F9720338C}"/>
              </a:ext>
            </a:extLst>
          </p:cNvPr>
          <p:cNvCxnSpPr>
            <a:cxnSpLocks/>
          </p:cNvCxnSpPr>
          <p:nvPr/>
        </p:nvCxnSpPr>
        <p:spPr>
          <a:xfrm flipH="1" flipV="1">
            <a:off x="5375837" y="2131778"/>
            <a:ext cx="0" cy="612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755DBA-7CEA-43D0-9F62-F0679E47AFBF}"/>
              </a:ext>
            </a:extLst>
          </p:cNvPr>
          <p:cNvSpPr/>
          <p:nvPr/>
        </p:nvSpPr>
        <p:spPr>
          <a:xfrm>
            <a:off x="3605593" y="1765300"/>
            <a:ext cx="360000" cy="72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•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81D1923-2A72-4D65-8A75-9CD1C78290CE}"/>
              </a:ext>
            </a:extLst>
          </p:cNvPr>
          <p:cNvSpPr/>
          <p:nvPr/>
        </p:nvSpPr>
        <p:spPr>
          <a:xfrm rot="16200000">
            <a:off x="5065369" y="1999300"/>
            <a:ext cx="1080000" cy="25200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Upsampling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16D41-3E96-4DE0-9ED8-83D640681A7B}"/>
              </a:ext>
            </a:extLst>
          </p:cNvPr>
          <p:cNvSpPr/>
          <p:nvPr/>
        </p:nvSpPr>
        <p:spPr>
          <a:xfrm>
            <a:off x="5834900" y="1585300"/>
            <a:ext cx="252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B7F3D-C9A5-4D3C-9C94-2C7C9ACFF741}"/>
              </a:ext>
            </a:extLst>
          </p:cNvPr>
          <p:cNvSpPr/>
          <p:nvPr/>
        </p:nvSpPr>
        <p:spPr>
          <a:xfrm>
            <a:off x="6191513" y="1585300"/>
            <a:ext cx="252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981A7-8DDF-40AD-9333-1E0D502B61F4}"/>
              </a:ext>
            </a:extLst>
          </p:cNvPr>
          <p:cNvSpPr txBox="1"/>
          <p:nvPr/>
        </p:nvSpPr>
        <p:spPr>
          <a:xfrm>
            <a:off x="892767" y="982284"/>
            <a:ext cx="12169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Quicksand" pitchFamily="2" charset="0"/>
              </a:rPr>
              <a:t>Low Resolution input</a:t>
            </a:r>
          </a:p>
          <a:p>
            <a:pPr algn="ctr"/>
            <a:r>
              <a:rPr lang="en-US" sz="1100" dirty="0">
                <a:latin typeface="Quicksand" pitchFamily="2" charset="0"/>
              </a:rPr>
              <a:t>(64x64)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896D3A-63D2-4192-8618-A6DD69477C03}"/>
              </a:ext>
            </a:extLst>
          </p:cNvPr>
          <p:cNvSpPr txBox="1"/>
          <p:nvPr/>
        </p:nvSpPr>
        <p:spPr>
          <a:xfrm>
            <a:off x="6498993" y="982284"/>
            <a:ext cx="13774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Quicksand" pitchFamily="2" charset="0"/>
              </a:rPr>
              <a:t>Super Resolution output</a:t>
            </a:r>
          </a:p>
          <a:p>
            <a:pPr algn="ctr"/>
            <a:r>
              <a:rPr lang="en-US" sz="1100" dirty="0">
                <a:latin typeface="Quicksand" pitchFamily="2" charset="0"/>
              </a:rPr>
              <a:t>(512x512)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0110C-28BB-4326-9FEF-3D4115A5DABA}"/>
              </a:ext>
            </a:extLst>
          </p:cNvPr>
          <p:cNvSpPr txBox="1"/>
          <p:nvPr/>
        </p:nvSpPr>
        <p:spPr>
          <a:xfrm>
            <a:off x="6518574" y="2744865"/>
            <a:ext cx="13774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Quicksand" pitchFamily="2" charset="0"/>
              </a:rPr>
              <a:t>High Resolution target</a:t>
            </a:r>
          </a:p>
          <a:p>
            <a:pPr algn="ctr"/>
            <a:r>
              <a:rPr lang="en-US" sz="1100" dirty="0">
                <a:latin typeface="Quicksand" pitchFamily="2" charset="0"/>
              </a:rPr>
              <a:t>(512x512)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EF9EF-1AA1-455D-8F1D-923D1B11E6EF}"/>
              </a:ext>
            </a:extLst>
          </p:cNvPr>
          <p:cNvSpPr txBox="1"/>
          <p:nvPr/>
        </p:nvSpPr>
        <p:spPr>
          <a:xfrm>
            <a:off x="965486" y="450565"/>
            <a:ext cx="818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Quicksand" pitchFamily="2" charset="0"/>
              </a:rPr>
              <a:t>ESRGAN Generator</a:t>
            </a:r>
          </a:p>
          <a:p>
            <a:pPr algn="ctr"/>
            <a:r>
              <a:rPr lang="en-US" sz="1400" i="1" dirty="0">
                <a:latin typeface="Quicksand" pitchFamily="2" charset="0"/>
              </a:rPr>
              <a:t>Residual in Residual Dense Block Network (RRDBNet)</a:t>
            </a:r>
            <a:endParaRPr lang="en-CA" sz="1400" i="1" dirty="0">
              <a:latin typeface="Quicksand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9D8FD9-65CA-4B4D-9892-1278FC4D9B44}"/>
              </a:ext>
            </a:extLst>
          </p:cNvPr>
          <p:cNvCxnSpPr>
            <a:cxnSpLocks/>
          </p:cNvCxnSpPr>
          <p:nvPr/>
        </p:nvCxnSpPr>
        <p:spPr>
          <a:xfrm flipV="1">
            <a:off x="7920430" y="2160439"/>
            <a:ext cx="0" cy="169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E03354-1A24-41A0-9BA9-A83550906B2A}"/>
              </a:ext>
            </a:extLst>
          </p:cNvPr>
          <p:cNvCxnSpPr>
            <a:endCxn id="8" idx="3"/>
          </p:cNvCxnSpPr>
          <p:nvPr/>
        </p:nvCxnSpPr>
        <p:spPr>
          <a:xfrm flipH="1">
            <a:off x="7727730" y="3880557"/>
            <a:ext cx="1990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316A8C-E72C-491C-8E28-50839D692502}"/>
              </a:ext>
            </a:extLst>
          </p:cNvPr>
          <p:cNvSpPr txBox="1"/>
          <p:nvPr/>
        </p:nvSpPr>
        <p:spPr>
          <a:xfrm>
            <a:off x="7926780" y="2618829"/>
            <a:ext cx="1225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Quicksand" pitchFamily="2" charset="0"/>
              </a:rPr>
              <a:t>Perceptual Loss</a:t>
            </a:r>
          </a:p>
          <a:p>
            <a:pPr algn="ctr"/>
            <a:r>
              <a:rPr lang="en-US" sz="1100" i="1" dirty="0">
                <a:latin typeface="Quicksand" pitchFamily="2" charset="0"/>
              </a:rPr>
              <a:t>on VGG feature maps before activation</a:t>
            </a:r>
            <a:endParaRPr lang="en-CA" sz="1100" i="1" dirty="0">
              <a:latin typeface="Quicksan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48B2B-1F38-4590-80E2-9878858E3684}"/>
              </a:ext>
            </a:extLst>
          </p:cNvPr>
          <p:cNvSpPr txBox="1"/>
          <p:nvPr/>
        </p:nvSpPr>
        <p:spPr>
          <a:xfrm>
            <a:off x="3609619" y="1496400"/>
            <a:ext cx="362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Quicksand" pitchFamily="2" charset="0"/>
              </a:rPr>
              <a:t>x9</a:t>
            </a:r>
            <a:endParaRPr lang="en-CA" sz="1200" dirty="0">
              <a:latin typeface="Quicksand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D1B064-3935-442C-A82F-17511579BC50}"/>
              </a:ext>
            </a:extLst>
          </p:cNvPr>
          <p:cNvSpPr/>
          <p:nvPr/>
        </p:nvSpPr>
        <p:spPr>
          <a:xfrm>
            <a:off x="4063373" y="1591778"/>
            <a:ext cx="869901" cy="108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Quicksand" pitchFamily="2" charset="0"/>
              </a:rPr>
              <a:t>Residual in Residual Dense Block</a:t>
            </a:r>
            <a:endParaRPr lang="en-CA" sz="12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6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4FDD67-38F6-4335-9B8E-E10DC8BC1B23}"/>
              </a:ext>
            </a:extLst>
          </p:cNvPr>
          <p:cNvCxnSpPr>
            <a:cxnSpLocks/>
          </p:cNvCxnSpPr>
          <p:nvPr/>
        </p:nvCxnSpPr>
        <p:spPr>
          <a:xfrm>
            <a:off x="2630691" y="2892409"/>
            <a:ext cx="4896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7D4611E-E980-4F09-B05E-756E500A38C3}"/>
              </a:ext>
            </a:extLst>
          </p:cNvPr>
          <p:cNvSpPr/>
          <p:nvPr/>
        </p:nvSpPr>
        <p:spPr>
          <a:xfrm>
            <a:off x="2837752" y="2386199"/>
            <a:ext cx="25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8F9821-8F4F-4845-A386-EC34F5A147CA}"/>
              </a:ext>
            </a:extLst>
          </p:cNvPr>
          <p:cNvSpPr/>
          <p:nvPr/>
        </p:nvSpPr>
        <p:spPr>
          <a:xfrm>
            <a:off x="3102242" y="2385000"/>
            <a:ext cx="252000" cy="10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Leaky ReLU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C13A1F-EDE6-4D00-8CDC-C547B90AA31F}"/>
              </a:ext>
            </a:extLst>
          </p:cNvPr>
          <p:cNvSpPr/>
          <p:nvPr/>
        </p:nvSpPr>
        <p:spPr>
          <a:xfrm>
            <a:off x="3728278" y="2385000"/>
            <a:ext cx="360000" cy="10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Batch Normalization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A072C-4266-480B-88B3-DFDA5205523D}"/>
              </a:ext>
            </a:extLst>
          </p:cNvPr>
          <p:cNvSpPr/>
          <p:nvPr/>
        </p:nvSpPr>
        <p:spPr>
          <a:xfrm>
            <a:off x="4100183" y="2385000"/>
            <a:ext cx="252000" cy="10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Leaky ReLU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3E9DC-A554-41C3-9A5D-2EA6AF7B95D7}"/>
              </a:ext>
            </a:extLst>
          </p:cNvPr>
          <p:cNvSpPr/>
          <p:nvPr/>
        </p:nvSpPr>
        <p:spPr>
          <a:xfrm>
            <a:off x="3464373" y="2385000"/>
            <a:ext cx="25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2D3842-9794-4751-82D5-F0602360EEE9}"/>
              </a:ext>
            </a:extLst>
          </p:cNvPr>
          <p:cNvSpPr/>
          <p:nvPr/>
        </p:nvSpPr>
        <p:spPr>
          <a:xfrm>
            <a:off x="4457615" y="2529000"/>
            <a:ext cx="828000" cy="72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rgbClr val="0070C0"/>
                </a:solidFill>
                <a:latin typeface="Quicksand" pitchFamily="2" charset="0"/>
              </a:rPr>
              <a:t>•</a:t>
            </a:r>
            <a:r>
              <a:rPr lang="en-CA" sz="28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en-CA" sz="2800" dirty="0">
                <a:solidFill>
                  <a:schemeClr val="accent6"/>
                </a:solidFill>
                <a:latin typeface="Quicksand" pitchFamily="2" charset="0"/>
              </a:rPr>
              <a:t>•</a:t>
            </a:r>
            <a:r>
              <a:rPr lang="en-CA" sz="28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en-CA" sz="2800" dirty="0">
                <a:solidFill>
                  <a:schemeClr val="accent4"/>
                </a:solidFill>
                <a:latin typeface="Quicksand" pitchFamily="2" charset="0"/>
              </a:rPr>
              <a:t>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53E53-E570-4E05-94A4-E66B6B2F7E2E}"/>
              </a:ext>
            </a:extLst>
          </p:cNvPr>
          <p:cNvSpPr/>
          <p:nvPr/>
        </p:nvSpPr>
        <p:spPr>
          <a:xfrm>
            <a:off x="5656528" y="2385000"/>
            <a:ext cx="360000" cy="10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Batch Normalization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546F0-B613-4F39-A82B-8E99BDF222A7}"/>
              </a:ext>
            </a:extLst>
          </p:cNvPr>
          <p:cNvSpPr/>
          <p:nvPr/>
        </p:nvSpPr>
        <p:spPr>
          <a:xfrm>
            <a:off x="6028433" y="2385000"/>
            <a:ext cx="252000" cy="10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Leaky ReLU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F0C369-D8C6-412C-8EE9-C56E68AF068B}"/>
              </a:ext>
            </a:extLst>
          </p:cNvPr>
          <p:cNvSpPr/>
          <p:nvPr/>
        </p:nvSpPr>
        <p:spPr>
          <a:xfrm>
            <a:off x="5392623" y="2385000"/>
            <a:ext cx="25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Convolution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DDA2C-B9EE-476D-AC0C-8C00BB8C46CD}"/>
              </a:ext>
            </a:extLst>
          </p:cNvPr>
          <p:cNvSpPr txBox="1"/>
          <p:nvPr/>
        </p:nvSpPr>
        <p:spPr>
          <a:xfrm>
            <a:off x="4690505" y="2255736"/>
            <a:ext cx="362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Quicksand" pitchFamily="2" charset="0"/>
              </a:rPr>
              <a:t>x6</a:t>
            </a:r>
            <a:endParaRPr lang="en-CA" sz="1200" dirty="0">
              <a:latin typeface="Quicksan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4FA16-DC4E-4B42-9010-0DB38B794B32}"/>
              </a:ext>
            </a:extLst>
          </p:cNvPr>
          <p:cNvSpPr/>
          <p:nvPr/>
        </p:nvSpPr>
        <p:spPr>
          <a:xfrm>
            <a:off x="6404264" y="2385000"/>
            <a:ext cx="252000" cy="10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Dense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31A48-6138-4914-A9E4-B999BFA4D80F}"/>
              </a:ext>
            </a:extLst>
          </p:cNvPr>
          <p:cNvSpPr/>
          <p:nvPr/>
        </p:nvSpPr>
        <p:spPr>
          <a:xfrm>
            <a:off x="6666795" y="2385000"/>
            <a:ext cx="252000" cy="10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Leaky ReLU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A14546-2FE3-4EF2-8C28-BECA5F00797D}"/>
              </a:ext>
            </a:extLst>
          </p:cNvPr>
          <p:cNvSpPr/>
          <p:nvPr/>
        </p:nvSpPr>
        <p:spPr>
          <a:xfrm>
            <a:off x="7055145" y="2385000"/>
            <a:ext cx="252000" cy="10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latin typeface="Quicksand" pitchFamily="2" charset="0"/>
              </a:rPr>
              <a:t>Dense</a:t>
            </a:r>
            <a:endParaRPr lang="en-CA" sz="1100" dirty="0">
              <a:latin typeface="Quicksand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64C51D-92AA-44EC-86C6-10B72C0AE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0" t="13785" r="31678" b="44855"/>
          <a:stretch/>
        </p:blipFill>
        <p:spPr bwMode="auto">
          <a:xfrm>
            <a:off x="1549430" y="2349000"/>
            <a:ext cx="1080000" cy="10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9FA804-265C-4B27-BA87-B276DF4765EE}"/>
              </a:ext>
            </a:extLst>
          </p:cNvPr>
          <p:cNvSpPr txBox="1"/>
          <p:nvPr/>
        </p:nvSpPr>
        <p:spPr>
          <a:xfrm>
            <a:off x="7503645" y="2588918"/>
            <a:ext cx="14879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baseline="0" dirty="0">
                <a:latin typeface="Quicksand" pitchFamily="2" charset="0"/>
              </a:rPr>
              <a:t>More realistic than a randomly sampled fake data?</a:t>
            </a:r>
            <a:endParaRPr lang="en-CA" sz="1100" dirty="0">
              <a:latin typeface="Quicksan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AD095C-9DC5-413C-9CA0-29843D813EF6}"/>
              </a:ext>
            </a:extLst>
          </p:cNvPr>
          <p:cNvSpPr txBox="1"/>
          <p:nvPr/>
        </p:nvSpPr>
        <p:spPr>
          <a:xfrm>
            <a:off x="1549430" y="1779321"/>
            <a:ext cx="744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Quicksand" pitchFamily="2" charset="0"/>
              </a:rPr>
              <a:t>ESRGAN Discriminator</a:t>
            </a:r>
          </a:p>
          <a:p>
            <a:pPr algn="ctr"/>
            <a:r>
              <a:rPr lang="en-US" sz="1400" i="1" dirty="0">
                <a:latin typeface="Quicksand" pitchFamily="2" charset="0"/>
              </a:rPr>
              <a:t>Relativistic average discriminator with VGG28 architecture</a:t>
            </a:r>
            <a:endParaRPr lang="en-CA" sz="1400" i="1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0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148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Quicksand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DOURTHE</dc:creator>
  <cp:lastModifiedBy>Benjamin DOURTHE</cp:lastModifiedBy>
  <cp:revision>61</cp:revision>
  <dcterms:created xsi:type="dcterms:W3CDTF">2020-10-20T15:19:31Z</dcterms:created>
  <dcterms:modified xsi:type="dcterms:W3CDTF">2021-06-16T19:12:39Z</dcterms:modified>
</cp:coreProperties>
</file>