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2" r:id="rId2"/>
    <p:sldId id="263" r:id="rId3"/>
    <p:sldId id="261" r:id="rId4"/>
    <p:sldId id="264" r:id="rId5"/>
    <p:sldId id="256" r:id="rId6"/>
    <p:sldId id="259" r:id="rId7"/>
    <p:sldId id="271" r:id="rId8"/>
    <p:sldId id="265" r:id="rId9"/>
    <p:sldId id="257" r:id="rId10"/>
    <p:sldId id="258" r:id="rId11"/>
    <p:sldId id="260" r:id="rId12"/>
    <p:sldId id="266" r:id="rId13"/>
    <p:sldId id="267" r:id="rId14"/>
    <p:sldId id="268" r:id="rId15"/>
    <p:sldId id="277" r:id="rId16"/>
    <p:sldId id="269" r:id="rId17"/>
    <p:sldId id="270" r:id="rId18"/>
    <p:sldId id="273" r:id="rId19"/>
    <p:sldId id="274" r:id="rId20"/>
    <p:sldId id="275" r:id="rId21"/>
    <p:sldId id="278" r:id="rId22"/>
    <p:sldId id="276" r:id="rId23"/>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71" autoAdjust="0"/>
  </p:normalViewPr>
  <p:slideViewPr>
    <p:cSldViewPr>
      <p:cViewPr varScale="1">
        <p:scale>
          <a:sx n="73" d="100"/>
          <a:sy n="73" d="100"/>
        </p:scale>
        <p:origin x="-1714" y="-7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C53FD3-6409-428B-9FDB-6E11CE75439D}" type="datetimeFigureOut">
              <a:rPr lang="nl-BE" smtClean="0"/>
              <a:t>29/10/2013</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B2B02B-21CA-400E-9343-3395E0539747}" type="slidenum">
              <a:rPr lang="nl-BE" smtClean="0"/>
              <a:t>‹#›</a:t>
            </a:fld>
            <a:endParaRPr lang="nl-BE"/>
          </a:p>
        </p:txBody>
      </p:sp>
    </p:spTree>
    <p:extLst>
      <p:ext uri="{BB962C8B-B14F-4D97-AF65-F5344CB8AC3E}">
        <p14:creationId xmlns:p14="http://schemas.microsoft.com/office/powerpoint/2010/main" val="1716193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9DB2B02B-21CA-400E-9343-3395E0539747}" type="slidenum">
              <a:rPr lang="nl-BE" smtClean="0"/>
              <a:t>5</a:t>
            </a:fld>
            <a:endParaRPr lang="nl-BE"/>
          </a:p>
        </p:txBody>
      </p:sp>
    </p:spTree>
    <p:extLst>
      <p:ext uri="{BB962C8B-B14F-4D97-AF65-F5344CB8AC3E}">
        <p14:creationId xmlns:p14="http://schemas.microsoft.com/office/powerpoint/2010/main" val="553922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9DB2B02B-21CA-400E-9343-3395E0539747}" type="slidenum">
              <a:rPr lang="nl-BE" smtClean="0"/>
              <a:t>6</a:t>
            </a:fld>
            <a:endParaRPr lang="nl-BE"/>
          </a:p>
        </p:txBody>
      </p:sp>
    </p:spTree>
    <p:extLst>
      <p:ext uri="{BB962C8B-B14F-4D97-AF65-F5344CB8AC3E}">
        <p14:creationId xmlns:p14="http://schemas.microsoft.com/office/powerpoint/2010/main" val="553922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9DB2B02B-21CA-400E-9343-3395E0539747}" type="slidenum">
              <a:rPr lang="nl-BE" smtClean="0"/>
              <a:t>7</a:t>
            </a:fld>
            <a:endParaRPr lang="nl-BE"/>
          </a:p>
        </p:txBody>
      </p:sp>
    </p:spTree>
    <p:extLst>
      <p:ext uri="{BB962C8B-B14F-4D97-AF65-F5344CB8AC3E}">
        <p14:creationId xmlns:p14="http://schemas.microsoft.com/office/powerpoint/2010/main" val="553922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9DB2B02B-21CA-400E-9343-3395E0539747}" type="slidenum">
              <a:rPr lang="nl-BE" smtClean="0"/>
              <a:t>10</a:t>
            </a:fld>
            <a:endParaRPr lang="nl-BE"/>
          </a:p>
        </p:txBody>
      </p:sp>
    </p:spTree>
    <p:extLst>
      <p:ext uri="{BB962C8B-B14F-4D97-AF65-F5344CB8AC3E}">
        <p14:creationId xmlns:p14="http://schemas.microsoft.com/office/powerpoint/2010/main" val="2079067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9DB2B02B-21CA-400E-9343-3395E0539747}" type="slidenum">
              <a:rPr lang="nl-BE" smtClean="0"/>
              <a:t>11</a:t>
            </a:fld>
            <a:endParaRPr lang="nl-BE"/>
          </a:p>
        </p:txBody>
      </p:sp>
    </p:spTree>
    <p:extLst>
      <p:ext uri="{BB962C8B-B14F-4D97-AF65-F5344CB8AC3E}">
        <p14:creationId xmlns:p14="http://schemas.microsoft.com/office/powerpoint/2010/main" val="2079067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B071EBD7-50D7-45E5-9E0A-E46257FF674E}" type="datetimeFigureOut">
              <a:rPr lang="nl-BE" smtClean="0"/>
              <a:t>29/10/2013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F168C58-752A-421E-BCF5-EA168BB159DF}" type="slidenum">
              <a:rPr lang="nl-BE" smtClean="0"/>
              <a:t>‹#›</a:t>
            </a:fld>
            <a:endParaRPr lang="nl-BE"/>
          </a:p>
        </p:txBody>
      </p:sp>
    </p:spTree>
    <p:extLst>
      <p:ext uri="{BB962C8B-B14F-4D97-AF65-F5344CB8AC3E}">
        <p14:creationId xmlns:p14="http://schemas.microsoft.com/office/powerpoint/2010/main" val="2825452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B071EBD7-50D7-45E5-9E0A-E46257FF674E}" type="datetimeFigureOut">
              <a:rPr lang="nl-BE" smtClean="0"/>
              <a:t>29/10/2013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F168C58-752A-421E-BCF5-EA168BB159DF}" type="slidenum">
              <a:rPr lang="nl-BE" smtClean="0"/>
              <a:t>‹#›</a:t>
            </a:fld>
            <a:endParaRPr lang="nl-BE"/>
          </a:p>
        </p:txBody>
      </p:sp>
    </p:spTree>
    <p:extLst>
      <p:ext uri="{BB962C8B-B14F-4D97-AF65-F5344CB8AC3E}">
        <p14:creationId xmlns:p14="http://schemas.microsoft.com/office/powerpoint/2010/main" val="2919471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B071EBD7-50D7-45E5-9E0A-E46257FF674E}" type="datetimeFigureOut">
              <a:rPr lang="nl-BE" smtClean="0"/>
              <a:t>29/10/2013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F168C58-752A-421E-BCF5-EA168BB159DF}" type="slidenum">
              <a:rPr lang="nl-BE" smtClean="0"/>
              <a:t>‹#›</a:t>
            </a:fld>
            <a:endParaRPr lang="nl-BE"/>
          </a:p>
        </p:txBody>
      </p:sp>
    </p:spTree>
    <p:extLst>
      <p:ext uri="{BB962C8B-B14F-4D97-AF65-F5344CB8AC3E}">
        <p14:creationId xmlns:p14="http://schemas.microsoft.com/office/powerpoint/2010/main" val="2808375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B071EBD7-50D7-45E5-9E0A-E46257FF674E}" type="datetimeFigureOut">
              <a:rPr lang="nl-BE" smtClean="0"/>
              <a:t>29/10/2013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F168C58-752A-421E-BCF5-EA168BB159DF}" type="slidenum">
              <a:rPr lang="nl-BE" smtClean="0"/>
              <a:t>‹#›</a:t>
            </a:fld>
            <a:endParaRPr lang="nl-BE"/>
          </a:p>
        </p:txBody>
      </p:sp>
    </p:spTree>
    <p:extLst>
      <p:ext uri="{BB962C8B-B14F-4D97-AF65-F5344CB8AC3E}">
        <p14:creationId xmlns:p14="http://schemas.microsoft.com/office/powerpoint/2010/main" val="452853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71EBD7-50D7-45E5-9E0A-E46257FF674E}" type="datetimeFigureOut">
              <a:rPr lang="nl-BE" smtClean="0"/>
              <a:t>29/10/2013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F168C58-752A-421E-BCF5-EA168BB159DF}" type="slidenum">
              <a:rPr lang="nl-BE" smtClean="0"/>
              <a:t>‹#›</a:t>
            </a:fld>
            <a:endParaRPr lang="nl-BE"/>
          </a:p>
        </p:txBody>
      </p:sp>
    </p:spTree>
    <p:extLst>
      <p:ext uri="{BB962C8B-B14F-4D97-AF65-F5344CB8AC3E}">
        <p14:creationId xmlns:p14="http://schemas.microsoft.com/office/powerpoint/2010/main" val="3689586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B071EBD7-50D7-45E5-9E0A-E46257FF674E}" type="datetimeFigureOut">
              <a:rPr lang="nl-BE" smtClean="0"/>
              <a:t>29/10/2013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F168C58-752A-421E-BCF5-EA168BB159DF}" type="slidenum">
              <a:rPr lang="nl-BE" smtClean="0"/>
              <a:t>‹#›</a:t>
            </a:fld>
            <a:endParaRPr lang="nl-BE"/>
          </a:p>
        </p:txBody>
      </p:sp>
    </p:spTree>
    <p:extLst>
      <p:ext uri="{BB962C8B-B14F-4D97-AF65-F5344CB8AC3E}">
        <p14:creationId xmlns:p14="http://schemas.microsoft.com/office/powerpoint/2010/main" val="4233103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B071EBD7-50D7-45E5-9E0A-E46257FF674E}" type="datetimeFigureOut">
              <a:rPr lang="nl-BE" smtClean="0"/>
              <a:t>29/10/2013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F168C58-752A-421E-BCF5-EA168BB159DF}" type="slidenum">
              <a:rPr lang="nl-BE" smtClean="0"/>
              <a:t>‹#›</a:t>
            </a:fld>
            <a:endParaRPr lang="nl-BE"/>
          </a:p>
        </p:txBody>
      </p:sp>
    </p:spTree>
    <p:extLst>
      <p:ext uri="{BB962C8B-B14F-4D97-AF65-F5344CB8AC3E}">
        <p14:creationId xmlns:p14="http://schemas.microsoft.com/office/powerpoint/2010/main" val="33459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B071EBD7-50D7-45E5-9E0A-E46257FF674E}" type="datetimeFigureOut">
              <a:rPr lang="nl-BE" smtClean="0"/>
              <a:t>29/10/2013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F168C58-752A-421E-BCF5-EA168BB159DF}" type="slidenum">
              <a:rPr lang="nl-BE" smtClean="0"/>
              <a:t>‹#›</a:t>
            </a:fld>
            <a:endParaRPr lang="nl-BE"/>
          </a:p>
        </p:txBody>
      </p:sp>
    </p:spTree>
    <p:extLst>
      <p:ext uri="{BB962C8B-B14F-4D97-AF65-F5344CB8AC3E}">
        <p14:creationId xmlns:p14="http://schemas.microsoft.com/office/powerpoint/2010/main" val="16220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71EBD7-50D7-45E5-9E0A-E46257FF674E}" type="datetimeFigureOut">
              <a:rPr lang="nl-BE" smtClean="0"/>
              <a:t>29/10/2013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F168C58-752A-421E-BCF5-EA168BB159DF}" type="slidenum">
              <a:rPr lang="nl-BE" smtClean="0"/>
              <a:t>‹#›</a:t>
            </a:fld>
            <a:endParaRPr lang="nl-BE"/>
          </a:p>
        </p:txBody>
      </p:sp>
    </p:spTree>
    <p:extLst>
      <p:ext uri="{BB962C8B-B14F-4D97-AF65-F5344CB8AC3E}">
        <p14:creationId xmlns:p14="http://schemas.microsoft.com/office/powerpoint/2010/main" val="87871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1EBD7-50D7-45E5-9E0A-E46257FF674E}" type="datetimeFigureOut">
              <a:rPr lang="nl-BE" smtClean="0"/>
              <a:t>29/10/2013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F168C58-752A-421E-BCF5-EA168BB159DF}" type="slidenum">
              <a:rPr lang="nl-BE" smtClean="0"/>
              <a:t>‹#›</a:t>
            </a:fld>
            <a:endParaRPr lang="nl-BE"/>
          </a:p>
        </p:txBody>
      </p:sp>
    </p:spTree>
    <p:extLst>
      <p:ext uri="{BB962C8B-B14F-4D97-AF65-F5344CB8AC3E}">
        <p14:creationId xmlns:p14="http://schemas.microsoft.com/office/powerpoint/2010/main" val="2299921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71EBD7-50D7-45E5-9E0A-E46257FF674E}" type="datetimeFigureOut">
              <a:rPr lang="nl-BE" smtClean="0"/>
              <a:t>29/10/2013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F168C58-752A-421E-BCF5-EA168BB159DF}" type="slidenum">
              <a:rPr lang="nl-BE" smtClean="0"/>
              <a:t>‹#›</a:t>
            </a:fld>
            <a:endParaRPr lang="nl-BE"/>
          </a:p>
        </p:txBody>
      </p:sp>
    </p:spTree>
    <p:extLst>
      <p:ext uri="{BB962C8B-B14F-4D97-AF65-F5344CB8AC3E}">
        <p14:creationId xmlns:p14="http://schemas.microsoft.com/office/powerpoint/2010/main" val="399289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1EBD7-50D7-45E5-9E0A-E46257FF674E}" type="datetimeFigureOut">
              <a:rPr lang="nl-BE" smtClean="0"/>
              <a:t>29/10/2013</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68C58-752A-421E-BCF5-EA168BB159DF}" type="slidenum">
              <a:rPr lang="nl-BE" smtClean="0"/>
              <a:t>‹#›</a:t>
            </a:fld>
            <a:endParaRPr lang="nl-BE"/>
          </a:p>
        </p:txBody>
      </p:sp>
    </p:spTree>
    <p:extLst>
      <p:ext uri="{BB962C8B-B14F-4D97-AF65-F5344CB8AC3E}">
        <p14:creationId xmlns:p14="http://schemas.microsoft.com/office/powerpoint/2010/main" val="3279843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nl-BE" dirty="0" smtClean="0"/>
              <a:t>Programming and </a:t>
            </a:r>
            <a:r>
              <a:rPr lang="nl-BE" dirty="0" err="1" smtClean="0"/>
              <a:t>automated</a:t>
            </a:r>
            <a:r>
              <a:rPr lang="nl-BE" dirty="0" smtClean="0"/>
              <a:t> </a:t>
            </a:r>
            <a:r>
              <a:rPr lang="nl-BE" dirty="0" err="1" smtClean="0"/>
              <a:t>signal</a:t>
            </a:r>
            <a:r>
              <a:rPr lang="nl-BE" smtClean="0"/>
              <a:t> analysis</a:t>
            </a:r>
            <a:endParaRPr lang="en-US" dirty="0"/>
          </a:p>
        </p:txBody>
      </p:sp>
      <p:sp>
        <p:nvSpPr>
          <p:cNvPr id="3" name="Subtitle 2"/>
          <p:cNvSpPr>
            <a:spLocks noGrp="1"/>
          </p:cNvSpPr>
          <p:nvPr>
            <p:ph type="subTitle" idx="1"/>
          </p:nvPr>
        </p:nvSpPr>
        <p:spPr/>
        <p:txBody>
          <a:bodyPr/>
          <a:lstStyle/>
          <a:p>
            <a:r>
              <a:rPr lang="nl-BE" dirty="0" smtClean="0"/>
              <a:t>Ilse Jonkers</a:t>
            </a:r>
          </a:p>
          <a:p>
            <a:r>
              <a:rPr lang="nl-BE" sz="2400" dirty="0" smtClean="0"/>
              <a:t>Wouter </a:t>
            </a:r>
            <a:r>
              <a:rPr lang="nl-BE" sz="2400" dirty="0" err="1" smtClean="0"/>
              <a:t>Aerts</a:t>
            </a:r>
            <a:r>
              <a:rPr lang="nl-BE" sz="2400" dirty="0" smtClean="0"/>
              <a:t>, Maarten Afschrift, </a:t>
            </a:r>
          </a:p>
          <a:p>
            <a:r>
              <a:rPr lang="nl-BE" sz="2400" dirty="0" err="1" smtClean="0"/>
              <a:t>Jozefien</a:t>
            </a:r>
            <a:r>
              <a:rPr lang="nl-BE" sz="2400" dirty="0" smtClean="0"/>
              <a:t> Burg, </a:t>
            </a:r>
            <a:r>
              <a:rPr lang="nl-BE" sz="2400" dirty="0" err="1" smtClean="0"/>
              <a:t>Lianne</a:t>
            </a:r>
            <a:r>
              <a:rPr lang="nl-BE" sz="2400" dirty="0" smtClean="0"/>
              <a:t> Zevenbergen</a:t>
            </a:r>
            <a:endParaRPr lang="en-US" sz="2400" dirty="0"/>
          </a:p>
        </p:txBody>
      </p:sp>
    </p:spTree>
    <p:extLst>
      <p:ext uri="{BB962C8B-B14F-4D97-AF65-F5344CB8AC3E}">
        <p14:creationId xmlns:p14="http://schemas.microsoft.com/office/powerpoint/2010/main" val="3276821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fontScale="90000"/>
          </a:bodyPr>
          <a:lstStyle/>
          <a:p>
            <a:r>
              <a:rPr lang="en-US" dirty="0" smtClean="0"/>
              <a:t>Short circuit vs. non-short circuit operators</a:t>
            </a:r>
            <a:endParaRPr lang="nl-BE" dirty="0"/>
          </a:p>
        </p:txBody>
      </p:sp>
      <p:sp>
        <p:nvSpPr>
          <p:cNvPr id="3" name="Content Placeholder 2"/>
          <p:cNvSpPr>
            <a:spLocks noGrp="1"/>
          </p:cNvSpPr>
          <p:nvPr>
            <p:ph idx="1"/>
          </p:nvPr>
        </p:nvSpPr>
        <p:spPr/>
        <p:txBody>
          <a:bodyPr/>
          <a:lstStyle/>
          <a:p>
            <a:r>
              <a:rPr lang="en-US" dirty="0" smtClean="0"/>
              <a:t>The short circuit </a:t>
            </a:r>
            <a:r>
              <a:rPr lang="en-US" dirty="0"/>
              <a:t>operators (&amp;&amp;, ||) will stop the evaluation of an expression as soon as the results of the entire expression is known.</a:t>
            </a:r>
            <a:endParaRPr lang="en-US" dirty="0" smtClean="0"/>
          </a:p>
        </p:txBody>
      </p:sp>
      <p:sp>
        <p:nvSpPr>
          <p:cNvPr id="4" name="TextBox 3"/>
          <p:cNvSpPr txBox="1"/>
          <p:nvPr/>
        </p:nvSpPr>
        <p:spPr>
          <a:xfrm>
            <a:off x="1345797" y="4191000"/>
            <a:ext cx="6452407" cy="1200329"/>
          </a:xfrm>
          <a:prstGeom prst="rect">
            <a:avLst/>
          </a:prstGeom>
          <a:noFill/>
        </p:spPr>
        <p:txBody>
          <a:bodyPr wrap="none" rtlCol="0">
            <a:spAutoFit/>
          </a:bodyPr>
          <a:lstStyle/>
          <a:p>
            <a:r>
              <a:rPr lang="en-US" sz="2400" dirty="0" smtClean="0">
                <a:latin typeface="Courier New" pitchFamily="49" charset="0"/>
                <a:cs typeface="Courier New" pitchFamily="49" charset="0"/>
              </a:rPr>
              <a:t>Count = 0; Total = 400;</a:t>
            </a:r>
          </a:p>
          <a:p>
            <a:r>
              <a:rPr lang="en-US" sz="2400" dirty="0" smtClean="0">
                <a:latin typeface="Courier New" pitchFamily="49" charset="0"/>
                <a:cs typeface="Courier New" pitchFamily="49" charset="0"/>
              </a:rPr>
              <a:t>(</a:t>
            </a:r>
            <a:r>
              <a:rPr lang="en-US" sz="2400" dirty="0">
                <a:latin typeface="Courier New" pitchFamily="49" charset="0"/>
                <a:cs typeface="Courier New" pitchFamily="49" charset="0"/>
              </a:rPr>
              <a:t>Count ~= 0) &amp;&amp; (Total/Count &gt; 80)</a:t>
            </a:r>
          </a:p>
          <a:p>
            <a:r>
              <a:rPr lang="en-US" sz="2400" dirty="0">
                <a:latin typeface="Courier New" pitchFamily="49" charset="0"/>
                <a:cs typeface="Courier New" pitchFamily="49" charset="0"/>
              </a:rPr>
              <a:t>(Count ~= 0) &amp; (Total/Count &gt; 80)</a:t>
            </a:r>
          </a:p>
        </p:txBody>
      </p:sp>
    </p:spTree>
    <p:extLst>
      <p:ext uri="{BB962C8B-B14F-4D97-AF65-F5344CB8AC3E}">
        <p14:creationId xmlns:p14="http://schemas.microsoft.com/office/powerpoint/2010/main" val="2641170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fontScale="90000"/>
          </a:bodyPr>
          <a:lstStyle/>
          <a:p>
            <a:r>
              <a:rPr lang="en-US" dirty="0"/>
              <a:t>Short circuit vs. non-short circuit operators</a:t>
            </a:r>
            <a:endParaRPr lang="nl-BE" dirty="0"/>
          </a:p>
        </p:txBody>
      </p:sp>
      <p:sp>
        <p:nvSpPr>
          <p:cNvPr id="3" name="Content Placeholder 2"/>
          <p:cNvSpPr>
            <a:spLocks noGrp="1"/>
          </p:cNvSpPr>
          <p:nvPr>
            <p:ph idx="1"/>
          </p:nvPr>
        </p:nvSpPr>
        <p:spPr>
          <a:xfrm>
            <a:off x="342900" y="1600200"/>
            <a:ext cx="8458200" cy="4525963"/>
          </a:xfrm>
        </p:spPr>
        <p:txBody>
          <a:bodyPr/>
          <a:lstStyle/>
          <a:p>
            <a:r>
              <a:rPr lang="en-US" dirty="0"/>
              <a:t>Always use the </a:t>
            </a:r>
            <a:r>
              <a:rPr lang="en-US" dirty="0" smtClean="0"/>
              <a:t>short circuit operators</a:t>
            </a:r>
            <a:r>
              <a:rPr lang="en-US" dirty="0"/>
              <a:t>  (&amp;&amp;, ||) when comparing single logical values (scalars</a:t>
            </a:r>
            <a:r>
              <a:rPr lang="en-US" dirty="0" smtClean="0"/>
              <a:t>)</a:t>
            </a:r>
            <a:endParaRPr lang="en-US" dirty="0"/>
          </a:p>
          <a:p>
            <a:r>
              <a:rPr lang="en-US" dirty="0"/>
              <a:t>Always use the </a:t>
            </a:r>
            <a:r>
              <a:rPr lang="en-US" dirty="0" smtClean="0"/>
              <a:t>non-short circuit </a:t>
            </a:r>
            <a:r>
              <a:rPr lang="en-US" dirty="0"/>
              <a:t>operators  (&amp;, |) when comparing arrays of logical </a:t>
            </a:r>
            <a:r>
              <a:rPr lang="en-US" dirty="0" smtClean="0"/>
              <a:t>values</a:t>
            </a:r>
            <a:endParaRPr lang="en-US" dirty="0"/>
          </a:p>
        </p:txBody>
      </p:sp>
      <p:sp>
        <p:nvSpPr>
          <p:cNvPr id="5" name="TextBox 4"/>
          <p:cNvSpPr txBox="1"/>
          <p:nvPr/>
        </p:nvSpPr>
        <p:spPr>
          <a:xfrm>
            <a:off x="331897" y="4743271"/>
            <a:ext cx="8480207" cy="1200329"/>
          </a:xfrm>
          <a:prstGeom prst="rect">
            <a:avLst/>
          </a:prstGeom>
          <a:noFill/>
        </p:spPr>
        <p:txBody>
          <a:bodyPr wrap="none" rtlCol="0">
            <a:spAutoFit/>
          </a:bodyPr>
          <a:lstStyle/>
          <a:p>
            <a:r>
              <a:rPr lang="en-US" sz="2400" dirty="0">
                <a:latin typeface="Courier New" pitchFamily="49" charset="0"/>
                <a:cs typeface="Courier New" pitchFamily="49" charset="0"/>
              </a:rPr>
              <a:t>Count = 0; Total = 400</a:t>
            </a:r>
            <a:r>
              <a:rPr lang="en-US" sz="2400" dirty="0" smtClean="0">
                <a:latin typeface="Courier New" pitchFamily="49" charset="0"/>
                <a:cs typeface="Courier New" pitchFamily="49" charset="0"/>
              </a:rPr>
              <a:t>;</a:t>
            </a:r>
          </a:p>
          <a:p>
            <a:r>
              <a:rPr lang="en-US" sz="2400" dirty="0" smtClean="0">
                <a:latin typeface="Courier New" pitchFamily="49" charset="0"/>
                <a:cs typeface="Courier New" pitchFamily="49" charset="0"/>
              </a:rPr>
              <a:t>(</a:t>
            </a:r>
            <a:r>
              <a:rPr lang="en-US" sz="2400" dirty="0">
                <a:latin typeface="Courier New" pitchFamily="49" charset="0"/>
                <a:cs typeface="Courier New" pitchFamily="49" charset="0"/>
              </a:rPr>
              <a:t>Count ~= 0) &amp;&amp; (Total/Count &gt; 80)</a:t>
            </a:r>
          </a:p>
          <a:p>
            <a:r>
              <a:rPr lang="en-US" sz="2400" dirty="0">
                <a:latin typeface="Courier New" pitchFamily="49" charset="0"/>
                <a:cs typeface="Courier New" pitchFamily="49" charset="0"/>
              </a:rPr>
              <a:t>(rand(1,3) &gt; rand(1,3)) &amp; ([3 5 9] &gt; [5 2 6])</a:t>
            </a:r>
          </a:p>
        </p:txBody>
      </p:sp>
    </p:spTree>
    <p:extLst>
      <p:ext uri="{BB962C8B-B14F-4D97-AF65-F5344CB8AC3E}">
        <p14:creationId xmlns:p14="http://schemas.microsoft.com/office/powerpoint/2010/main" val="3223004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1: relational and logical operators</a:t>
            </a:r>
            <a:endParaRPr lang="nl-BE"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pPr marL="0" indent="0">
              <a:buNone/>
            </a:pPr>
            <a:r>
              <a:rPr lang="en-US" dirty="0" smtClean="0"/>
              <a:t>Part 2: Logical operators</a:t>
            </a:r>
          </a:p>
          <a:p>
            <a:pPr marL="0" indent="0">
              <a:buNone/>
            </a:pPr>
            <a:r>
              <a:rPr lang="pl-PL" sz="3400" dirty="0">
                <a:latin typeface="Courier New" pitchFamily="49" charset="0"/>
                <a:cs typeface="Courier New" pitchFamily="49" charset="0"/>
              </a:rPr>
              <a:t>A = [ 5, -3, 0, 0]; B = [2, 4, 0, 5</a:t>
            </a:r>
            <a:r>
              <a:rPr lang="pl-PL" sz="3400" dirty="0" smtClean="0">
                <a:latin typeface="Courier New" pitchFamily="49" charset="0"/>
                <a:cs typeface="Courier New" pitchFamily="49" charset="0"/>
              </a:rPr>
              <a:t>];</a:t>
            </a:r>
            <a:endParaRPr lang="en-US" sz="3400" dirty="0" smtClean="0">
              <a:latin typeface="Courier New" pitchFamily="49" charset="0"/>
              <a:cs typeface="Courier New" pitchFamily="49" charset="0"/>
            </a:endParaRPr>
          </a:p>
          <a:p>
            <a:pPr marL="0" indent="0">
              <a:buNone/>
            </a:pPr>
            <a:r>
              <a:rPr lang="nl-BE" sz="3400" dirty="0">
                <a:latin typeface="Courier New" pitchFamily="49" charset="0"/>
                <a:cs typeface="Courier New" pitchFamily="49" charset="0"/>
              </a:rPr>
              <a:t>a = 1; b = 2; c = 3; d = 1;</a:t>
            </a:r>
            <a:r>
              <a:rPr lang="pl-PL" sz="3400" dirty="0">
                <a:latin typeface="Courier New" pitchFamily="49" charset="0"/>
                <a:cs typeface="Courier New" pitchFamily="49" charset="0"/>
              </a:rPr>
              <a:t> </a:t>
            </a:r>
          </a:p>
          <a:p>
            <a:pPr marL="0" indent="0">
              <a:buNone/>
            </a:pPr>
            <a:endParaRPr lang="pl-PL" sz="3400" dirty="0">
              <a:latin typeface="Courier New" pitchFamily="49" charset="0"/>
              <a:cs typeface="Courier New" pitchFamily="49" charset="0"/>
            </a:endParaRPr>
          </a:p>
          <a:p>
            <a:pPr marL="0" indent="0">
              <a:buNone/>
            </a:pPr>
            <a:r>
              <a:rPr lang="pl-PL" sz="3400" dirty="0">
                <a:latin typeface="Courier New" pitchFamily="49" charset="0"/>
                <a:cs typeface="Courier New" pitchFamily="49" charset="0"/>
              </a:rPr>
              <a:t>z1 = A | B; </a:t>
            </a:r>
            <a:r>
              <a:rPr lang="en-US" sz="3400" dirty="0" smtClean="0">
                <a:latin typeface="Courier New" pitchFamily="49" charset="0"/>
                <a:cs typeface="Courier New" pitchFamily="49" charset="0"/>
              </a:rPr>
              <a:t>			</a:t>
            </a:r>
            <a:r>
              <a:rPr lang="pl-PL" sz="3400" dirty="0" smtClean="0">
                <a:latin typeface="Courier New" pitchFamily="49" charset="0"/>
                <a:cs typeface="Courier New" pitchFamily="49" charset="0"/>
              </a:rPr>
              <a:t>z21 </a:t>
            </a:r>
            <a:r>
              <a:rPr lang="pl-PL" sz="3400" dirty="0">
                <a:latin typeface="Courier New" pitchFamily="49" charset="0"/>
                <a:cs typeface="Courier New" pitchFamily="49" charset="0"/>
              </a:rPr>
              <a:t>= or(A,B); </a:t>
            </a:r>
          </a:p>
          <a:p>
            <a:pPr marL="0" indent="0">
              <a:buNone/>
            </a:pPr>
            <a:r>
              <a:rPr lang="pl-PL" sz="3400" dirty="0">
                <a:latin typeface="Courier New" pitchFamily="49" charset="0"/>
                <a:cs typeface="Courier New" pitchFamily="49" charset="0"/>
              </a:rPr>
              <a:t>z2 = A &amp; B; </a:t>
            </a:r>
            <a:r>
              <a:rPr lang="en-US" sz="3400" dirty="0" smtClean="0">
                <a:latin typeface="Courier New" pitchFamily="49" charset="0"/>
                <a:cs typeface="Courier New" pitchFamily="49" charset="0"/>
              </a:rPr>
              <a:t>			</a:t>
            </a:r>
            <a:r>
              <a:rPr lang="pl-PL" sz="3400" dirty="0" smtClean="0">
                <a:latin typeface="Courier New" pitchFamily="49" charset="0"/>
                <a:cs typeface="Courier New" pitchFamily="49" charset="0"/>
              </a:rPr>
              <a:t>z22 </a:t>
            </a:r>
            <a:r>
              <a:rPr lang="pl-PL" sz="3400" dirty="0">
                <a:latin typeface="Courier New" pitchFamily="49" charset="0"/>
                <a:cs typeface="Courier New" pitchFamily="49" charset="0"/>
              </a:rPr>
              <a:t>= and(A,B</a:t>
            </a:r>
            <a:r>
              <a:rPr lang="pl-PL" sz="3400" dirty="0" smtClean="0">
                <a:latin typeface="Courier New" pitchFamily="49" charset="0"/>
                <a:cs typeface="Courier New" pitchFamily="49" charset="0"/>
              </a:rPr>
              <a:t>);</a:t>
            </a:r>
            <a:endParaRPr lang="pl-PL" sz="3400" dirty="0">
              <a:latin typeface="Courier New" pitchFamily="49" charset="0"/>
              <a:cs typeface="Courier New" pitchFamily="49" charset="0"/>
            </a:endParaRPr>
          </a:p>
          <a:p>
            <a:pPr marL="0" indent="0">
              <a:buNone/>
            </a:pPr>
            <a:r>
              <a:rPr lang="pl-PL" sz="3400" dirty="0">
                <a:latin typeface="Courier New" pitchFamily="49" charset="0"/>
                <a:cs typeface="Courier New" pitchFamily="49" charset="0"/>
              </a:rPr>
              <a:t>z3 = ~A; </a:t>
            </a:r>
            <a:r>
              <a:rPr lang="en-US" sz="3400" dirty="0" smtClean="0">
                <a:latin typeface="Courier New" pitchFamily="49" charset="0"/>
                <a:cs typeface="Courier New" pitchFamily="49" charset="0"/>
              </a:rPr>
              <a:t>				</a:t>
            </a:r>
            <a:r>
              <a:rPr lang="pl-PL" sz="3400" dirty="0" smtClean="0">
                <a:latin typeface="Courier New" pitchFamily="49" charset="0"/>
                <a:cs typeface="Courier New" pitchFamily="49" charset="0"/>
              </a:rPr>
              <a:t>z32 </a:t>
            </a:r>
            <a:r>
              <a:rPr lang="pl-PL" sz="3400" dirty="0">
                <a:latin typeface="Courier New" pitchFamily="49" charset="0"/>
                <a:cs typeface="Courier New" pitchFamily="49" charset="0"/>
              </a:rPr>
              <a:t>= not(A); </a:t>
            </a:r>
          </a:p>
          <a:p>
            <a:pPr marL="0" indent="0">
              <a:buNone/>
            </a:pPr>
            <a:r>
              <a:rPr lang="pl-PL" sz="3400" dirty="0">
                <a:latin typeface="Courier New" pitchFamily="49" charset="0"/>
                <a:cs typeface="Courier New" pitchFamily="49" charset="0"/>
              </a:rPr>
              <a:t>z4 = ~(A &gt; 4); </a:t>
            </a:r>
          </a:p>
          <a:p>
            <a:pPr marL="0" indent="0">
              <a:buNone/>
            </a:pPr>
            <a:r>
              <a:rPr lang="pl-PL" sz="3400" dirty="0">
                <a:latin typeface="Courier New" pitchFamily="49" charset="0"/>
                <a:cs typeface="Courier New" pitchFamily="49" charset="0"/>
              </a:rPr>
              <a:t>z5 = xor(A,B</a:t>
            </a:r>
            <a:r>
              <a:rPr lang="pl-PL" sz="3400" dirty="0" smtClean="0">
                <a:latin typeface="Courier New" pitchFamily="49" charset="0"/>
                <a:cs typeface="Courier New" pitchFamily="49" charset="0"/>
              </a:rPr>
              <a:t>);</a:t>
            </a:r>
            <a:endParaRPr lang="en-US" sz="3400" dirty="0" smtClean="0">
              <a:latin typeface="Courier New" pitchFamily="49" charset="0"/>
              <a:cs typeface="Courier New" pitchFamily="49" charset="0"/>
            </a:endParaRPr>
          </a:p>
          <a:p>
            <a:pPr marL="0" indent="0">
              <a:buNone/>
            </a:pPr>
            <a:r>
              <a:rPr lang="pl-PL" sz="3400" dirty="0" smtClean="0">
                <a:latin typeface="Courier New" pitchFamily="49" charset="0"/>
                <a:cs typeface="Courier New" pitchFamily="49" charset="0"/>
              </a:rPr>
              <a:t>z6 </a:t>
            </a:r>
            <a:r>
              <a:rPr lang="pl-PL" sz="3400" dirty="0">
                <a:latin typeface="Courier New" pitchFamily="49" charset="0"/>
                <a:cs typeface="Courier New" pitchFamily="49" charset="0"/>
              </a:rPr>
              <a:t>= (c &gt; b) &amp;&amp; (a == d); </a:t>
            </a:r>
          </a:p>
          <a:p>
            <a:pPr marL="0" indent="0">
              <a:buNone/>
            </a:pPr>
            <a:r>
              <a:rPr lang="pl-PL" sz="3400" dirty="0">
                <a:latin typeface="Courier New" pitchFamily="49" charset="0"/>
                <a:cs typeface="Courier New" pitchFamily="49" charset="0"/>
              </a:rPr>
              <a:t>z7 = (c &lt; b) &amp;&amp; (a &lt;= d); </a:t>
            </a:r>
          </a:p>
          <a:p>
            <a:pPr marL="0" indent="0">
              <a:buNone/>
            </a:pPr>
            <a:r>
              <a:rPr lang="pl-PL" sz="3400" dirty="0">
                <a:latin typeface="Courier New" pitchFamily="49" charset="0"/>
                <a:cs typeface="Courier New" pitchFamily="49" charset="0"/>
              </a:rPr>
              <a:t>z8 = (a &lt; d) || (b &gt; a); </a:t>
            </a:r>
          </a:p>
          <a:p>
            <a:pPr marL="0" indent="0">
              <a:buNone/>
            </a:pPr>
            <a:r>
              <a:rPr lang="pl-PL" sz="3400" dirty="0">
                <a:latin typeface="Courier New" pitchFamily="49" charset="0"/>
                <a:cs typeface="Courier New" pitchFamily="49" charset="0"/>
              </a:rPr>
              <a:t>z9 = any(A &lt; </a:t>
            </a:r>
            <a:r>
              <a:rPr lang="en-US" sz="3400" dirty="0" smtClean="0">
                <a:latin typeface="Courier New" pitchFamily="49" charset="0"/>
                <a:cs typeface="Courier New" pitchFamily="49" charset="0"/>
              </a:rPr>
              <a:t>c</a:t>
            </a:r>
            <a:r>
              <a:rPr lang="pl-PL" sz="3400" dirty="0" smtClean="0">
                <a:latin typeface="Courier New" pitchFamily="49" charset="0"/>
                <a:cs typeface="Courier New" pitchFamily="49" charset="0"/>
              </a:rPr>
              <a:t> </a:t>
            </a:r>
            <a:r>
              <a:rPr lang="pl-PL" sz="3400" dirty="0">
                <a:latin typeface="Courier New" pitchFamily="49" charset="0"/>
                <a:cs typeface="Courier New" pitchFamily="49" charset="0"/>
              </a:rPr>
              <a:t>&amp; B &gt; </a:t>
            </a:r>
            <a:r>
              <a:rPr lang="en-US" sz="3400" dirty="0" smtClean="0">
                <a:latin typeface="Courier New" pitchFamily="49" charset="0"/>
                <a:cs typeface="Courier New" pitchFamily="49" charset="0"/>
              </a:rPr>
              <a:t>d</a:t>
            </a:r>
            <a:r>
              <a:rPr lang="pl-PL" sz="3400" dirty="0" smtClean="0">
                <a:latin typeface="Courier New" pitchFamily="49" charset="0"/>
                <a:cs typeface="Courier New" pitchFamily="49" charset="0"/>
              </a:rPr>
              <a:t>);</a:t>
            </a:r>
            <a:endParaRPr lang="nl-BE" sz="3400" dirty="0">
              <a:latin typeface="Courier New" pitchFamily="49" charset="0"/>
              <a:cs typeface="Courier New" pitchFamily="49" charset="0"/>
            </a:endParaRPr>
          </a:p>
        </p:txBody>
      </p:sp>
    </p:spTree>
    <p:extLst>
      <p:ext uri="{BB962C8B-B14F-4D97-AF65-F5344CB8AC3E}">
        <p14:creationId xmlns:p14="http://schemas.microsoft.com/office/powerpoint/2010/main" val="3243332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1: relational and logical operators</a:t>
            </a:r>
            <a:endParaRPr lang="nl-BE" dirty="0"/>
          </a:p>
        </p:txBody>
      </p:sp>
      <p:sp>
        <p:nvSpPr>
          <p:cNvPr id="3" name="Content Placeholder 2"/>
          <p:cNvSpPr>
            <a:spLocks noGrp="1"/>
          </p:cNvSpPr>
          <p:nvPr>
            <p:ph idx="1"/>
          </p:nvPr>
        </p:nvSpPr>
        <p:spPr>
          <a:xfrm>
            <a:off x="457200" y="1600200"/>
            <a:ext cx="8229600" cy="4800600"/>
          </a:xfrm>
        </p:spPr>
        <p:txBody>
          <a:bodyPr>
            <a:normAutofit fontScale="70000" lnSpcReduction="20000"/>
          </a:bodyPr>
          <a:lstStyle/>
          <a:p>
            <a:pPr marL="0" indent="0">
              <a:buNone/>
            </a:pPr>
            <a:r>
              <a:rPr lang="en-US" dirty="0" smtClean="0"/>
              <a:t>Part 3: Logical indexing</a:t>
            </a:r>
          </a:p>
          <a:p>
            <a:pPr marL="0" indent="0">
              <a:buNone/>
            </a:pPr>
            <a:r>
              <a:rPr lang="es-ES" dirty="0">
                <a:latin typeface="Courier New" pitchFamily="49" charset="0"/>
                <a:cs typeface="Courier New" pitchFamily="49" charset="0"/>
              </a:rPr>
              <a:t>x = [3 16 9 12 -1 0 -12 9 6 1];</a:t>
            </a:r>
          </a:p>
          <a:p>
            <a:pPr marL="0" indent="0">
              <a:buNone/>
            </a:pPr>
            <a:r>
              <a:rPr lang="es-ES" dirty="0">
                <a:latin typeface="Courier New" pitchFamily="49" charset="0"/>
                <a:cs typeface="Courier New" pitchFamily="49" charset="0"/>
              </a:rPr>
              <a:t>y = [3 5 6 1 8 2 9 4 0 7];</a:t>
            </a:r>
          </a:p>
          <a:p>
            <a:pPr marL="0" indent="0">
              <a:buNone/>
            </a:pPr>
            <a:r>
              <a:rPr lang="es-ES" dirty="0">
                <a:latin typeface="Courier New" pitchFamily="49" charset="0"/>
                <a:cs typeface="Courier New" pitchFamily="49" charset="0"/>
              </a:rPr>
              <a:t>a1 = x(x&gt;6);</a:t>
            </a:r>
          </a:p>
          <a:p>
            <a:pPr marL="0" indent="0">
              <a:buNone/>
            </a:pPr>
            <a:r>
              <a:rPr lang="es-ES" dirty="0">
                <a:latin typeface="Courier New" pitchFamily="49" charset="0"/>
                <a:cs typeface="Courier New" pitchFamily="49" charset="0"/>
              </a:rPr>
              <a:t>a2 = y(x&lt;=4);</a:t>
            </a:r>
          </a:p>
          <a:p>
            <a:pPr marL="0" indent="0">
              <a:buNone/>
            </a:pPr>
            <a:r>
              <a:rPr lang="es-ES" dirty="0">
                <a:latin typeface="Courier New" pitchFamily="49" charset="0"/>
                <a:cs typeface="Courier New" pitchFamily="49" charset="0"/>
              </a:rPr>
              <a:t>a3 = x(y&lt;0);</a:t>
            </a:r>
          </a:p>
          <a:p>
            <a:pPr marL="0" indent="0">
              <a:buNone/>
            </a:pPr>
            <a:r>
              <a:rPr lang="es-ES" dirty="0">
                <a:latin typeface="Courier New" pitchFamily="49" charset="0"/>
                <a:cs typeface="Courier New" pitchFamily="49" charset="0"/>
              </a:rPr>
              <a:t>a4 = (x&gt;3)&amp;(x&lt;8);</a:t>
            </a:r>
          </a:p>
          <a:p>
            <a:pPr marL="0" indent="0">
              <a:buNone/>
            </a:pPr>
            <a:r>
              <a:rPr lang="es-ES" dirty="0">
                <a:latin typeface="Courier New" pitchFamily="49" charset="0"/>
                <a:cs typeface="Courier New" pitchFamily="49" charset="0"/>
              </a:rPr>
              <a:t>a5 = x((x&lt;2)|(x&gt;=8));</a:t>
            </a:r>
          </a:p>
          <a:p>
            <a:pPr marL="0" indent="0">
              <a:buNone/>
            </a:pPr>
            <a:r>
              <a:rPr lang="es-ES" dirty="0">
                <a:latin typeface="Courier New" pitchFamily="49" charset="0"/>
                <a:cs typeface="Courier New" pitchFamily="49" charset="0"/>
              </a:rPr>
              <a:t>a6 = y((x&lt;2)|(x&gt;=8</a:t>
            </a:r>
            <a:r>
              <a:rPr lang="es-ES" dirty="0" smtClean="0">
                <a:latin typeface="Courier New" pitchFamily="49" charset="0"/>
                <a:cs typeface="Courier New" pitchFamily="49" charset="0"/>
              </a:rPr>
              <a:t>));</a:t>
            </a:r>
          </a:p>
          <a:p>
            <a:endParaRPr lang="nl-BE" dirty="0"/>
          </a:p>
          <a:p>
            <a:pPr marL="514350" indent="-514350">
              <a:buFont typeface="+mj-lt"/>
              <a:buAutoNum type="arabicParenR"/>
            </a:pPr>
            <a:r>
              <a:rPr lang="en-US" dirty="0" smtClean="0"/>
              <a:t>Set </a:t>
            </a:r>
            <a:r>
              <a:rPr lang="en-US" dirty="0"/>
              <a:t>the positive values of x to zero in a new array x1; </a:t>
            </a:r>
          </a:p>
          <a:p>
            <a:pPr marL="514350" indent="-514350">
              <a:buFont typeface="+mj-lt"/>
              <a:buAutoNum type="arabicParenR"/>
            </a:pPr>
            <a:r>
              <a:rPr lang="en-US" dirty="0"/>
              <a:t>S</a:t>
            </a:r>
            <a:r>
              <a:rPr lang="en-US" dirty="0" smtClean="0"/>
              <a:t>et </a:t>
            </a:r>
            <a:r>
              <a:rPr lang="en-US" dirty="0"/>
              <a:t>values of x that are multiples of 3 to 3 (use </a:t>
            </a:r>
            <a:r>
              <a:rPr lang="en-US" dirty="0">
                <a:latin typeface="Courier New" pitchFamily="49" charset="0"/>
                <a:cs typeface="Courier New" pitchFamily="49" charset="0"/>
              </a:rPr>
              <a:t>rem</a:t>
            </a:r>
            <a:r>
              <a:rPr lang="en-US" dirty="0"/>
              <a:t>) in a new array x2; </a:t>
            </a:r>
          </a:p>
          <a:p>
            <a:pPr marL="514350" indent="-514350">
              <a:buFont typeface="+mj-lt"/>
              <a:buAutoNum type="arabicParenR"/>
            </a:pPr>
            <a:r>
              <a:rPr lang="en-US" dirty="0" smtClean="0"/>
              <a:t>Extract </a:t>
            </a:r>
            <a:r>
              <a:rPr lang="en-US" dirty="0"/>
              <a:t>the values of x that are &gt;10 in the array x3. </a:t>
            </a:r>
          </a:p>
        </p:txBody>
      </p:sp>
    </p:spTree>
    <p:extLst>
      <p:ext uri="{BB962C8B-B14F-4D97-AF65-F5344CB8AC3E}">
        <p14:creationId xmlns:p14="http://schemas.microsoft.com/office/powerpoint/2010/main" val="738358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1: relational and logical operators</a:t>
            </a:r>
            <a:endParaRPr lang="nl-BE"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pPr marL="0" indent="0">
              <a:buNone/>
            </a:pPr>
            <a:r>
              <a:rPr lang="en-US" dirty="0" smtClean="0"/>
              <a:t>Part 4: Combining relational and logical operators</a:t>
            </a:r>
          </a:p>
          <a:p>
            <a:pPr marL="0" indent="0">
              <a:buNone/>
            </a:pPr>
            <a:r>
              <a:rPr lang="nl-BE" dirty="0">
                <a:latin typeface="Courier New" pitchFamily="49" charset="0"/>
                <a:cs typeface="Courier New" pitchFamily="49" charset="0"/>
              </a:rPr>
              <a:t>C = </a:t>
            </a:r>
            <a:r>
              <a:rPr lang="nl-BE" dirty="0" err="1">
                <a:latin typeface="Courier New" pitchFamily="49" charset="0"/>
                <a:cs typeface="Courier New" pitchFamily="49" charset="0"/>
              </a:rPr>
              <a:t>randperm</a:t>
            </a:r>
            <a:r>
              <a:rPr lang="nl-BE" dirty="0">
                <a:latin typeface="Courier New" pitchFamily="49" charset="0"/>
                <a:cs typeface="Courier New" pitchFamily="49" charset="0"/>
              </a:rPr>
              <a:t>(10,10); </a:t>
            </a:r>
            <a:r>
              <a:rPr lang="nl-BE" dirty="0" smtClean="0">
                <a:latin typeface="Courier New" pitchFamily="49" charset="0"/>
                <a:cs typeface="Courier New" pitchFamily="49" charset="0"/>
              </a:rPr>
              <a:t>D </a:t>
            </a:r>
            <a:r>
              <a:rPr lang="nl-BE" dirty="0">
                <a:latin typeface="Courier New" pitchFamily="49" charset="0"/>
                <a:cs typeface="Courier New" pitchFamily="49" charset="0"/>
              </a:rPr>
              <a:t>= 1:10; </a:t>
            </a:r>
          </a:p>
          <a:p>
            <a:pPr marL="514350" indent="-514350">
              <a:buFont typeface="+mj-lt"/>
              <a:buAutoNum type="alphaLcParenR"/>
            </a:pPr>
            <a:r>
              <a:rPr lang="en-US" dirty="0" smtClean="0"/>
              <a:t>subtract </a:t>
            </a:r>
            <a:r>
              <a:rPr lang="en-US" dirty="0"/>
              <a:t>from D taking 1 for C &lt;= 7 and 0 otherwise </a:t>
            </a:r>
          </a:p>
          <a:p>
            <a:pPr marL="514350" indent="-514350">
              <a:buFont typeface="+mj-lt"/>
              <a:buAutoNum type="alphaLcParenR"/>
            </a:pPr>
            <a:r>
              <a:rPr lang="en-US" dirty="0" smtClean="0"/>
              <a:t>ones </a:t>
            </a:r>
            <a:r>
              <a:rPr lang="en-US" dirty="0"/>
              <a:t>at positions where 2 &lt;= C &lt; 4 </a:t>
            </a:r>
          </a:p>
          <a:p>
            <a:pPr marL="514350" indent="-514350">
              <a:buFont typeface="+mj-lt"/>
              <a:buAutoNum type="alphaLcParenR"/>
            </a:pPr>
            <a:r>
              <a:rPr lang="en-US" dirty="0" smtClean="0"/>
              <a:t>ones </a:t>
            </a:r>
            <a:r>
              <a:rPr lang="en-US" dirty="0"/>
              <a:t>at positions where C == D or D == 3 </a:t>
            </a:r>
          </a:p>
          <a:p>
            <a:pPr marL="514350" indent="-514350">
              <a:buFont typeface="+mj-lt"/>
              <a:buAutoNum type="alphaLcParenR"/>
            </a:pPr>
            <a:r>
              <a:rPr lang="en-US" dirty="0" smtClean="0"/>
              <a:t>1 </a:t>
            </a:r>
            <a:r>
              <a:rPr lang="en-US" dirty="0"/>
              <a:t>when ANY of the C elements are larger than 5 </a:t>
            </a:r>
          </a:p>
          <a:p>
            <a:pPr marL="514350" indent="-514350">
              <a:buFont typeface="+mj-lt"/>
              <a:buAutoNum type="alphaLcParenR"/>
            </a:pPr>
            <a:r>
              <a:rPr lang="en-US" dirty="0" smtClean="0"/>
              <a:t>1 </a:t>
            </a:r>
            <a:r>
              <a:rPr lang="en-US" dirty="0"/>
              <a:t>when ALL D-elements are larger </a:t>
            </a:r>
            <a:r>
              <a:rPr lang="en-US" dirty="0" smtClean="0"/>
              <a:t>than </a:t>
            </a:r>
            <a:r>
              <a:rPr lang="en-US" dirty="0"/>
              <a:t>2 </a:t>
            </a:r>
          </a:p>
          <a:p>
            <a:pPr marL="514350" indent="-514350">
              <a:buFont typeface="+mj-lt"/>
              <a:buAutoNum type="alphaLcParenR"/>
            </a:pPr>
            <a:r>
              <a:rPr lang="en-US" dirty="0" smtClean="0"/>
              <a:t>locate </a:t>
            </a:r>
            <a:r>
              <a:rPr lang="en-US" dirty="0"/>
              <a:t>all nonzero elements of array C </a:t>
            </a:r>
          </a:p>
        </p:txBody>
      </p:sp>
    </p:spTree>
    <p:extLst>
      <p:ext uri="{BB962C8B-B14F-4D97-AF65-F5344CB8AC3E}">
        <p14:creationId xmlns:p14="http://schemas.microsoft.com/office/powerpoint/2010/main" val="99266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1: relational and logical operators</a:t>
            </a:r>
            <a:endParaRPr lang="nl-BE"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pPr marL="0" indent="0">
              <a:buNone/>
            </a:pPr>
            <a:r>
              <a:rPr lang="en-US" dirty="0" smtClean="0"/>
              <a:t>Part 4: Leap year</a:t>
            </a:r>
          </a:p>
          <a:p>
            <a:pPr marL="0" indent="0">
              <a:buNone/>
            </a:pPr>
            <a:r>
              <a:rPr lang="en-US" dirty="0"/>
              <a:t>A leap year is a year containing one additional day in order to keep the calendar year synchronized with the astronomical or seasonal year. To determine whether a year is a leap year or not you must check if the year is divisible by 400 or if the year is divisible by 4 and not by 100. </a:t>
            </a:r>
            <a:endParaRPr lang="nl-BE" dirty="0"/>
          </a:p>
          <a:p>
            <a:pPr marL="0" indent="0">
              <a:buNone/>
            </a:pPr>
            <a:r>
              <a:rPr lang="en-US" dirty="0"/>
              <a:t>Define a statement ‘</a:t>
            </a:r>
            <a:r>
              <a:rPr lang="en-US" dirty="0" err="1"/>
              <a:t>leapyear</a:t>
            </a:r>
            <a:r>
              <a:rPr lang="en-US" dirty="0"/>
              <a:t>’ which checks if a year is leap year using logical operators and the rem function. </a:t>
            </a:r>
          </a:p>
        </p:txBody>
      </p:sp>
    </p:spTree>
    <p:extLst>
      <p:ext uri="{BB962C8B-B14F-4D97-AF65-F5344CB8AC3E}">
        <p14:creationId xmlns:p14="http://schemas.microsoft.com/office/powerpoint/2010/main" val="3521466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 2: Rugby Players</a:t>
            </a:r>
            <a:endParaRPr lang="nl-BE" dirty="0"/>
          </a:p>
        </p:txBody>
      </p:sp>
      <p:sp>
        <p:nvSpPr>
          <p:cNvPr id="4" name="Text Placeholder 3"/>
          <p:cNvSpPr>
            <a:spLocks noGrp="1"/>
          </p:cNvSpPr>
          <p:nvPr>
            <p:ph type="body" idx="1"/>
          </p:nvPr>
        </p:nvSpPr>
        <p:spPr/>
        <p:txBody>
          <a:bodyPr/>
          <a:lstStyle/>
          <a:p>
            <a:endParaRPr lang="nl-BE"/>
          </a:p>
        </p:txBody>
      </p:sp>
    </p:spTree>
    <p:extLst>
      <p:ext uri="{BB962C8B-B14F-4D97-AF65-F5344CB8AC3E}">
        <p14:creationId xmlns:p14="http://schemas.microsoft.com/office/powerpoint/2010/main" val="2374822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 2: Rugby Players</a:t>
            </a:r>
            <a:endParaRPr lang="nl-BE" dirty="0"/>
          </a:p>
        </p:txBody>
      </p:sp>
      <p:graphicFrame>
        <p:nvGraphicFramePr>
          <p:cNvPr id="7" name="Table 6"/>
          <p:cNvGraphicFramePr>
            <a:graphicFrameLocks noGrp="1"/>
          </p:cNvGraphicFramePr>
          <p:nvPr>
            <p:extLst>
              <p:ext uri="{D42A27DB-BD31-4B8C-83A1-F6EECF244321}">
                <p14:modId xmlns:p14="http://schemas.microsoft.com/office/powerpoint/2010/main" val="2875986983"/>
              </p:ext>
            </p:extLst>
          </p:nvPr>
        </p:nvGraphicFramePr>
        <p:xfrm>
          <a:off x="685800" y="1295400"/>
          <a:ext cx="7848600" cy="4777554"/>
        </p:xfrm>
        <a:graphic>
          <a:graphicData uri="http://schemas.openxmlformats.org/drawingml/2006/table">
            <a:tbl>
              <a:tblPr>
                <a:tableStyleId>{3C2FFA5D-87B4-456A-9821-1D502468CF0F}</a:tableStyleId>
              </a:tblPr>
              <a:tblGrid>
                <a:gridCol w="1066800"/>
                <a:gridCol w="677076"/>
                <a:gridCol w="872324"/>
                <a:gridCol w="871552"/>
                <a:gridCol w="872324"/>
                <a:gridCol w="872324"/>
                <a:gridCol w="871552"/>
                <a:gridCol w="872324"/>
                <a:gridCol w="872324"/>
              </a:tblGrid>
              <a:tr h="476314">
                <a:tc>
                  <a:txBody>
                    <a:bodyPr/>
                    <a:lstStyle/>
                    <a:p>
                      <a:pPr marL="0" marR="0" algn="r">
                        <a:lnSpc>
                          <a:spcPct val="115000"/>
                        </a:lnSpc>
                        <a:spcBef>
                          <a:spcPts val="0"/>
                        </a:spcBef>
                        <a:spcAft>
                          <a:spcPts val="0"/>
                        </a:spcAft>
                      </a:pPr>
                      <a:r>
                        <a:rPr lang="nl-BE" sz="1400" dirty="0" err="1">
                          <a:solidFill>
                            <a:schemeClr val="bg1"/>
                          </a:solidFill>
                          <a:effectLst/>
                        </a:rPr>
                        <a:t>Position</a:t>
                      </a:r>
                      <a:endParaRPr lang="nl-BE" sz="1400" dirty="0">
                        <a:solidFill>
                          <a:schemeClr val="bg1"/>
                        </a:solidFill>
                        <a:effectLst/>
                        <a:latin typeface="Calibri"/>
                        <a:ea typeface="Calibri"/>
                        <a:cs typeface="Times New Roman"/>
                      </a:endParaRPr>
                    </a:p>
                  </a:txBody>
                  <a:tcPr marL="68580" marR="68580" marT="0" marB="0">
                    <a:solidFill>
                      <a:schemeClr val="accent1"/>
                    </a:solidFill>
                  </a:tcPr>
                </a:tc>
                <a:tc>
                  <a:txBody>
                    <a:bodyPr/>
                    <a:lstStyle/>
                    <a:p>
                      <a:pPr marL="0" marR="0" algn="r">
                        <a:lnSpc>
                          <a:spcPct val="115000"/>
                        </a:lnSpc>
                        <a:spcBef>
                          <a:spcPts val="0"/>
                        </a:spcBef>
                        <a:spcAft>
                          <a:spcPts val="0"/>
                        </a:spcAft>
                      </a:pPr>
                      <a:r>
                        <a:rPr lang="nl-BE" sz="1400">
                          <a:solidFill>
                            <a:schemeClr val="bg1"/>
                          </a:solidFill>
                          <a:effectLst/>
                        </a:rPr>
                        <a:t>Height (cm)</a:t>
                      </a:r>
                      <a:endParaRPr lang="nl-BE" sz="1400">
                        <a:solidFill>
                          <a:schemeClr val="bg1"/>
                        </a:solidFill>
                        <a:effectLst/>
                        <a:latin typeface="Calibri"/>
                        <a:ea typeface="Calibri"/>
                        <a:cs typeface="Times New Roman"/>
                      </a:endParaRPr>
                    </a:p>
                  </a:txBody>
                  <a:tcPr marL="68580" marR="68580" marT="0" marB="0">
                    <a:solidFill>
                      <a:schemeClr val="accent1"/>
                    </a:solidFill>
                  </a:tcPr>
                </a:tc>
                <a:tc>
                  <a:txBody>
                    <a:bodyPr/>
                    <a:lstStyle/>
                    <a:p>
                      <a:pPr marL="0" marR="0" algn="r">
                        <a:lnSpc>
                          <a:spcPct val="115000"/>
                        </a:lnSpc>
                        <a:spcBef>
                          <a:spcPts val="0"/>
                        </a:spcBef>
                        <a:spcAft>
                          <a:spcPts val="0"/>
                        </a:spcAft>
                      </a:pPr>
                      <a:r>
                        <a:rPr lang="nl-BE" sz="1400">
                          <a:solidFill>
                            <a:schemeClr val="bg1"/>
                          </a:solidFill>
                          <a:effectLst/>
                        </a:rPr>
                        <a:t>Body mass (kg)</a:t>
                      </a:r>
                      <a:endParaRPr lang="nl-BE" sz="1400">
                        <a:solidFill>
                          <a:schemeClr val="bg1"/>
                        </a:solidFill>
                        <a:effectLst/>
                        <a:latin typeface="Calibri"/>
                        <a:ea typeface="Calibri"/>
                        <a:cs typeface="Times New Roman"/>
                      </a:endParaRPr>
                    </a:p>
                  </a:txBody>
                  <a:tcPr marL="68580" marR="68580" marT="0" marB="0">
                    <a:solidFill>
                      <a:schemeClr val="accent1"/>
                    </a:solidFill>
                  </a:tcPr>
                </a:tc>
                <a:tc>
                  <a:txBody>
                    <a:bodyPr/>
                    <a:lstStyle/>
                    <a:p>
                      <a:pPr marL="0" marR="0" algn="r">
                        <a:lnSpc>
                          <a:spcPct val="115000"/>
                        </a:lnSpc>
                        <a:spcBef>
                          <a:spcPts val="0"/>
                        </a:spcBef>
                        <a:spcAft>
                          <a:spcPts val="0"/>
                        </a:spcAft>
                      </a:pPr>
                      <a:r>
                        <a:rPr lang="nl-BE" sz="1400">
                          <a:solidFill>
                            <a:schemeClr val="bg1"/>
                          </a:solidFill>
                          <a:effectLst/>
                        </a:rPr>
                        <a:t>10m (s)</a:t>
                      </a:r>
                      <a:endParaRPr lang="nl-BE" sz="1400">
                        <a:solidFill>
                          <a:schemeClr val="bg1"/>
                        </a:solidFill>
                        <a:effectLst/>
                        <a:latin typeface="Calibri"/>
                        <a:ea typeface="Calibri"/>
                        <a:cs typeface="Times New Roman"/>
                      </a:endParaRPr>
                    </a:p>
                  </a:txBody>
                  <a:tcPr marL="68580" marR="68580" marT="0" marB="0">
                    <a:solidFill>
                      <a:schemeClr val="accent1"/>
                    </a:solidFill>
                  </a:tcPr>
                </a:tc>
                <a:tc>
                  <a:txBody>
                    <a:bodyPr/>
                    <a:lstStyle/>
                    <a:p>
                      <a:pPr marL="0" marR="0" algn="r">
                        <a:lnSpc>
                          <a:spcPct val="115000"/>
                        </a:lnSpc>
                        <a:spcBef>
                          <a:spcPts val="0"/>
                        </a:spcBef>
                        <a:spcAft>
                          <a:spcPts val="0"/>
                        </a:spcAft>
                      </a:pPr>
                      <a:r>
                        <a:rPr lang="nl-BE" sz="1400">
                          <a:solidFill>
                            <a:schemeClr val="bg1"/>
                          </a:solidFill>
                          <a:effectLst/>
                        </a:rPr>
                        <a:t>20m (s)</a:t>
                      </a:r>
                      <a:endParaRPr lang="nl-BE" sz="1400">
                        <a:solidFill>
                          <a:schemeClr val="bg1"/>
                        </a:solidFill>
                        <a:effectLst/>
                        <a:latin typeface="Calibri"/>
                        <a:ea typeface="Calibri"/>
                        <a:cs typeface="Times New Roman"/>
                      </a:endParaRPr>
                    </a:p>
                  </a:txBody>
                  <a:tcPr marL="68580" marR="68580" marT="0" marB="0">
                    <a:solidFill>
                      <a:schemeClr val="accent1"/>
                    </a:solidFill>
                  </a:tcPr>
                </a:tc>
                <a:tc>
                  <a:txBody>
                    <a:bodyPr/>
                    <a:lstStyle/>
                    <a:p>
                      <a:pPr marL="0" marR="0" algn="r">
                        <a:lnSpc>
                          <a:spcPct val="115000"/>
                        </a:lnSpc>
                        <a:spcBef>
                          <a:spcPts val="0"/>
                        </a:spcBef>
                        <a:spcAft>
                          <a:spcPts val="0"/>
                        </a:spcAft>
                      </a:pPr>
                      <a:r>
                        <a:rPr lang="nl-BE" sz="1400">
                          <a:solidFill>
                            <a:schemeClr val="bg1"/>
                          </a:solidFill>
                          <a:effectLst/>
                        </a:rPr>
                        <a:t>40m (s)</a:t>
                      </a:r>
                      <a:endParaRPr lang="nl-BE" sz="1400">
                        <a:solidFill>
                          <a:schemeClr val="bg1"/>
                        </a:solidFill>
                        <a:effectLst/>
                        <a:latin typeface="Calibri"/>
                        <a:ea typeface="Calibri"/>
                        <a:cs typeface="Times New Roman"/>
                      </a:endParaRPr>
                    </a:p>
                  </a:txBody>
                  <a:tcPr marL="68580" marR="68580" marT="0" marB="0">
                    <a:solidFill>
                      <a:schemeClr val="accent1"/>
                    </a:solidFill>
                  </a:tcPr>
                </a:tc>
                <a:tc>
                  <a:txBody>
                    <a:bodyPr/>
                    <a:lstStyle/>
                    <a:p>
                      <a:pPr marL="0" marR="0" algn="r">
                        <a:lnSpc>
                          <a:spcPct val="115000"/>
                        </a:lnSpc>
                        <a:spcBef>
                          <a:spcPts val="0"/>
                        </a:spcBef>
                        <a:spcAft>
                          <a:spcPts val="0"/>
                        </a:spcAft>
                      </a:pPr>
                      <a:r>
                        <a:rPr lang="nl-BE" sz="1400">
                          <a:solidFill>
                            <a:schemeClr val="bg1"/>
                          </a:solidFill>
                          <a:effectLst/>
                        </a:rPr>
                        <a:t>Agility (s)</a:t>
                      </a:r>
                      <a:endParaRPr lang="nl-BE" sz="1400">
                        <a:solidFill>
                          <a:schemeClr val="bg1"/>
                        </a:solidFill>
                        <a:effectLst/>
                        <a:latin typeface="Calibri"/>
                        <a:ea typeface="Calibri"/>
                        <a:cs typeface="Times New Roman"/>
                      </a:endParaRPr>
                    </a:p>
                  </a:txBody>
                  <a:tcPr marL="68580" marR="68580" marT="0" marB="0">
                    <a:solidFill>
                      <a:schemeClr val="accent1"/>
                    </a:solidFill>
                  </a:tcPr>
                </a:tc>
                <a:tc>
                  <a:txBody>
                    <a:bodyPr/>
                    <a:lstStyle/>
                    <a:p>
                      <a:pPr marL="0" marR="0" algn="r">
                        <a:lnSpc>
                          <a:spcPct val="115000"/>
                        </a:lnSpc>
                        <a:spcBef>
                          <a:spcPts val="0"/>
                        </a:spcBef>
                        <a:spcAft>
                          <a:spcPts val="0"/>
                        </a:spcAft>
                      </a:pPr>
                      <a:r>
                        <a:rPr lang="nl-BE" sz="1400">
                          <a:solidFill>
                            <a:schemeClr val="bg1"/>
                          </a:solidFill>
                          <a:effectLst/>
                        </a:rPr>
                        <a:t>Vertical jump (cm)</a:t>
                      </a:r>
                      <a:endParaRPr lang="nl-BE" sz="1400">
                        <a:solidFill>
                          <a:schemeClr val="bg1"/>
                        </a:solidFill>
                        <a:effectLst/>
                        <a:latin typeface="Calibri"/>
                        <a:ea typeface="Calibri"/>
                        <a:cs typeface="Times New Roman"/>
                      </a:endParaRPr>
                    </a:p>
                  </a:txBody>
                  <a:tcPr marL="68580" marR="68580" marT="0" marB="0">
                    <a:solidFill>
                      <a:schemeClr val="accent1"/>
                    </a:solidFill>
                  </a:tcPr>
                </a:tc>
                <a:tc>
                  <a:txBody>
                    <a:bodyPr/>
                    <a:lstStyle/>
                    <a:p>
                      <a:pPr marL="0" marR="0" algn="r">
                        <a:lnSpc>
                          <a:spcPct val="115000"/>
                        </a:lnSpc>
                        <a:spcBef>
                          <a:spcPts val="0"/>
                        </a:spcBef>
                        <a:spcAft>
                          <a:spcPts val="0"/>
                        </a:spcAft>
                      </a:pPr>
                      <a:r>
                        <a:rPr lang="nl-BE" sz="1400" dirty="0">
                          <a:solidFill>
                            <a:schemeClr val="bg1"/>
                          </a:solidFill>
                          <a:effectLst/>
                        </a:rPr>
                        <a:t>VO2 max</a:t>
                      </a:r>
                      <a:endParaRPr lang="nl-BE" sz="1400" dirty="0">
                        <a:solidFill>
                          <a:schemeClr val="bg1"/>
                        </a:solidFill>
                        <a:effectLst/>
                        <a:latin typeface="Calibri"/>
                        <a:ea typeface="Calibri"/>
                        <a:cs typeface="Times New Roman"/>
                      </a:endParaRPr>
                    </a:p>
                  </a:txBody>
                  <a:tcPr marL="68580" marR="68580" marT="0" marB="0">
                    <a:solidFill>
                      <a:schemeClr val="accent1"/>
                    </a:solidFill>
                  </a:tcPr>
                </a:tc>
              </a:tr>
              <a:tr h="476314">
                <a:tc>
                  <a:txBody>
                    <a:bodyPr/>
                    <a:lstStyle/>
                    <a:p>
                      <a:pPr marL="0" marR="0" algn="r">
                        <a:lnSpc>
                          <a:spcPct val="115000"/>
                        </a:lnSpc>
                        <a:spcBef>
                          <a:spcPts val="0"/>
                        </a:spcBef>
                        <a:spcAft>
                          <a:spcPts val="0"/>
                        </a:spcAft>
                      </a:pPr>
                      <a:r>
                        <a:rPr lang="nl-BE" sz="1400" dirty="0">
                          <a:effectLst/>
                        </a:rPr>
                        <a:t>Prop</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184</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101</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2.14</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3.62</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6.18</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6.37</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44</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42.2</a:t>
                      </a:r>
                      <a:endParaRPr lang="nl-BE" sz="1400">
                        <a:effectLst/>
                        <a:latin typeface="Calibri"/>
                        <a:ea typeface="Calibri"/>
                        <a:cs typeface="Times New Roman"/>
                      </a:endParaRPr>
                    </a:p>
                  </a:txBody>
                  <a:tcPr marL="68580" marR="68580" marT="0" marB="0"/>
                </a:tc>
              </a:tr>
              <a:tr h="476314">
                <a:tc>
                  <a:txBody>
                    <a:bodyPr/>
                    <a:lstStyle/>
                    <a:p>
                      <a:pPr marL="0" marR="0" algn="r">
                        <a:lnSpc>
                          <a:spcPct val="115000"/>
                        </a:lnSpc>
                        <a:spcBef>
                          <a:spcPts val="0"/>
                        </a:spcBef>
                        <a:spcAft>
                          <a:spcPts val="0"/>
                        </a:spcAft>
                      </a:pPr>
                      <a:r>
                        <a:rPr lang="nl-BE" sz="1400" dirty="0">
                          <a:effectLst/>
                        </a:rPr>
                        <a:t>Hooker</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dirty="0">
                          <a:effectLst/>
                        </a:rPr>
                        <a:t>172</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70</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2.04</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3.38</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5.89</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5.86</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47.9</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46.9</a:t>
                      </a:r>
                      <a:endParaRPr lang="nl-BE" sz="1400">
                        <a:effectLst/>
                        <a:latin typeface="Calibri"/>
                        <a:ea typeface="Calibri"/>
                        <a:cs typeface="Times New Roman"/>
                      </a:endParaRPr>
                    </a:p>
                  </a:txBody>
                  <a:tcPr marL="68580" marR="68580" marT="0" marB="0"/>
                </a:tc>
              </a:tr>
              <a:tr h="476314">
                <a:tc>
                  <a:txBody>
                    <a:bodyPr/>
                    <a:lstStyle/>
                    <a:p>
                      <a:pPr marL="0" marR="0" algn="r">
                        <a:lnSpc>
                          <a:spcPct val="115000"/>
                        </a:lnSpc>
                        <a:spcBef>
                          <a:spcPts val="0"/>
                        </a:spcBef>
                        <a:spcAft>
                          <a:spcPts val="0"/>
                        </a:spcAft>
                      </a:pPr>
                      <a:r>
                        <a:rPr lang="nl-BE" sz="1400" dirty="0" err="1">
                          <a:effectLst/>
                        </a:rPr>
                        <a:t>SecondRow</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dirty="0">
                          <a:effectLst/>
                        </a:rPr>
                        <a:t>177</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dirty="0">
                          <a:effectLst/>
                        </a:rPr>
                        <a:t>84</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2.07</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3.47</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5.89</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6.1</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49</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45.1</a:t>
                      </a:r>
                      <a:endParaRPr lang="nl-BE" sz="1400">
                        <a:effectLst/>
                        <a:latin typeface="Calibri"/>
                        <a:ea typeface="Calibri"/>
                        <a:cs typeface="Times New Roman"/>
                      </a:endParaRPr>
                    </a:p>
                  </a:txBody>
                  <a:tcPr marL="68580" marR="68580" marT="0" marB="0"/>
                </a:tc>
              </a:tr>
              <a:tr h="476314">
                <a:tc>
                  <a:txBody>
                    <a:bodyPr/>
                    <a:lstStyle/>
                    <a:p>
                      <a:pPr marL="0" marR="0" algn="r">
                        <a:lnSpc>
                          <a:spcPct val="115000"/>
                        </a:lnSpc>
                        <a:spcBef>
                          <a:spcPts val="0"/>
                        </a:spcBef>
                        <a:spcAft>
                          <a:spcPts val="0"/>
                        </a:spcAft>
                      </a:pPr>
                      <a:r>
                        <a:rPr lang="nl-BE" sz="1400" dirty="0">
                          <a:effectLst/>
                        </a:rPr>
                        <a:t>Lock</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177</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75</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dirty="0">
                          <a:effectLst/>
                        </a:rPr>
                        <a:t>2.07</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dirty="0">
                          <a:effectLst/>
                        </a:rPr>
                        <a:t>3.49</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5.93</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5.64</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45.2</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44.6</a:t>
                      </a:r>
                      <a:endParaRPr lang="nl-BE" sz="1400">
                        <a:effectLst/>
                        <a:latin typeface="Calibri"/>
                        <a:ea typeface="Calibri"/>
                        <a:cs typeface="Times New Roman"/>
                      </a:endParaRPr>
                    </a:p>
                  </a:txBody>
                  <a:tcPr marL="68580" marR="68580" marT="0" marB="0"/>
                </a:tc>
              </a:tr>
              <a:tr h="476314">
                <a:tc>
                  <a:txBody>
                    <a:bodyPr/>
                    <a:lstStyle/>
                    <a:p>
                      <a:pPr marL="0" marR="0" algn="r">
                        <a:lnSpc>
                          <a:spcPct val="115000"/>
                        </a:lnSpc>
                        <a:spcBef>
                          <a:spcPts val="0"/>
                        </a:spcBef>
                        <a:spcAft>
                          <a:spcPts val="0"/>
                        </a:spcAft>
                      </a:pPr>
                      <a:r>
                        <a:rPr lang="nl-BE" sz="1400" dirty="0">
                          <a:effectLst/>
                        </a:rPr>
                        <a:t>Halfback</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171</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69</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1.95</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dirty="0">
                          <a:effectLst/>
                        </a:rPr>
                        <a:t>3.52</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dirty="0">
                          <a:effectLst/>
                        </a:rPr>
                        <a:t>5.62</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6.01</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50.4</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50.5</a:t>
                      </a:r>
                      <a:endParaRPr lang="nl-BE" sz="1400">
                        <a:effectLst/>
                        <a:latin typeface="Calibri"/>
                        <a:ea typeface="Calibri"/>
                        <a:cs typeface="Times New Roman"/>
                      </a:endParaRPr>
                    </a:p>
                  </a:txBody>
                  <a:tcPr marL="68580" marR="68580" marT="0" marB="0"/>
                </a:tc>
              </a:tr>
              <a:tr h="476314">
                <a:tc>
                  <a:txBody>
                    <a:bodyPr/>
                    <a:lstStyle/>
                    <a:p>
                      <a:pPr marL="0" marR="0" algn="r">
                        <a:lnSpc>
                          <a:spcPct val="115000"/>
                        </a:lnSpc>
                        <a:spcBef>
                          <a:spcPts val="0"/>
                        </a:spcBef>
                        <a:spcAft>
                          <a:spcPts val="0"/>
                        </a:spcAft>
                      </a:pPr>
                      <a:r>
                        <a:rPr lang="nl-BE" sz="1400" dirty="0" err="1">
                          <a:effectLst/>
                        </a:rPr>
                        <a:t>FiveEighth</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176</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72</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1.93</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3.27</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5.71</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dirty="0">
                          <a:effectLst/>
                        </a:rPr>
                        <a:t>5.71</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48.5</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48.3</a:t>
                      </a:r>
                      <a:endParaRPr lang="nl-BE" sz="1400">
                        <a:effectLst/>
                        <a:latin typeface="Calibri"/>
                        <a:ea typeface="Calibri"/>
                        <a:cs typeface="Times New Roman"/>
                      </a:endParaRPr>
                    </a:p>
                  </a:txBody>
                  <a:tcPr marL="68580" marR="68580" marT="0" marB="0"/>
                </a:tc>
              </a:tr>
              <a:tr h="476314">
                <a:tc>
                  <a:txBody>
                    <a:bodyPr/>
                    <a:lstStyle/>
                    <a:p>
                      <a:pPr marL="0" marR="0" algn="r">
                        <a:lnSpc>
                          <a:spcPct val="115000"/>
                        </a:lnSpc>
                        <a:spcBef>
                          <a:spcPts val="0"/>
                        </a:spcBef>
                        <a:spcAft>
                          <a:spcPts val="0"/>
                        </a:spcAft>
                      </a:pPr>
                      <a:r>
                        <a:rPr lang="nl-BE" sz="1400" dirty="0">
                          <a:effectLst/>
                        </a:rPr>
                        <a:t>Centre</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177</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80</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2.02</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3.34</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5.71</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5.89</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dirty="0">
                          <a:effectLst/>
                        </a:rPr>
                        <a:t>50.4</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47.1</a:t>
                      </a:r>
                      <a:endParaRPr lang="nl-BE" sz="1400">
                        <a:effectLst/>
                        <a:latin typeface="Calibri"/>
                        <a:ea typeface="Calibri"/>
                        <a:cs typeface="Times New Roman"/>
                      </a:endParaRPr>
                    </a:p>
                  </a:txBody>
                  <a:tcPr marL="68580" marR="68580" marT="0" marB="0"/>
                </a:tc>
              </a:tr>
              <a:tr h="476314">
                <a:tc>
                  <a:txBody>
                    <a:bodyPr/>
                    <a:lstStyle/>
                    <a:p>
                      <a:pPr marL="0" marR="0" algn="r">
                        <a:lnSpc>
                          <a:spcPct val="115000"/>
                        </a:lnSpc>
                        <a:spcBef>
                          <a:spcPts val="0"/>
                        </a:spcBef>
                        <a:spcAft>
                          <a:spcPts val="0"/>
                        </a:spcAft>
                      </a:pPr>
                      <a:r>
                        <a:rPr lang="nl-BE" sz="1400" dirty="0" err="1">
                          <a:effectLst/>
                        </a:rPr>
                        <a:t>Wing</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176</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73</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2.18</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3.49</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5.94</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a:effectLst/>
                        </a:rPr>
                        <a:t>5.98</a:t>
                      </a:r>
                      <a:endParaRPr lang="nl-BE" sz="14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dirty="0">
                          <a:effectLst/>
                        </a:rPr>
                        <a:t>45.4</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dirty="0">
                          <a:effectLst/>
                        </a:rPr>
                        <a:t>45.7</a:t>
                      </a:r>
                      <a:endParaRPr lang="nl-BE" sz="1400" dirty="0">
                        <a:effectLst/>
                        <a:latin typeface="Calibri"/>
                        <a:ea typeface="Calibri"/>
                        <a:cs typeface="Times New Roman"/>
                      </a:endParaRPr>
                    </a:p>
                  </a:txBody>
                  <a:tcPr marL="68580" marR="68580" marT="0" marB="0"/>
                </a:tc>
              </a:tr>
              <a:tr h="476314">
                <a:tc>
                  <a:txBody>
                    <a:bodyPr/>
                    <a:lstStyle/>
                    <a:p>
                      <a:pPr marL="0" marR="0" algn="r">
                        <a:lnSpc>
                          <a:spcPct val="115000"/>
                        </a:lnSpc>
                        <a:spcBef>
                          <a:spcPts val="0"/>
                        </a:spcBef>
                        <a:spcAft>
                          <a:spcPts val="0"/>
                        </a:spcAft>
                      </a:pPr>
                      <a:r>
                        <a:rPr lang="nl-BE" sz="1400" dirty="0">
                          <a:effectLst/>
                        </a:rPr>
                        <a:t>Fullback</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dirty="0">
                          <a:effectLst/>
                        </a:rPr>
                        <a:t>177</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dirty="0">
                          <a:effectLst/>
                        </a:rPr>
                        <a:t>79</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dirty="0">
                          <a:effectLst/>
                        </a:rPr>
                        <a:t>2.16</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dirty="0">
                          <a:effectLst/>
                        </a:rPr>
                        <a:t>3.39</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dirty="0">
                          <a:effectLst/>
                        </a:rPr>
                        <a:t>5.84</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dirty="0">
                          <a:effectLst/>
                        </a:rPr>
                        <a:t>5.9</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dirty="0">
                          <a:effectLst/>
                        </a:rPr>
                        <a:t>42.8</a:t>
                      </a:r>
                      <a:endParaRPr lang="nl-BE" sz="14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nl-BE" sz="1400" dirty="0">
                          <a:effectLst/>
                        </a:rPr>
                        <a:t>47.8</a:t>
                      </a:r>
                      <a:endParaRPr lang="nl-BE" sz="1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631757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 2: Rugby players</a:t>
            </a:r>
            <a:endParaRPr lang="nl-BE" dirty="0"/>
          </a:p>
        </p:txBody>
      </p:sp>
      <p:sp>
        <p:nvSpPr>
          <p:cNvPr id="3" name="Content Placeholder 2"/>
          <p:cNvSpPr>
            <a:spLocks noGrp="1"/>
          </p:cNvSpPr>
          <p:nvPr>
            <p:ph idx="1"/>
          </p:nvPr>
        </p:nvSpPr>
        <p:spPr>
          <a:xfrm>
            <a:off x="457200" y="1371600"/>
            <a:ext cx="8229600" cy="4525963"/>
          </a:xfrm>
        </p:spPr>
        <p:txBody>
          <a:bodyPr>
            <a:noAutofit/>
          </a:bodyPr>
          <a:lstStyle/>
          <a:p>
            <a:pPr marL="514350" lvl="0" indent="-514350">
              <a:buFont typeface="+mj-lt"/>
              <a:buAutoNum type="arabicPeriod"/>
            </a:pPr>
            <a:r>
              <a:rPr lang="en-US" sz="2000" dirty="0"/>
              <a:t>Calculate the average Height, Weight and VO2max of the players at different positions. Select the position of players whose height, weight as well as VO2max are above average. The names of the columns are '</a:t>
            </a:r>
            <a:r>
              <a:rPr lang="en-US" sz="2000" i="1" dirty="0"/>
              <a:t>height (cm)</a:t>
            </a:r>
            <a:r>
              <a:rPr lang="en-US" sz="2000" dirty="0"/>
              <a:t>', </a:t>
            </a:r>
            <a:r>
              <a:rPr lang="en-US" sz="2000" i="1" dirty="0"/>
              <a:t>'Body mass (kg)' </a:t>
            </a:r>
            <a:r>
              <a:rPr lang="en-US" sz="2000" dirty="0"/>
              <a:t>and </a:t>
            </a:r>
            <a:r>
              <a:rPr lang="en-US" sz="2000" i="1" dirty="0"/>
              <a:t>'VO2 max'</a:t>
            </a:r>
            <a:r>
              <a:rPr lang="en-US" sz="2000" dirty="0"/>
              <a:t>, respectively.</a:t>
            </a:r>
            <a:endParaRPr lang="nl-BE" sz="2000" dirty="0"/>
          </a:p>
          <a:p>
            <a:pPr marL="514350" lvl="0" indent="-514350">
              <a:buFont typeface="+mj-lt"/>
              <a:buAutoNum type="arabicPeriod"/>
            </a:pPr>
            <a:r>
              <a:rPr lang="en-US" sz="2000" dirty="0"/>
              <a:t>Use the weight en the height to calculate the BMI, with formula weight/height², with weight in kg and height in meters. Is there a player position in which the BMI index is above 27?</a:t>
            </a:r>
            <a:endParaRPr lang="nl-BE" sz="2000" dirty="0"/>
          </a:p>
          <a:p>
            <a:pPr marL="514350" lvl="0" indent="-514350">
              <a:buFont typeface="+mj-lt"/>
              <a:buAutoNum type="arabicPeriod"/>
            </a:pPr>
            <a:r>
              <a:rPr lang="en-US" sz="2000" dirty="0"/>
              <a:t>Calculate the average speed in km/h of individual players over the 10m, 20m and 40m sprint and calculate the average speed of all players over the different distances. The data gives the time in seconds over a certain distance. To convert the speeds from m/s to km/h use the following relationship: km/h = 3.6*m/s. Select the position of the players whose speed is lower than the average speed of all the players. </a:t>
            </a:r>
            <a:endParaRPr lang="nl-BE" sz="2000" dirty="0"/>
          </a:p>
          <a:p>
            <a:pPr marL="514350" lvl="0" indent="-514350">
              <a:buFont typeface="+mj-lt"/>
              <a:buAutoNum type="arabicPeriod"/>
            </a:pPr>
            <a:r>
              <a:rPr lang="en-US" sz="2000" dirty="0"/>
              <a:t>Select the position of the players who jump-up at least 25% of their own height in a vertical jump exercise.</a:t>
            </a:r>
            <a:endParaRPr lang="nl-BE" sz="2000" dirty="0"/>
          </a:p>
          <a:p>
            <a:endParaRPr lang="nl-BE" dirty="0"/>
          </a:p>
        </p:txBody>
      </p:sp>
    </p:spTree>
    <p:extLst>
      <p:ext uri="{BB962C8B-B14F-4D97-AF65-F5344CB8AC3E}">
        <p14:creationId xmlns:p14="http://schemas.microsoft.com/office/powerpoint/2010/main" val="2609587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3: Automatic initial contact and toe-off detection</a:t>
            </a:r>
            <a:endParaRPr lang="nl-BE" dirty="0"/>
          </a:p>
        </p:txBody>
      </p:sp>
      <p:sp>
        <p:nvSpPr>
          <p:cNvPr id="5" name="Text Placeholder 4"/>
          <p:cNvSpPr>
            <a:spLocks noGrp="1"/>
          </p:cNvSpPr>
          <p:nvPr>
            <p:ph type="body" idx="1"/>
          </p:nvPr>
        </p:nvSpPr>
        <p:spPr/>
        <p:txBody>
          <a:bodyPr/>
          <a:lstStyle/>
          <a:p>
            <a:endParaRPr lang="nl-BE"/>
          </a:p>
        </p:txBody>
      </p:sp>
    </p:spTree>
    <p:extLst>
      <p:ext uri="{BB962C8B-B14F-4D97-AF65-F5344CB8AC3E}">
        <p14:creationId xmlns:p14="http://schemas.microsoft.com/office/powerpoint/2010/main" val="3100183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Practical session III:</a:t>
            </a:r>
            <a:br>
              <a:rPr lang="en-US" dirty="0" smtClean="0"/>
            </a:br>
            <a:r>
              <a:rPr lang="en-US" dirty="0" smtClean="0"/>
              <a:t>Relational and logical operators</a:t>
            </a:r>
            <a:endParaRPr lang="nl-BE" dirty="0"/>
          </a:p>
        </p:txBody>
      </p:sp>
      <p:sp>
        <p:nvSpPr>
          <p:cNvPr id="6" name="Subtitle 5"/>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2511994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Exercise 3: Automatic initial contact and toe-off detection</a:t>
            </a:r>
            <a:endParaRPr lang="nl-BE" dirty="0"/>
          </a:p>
        </p:txBody>
      </p:sp>
      <p:sp>
        <p:nvSpPr>
          <p:cNvPr id="2" name="Content Placeholder 1"/>
          <p:cNvSpPr>
            <a:spLocks noGrp="1"/>
          </p:cNvSpPr>
          <p:nvPr>
            <p:ph idx="1"/>
          </p:nvPr>
        </p:nvSpPr>
        <p:spPr/>
        <p:txBody>
          <a:bodyPr/>
          <a:lstStyle/>
          <a:p>
            <a:r>
              <a:rPr lang="en-US" dirty="0" smtClean="0"/>
              <a:t>Practical session II: </a:t>
            </a:r>
            <a:r>
              <a:rPr lang="en-US" dirty="0" err="1" smtClean="0"/>
              <a:t>ExerciseICTOGRF</a:t>
            </a:r>
            <a:endParaRPr lang="nl-BE" dirty="0"/>
          </a:p>
        </p:txBody>
      </p:sp>
      <p:pic>
        <p:nvPicPr>
          <p:cNvPr id="1026" name="Picture 2" descr="C:\Users\u0089526\Documents\KULeuven\Onderwijs\Matlab\Matlabcourse_Faber\Excercises\Oefenzittingen\Oefenzitting_Plotting\Data\GRF_ICTO_dete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209" y="2133600"/>
            <a:ext cx="6277582" cy="4708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63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Exercise 3: Automatic initial contact and toe-off detection</a:t>
            </a:r>
            <a:endParaRPr lang="nl-BE" dirty="0"/>
          </a:p>
        </p:txBody>
      </p:sp>
      <p:sp>
        <p:nvSpPr>
          <p:cNvPr id="2" name="Content Placeholder 1"/>
          <p:cNvSpPr>
            <a:spLocks noGrp="1"/>
          </p:cNvSpPr>
          <p:nvPr>
            <p:ph idx="1"/>
          </p:nvPr>
        </p:nvSpPr>
        <p:spPr/>
        <p:txBody>
          <a:bodyPr>
            <a:normAutofit/>
          </a:bodyPr>
          <a:lstStyle/>
          <a:p>
            <a:pPr marL="0" indent="0">
              <a:buNone/>
            </a:pPr>
            <a:r>
              <a:rPr lang="en-US" dirty="0" smtClean="0"/>
              <a:t>‘</a:t>
            </a:r>
            <a:r>
              <a:rPr lang="en-US" dirty="0" smtClean="0">
                <a:latin typeface="Courier New" pitchFamily="49" charset="0"/>
                <a:cs typeface="Courier New" pitchFamily="49" charset="0"/>
              </a:rPr>
              <a:t>diff</a:t>
            </a:r>
            <a:r>
              <a:rPr lang="en-US" dirty="0" smtClean="0"/>
              <a:t>’ function</a:t>
            </a:r>
          </a:p>
          <a:p>
            <a:r>
              <a:rPr lang="en-US" sz="3200" dirty="0" smtClean="0">
                <a:latin typeface="Courier New" pitchFamily="49" charset="0"/>
                <a:cs typeface="Courier New" pitchFamily="49" charset="0"/>
              </a:rPr>
              <a:t>Y </a:t>
            </a:r>
            <a:r>
              <a:rPr lang="en-US" sz="3200" dirty="0">
                <a:latin typeface="Courier New" pitchFamily="49" charset="0"/>
                <a:cs typeface="Courier New" pitchFamily="49" charset="0"/>
              </a:rPr>
              <a:t>= diff(X) </a:t>
            </a:r>
            <a:r>
              <a:rPr lang="en-US" sz="3200" dirty="0"/>
              <a:t>returns a vector of length </a:t>
            </a:r>
            <a:r>
              <a:rPr lang="en-US" sz="3200" dirty="0" smtClean="0"/>
              <a:t>m-1, if X is a vector of length m. </a:t>
            </a:r>
            <a:r>
              <a:rPr lang="en-US" sz="3200" dirty="0"/>
              <a:t>The elements of Y are the differences between adjacent elements of </a:t>
            </a:r>
            <a:r>
              <a:rPr lang="en-US" sz="3200" dirty="0" smtClean="0"/>
              <a:t>X.</a:t>
            </a:r>
          </a:p>
          <a:p>
            <a:pPr marL="400050" lvl="1" indent="0">
              <a:buNone/>
            </a:pPr>
            <a:r>
              <a:rPr lang="en-US" sz="3200" dirty="0" smtClean="0"/>
              <a:t>Y </a:t>
            </a:r>
            <a:r>
              <a:rPr lang="en-US" sz="3200" dirty="0"/>
              <a:t>= [X(2)-X(1) X(3)-X(2) ... X(m)-X(m-1)]</a:t>
            </a:r>
            <a:endParaRPr lang="nl-BE" sz="3200" dirty="0"/>
          </a:p>
        </p:txBody>
      </p:sp>
    </p:spTree>
    <p:extLst>
      <p:ext uri="{BB962C8B-B14F-4D97-AF65-F5344CB8AC3E}">
        <p14:creationId xmlns:p14="http://schemas.microsoft.com/office/powerpoint/2010/main" val="408575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Exercise 3: Automatic initial contact and toe-off detection</a:t>
            </a:r>
            <a:endParaRPr lang="nl-BE" dirty="0"/>
          </a:p>
        </p:txBody>
      </p:sp>
      <p:pic>
        <p:nvPicPr>
          <p:cNvPr id="2050" name="Picture 2" descr="C:\Users\u0089526\Documents\KULeuven\Onderwijs\Matlab\Matlabcourse_Faber\Excercises\Oefenzittingen\Oefenzitting_RelationalOperators\Data\GRF_ICTO_detect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702" y="1389887"/>
            <a:ext cx="7314596" cy="5485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90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a:t>
            </a:r>
            <a:endParaRPr lang="nl-BE"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946851"/>
              </p:ext>
            </p:extLst>
          </p:nvPr>
        </p:nvGraphicFramePr>
        <p:xfrm>
          <a:off x="457200" y="1295400"/>
          <a:ext cx="8229600" cy="5257800"/>
        </p:xfrm>
        <a:graphic>
          <a:graphicData uri="http://schemas.openxmlformats.org/drawingml/2006/table">
            <a:tbl>
              <a:tblPr firstRow="1" bandRow="1">
                <a:tableStyleId>{5C22544A-7EE6-4342-B048-85BDC9FD1C3A}</a:tableStyleId>
              </a:tblPr>
              <a:tblGrid>
                <a:gridCol w="1371600"/>
                <a:gridCol w="6858000"/>
              </a:tblGrid>
              <a:tr h="370840">
                <a:tc>
                  <a:txBody>
                    <a:bodyPr/>
                    <a:lstStyle/>
                    <a:p>
                      <a:r>
                        <a:rPr lang="en-US" dirty="0" smtClean="0"/>
                        <a:t>Precedence</a:t>
                      </a:r>
                      <a:endParaRPr lang="nl-BE" dirty="0"/>
                    </a:p>
                  </a:txBody>
                  <a:tcPr/>
                </a:tc>
                <a:tc>
                  <a:txBody>
                    <a:bodyPr/>
                    <a:lstStyle/>
                    <a:p>
                      <a:r>
                        <a:rPr lang="en-US" dirty="0" smtClean="0"/>
                        <a:t>Operation</a:t>
                      </a:r>
                      <a:endParaRPr lang="nl-BE" dirty="0"/>
                    </a:p>
                  </a:txBody>
                  <a:tcPr/>
                </a:tc>
              </a:tr>
              <a:tr h="370840">
                <a:tc>
                  <a:txBody>
                    <a:bodyPr/>
                    <a:lstStyle/>
                    <a:p>
                      <a:r>
                        <a:rPr lang="nl-BE" dirty="0"/>
                        <a:t>1 (</a:t>
                      </a:r>
                      <a:r>
                        <a:rPr lang="nl-BE" dirty="0" err="1" smtClean="0"/>
                        <a:t>Highest</a:t>
                      </a:r>
                      <a:r>
                        <a:rPr lang="nl-BE" dirty="0" smtClean="0"/>
                        <a:t>)</a:t>
                      </a:r>
                      <a:endParaRPr lang="nl-BE" dirty="0"/>
                    </a:p>
                  </a:txBody>
                  <a:tcPr anchor="ctr"/>
                </a:tc>
                <a:tc>
                  <a:txBody>
                    <a:bodyPr/>
                    <a:lstStyle/>
                    <a:p>
                      <a:r>
                        <a:rPr lang="nl-BE" dirty="0" smtClean="0"/>
                        <a:t>Parenthesis ()</a:t>
                      </a:r>
                      <a:endParaRPr lang="nl-BE" dirty="0"/>
                    </a:p>
                  </a:txBody>
                  <a:tcPr anchor="ctr"/>
                </a:tc>
              </a:tr>
              <a:tr h="370840">
                <a:tc>
                  <a:txBody>
                    <a:bodyPr/>
                    <a:lstStyle/>
                    <a:p>
                      <a:r>
                        <a:rPr lang="nl-BE"/>
                        <a:t>2</a:t>
                      </a:r>
                    </a:p>
                  </a:txBody>
                  <a:tcPr anchor="ctr"/>
                </a:tc>
                <a:tc>
                  <a:txBody>
                    <a:bodyPr/>
                    <a:lstStyle/>
                    <a:p>
                      <a:pPr fontAlgn="base"/>
                      <a:r>
                        <a:rPr lang="nl-BE" sz="1800" b="0" i="0" kern="1200" dirty="0" smtClean="0">
                          <a:solidFill>
                            <a:schemeClr val="dk1"/>
                          </a:solidFill>
                          <a:effectLst/>
                          <a:latin typeface="+mn-lt"/>
                          <a:ea typeface="+mn-ea"/>
                          <a:cs typeface="+mn-cs"/>
                        </a:rPr>
                        <a:t>Transpose (.'), power (.^), complex </a:t>
                      </a:r>
                      <a:r>
                        <a:rPr lang="nl-BE" sz="1800" b="0" i="0" kern="1200" dirty="0" err="1" smtClean="0">
                          <a:solidFill>
                            <a:schemeClr val="dk1"/>
                          </a:solidFill>
                          <a:effectLst/>
                          <a:latin typeface="+mn-lt"/>
                          <a:ea typeface="+mn-ea"/>
                          <a:cs typeface="+mn-cs"/>
                        </a:rPr>
                        <a:t>conjugate</a:t>
                      </a:r>
                      <a:r>
                        <a:rPr lang="nl-BE" sz="1800" b="0" i="0" kern="1200" dirty="0" smtClean="0">
                          <a:solidFill>
                            <a:schemeClr val="dk1"/>
                          </a:solidFill>
                          <a:effectLst/>
                          <a:latin typeface="+mn-lt"/>
                          <a:ea typeface="+mn-ea"/>
                          <a:cs typeface="+mn-cs"/>
                        </a:rPr>
                        <a:t> transpose ('), matrix power (^)</a:t>
                      </a:r>
                      <a:endParaRPr lang="nl-BE" sz="1800" b="0" i="0" kern="1200" dirty="0">
                        <a:solidFill>
                          <a:schemeClr val="dk1"/>
                        </a:solidFill>
                        <a:effectLst/>
                        <a:latin typeface="+mn-lt"/>
                        <a:ea typeface="+mn-ea"/>
                        <a:cs typeface="+mn-cs"/>
                      </a:endParaRPr>
                    </a:p>
                  </a:txBody>
                  <a:tcPr anchor="ctr"/>
                </a:tc>
              </a:tr>
              <a:tr h="370840">
                <a:tc>
                  <a:txBody>
                    <a:bodyPr/>
                    <a:lstStyle/>
                    <a:p>
                      <a:r>
                        <a:rPr lang="nl-BE"/>
                        <a:t>3</a:t>
                      </a:r>
                    </a:p>
                  </a:txBody>
                  <a:tcPr anchor="ctr"/>
                </a:tc>
                <a:tc>
                  <a:txBody>
                    <a:bodyPr/>
                    <a:lstStyle/>
                    <a:p>
                      <a:pPr fontAlgn="base"/>
                      <a:r>
                        <a:rPr lang="en-US" sz="1800" b="0" i="0" kern="1200" dirty="0" smtClean="0">
                          <a:solidFill>
                            <a:schemeClr val="dk1"/>
                          </a:solidFill>
                          <a:effectLst/>
                          <a:latin typeface="+mn-lt"/>
                          <a:ea typeface="+mn-ea"/>
                          <a:cs typeface="+mn-cs"/>
                        </a:rPr>
                        <a:t>Unary plus (+), unary minus (-), logical negation (~)</a:t>
                      </a:r>
                      <a:endParaRPr lang="en-US" sz="1800" b="0" i="0" kern="1200" dirty="0">
                        <a:solidFill>
                          <a:schemeClr val="dk1"/>
                        </a:solidFill>
                        <a:effectLst/>
                        <a:latin typeface="+mn-lt"/>
                        <a:ea typeface="+mn-ea"/>
                        <a:cs typeface="+mn-cs"/>
                      </a:endParaRPr>
                    </a:p>
                  </a:txBody>
                  <a:tcPr anchor="ctr"/>
                </a:tc>
              </a:tr>
              <a:tr h="370840">
                <a:tc>
                  <a:txBody>
                    <a:bodyPr/>
                    <a:lstStyle/>
                    <a:p>
                      <a:r>
                        <a:rPr lang="nl-BE"/>
                        <a:t>4</a:t>
                      </a:r>
                    </a:p>
                  </a:txBody>
                  <a:tcPr anchor="ctr"/>
                </a:tc>
                <a:tc>
                  <a:txBody>
                    <a:bodyPr/>
                    <a:lstStyle/>
                    <a:p>
                      <a:pPr fontAlgn="base"/>
                      <a:r>
                        <a:rPr lang="fr-FR" sz="1800" b="0" i="0" kern="1200" dirty="0" smtClean="0">
                          <a:solidFill>
                            <a:schemeClr val="dk1"/>
                          </a:solidFill>
                          <a:effectLst/>
                          <a:latin typeface="+mn-lt"/>
                          <a:ea typeface="+mn-ea"/>
                          <a:cs typeface="+mn-cs"/>
                        </a:rPr>
                        <a:t>Multiplication (.*), right division (./), </a:t>
                      </a:r>
                      <a:r>
                        <a:rPr lang="fr-FR" sz="1800" b="0" i="0" kern="1200" dirty="0" err="1" smtClean="0">
                          <a:solidFill>
                            <a:schemeClr val="dk1"/>
                          </a:solidFill>
                          <a:effectLst/>
                          <a:latin typeface="+mn-lt"/>
                          <a:ea typeface="+mn-ea"/>
                          <a:cs typeface="+mn-cs"/>
                        </a:rPr>
                        <a:t>left</a:t>
                      </a:r>
                      <a:r>
                        <a:rPr lang="fr-FR" sz="1800" b="0" i="0" kern="1200" dirty="0" smtClean="0">
                          <a:solidFill>
                            <a:schemeClr val="dk1"/>
                          </a:solidFill>
                          <a:effectLst/>
                          <a:latin typeface="+mn-lt"/>
                          <a:ea typeface="+mn-ea"/>
                          <a:cs typeface="+mn-cs"/>
                        </a:rPr>
                        <a:t> division (.\), matrix multiplication (*), matrix right division (/), matrix </a:t>
                      </a:r>
                      <a:r>
                        <a:rPr lang="fr-FR" sz="1800" b="0" i="0" kern="1200" dirty="0" err="1" smtClean="0">
                          <a:solidFill>
                            <a:schemeClr val="dk1"/>
                          </a:solidFill>
                          <a:effectLst/>
                          <a:latin typeface="+mn-lt"/>
                          <a:ea typeface="+mn-ea"/>
                          <a:cs typeface="+mn-cs"/>
                        </a:rPr>
                        <a:t>left</a:t>
                      </a:r>
                      <a:r>
                        <a:rPr lang="fr-FR" sz="1800" b="0" i="0" kern="1200" dirty="0" smtClean="0">
                          <a:solidFill>
                            <a:schemeClr val="dk1"/>
                          </a:solidFill>
                          <a:effectLst/>
                          <a:latin typeface="+mn-lt"/>
                          <a:ea typeface="+mn-ea"/>
                          <a:cs typeface="+mn-cs"/>
                        </a:rPr>
                        <a:t> division (\)</a:t>
                      </a:r>
                      <a:endParaRPr lang="fr-FR" sz="1800" b="0" i="0" kern="1200" dirty="0">
                        <a:solidFill>
                          <a:schemeClr val="dk1"/>
                        </a:solidFill>
                        <a:effectLst/>
                        <a:latin typeface="+mn-lt"/>
                        <a:ea typeface="+mn-ea"/>
                        <a:cs typeface="+mn-cs"/>
                      </a:endParaRPr>
                    </a:p>
                  </a:txBody>
                  <a:tcPr anchor="ctr"/>
                </a:tc>
              </a:tr>
              <a:tr h="370840">
                <a:tc>
                  <a:txBody>
                    <a:bodyPr/>
                    <a:lstStyle/>
                    <a:p>
                      <a:r>
                        <a:rPr lang="nl-BE"/>
                        <a:t>5</a:t>
                      </a:r>
                    </a:p>
                  </a:txBody>
                  <a:tcPr anchor="ctr"/>
                </a:tc>
                <a:tc>
                  <a:txBody>
                    <a:bodyPr/>
                    <a:lstStyle/>
                    <a:p>
                      <a:pPr fontAlgn="base"/>
                      <a:r>
                        <a:rPr lang="nl-BE" sz="1800" b="0" i="0" kern="1200" dirty="0" err="1" smtClean="0">
                          <a:solidFill>
                            <a:schemeClr val="dk1"/>
                          </a:solidFill>
                          <a:effectLst/>
                          <a:latin typeface="+mn-lt"/>
                          <a:ea typeface="+mn-ea"/>
                          <a:cs typeface="+mn-cs"/>
                        </a:rPr>
                        <a:t>Addition</a:t>
                      </a:r>
                      <a:r>
                        <a:rPr lang="nl-BE" sz="1800" b="0" i="0" kern="1200" dirty="0" smtClean="0">
                          <a:solidFill>
                            <a:schemeClr val="dk1"/>
                          </a:solidFill>
                          <a:effectLst/>
                          <a:latin typeface="+mn-lt"/>
                          <a:ea typeface="+mn-ea"/>
                          <a:cs typeface="+mn-cs"/>
                        </a:rPr>
                        <a:t> (+), </a:t>
                      </a:r>
                      <a:r>
                        <a:rPr lang="nl-BE" sz="1800" b="0" i="0" kern="1200" dirty="0" err="1" smtClean="0">
                          <a:solidFill>
                            <a:schemeClr val="dk1"/>
                          </a:solidFill>
                          <a:effectLst/>
                          <a:latin typeface="+mn-lt"/>
                          <a:ea typeface="+mn-ea"/>
                          <a:cs typeface="+mn-cs"/>
                        </a:rPr>
                        <a:t>subtraction</a:t>
                      </a:r>
                      <a:r>
                        <a:rPr lang="nl-BE" sz="1800" b="0" i="0" kern="1200" dirty="0" smtClean="0">
                          <a:solidFill>
                            <a:schemeClr val="dk1"/>
                          </a:solidFill>
                          <a:effectLst/>
                          <a:latin typeface="+mn-lt"/>
                          <a:ea typeface="+mn-ea"/>
                          <a:cs typeface="+mn-cs"/>
                        </a:rPr>
                        <a:t> (-)</a:t>
                      </a:r>
                      <a:endParaRPr lang="nl-BE" sz="1800" b="0" i="0" kern="1200" dirty="0">
                        <a:solidFill>
                          <a:schemeClr val="dk1"/>
                        </a:solidFill>
                        <a:effectLst/>
                        <a:latin typeface="+mn-lt"/>
                        <a:ea typeface="+mn-ea"/>
                        <a:cs typeface="+mn-cs"/>
                      </a:endParaRPr>
                    </a:p>
                  </a:txBody>
                  <a:tcPr anchor="ctr"/>
                </a:tc>
              </a:tr>
              <a:tr h="370840">
                <a:tc>
                  <a:txBody>
                    <a:bodyPr/>
                    <a:lstStyle/>
                    <a:p>
                      <a:r>
                        <a:rPr lang="nl-BE"/>
                        <a:t>6</a:t>
                      </a:r>
                    </a:p>
                  </a:txBody>
                  <a:tcPr anchor="ctr"/>
                </a:tc>
                <a:tc>
                  <a:txBody>
                    <a:bodyPr/>
                    <a:lstStyle/>
                    <a:p>
                      <a:pPr fontAlgn="base"/>
                      <a:r>
                        <a:rPr lang="nl-BE" sz="1800" b="0" i="0" kern="1200" dirty="0" smtClean="0">
                          <a:solidFill>
                            <a:schemeClr val="dk1"/>
                          </a:solidFill>
                          <a:effectLst/>
                          <a:latin typeface="+mn-lt"/>
                          <a:ea typeface="+mn-ea"/>
                          <a:cs typeface="+mn-cs"/>
                        </a:rPr>
                        <a:t>Colon operator (:)</a:t>
                      </a:r>
                      <a:endParaRPr lang="nl-BE" sz="1800" b="0" i="0" kern="1200" dirty="0">
                        <a:solidFill>
                          <a:schemeClr val="dk1"/>
                        </a:solidFill>
                        <a:effectLst/>
                        <a:latin typeface="+mn-lt"/>
                        <a:ea typeface="+mn-ea"/>
                        <a:cs typeface="+mn-cs"/>
                      </a:endParaRPr>
                    </a:p>
                  </a:txBody>
                  <a:tcPr anchor="ctr"/>
                </a:tc>
              </a:tr>
              <a:tr h="370840">
                <a:tc>
                  <a:txBody>
                    <a:bodyPr/>
                    <a:lstStyle/>
                    <a:p>
                      <a:r>
                        <a:rPr lang="nl-BE"/>
                        <a:t>7</a:t>
                      </a:r>
                    </a:p>
                  </a:txBody>
                  <a:tcPr anchor="ctr"/>
                </a:tc>
                <a:tc>
                  <a:txBody>
                    <a:bodyPr/>
                    <a:lstStyle/>
                    <a:p>
                      <a:pPr fontAlgn="base"/>
                      <a:r>
                        <a:rPr lang="en-US" sz="1800" b="0" i="0" kern="1200" dirty="0" smtClean="0">
                          <a:solidFill>
                            <a:schemeClr val="dk1"/>
                          </a:solidFill>
                          <a:effectLst/>
                          <a:latin typeface="+mn-lt"/>
                          <a:ea typeface="+mn-ea"/>
                          <a:cs typeface="+mn-cs"/>
                        </a:rPr>
                        <a:t>Less than (&lt;), less than or equal to (&lt;=), greater than (&gt;), greater than or equal to (&gt;=), equal to (==), not equal to (~=)</a:t>
                      </a:r>
                      <a:endParaRPr lang="en-US" sz="1800" b="0" i="0" kern="1200" dirty="0">
                        <a:solidFill>
                          <a:schemeClr val="dk1"/>
                        </a:solidFill>
                        <a:effectLst/>
                        <a:latin typeface="+mn-lt"/>
                        <a:ea typeface="+mn-ea"/>
                        <a:cs typeface="+mn-cs"/>
                      </a:endParaRPr>
                    </a:p>
                  </a:txBody>
                  <a:tcPr anchor="ctr"/>
                </a:tc>
              </a:tr>
              <a:tr h="370840">
                <a:tc>
                  <a:txBody>
                    <a:bodyPr/>
                    <a:lstStyle/>
                    <a:p>
                      <a:r>
                        <a:rPr lang="nl-BE" dirty="0" smtClean="0"/>
                        <a:t>8</a:t>
                      </a:r>
                      <a:endParaRPr lang="nl-BE" dirty="0"/>
                    </a:p>
                  </a:txBody>
                  <a:tcPr anchor="ctr"/>
                </a:tc>
                <a:tc>
                  <a:txBody>
                    <a:bodyPr/>
                    <a:lstStyle/>
                    <a:p>
                      <a:pPr fontAlgn="base"/>
                      <a:r>
                        <a:rPr lang="nl-BE" sz="1800" b="0" i="0" kern="1200" dirty="0" smtClean="0">
                          <a:solidFill>
                            <a:schemeClr val="dk1"/>
                          </a:solidFill>
                          <a:effectLst/>
                          <a:latin typeface="+mn-lt"/>
                          <a:ea typeface="+mn-ea"/>
                          <a:cs typeface="+mn-cs"/>
                        </a:rPr>
                        <a:t>Element-</a:t>
                      </a:r>
                      <a:r>
                        <a:rPr lang="nl-BE" sz="1800" b="0" i="0" kern="1200" dirty="0" err="1" smtClean="0">
                          <a:solidFill>
                            <a:schemeClr val="dk1"/>
                          </a:solidFill>
                          <a:effectLst/>
                          <a:latin typeface="+mn-lt"/>
                          <a:ea typeface="+mn-ea"/>
                          <a:cs typeface="+mn-cs"/>
                        </a:rPr>
                        <a:t>wise</a:t>
                      </a:r>
                      <a:r>
                        <a:rPr lang="nl-BE" sz="1800" b="0" i="0" kern="1200" dirty="0" smtClean="0">
                          <a:solidFill>
                            <a:schemeClr val="dk1"/>
                          </a:solidFill>
                          <a:effectLst/>
                          <a:latin typeface="+mn-lt"/>
                          <a:ea typeface="+mn-ea"/>
                          <a:cs typeface="+mn-cs"/>
                        </a:rPr>
                        <a:t> AND (&amp;)</a:t>
                      </a:r>
                      <a:endParaRPr lang="nl-BE" sz="1800" b="0" i="0" kern="1200" dirty="0">
                        <a:solidFill>
                          <a:schemeClr val="dk1"/>
                        </a:solidFill>
                        <a:effectLst/>
                        <a:latin typeface="+mn-lt"/>
                        <a:ea typeface="+mn-ea"/>
                        <a:cs typeface="+mn-cs"/>
                      </a:endParaRPr>
                    </a:p>
                  </a:txBody>
                  <a:tcPr anchor="ctr"/>
                </a:tc>
              </a:tr>
              <a:tr h="370840">
                <a:tc>
                  <a:txBody>
                    <a:bodyPr/>
                    <a:lstStyle/>
                    <a:p>
                      <a:r>
                        <a:rPr lang="en-US" dirty="0" smtClean="0"/>
                        <a:t>9</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800" b="0" i="0" kern="1200" dirty="0" smtClean="0">
                          <a:solidFill>
                            <a:schemeClr val="dk1"/>
                          </a:solidFill>
                          <a:effectLst/>
                          <a:latin typeface="+mn-lt"/>
                          <a:ea typeface="+mn-ea"/>
                          <a:cs typeface="+mn-cs"/>
                        </a:rPr>
                        <a:t>Element-</a:t>
                      </a:r>
                      <a:r>
                        <a:rPr lang="nl-BE" sz="1800" b="0" i="0" kern="1200" dirty="0" err="1" smtClean="0">
                          <a:solidFill>
                            <a:schemeClr val="dk1"/>
                          </a:solidFill>
                          <a:effectLst/>
                          <a:latin typeface="+mn-lt"/>
                          <a:ea typeface="+mn-ea"/>
                          <a:cs typeface="+mn-cs"/>
                        </a:rPr>
                        <a:t>wise</a:t>
                      </a:r>
                      <a:r>
                        <a:rPr lang="nl-BE" sz="1800" b="0" i="0" kern="1200" dirty="0" smtClean="0">
                          <a:solidFill>
                            <a:schemeClr val="dk1"/>
                          </a:solidFill>
                          <a:effectLst/>
                          <a:latin typeface="+mn-lt"/>
                          <a:ea typeface="+mn-ea"/>
                          <a:cs typeface="+mn-cs"/>
                        </a:rPr>
                        <a:t> OR (|)</a:t>
                      </a:r>
                    </a:p>
                  </a:txBody>
                  <a:tcPr/>
                </a:tc>
              </a:tr>
              <a:tr h="370840">
                <a:tc>
                  <a:txBody>
                    <a:bodyPr/>
                    <a:lstStyle/>
                    <a:p>
                      <a:r>
                        <a:rPr lang="en-US" dirty="0" smtClean="0"/>
                        <a:t>10</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800" b="0" i="0" kern="1200" dirty="0" smtClean="0">
                          <a:solidFill>
                            <a:schemeClr val="dk1"/>
                          </a:solidFill>
                          <a:effectLst/>
                          <a:latin typeface="+mn-lt"/>
                          <a:ea typeface="+mn-ea"/>
                          <a:cs typeface="+mn-cs"/>
                        </a:rPr>
                        <a:t>Short-circuit AND (&amp;&amp;)</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11 </a:t>
                      </a:r>
                      <a:r>
                        <a:rPr lang="nl-BE" dirty="0" smtClean="0"/>
                        <a:t>(</a:t>
                      </a:r>
                      <a:r>
                        <a:rPr lang="nl-BE" dirty="0" err="1" smtClean="0"/>
                        <a:t>Lowest</a:t>
                      </a:r>
                      <a:r>
                        <a:rPr lang="nl-BE"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800" b="0" i="0" kern="1200" dirty="0" smtClean="0">
                          <a:solidFill>
                            <a:schemeClr val="dk1"/>
                          </a:solidFill>
                          <a:effectLst/>
                          <a:latin typeface="+mn-lt"/>
                          <a:ea typeface="+mn-ea"/>
                          <a:cs typeface="+mn-cs"/>
                        </a:rPr>
                        <a:t>Short-circuit OR (||)</a:t>
                      </a:r>
                    </a:p>
                  </a:txBody>
                  <a:tcPr/>
                </a:tc>
              </a:tr>
            </a:tbl>
          </a:graphicData>
        </a:graphic>
      </p:graphicFrame>
    </p:spTree>
    <p:extLst>
      <p:ext uri="{BB962C8B-B14F-4D97-AF65-F5344CB8AC3E}">
        <p14:creationId xmlns:p14="http://schemas.microsoft.com/office/powerpoint/2010/main" val="389186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 1: relational and logical operators</a:t>
            </a:r>
            <a:endParaRPr lang="nl-BE" dirty="0"/>
          </a:p>
        </p:txBody>
      </p:sp>
      <p:sp>
        <p:nvSpPr>
          <p:cNvPr id="4" name="Text Placeholder 3"/>
          <p:cNvSpPr>
            <a:spLocks noGrp="1"/>
          </p:cNvSpPr>
          <p:nvPr>
            <p:ph type="body" idx="1"/>
          </p:nvPr>
        </p:nvSpPr>
        <p:spPr/>
        <p:txBody>
          <a:bodyPr/>
          <a:lstStyle/>
          <a:p>
            <a:endParaRPr lang="nl-BE"/>
          </a:p>
        </p:txBody>
      </p:sp>
    </p:spTree>
    <p:extLst>
      <p:ext uri="{BB962C8B-B14F-4D97-AF65-F5344CB8AC3E}">
        <p14:creationId xmlns:p14="http://schemas.microsoft.com/office/powerpoint/2010/main" val="303666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Boolean</a:t>
            </a:r>
            <a:endParaRPr lang="nl-BE" dirty="0"/>
          </a:p>
        </p:txBody>
      </p:sp>
      <p:sp>
        <p:nvSpPr>
          <p:cNvPr id="2" name="Content Placeholder 1"/>
          <p:cNvSpPr>
            <a:spLocks noGrp="1"/>
          </p:cNvSpPr>
          <p:nvPr>
            <p:ph idx="1"/>
          </p:nvPr>
        </p:nvSpPr>
        <p:spPr>
          <a:xfrm>
            <a:off x="457200" y="1600200"/>
            <a:ext cx="8229600" cy="4267199"/>
          </a:xfrm>
        </p:spPr>
        <p:txBody>
          <a:bodyPr/>
          <a:lstStyle/>
          <a:p>
            <a:r>
              <a:rPr lang="en-US" dirty="0" smtClean="0"/>
              <a:t>Logical 1 – true</a:t>
            </a:r>
          </a:p>
          <a:p>
            <a:r>
              <a:rPr lang="en-US" dirty="0" smtClean="0"/>
              <a:t>Logical 0 – false </a:t>
            </a:r>
            <a:endParaRPr lang="nl-BE" dirty="0"/>
          </a:p>
        </p:txBody>
      </p:sp>
    </p:spTree>
    <p:extLst>
      <p:ext uri="{BB962C8B-B14F-4D97-AF65-F5344CB8AC3E}">
        <p14:creationId xmlns:p14="http://schemas.microsoft.com/office/powerpoint/2010/main" val="83896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Relational operators</a:t>
            </a:r>
            <a:endParaRPr lang="nl-BE"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6718285"/>
              </p:ext>
            </p:extLst>
          </p:nvPr>
        </p:nvGraphicFramePr>
        <p:xfrm>
          <a:off x="779318" y="1600200"/>
          <a:ext cx="7543800" cy="3200400"/>
        </p:xfrm>
        <a:graphic>
          <a:graphicData uri="http://schemas.openxmlformats.org/drawingml/2006/table">
            <a:tbl>
              <a:tblPr firstRow="1" bandRow="1">
                <a:tableStyleId>{5C22544A-7EE6-4342-B048-85BDC9FD1C3A}</a:tableStyleId>
              </a:tblPr>
              <a:tblGrid>
                <a:gridCol w="1905000"/>
                <a:gridCol w="1828800"/>
                <a:gridCol w="3810000"/>
              </a:tblGrid>
              <a:tr h="370840">
                <a:tc>
                  <a:txBody>
                    <a:bodyPr/>
                    <a:lstStyle/>
                    <a:p>
                      <a:r>
                        <a:rPr lang="en-US" sz="2400" dirty="0" smtClean="0"/>
                        <a:t>Operator</a:t>
                      </a:r>
                      <a:endParaRPr lang="nl-BE" sz="2400" dirty="0"/>
                    </a:p>
                  </a:txBody>
                  <a:tcPr/>
                </a:tc>
                <a:tc>
                  <a:txBody>
                    <a:bodyPr/>
                    <a:lstStyle/>
                    <a:p>
                      <a:endParaRPr lang="nl-BE" sz="2400" dirty="0"/>
                    </a:p>
                  </a:txBody>
                  <a:tcPr/>
                </a:tc>
                <a:tc>
                  <a:txBody>
                    <a:bodyPr/>
                    <a:lstStyle/>
                    <a:p>
                      <a:r>
                        <a:rPr lang="en-US" sz="2400" dirty="0" smtClean="0"/>
                        <a:t>Operation</a:t>
                      </a:r>
                      <a:endParaRPr lang="nl-BE" sz="2400" dirty="0"/>
                    </a:p>
                  </a:txBody>
                  <a:tcPr/>
                </a:tc>
              </a:tr>
              <a:tr h="370840">
                <a:tc>
                  <a:txBody>
                    <a:bodyPr/>
                    <a:lstStyle/>
                    <a:p>
                      <a:r>
                        <a:rPr lang="en-US" sz="2400" dirty="0" smtClean="0"/>
                        <a:t>==</a:t>
                      </a:r>
                      <a:endParaRPr lang="nl-BE" sz="2400" dirty="0"/>
                    </a:p>
                  </a:txBody>
                  <a:tcPr/>
                </a:tc>
                <a:tc>
                  <a:txBody>
                    <a:bodyPr/>
                    <a:lstStyle/>
                    <a:p>
                      <a:r>
                        <a:rPr lang="en-US" sz="2400" dirty="0" err="1" smtClean="0"/>
                        <a:t>eq</a:t>
                      </a:r>
                      <a:endParaRPr lang="nl-BE" sz="2400" dirty="0"/>
                    </a:p>
                  </a:txBody>
                  <a:tcPr/>
                </a:tc>
                <a:tc>
                  <a:txBody>
                    <a:bodyPr/>
                    <a:lstStyle/>
                    <a:p>
                      <a:r>
                        <a:rPr lang="en-US" sz="2400" dirty="0" smtClean="0"/>
                        <a:t>Equal to</a:t>
                      </a:r>
                      <a:endParaRPr lang="nl-BE" sz="2400" dirty="0"/>
                    </a:p>
                  </a:txBody>
                  <a:tcPr/>
                </a:tc>
              </a:tr>
              <a:tr h="370840">
                <a:tc>
                  <a:txBody>
                    <a:bodyPr/>
                    <a:lstStyle/>
                    <a:p>
                      <a:r>
                        <a:rPr lang="en-US" sz="2400" dirty="0" smtClean="0"/>
                        <a:t>~=</a:t>
                      </a:r>
                      <a:endParaRPr lang="nl-BE" sz="2400" dirty="0"/>
                    </a:p>
                  </a:txBody>
                  <a:tcPr/>
                </a:tc>
                <a:tc>
                  <a:txBody>
                    <a:bodyPr/>
                    <a:lstStyle/>
                    <a:p>
                      <a:r>
                        <a:rPr lang="en-US" sz="2400" dirty="0" smtClean="0"/>
                        <a:t>ne</a:t>
                      </a:r>
                      <a:endParaRPr lang="nl-BE" sz="2400" dirty="0"/>
                    </a:p>
                  </a:txBody>
                  <a:tcPr/>
                </a:tc>
                <a:tc>
                  <a:txBody>
                    <a:bodyPr/>
                    <a:lstStyle/>
                    <a:p>
                      <a:r>
                        <a:rPr lang="en-US" sz="2400" dirty="0" smtClean="0"/>
                        <a:t>Not equal to</a:t>
                      </a:r>
                      <a:endParaRPr lang="nl-BE" sz="2400" dirty="0"/>
                    </a:p>
                  </a:txBody>
                  <a:tcPr/>
                </a:tc>
              </a:tr>
              <a:tr h="370840">
                <a:tc>
                  <a:txBody>
                    <a:bodyPr/>
                    <a:lstStyle/>
                    <a:p>
                      <a:r>
                        <a:rPr lang="en-US" sz="2400" dirty="0" smtClean="0"/>
                        <a:t>&gt;</a:t>
                      </a:r>
                      <a:endParaRPr lang="nl-BE" sz="2400" dirty="0"/>
                    </a:p>
                  </a:txBody>
                  <a:tcPr/>
                </a:tc>
                <a:tc>
                  <a:txBody>
                    <a:bodyPr/>
                    <a:lstStyle/>
                    <a:p>
                      <a:r>
                        <a:rPr lang="en-US" sz="2400" dirty="0" err="1" smtClean="0"/>
                        <a:t>gt</a:t>
                      </a:r>
                      <a:endParaRPr lang="nl-BE" sz="2400" dirty="0"/>
                    </a:p>
                  </a:txBody>
                  <a:tcPr/>
                </a:tc>
                <a:tc>
                  <a:txBody>
                    <a:bodyPr/>
                    <a:lstStyle/>
                    <a:p>
                      <a:r>
                        <a:rPr lang="en-US" sz="2400" dirty="0" smtClean="0"/>
                        <a:t>Greater than</a:t>
                      </a:r>
                      <a:endParaRPr lang="nl-BE" sz="2400" dirty="0"/>
                    </a:p>
                  </a:txBody>
                  <a:tcPr/>
                </a:tc>
              </a:tr>
              <a:tr h="370840">
                <a:tc>
                  <a:txBody>
                    <a:bodyPr/>
                    <a:lstStyle/>
                    <a:p>
                      <a:r>
                        <a:rPr lang="en-US" sz="2400" dirty="0" smtClean="0"/>
                        <a:t>&gt;= </a:t>
                      </a:r>
                      <a:endParaRPr lang="nl-BE" sz="2400" dirty="0"/>
                    </a:p>
                  </a:txBody>
                  <a:tcPr/>
                </a:tc>
                <a:tc>
                  <a:txBody>
                    <a:bodyPr/>
                    <a:lstStyle/>
                    <a:p>
                      <a:r>
                        <a:rPr lang="en-US" sz="2400" dirty="0" err="1" smtClean="0"/>
                        <a:t>ge</a:t>
                      </a:r>
                      <a:endParaRPr lang="nl-BE" sz="2400" dirty="0"/>
                    </a:p>
                  </a:txBody>
                  <a:tcPr/>
                </a:tc>
                <a:tc>
                  <a:txBody>
                    <a:bodyPr/>
                    <a:lstStyle/>
                    <a:p>
                      <a:r>
                        <a:rPr lang="en-US" sz="2400" dirty="0" smtClean="0"/>
                        <a:t>Greater than or equal</a:t>
                      </a:r>
                      <a:r>
                        <a:rPr lang="en-US" sz="2400" baseline="0" dirty="0" smtClean="0"/>
                        <a:t> to</a:t>
                      </a:r>
                      <a:endParaRPr lang="nl-BE" sz="2400" dirty="0"/>
                    </a:p>
                  </a:txBody>
                  <a:tcPr/>
                </a:tc>
              </a:tr>
              <a:tr h="370840">
                <a:tc>
                  <a:txBody>
                    <a:bodyPr/>
                    <a:lstStyle/>
                    <a:p>
                      <a:r>
                        <a:rPr lang="en-US" sz="2400" dirty="0" smtClean="0"/>
                        <a:t>&lt;</a:t>
                      </a:r>
                      <a:endParaRPr lang="nl-BE" sz="2400" dirty="0"/>
                    </a:p>
                  </a:txBody>
                  <a:tcPr/>
                </a:tc>
                <a:tc>
                  <a:txBody>
                    <a:bodyPr/>
                    <a:lstStyle/>
                    <a:p>
                      <a:r>
                        <a:rPr lang="en-US" sz="2400" dirty="0" err="1" smtClean="0"/>
                        <a:t>lt</a:t>
                      </a:r>
                      <a:endParaRPr lang="nl-BE" sz="2400" dirty="0"/>
                    </a:p>
                  </a:txBody>
                  <a:tcPr/>
                </a:tc>
                <a:tc>
                  <a:txBody>
                    <a:bodyPr/>
                    <a:lstStyle/>
                    <a:p>
                      <a:r>
                        <a:rPr lang="en-US" sz="2400" dirty="0" smtClean="0"/>
                        <a:t>Less than</a:t>
                      </a:r>
                      <a:endParaRPr lang="nl-BE" sz="2400" dirty="0"/>
                    </a:p>
                  </a:txBody>
                  <a:tcPr/>
                </a:tc>
              </a:tr>
              <a:tr h="370840">
                <a:tc>
                  <a:txBody>
                    <a:bodyPr/>
                    <a:lstStyle/>
                    <a:p>
                      <a:r>
                        <a:rPr lang="en-US" sz="2400" dirty="0" smtClean="0"/>
                        <a:t>&lt;=</a:t>
                      </a:r>
                      <a:endParaRPr lang="nl-BE" sz="2400" dirty="0"/>
                    </a:p>
                  </a:txBody>
                  <a:tcPr/>
                </a:tc>
                <a:tc>
                  <a:txBody>
                    <a:bodyPr/>
                    <a:lstStyle/>
                    <a:p>
                      <a:r>
                        <a:rPr lang="en-US" sz="2400" dirty="0" smtClean="0"/>
                        <a:t>le</a:t>
                      </a:r>
                      <a:endParaRPr lang="nl-BE" sz="2400" dirty="0"/>
                    </a:p>
                  </a:txBody>
                  <a:tcPr/>
                </a:tc>
                <a:tc>
                  <a:txBody>
                    <a:bodyPr/>
                    <a:lstStyle/>
                    <a:p>
                      <a:r>
                        <a:rPr lang="en-US" sz="2400" dirty="0" smtClean="0"/>
                        <a:t>Less</a:t>
                      </a:r>
                      <a:r>
                        <a:rPr lang="en-US" sz="2400" baseline="0" dirty="0" smtClean="0"/>
                        <a:t> than or equal to</a:t>
                      </a:r>
                      <a:endParaRPr lang="nl-BE" sz="2400" dirty="0"/>
                    </a:p>
                  </a:txBody>
                  <a:tcPr/>
                </a:tc>
              </a:tr>
            </a:tbl>
          </a:graphicData>
        </a:graphic>
      </p:graphicFrame>
      <p:sp>
        <p:nvSpPr>
          <p:cNvPr id="7" name="Content Placeholder 2"/>
          <p:cNvSpPr txBox="1">
            <a:spLocks/>
          </p:cNvSpPr>
          <p:nvPr/>
        </p:nvSpPr>
        <p:spPr>
          <a:xfrm>
            <a:off x="436418" y="4876800"/>
            <a:ext cx="8229600" cy="2057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The relation is always read rom left to right</a:t>
            </a:r>
          </a:p>
        </p:txBody>
      </p:sp>
    </p:spTree>
    <p:extLst>
      <p:ext uri="{BB962C8B-B14F-4D97-AF65-F5344CB8AC3E}">
        <p14:creationId xmlns:p14="http://schemas.microsoft.com/office/powerpoint/2010/main" val="3389152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Relational operators</a:t>
            </a:r>
            <a:endParaRPr lang="nl-BE" dirty="0"/>
          </a:p>
        </p:txBody>
      </p:sp>
      <p:sp>
        <p:nvSpPr>
          <p:cNvPr id="3" name="Content Placeholder 2"/>
          <p:cNvSpPr>
            <a:spLocks noGrp="1"/>
          </p:cNvSpPr>
          <p:nvPr>
            <p:ph idx="1"/>
          </p:nvPr>
        </p:nvSpPr>
        <p:spPr/>
        <p:txBody>
          <a:bodyPr/>
          <a:lstStyle/>
          <a:p>
            <a:pPr>
              <a:buFont typeface="Courier New" pitchFamily="49" charset="0"/>
              <a:buChar char="o"/>
            </a:pPr>
            <a:r>
              <a:rPr lang="en-US" dirty="0"/>
              <a:t>Assignment statement ‘=’ 	</a:t>
            </a:r>
          </a:p>
          <a:p>
            <a:pPr lvl="1">
              <a:buFont typeface="Wingdings" pitchFamily="2" charset="2"/>
              <a:buChar char="Ø"/>
            </a:pPr>
            <a:r>
              <a:rPr lang="en-US" dirty="0" smtClean="0">
                <a:latin typeface="Courier New" pitchFamily="49" charset="0"/>
                <a:cs typeface="Courier New" pitchFamily="49" charset="0"/>
                <a:sym typeface="Wingdings" pitchFamily="2" charset="2"/>
              </a:rPr>
              <a:t> A </a:t>
            </a:r>
            <a:r>
              <a:rPr lang="en-US" dirty="0">
                <a:latin typeface="Courier New" pitchFamily="49" charset="0"/>
                <a:cs typeface="Courier New" pitchFamily="49" charset="0"/>
                <a:sym typeface="Wingdings" pitchFamily="2" charset="2"/>
              </a:rPr>
              <a:t>= [10, 12, </a:t>
            </a:r>
            <a:r>
              <a:rPr lang="en-US" dirty="0" smtClean="0">
                <a:latin typeface="Courier New" pitchFamily="49" charset="0"/>
                <a:cs typeface="Courier New" pitchFamily="49" charset="0"/>
                <a:sym typeface="Wingdings" pitchFamily="2" charset="2"/>
              </a:rPr>
              <a:t>8]</a:t>
            </a:r>
          </a:p>
          <a:p>
            <a:pPr lvl="1">
              <a:buFont typeface="Wingdings" pitchFamily="2" charset="2"/>
              <a:buChar char="Ø"/>
            </a:pPr>
            <a:r>
              <a:rPr lang="en-US" dirty="0">
                <a:latin typeface="Courier New" pitchFamily="49" charset="0"/>
                <a:cs typeface="Courier New" pitchFamily="49" charset="0"/>
                <a:sym typeface="Wingdings" pitchFamily="2" charset="2"/>
              </a:rPr>
              <a:t> </a:t>
            </a:r>
            <a:r>
              <a:rPr lang="en-US" dirty="0" smtClean="0">
                <a:latin typeface="Courier New" pitchFamily="49" charset="0"/>
                <a:cs typeface="Courier New" pitchFamily="49" charset="0"/>
                <a:sym typeface="Wingdings" pitchFamily="2" charset="2"/>
              </a:rPr>
              <a:t>B </a:t>
            </a:r>
            <a:r>
              <a:rPr lang="en-US" dirty="0">
                <a:latin typeface="Courier New" pitchFamily="49" charset="0"/>
                <a:cs typeface="Courier New" pitchFamily="49" charset="0"/>
                <a:sym typeface="Wingdings" pitchFamily="2" charset="2"/>
              </a:rPr>
              <a:t>= [6, 12, 9] </a:t>
            </a:r>
            <a:endParaRPr lang="en-US" dirty="0">
              <a:latin typeface="Courier New" pitchFamily="49" charset="0"/>
              <a:cs typeface="Courier New" pitchFamily="49" charset="0"/>
            </a:endParaRPr>
          </a:p>
          <a:p>
            <a:pPr>
              <a:buFont typeface="Courier New" pitchFamily="49" charset="0"/>
              <a:buChar char="o"/>
            </a:pPr>
            <a:r>
              <a:rPr lang="en-US" dirty="0"/>
              <a:t>Logical relation ‘==’		</a:t>
            </a:r>
            <a:endParaRPr lang="en-US" dirty="0" smtClean="0">
              <a:sym typeface="Wingdings" pitchFamily="2" charset="2"/>
            </a:endParaRPr>
          </a:p>
          <a:p>
            <a:pPr lvl="1">
              <a:buFont typeface="Wingdings" pitchFamily="2" charset="2"/>
              <a:buChar char="Ø"/>
            </a:pPr>
            <a:r>
              <a:rPr lang="en-US" dirty="0">
                <a:latin typeface="Courier New" pitchFamily="49" charset="0"/>
                <a:cs typeface="Courier New" pitchFamily="49" charset="0"/>
                <a:sym typeface="Wingdings" pitchFamily="2" charset="2"/>
              </a:rPr>
              <a:t> </a:t>
            </a:r>
            <a:r>
              <a:rPr lang="en-US" dirty="0" smtClean="0">
                <a:latin typeface="Courier New" pitchFamily="49" charset="0"/>
                <a:cs typeface="Courier New" pitchFamily="49" charset="0"/>
                <a:sym typeface="Wingdings" pitchFamily="2" charset="2"/>
              </a:rPr>
              <a:t>A </a:t>
            </a:r>
            <a:r>
              <a:rPr lang="en-US" dirty="0">
                <a:latin typeface="Courier New" pitchFamily="49" charset="0"/>
                <a:cs typeface="Courier New" pitchFamily="49" charset="0"/>
                <a:sym typeface="Wingdings" pitchFamily="2" charset="2"/>
              </a:rPr>
              <a:t>== B</a:t>
            </a:r>
          </a:p>
          <a:p>
            <a:pPr>
              <a:buFont typeface="Courier New" pitchFamily="49" charset="0"/>
              <a:buChar char="o"/>
            </a:pPr>
            <a:r>
              <a:rPr lang="en-US" dirty="0" err="1">
                <a:cs typeface="Courier New" pitchFamily="49" charset="0"/>
                <a:sym typeface="Wingdings" pitchFamily="2" charset="2"/>
              </a:rPr>
              <a:t>isequal</a:t>
            </a:r>
            <a:r>
              <a:rPr lang="en-US" dirty="0">
                <a:latin typeface="Courier New" pitchFamily="49" charset="0"/>
                <a:cs typeface="Courier New" pitchFamily="49" charset="0"/>
                <a:sym typeface="Wingdings" pitchFamily="2" charset="2"/>
              </a:rPr>
              <a:t>				</a:t>
            </a:r>
            <a:endParaRPr lang="en-US" dirty="0" smtClean="0">
              <a:latin typeface="Courier New" pitchFamily="49" charset="0"/>
              <a:cs typeface="Courier New" pitchFamily="49" charset="0"/>
              <a:sym typeface="Wingdings" pitchFamily="2" charset="2"/>
            </a:endParaRPr>
          </a:p>
          <a:p>
            <a:pPr lvl="1">
              <a:buFont typeface="Wingdings" pitchFamily="2" charset="2"/>
              <a:buChar char="Ø"/>
            </a:pPr>
            <a:r>
              <a:rPr lang="en-US" dirty="0" err="1" smtClean="0">
                <a:latin typeface="Courier New" pitchFamily="49" charset="0"/>
                <a:cs typeface="Courier New" pitchFamily="49" charset="0"/>
                <a:sym typeface="Wingdings" pitchFamily="2" charset="2"/>
              </a:rPr>
              <a:t>isequal</a:t>
            </a:r>
            <a:r>
              <a:rPr lang="en-US" dirty="0" smtClean="0">
                <a:latin typeface="Courier New" pitchFamily="49" charset="0"/>
                <a:cs typeface="Courier New" pitchFamily="49" charset="0"/>
                <a:sym typeface="Wingdings" pitchFamily="2" charset="2"/>
              </a:rPr>
              <a:t>(A,B</a:t>
            </a:r>
            <a:r>
              <a:rPr lang="en-US" dirty="0">
                <a:latin typeface="Courier New" pitchFamily="49" charset="0"/>
                <a:cs typeface="Courier New" pitchFamily="49" charset="0"/>
                <a:sym typeface="Wingdings" pitchFamily="2" charset="2"/>
              </a:rPr>
              <a:t>)</a:t>
            </a:r>
            <a:endParaRPr lang="en-US" dirty="0"/>
          </a:p>
          <a:p>
            <a:endParaRPr lang="nl-BE" dirty="0"/>
          </a:p>
        </p:txBody>
      </p:sp>
    </p:spTree>
    <p:extLst>
      <p:ext uri="{BB962C8B-B14F-4D97-AF65-F5344CB8AC3E}">
        <p14:creationId xmlns:p14="http://schemas.microsoft.com/office/powerpoint/2010/main" val="4019454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1: relational and logical operators</a:t>
            </a:r>
            <a:endParaRPr lang="nl-BE" dirty="0"/>
          </a:p>
        </p:txBody>
      </p:sp>
      <p:sp>
        <p:nvSpPr>
          <p:cNvPr id="3" name="Content Placeholder 2"/>
          <p:cNvSpPr>
            <a:spLocks noGrp="1"/>
          </p:cNvSpPr>
          <p:nvPr>
            <p:ph idx="1"/>
          </p:nvPr>
        </p:nvSpPr>
        <p:spPr/>
        <p:txBody>
          <a:bodyPr>
            <a:normAutofit lnSpcReduction="10000"/>
          </a:bodyPr>
          <a:lstStyle/>
          <a:p>
            <a:pPr marL="0" indent="0">
              <a:buNone/>
            </a:pPr>
            <a:r>
              <a:rPr lang="en-US" dirty="0" smtClean="0"/>
              <a:t>Part 1: relational operators</a:t>
            </a:r>
          </a:p>
          <a:p>
            <a:pPr marL="0" indent="0">
              <a:buNone/>
            </a:pPr>
            <a:r>
              <a:rPr lang="nl-BE" dirty="0">
                <a:latin typeface="Courier New" pitchFamily="49" charset="0"/>
                <a:cs typeface="Courier New" pitchFamily="49" charset="0"/>
              </a:rPr>
              <a:t>a = 1; b = 2; c = 3; d = 1;</a:t>
            </a:r>
          </a:p>
          <a:p>
            <a:pPr marL="0" indent="0">
              <a:buNone/>
            </a:pPr>
            <a:r>
              <a:rPr lang="nl-BE" dirty="0">
                <a:latin typeface="Courier New" pitchFamily="49" charset="0"/>
                <a:cs typeface="Courier New" pitchFamily="49" charset="0"/>
              </a:rPr>
              <a:t>p1 = a == d; </a:t>
            </a:r>
            <a:r>
              <a:rPr lang="nl-BE" dirty="0" smtClean="0">
                <a:latin typeface="Courier New" pitchFamily="49" charset="0"/>
                <a:cs typeface="Courier New" pitchFamily="49" charset="0"/>
              </a:rPr>
              <a:t>	p12 </a:t>
            </a:r>
            <a:r>
              <a:rPr lang="nl-BE" dirty="0">
                <a:latin typeface="Courier New" pitchFamily="49" charset="0"/>
                <a:cs typeface="Courier New" pitchFamily="49" charset="0"/>
              </a:rPr>
              <a:t>= </a:t>
            </a:r>
            <a:r>
              <a:rPr lang="nl-BE" dirty="0" err="1">
                <a:latin typeface="Courier New" pitchFamily="49" charset="0"/>
                <a:cs typeface="Courier New" pitchFamily="49" charset="0"/>
              </a:rPr>
              <a:t>eq</a:t>
            </a:r>
            <a:r>
              <a:rPr lang="nl-BE" dirty="0">
                <a:latin typeface="Courier New" pitchFamily="49" charset="0"/>
                <a:cs typeface="Courier New" pitchFamily="49" charset="0"/>
              </a:rPr>
              <a:t>(</a:t>
            </a:r>
            <a:r>
              <a:rPr lang="nl-BE" dirty="0" err="1">
                <a:latin typeface="Courier New" pitchFamily="49" charset="0"/>
                <a:cs typeface="Courier New" pitchFamily="49" charset="0"/>
              </a:rPr>
              <a:t>a,d</a:t>
            </a:r>
            <a:r>
              <a:rPr lang="nl-BE" dirty="0" smtClean="0">
                <a:latin typeface="Courier New" pitchFamily="49" charset="0"/>
                <a:cs typeface="Courier New" pitchFamily="49" charset="0"/>
              </a:rPr>
              <a:t>);</a:t>
            </a:r>
            <a:endParaRPr lang="nl-BE" dirty="0">
              <a:latin typeface="Courier New" pitchFamily="49" charset="0"/>
              <a:cs typeface="Courier New" pitchFamily="49" charset="0"/>
            </a:endParaRPr>
          </a:p>
          <a:p>
            <a:pPr marL="0" indent="0">
              <a:buNone/>
            </a:pPr>
            <a:r>
              <a:rPr lang="nl-BE" dirty="0">
                <a:latin typeface="Courier New" pitchFamily="49" charset="0"/>
                <a:cs typeface="Courier New" pitchFamily="49" charset="0"/>
              </a:rPr>
              <a:t>p2 = c &gt; b; </a:t>
            </a:r>
            <a:r>
              <a:rPr lang="nl-BE" dirty="0" smtClean="0">
                <a:latin typeface="Courier New" pitchFamily="49" charset="0"/>
                <a:cs typeface="Courier New" pitchFamily="49" charset="0"/>
              </a:rPr>
              <a:t>	p22 </a:t>
            </a:r>
            <a:r>
              <a:rPr lang="nl-BE" dirty="0">
                <a:latin typeface="Courier New" pitchFamily="49" charset="0"/>
                <a:cs typeface="Courier New" pitchFamily="49" charset="0"/>
              </a:rPr>
              <a:t>= </a:t>
            </a:r>
            <a:r>
              <a:rPr lang="nl-BE" dirty="0" err="1">
                <a:latin typeface="Courier New" pitchFamily="49" charset="0"/>
                <a:cs typeface="Courier New" pitchFamily="49" charset="0"/>
              </a:rPr>
              <a:t>gt</a:t>
            </a:r>
            <a:r>
              <a:rPr lang="nl-BE" dirty="0">
                <a:latin typeface="Courier New" pitchFamily="49" charset="0"/>
                <a:cs typeface="Courier New" pitchFamily="49" charset="0"/>
              </a:rPr>
              <a:t>(</a:t>
            </a:r>
            <a:r>
              <a:rPr lang="nl-BE" dirty="0" err="1">
                <a:latin typeface="Courier New" pitchFamily="49" charset="0"/>
                <a:cs typeface="Courier New" pitchFamily="49" charset="0"/>
              </a:rPr>
              <a:t>c,b</a:t>
            </a:r>
            <a:r>
              <a:rPr lang="nl-BE" dirty="0" smtClean="0">
                <a:latin typeface="Courier New" pitchFamily="49" charset="0"/>
                <a:cs typeface="Courier New" pitchFamily="49" charset="0"/>
              </a:rPr>
              <a:t>);</a:t>
            </a:r>
            <a:endParaRPr lang="nl-BE" dirty="0">
              <a:latin typeface="Courier New" pitchFamily="49" charset="0"/>
              <a:cs typeface="Courier New" pitchFamily="49" charset="0"/>
            </a:endParaRPr>
          </a:p>
          <a:p>
            <a:pPr marL="0" indent="0">
              <a:buNone/>
            </a:pPr>
            <a:r>
              <a:rPr lang="nl-BE" dirty="0">
                <a:latin typeface="Courier New" pitchFamily="49" charset="0"/>
                <a:cs typeface="Courier New" pitchFamily="49" charset="0"/>
              </a:rPr>
              <a:t>p3 = c &gt;= b; </a:t>
            </a:r>
            <a:r>
              <a:rPr lang="nl-BE" dirty="0" smtClean="0">
                <a:latin typeface="Courier New" pitchFamily="49" charset="0"/>
                <a:cs typeface="Courier New" pitchFamily="49" charset="0"/>
              </a:rPr>
              <a:t>	p32 </a:t>
            </a:r>
            <a:r>
              <a:rPr lang="nl-BE" dirty="0">
                <a:latin typeface="Courier New" pitchFamily="49" charset="0"/>
                <a:cs typeface="Courier New" pitchFamily="49" charset="0"/>
              </a:rPr>
              <a:t>= ge(</a:t>
            </a:r>
            <a:r>
              <a:rPr lang="nl-BE" dirty="0" err="1">
                <a:latin typeface="Courier New" pitchFamily="49" charset="0"/>
                <a:cs typeface="Courier New" pitchFamily="49" charset="0"/>
              </a:rPr>
              <a:t>c,b</a:t>
            </a:r>
            <a:r>
              <a:rPr lang="nl-BE" dirty="0" smtClean="0">
                <a:latin typeface="Courier New" pitchFamily="49" charset="0"/>
                <a:cs typeface="Courier New" pitchFamily="49" charset="0"/>
              </a:rPr>
              <a:t>);</a:t>
            </a:r>
            <a:endParaRPr lang="nl-BE" dirty="0">
              <a:latin typeface="Courier New" pitchFamily="49" charset="0"/>
              <a:cs typeface="Courier New" pitchFamily="49" charset="0"/>
            </a:endParaRPr>
          </a:p>
          <a:p>
            <a:pPr marL="0" indent="0">
              <a:buNone/>
            </a:pPr>
            <a:r>
              <a:rPr lang="nl-BE" dirty="0">
                <a:latin typeface="Courier New" pitchFamily="49" charset="0"/>
                <a:cs typeface="Courier New" pitchFamily="49" charset="0"/>
              </a:rPr>
              <a:t>p4 = a &lt;= c; </a:t>
            </a:r>
            <a:r>
              <a:rPr lang="nl-BE" dirty="0" smtClean="0">
                <a:latin typeface="Courier New" pitchFamily="49" charset="0"/>
                <a:cs typeface="Courier New" pitchFamily="49" charset="0"/>
              </a:rPr>
              <a:t>	p42 </a:t>
            </a:r>
            <a:r>
              <a:rPr lang="nl-BE" dirty="0">
                <a:latin typeface="Courier New" pitchFamily="49" charset="0"/>
                <a:cs typeface="Courier New" pitchFamily="49" charset="0"/>
              </a:rPr>
              <a:t>= </a:t>
            </a:r>
            <a:r>
              <a:rPr lang="nl-BE" dirty="0" err="1">
                <a:latin typeface="Courier New" pitchFamily="49" charset="0"/>
                <a:cs typeface="Courier New" pitchFamily="49" charset="0"/>
              </a:rPr>
              <a:t>le</a:t>
            </a:r>
            <a:r>
              <a:rPr lang="nl-BE" dirty="0">
                <a:latin typeface="Courier New" pitchFamily="49" charset="0"/>
                <a:cs typeface="Courier New" pitchFamily="49" charset="0"/>
              </a:rPr>
              <a:t>(</a:t>
            </a:r>
            <a:r>
              <a:rPr lang="nl-BE" dirty="0" err="1">
                <a:latin typeface="Courier New" pitchFamily="49" charset="0"/>
                <a:cs typeface="Courier New" pitchFamily="49" charset="0"/>
              </a:rPr>
              <a:t>a,c</a:t>
            </a:r>
            <a:r>
              <a:rPr lang="nl-BE" dirty="0" smtClean="0">
                <a:latin typeface="Courier New" pitchFamily="49" charset="0"/>
                <a:cs typeface="Courier New" pitchFamily="49" charset="0"/>
              </a:rPr>
              <a:t>);</a:t>
            </a:r>
            <a:endParaRPr lang="nl-BE" dirty="0">
              <a:latin typeface="Courier New" pitchFamily="49" charset="0"/>
              <a:cs typeface="Courier New" pitchFamily="49" charset="0"/>
            </a:endParaRPr>
          </a:p>
          <a:p>
            <a:pPr marL="0" indent="0">
              <a:buNone/>
            </a:pPr>
            <a:r>
              <a:rPr lang="nl-BE" dirty="0">
                <a:latin typeface="Courier New" pitchFamily="49" charset="0"/>
                <a:cs typeface="Courier New" pitchFamily="49" charset="0"/>
              </a:rPr>
              <a:t>p5 = a ~= d; </a:t>
            </a:r>
            <a:r>
              <a:rPr lang="nl-BE" dirty="0" smtClean="0">
                <a:latin typeface="Courier New" pitchFamily="49" charset="0"/>
                <a:cs typeface="Courier New" pitchFamily="49" charset="0"/>
              </a:rPr>
              <a:t>	p52 </a:t>
            </a:r>
            <a:r>
              <a:rPr lang="nl-BE" dirty="0">
                <a:latin typeface="Courier New" pitchFamily="49" charset="0"/>
                <a:cs typeface="Courier New" pitchFamily="49" charset="0"/>
              </a:rPr>
              <a:t>= ne(</a:t>
            </a:r>
            <a:r>
              <a:rPr lang="nl-BE" dirty="0" err="1">
                <a:latin typeface="Courier New" pitchFamily="49" charset="0"/>
                <a:cs typeface="Courier New" pitchFamily="49" charset="0"/>
              </a:rPr>
              <a:t>a,d</a:t>
            </a:r>
            <a:r>
              <a:rPr lang="nl-BE" dirty="0" smtClean="0">
                <a:latin typeface="Courier New" pitchFamily="49" charset="0"/>
                <a:cs typeface="Courier New" pitchFamily="49" charset="0"/>
              </a:rPr>
              <a:t>);</a:t>
            </a:r>
            <a:endParaRPr lang="nl-BE" dirty="0">
              <a:latin typeface="Courier New" pitchFamily="49" charset="0"/>
              <a:cs typeface="Courier New" pitchFamily="49" charset="0"/>
            </a:endParaRPr>
          </a:p>
          <a:p>
            <a:pPr marL="0" indent="0">
              <a:buNone/>
            </a:pPr>
            <a:r>
              <a:rPr lang="nl-BE" dirty="0">
                <a:latin typeface="Courier New" pitchFamily="49" charset="0"/>
                <a:cs typeface="Courier New" pitchFamily="49" charset="0"/>
              </a:rPr>
              <a:t>p6 = a &lt; d; </a:t>
            </a:r>
            <a:r>
              <a:rPr lang="nl-BE" dirty="0" smtClean="0">
                <a:latin typeface="Courier New" pitchFamily="49" charset="0"/>
                <a:cs typeface="Courier New" pitchFamily="49" charset="0"/>
              </a:rPr>
              <a:t>	p62 </a:t>
            </a:r>
            <a:r>
              <a:rPr lang="nl-BE" dirty="0">
                <a:latin typeface="Courier New" pitchFamily="49" charset="0"/>
                <a:cs typeface="Courier New" pitchFamily="49" charset="0"/>
              </a:rPr>
              <a:t>= </a:t>
            </a:r>
            <a:r>
              <a:rPr lang="nl-BE" dirty="0" err="1">
                <a:latin typeface="Courier New" pitchFamily="49" charset="0"/>
                <a:cs typeface="Courier New" pitchFamily="49" charset="0"/>
              </a:rPr>
              <a:t>lt</a:t>
            </a:r>
            <a:r>
              <a:rPr lang="nl-BE" dirty="0">
                <a:latin typeface="Courier New" pitchFamily="49" charset="0"/>
                <a:cs typeface="Courier New" pitchFamily="49" charset="0"/>
              </a:rPr>
              <a:t>(</a:t>
            </a:r>
            <a:r>
              <a:rPr lang="nl-BE" dirty="0" err="1">
                <a:latin typeface="Courier New" pitchFamily="49" charset="0"/>
                <a:cs typeface="Courier New" pitchFamily="49" charset="0"/>
              </a:rPr>
              <a:t>a,d</a:t>
            </a:r>
            <a:r>
              <a:rPr lang="nl-BE" dirty="0" smtClean="0">
                <a:latin typeface="Courier New" pitchFamily="49" charset="0"/>
                <a:cs typeface="Courier New" pitchFamily="49" charset="0"/>
              </a:rPr>
              <a:t>);</a:t>
            </a:r>
            <a:endParaRPr lang="nl-BE" dirty="0">
              <a:latin typeface="Courier New" pitchFamily="49" charset="0"/>
              <a:cs typeface="Courier New" pitchFamily="49" charset="0"/>
            </a:endParaRPr>
          </a:p>
        </p:txBody>
      </p:sp>
    </p:spTree>
    <p:extLst>
      <p:ext uri="{BB962C8B-B14F-4D97-AF65-F5344CB8AC3E}">
        <p14:creationId xmlns:p14="http://schemas.microsoft.com/office/powerpoint/2010/main" val="1893910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nl-BE"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92638464"/>
              </p:ext>
            </p:extLst>
          </p:nvPr>
        </p:nvGraphicFramePr>
        <p:xfrm>
          <a:off x="228600" y="1600200"/>
          <a:ext cx="8686800" cy="2595880"/>
        </p:xfrm>
        <a:graphic>
          <a:graphicData uri="http://schemas.openxmlformats.org/drawingml/2006/table">
            <a:tbl>
              <a:tblPr firstRow="1" bandRow="1">
                <a:tableStyleId>{5C22544A-7EE6-4342-B048-85BDC9FD1C3A}</a:tableStyleId>
              </a:tblPr>
              <a:tblGrid>
                <a:gridCol w="626883"/>
                <a:gridCol w="579617"/>
                <a:gridCol w="3975100"/>
                <a:gridCol w="3505200"/>
              </a:tblGrid>
              <a:tr h="370840">
                <a:tc gridSpan="2">
                  <a:txBody>
                    <a:bodyPr/>
                    <a:lstStyle/>
                    <a:p>
                      <a:r>
                        <a:rPr lang="en-US" sz="1800" dirty="0" smtClean="0"/>
                        <a:t>Operator</a:t>
                      </a:r>
                      <a:endParaRPr lang="nl-BE" sz="1800" dirty="0"/>
                    </a:p>
                  </a:txBody>
                  <a:tcPr/>
                </a:tc>
                <a:tc hMerge="1">
                  <a:txBody>
                    <a:bodyPr/>
                    <a:lstStyle/>
                    <a:p>
                      <a:endParaRPr lang="nl-BE" dirty="0"/>
                    </a:p>
                  </a:txBody>
                  <a:tcPr/>
                </a:tc>
                <a:tc>
                  <a:txBody>
                    <a:bodyPr/>
                    <a:lstStyle/>
                    <a:p>
                      <a:r>
                        <a:rPr lang="en-US" sz="1800" dirty="0" smtClean="0"/>
                        <a:t>Operation</a:t>
                      </a:r>
                      <a:endParaRPr lang="nl-BE" sz="1800" dirty="0"/>
                    </a:p>
                  </a:txBody>
                  <a:tcPr/>
                </a:tc>
                <a:tc>
                  <a:txBody>
                    <a:bodyPr/>
                    <a:lstStyle/>
                    <a:p>
                      <a:endParaRPr lang="nl-BE" sz="1800" dirty="0"/>
                    </a:p>
                  </a:txBody>
                  <a:tcPr/>
                </a:tc>
              </a:tr>
              <a:tr h="370840">
                <a:tc>
                  <a:txBody>
                    <a:bodyPr/>
                    <a:lstStyle/>
                    <a:p>
                      <a:r>
                        <a:rPr lang="en-US" sz="1600" dirty="0" smtClean="0"/>
                        <a:t>~</a:t>
                      </a:r>
                      <a:endParaRPr lang="nl-BE" sz="1600" dirty="0"/>
                    </a:p>
                  </a:txBody>
                  <a:tcPr/>
                </a:tc>
                <a:tc>
                  <a:txBody>
                    <a:bodyPr/>
                    <a:lstStyle/>
                    <a:p>
                      <a:r>
                        <a:rPr lang="en-US" sz="1600" dirty="0" smtClean="0"/>
                        <a:t>not</a:t>
                      </a:r>
                      <a:endParaRPr lang="nl-BE" sz="1600" dirty="0"/>
                    </a:p>
                  </a:txBody>
                  <a:tcPr/>
                </a:tc>
                <a:tc>
                  <a:txBody>
                    <a:bodyPr/>
                    <a:lstStyle/>
                    <a:p>
                      <a:r>
                        <a:rPr lang="en-US" sz="1600" dirty="0" smtClean="0"/>
                        <a:t>Logical NOT</a:t>
                      </a:r>
                      <a:endParaRPr lang="nl-BE" sz="1600" dirty="0"/>
                    </a:p>
                  </a:txBody>
                  <a:tcPr/>
                </a:tc>
                <a:tc>
                  <a:txBody>
                    <a:bodyPr/>
                    <a:lstStyle/>
                    <a:p>
                      <a:r>
                        <a:rPr lang="en-US" sz="1600" dirty="0" smtClean="0"/>
                        <a:t>If </a:t>
                      </a:r>
                      <a:r>
                        <a:rPr lang="en-US" sz="1600" i="1" dirty="0" smtClean="0"/>
                        <a:t>true</a:t>
                      </a:r>
                      <a:r>
                        <a:rPr lang="en-US" sz="1600" dirty="0" smtClean="0"/>
                        <a:t>,</a:t>
                      </a:r>
                      <a:r>
                        <a:rPr lang="en-US" sz="1600" baseline="0" dirty="0" smtClean="0"/>
                        <a:t> then </a:t>
                      </a:r>
                      <a:r>
                        <a:rPr lang="en-US" sz="1600" i="1" baseline="0" dirty="0" smtClean="0"/>
                        <a:t>false</a:t>
                      </a:r>
                      <a:r>
                        <a:rPr lang="en-US" sz="1600" baseline="0" dirty="0" smtClean="0"/>
                        <a:t>; if </a:t>
                      </a:r>
                      <a:r>
                        <a:rPr lang="en-US" sz="1600" i="1" baseline="0" dirty="0" smtClean="0"/>
                        <a:t>false</a:t>
                      </a:r>
                      <a:r>
                        <a:rPr lang="en-US" sz="1600" baseline="0" dirty="0" smtClean="0"/>
                        <a:t>, then </a:t>
                      </a:r>
                      <a:r>
                        <a:rPr lang="en-US" sz="1600" i="1" baseline="0" dirty="0" smtClean="0"/>
                        <a:t>true</a:t>
                      </a:r>
                      <a:endParaRPr lang="nl-BE" sz="1600" i="1" dirty="0"/>
                    </a:p>
                  </a:txBody>
                  <a:tcPr/>
                </a:tc>
              </a:tr>
              <a:tr h="370840">
                <a:tc>
                  <a:txBody>
                    <a:bodyPr/>
                    <a:lstStyle/>
                    <a:p>
                      <a:r>
                        <a:rPr lang="en-US" sz="1600" dirty="0" smtClean="0"/>
                        <a:t>&amp;</a:t>
                      </a:r>
                      <a:endParaRPr lang="nl-BE" sz="1600" dirty="0"/>
                    </a:p>
                  </a:txBody>
                  <a:tcPr/>
                </a:tc>
                <a:tc>
                  <a:txBody>
                    <a:bodyPr/>
                    <a:lstStyle/>
                    <a:p>
                      <a:r>
                        <a:rPr lang="en-US" sz="1600" dirty="0" smtClean="0"/>
                        <a:t>and</a:t>
                      </a:r>
                      <a:endParaRPr lang="nl-BE" sz="1600" dirty="0"/>
                    </a:p>
                  </a:txBody>
                  <a:tcPr/>
                </a:tc>
                <a:tc>
                  <a:txBody>
                    <a:bodyPr/>
                    <a:lstStyle/>
                    <a:p>
                      <a:r>
                        <a:rPr lang="en-US" sz="1600" dirty="0" smtClean="0"/>
                        <a:t>Logical AND</a:t>
                      </a:r>
                      <a:endParaRPr lang="nl-BE" sz="1600" dirty="0"/>
                    </a:p>
                  </a:txBody>
                  <a:tcPr/>
                </a:tc>
                <a:tc>
                  <a:txBody>
                    <a:bodyPr/>
                    <a:lstStyle/>
                    <a:p>
                      <a:r>
                        <a:rPr lang="en-US" sz="1600" i="1" dirty="0" smtClean="0"/>
                        <a:t>True</a:t>
                      </a:r>
                      <a:r>
                        <a:rPr lang="en-US" sz="1600" dirty="0" smtClean="0"/>
                        <a:t> only if </a:t>
                      </a:r>
                      <a:r>
                        <a:rPr lang="en-US" sz="1600" b="1" dirty="0" smtClean="0"/>
                        <a:t>both</a:t>
                      </a:r>
                      <a:r>
                        <a:rPr lang="en-US" sz="1600" dirty="0" smtClean="0"/>
                        <a:t> values are </a:t>
                      </a:r>
                      <a:r>
                        <a:rPr lang="en-US" sz="1600" i="1" dirty="0" smtClean="0"/>
                        <a:t>true</a:t>
                      </a:r>
                      <a:endParaRPr lang="nl-BE" sz="1600" i="1" dirty="0"/>
                    </a:p>
                  </a:txBody>
                  <a:tcPr/>
                </a:tc>
              </a:tr>
              <a:tr h="370840">
                <a:tc>
                  <a:txBody>
                    <a:bodyPr/>
                    <a:lstStyle/>
                    <a:p>
                      <a:r>
                        <a:rPr lang="en-US" sz="1600" dirty="0" smtClean="0"/>
                        <a:t>|</a:t>
                      </a:r>
                      <a:endParaRPr lang="nl-BE" sz="1600" dirty="0"/>
                    </a:p>
                  </a:txBody>
                  <a:tcPr/>
                </a:tc>
                <a:tc>
                  <a:txBody>
                    <a:bodyPr/>
                    <a:lstStyle/>
                    <a:p>
                      <a:r>
                        <a:rPr lang="en-US" sz="1600" dirty="0" smtClean="0"/>
                        <a:t>or</a:t>
                      </a:r>
                      <a:endParaRPr lang="nl-BE" sz="1600" dirty="0"/>
                    </a:p>
                  </a:txBody>
                  <a:tcPr/>
                </a:tc>
                <a:tc>
                  <a:txBody>
                    <a:bodyPr/>
                    <a:lstStyle/>
                    <a:p>
                      <a:r>
                        <a:rPr lang="en-US" sz="1600" dirty="0" smtClean="0"/>
                        <a:t>Logical</a:t>
                      </a:r>
                      <a:r>
                        <a:rPr lang="en-US" sz="1600" baseline="0" dirty="0" smtClean="0"/>
                        <a:t> OR</a:t>
                      </a:r>
                      <a:endParaRPr lang="nl-BE" sz="1600" dirty="0"/>
                    </a:p>
                  </a:txBody>
                  <a:tcPr/>
                </a:tc>
                <a:tc>
                  <a:txBody>
                    <a:bodyPr/>
                    <a:lstStyle/>
                    <a:p>
                      <a:r>
                        <a:rPr lang="en-US" sz="1600" i="1" dirty="0" smtClean="0"/>
                        <a:t>True</a:t>
                      </a:r>
                      <a:r>
                        <a:rPr lang="en-US" sz="1600" dirty="0" smtClean="0"/>
                        <a:t> if </a:t>
                      </a:r>
                      <a:r>
                        <a:rPr lang="en-US" sz="1600" b="1" dirty="0" smtClean="0"/>
                        <a:t>either</a:t>
                      </a:r>
                      <a:r>
                        <a:rPr lang="en-US" sz="1600" dirty="0" smtClean="0"/>
                        <a:t> value is </a:t>
                      </a:r>
                      <a:r>
                        <a:rPr lang="en-US" sz="1600" i="1" dirty="0" smtClean="0"/>
                        <a:t>true</a:t>
                      </a:r>
                      <a:endParaRPr lang="nl-BE" sz="1600" i="1" dirty="0"/>
                    </a:p>
                  </a:txBody>
                  <a:tcPr/>
                </a:tc>
              </a:tr>
              <a:tr h="370840">
                <a:tc>
                  <a:txBody>
                    <a:bodyPr/>
                    <a:lstStyle/>
                    <a:p>
                      <a:r>
                        <a:rPr lang="en-US" sz="1600" dirty="0" err="1" smtClean="0"/>
                        <a:t>xor</a:t>
                      </a:r>
                      <a:endParaRPr lang="nl-BE" sz="1600" dirty="0"/>
                    </a:p>
                  </a:txBody>
                  <a:tcPr/>
                </a:tc>
                <a:tc>
                  <a:txBody>
                    <a:bodyPr/>
                    <a:lstStyle/>
                    <a:p>
                      <a:endParaRPr lang="nl-BE" sz="1600" dirty="0"/>
                    </a:p>
                  </a:txBody>
                  <a:tcPr/>
                </a:tc>
                <a:tc>
                  <a:txBody>
                    <a:bodyPr/>
                    <a:lstStyle/>
                    <a:p>
                      <a:r>
                        <a:rPr lang="en-US" sz="1600" dirty="0" smtClean="0"/>
                        <a:t>Logical exclusive-OR</a:t>
                      </a:r>
                      <a:endParaRPr lang="nl-BE" sz="1600" dirty="0"/>
                    </a:p>
                  </a:txBody>
                  <a:tcPr/>
                </a:tc>
                <a:tc>
                  <a:txBody>
                    <a:bodyPr/>
                    <a:lstStyle/>
                    <a:p>
                      <a:r>
                        <a:rPr lang="en-US" sz="1600" i="1" dirty="0" smtClean="0"/>
                        <a:t>True</a:t>
                      </a:r>
                      <a:r>
                        <a:rPr lang="en-US" sz="1600" dirty="0" smtClean="0"/>
                        <a:t> only</a:t>
                      </a:r>
                      <a:r>
                        <a:rPr lang="en-US" sz="1600" baseline="0" dirty="0" smtClean="0"/>
                        <a:t> if </a:t>
                      </a:r>
                      <a:r>
                        <a:rPr lang="en-US" sz="1600" b="1" baseline="0" dirty="0" smtClean="0"/>
                        <a:t>both</a:t>
                      </a:r>
                      <a:r>
                        <a:rPr lang="en-US" sz="1600" baseline="0" dirty="0" smtClean="0"/>
                        <a:t> values are different</a:t>
                      </a:r>
                      <a:endParaRPr lang="nl-BE" sz="1600" dirty="0"/>
                    </a:p>
                  </a:txBody>
                  <a:tcPr/>
                </a:tc>
              </a:tr>
              <a:tr h="370840">
                <a:tc>
                  <a:txBody>
                    <a:bodyPr/>
                    <a:lstStyle/>
                    <a:p>
                      <a:r>
                        <a:rPr lang="en-US" sz="1600" dirty="0" smtClean="0"/>
                        <a:t>&amp;&amp;</a:t>
                      </a:r>
                      <a:endParaRPr lang="nl-BE" sz="1600" dirty="0"/>
                    </a:p>
                  </a:txBody>
                  <a:tcPr/>
                </a:tc>
                <a:tc>
                  <a:txBody>
                    <a:bodyPr/>
                    <a:lstStyle/>
                    <a:p>
                      <a:endParaRPr lang="nl-BE" sz="1600" dirty="0"/>
                    </a:p>
                  </a:txBody>
                  <a:tcPr/>
                </a:tc>
                <a:tc>
                  <a:txBody>
                    <a:bodyPr/>
                    <a:lstStyle/>
                    <a:p>
                      <a:r>
                        <a:rPr lang="en-US" sz="1600" dirty="0" smtClean="0"/>
                        <a:t>Logical</a:t>
                      </a:r>
                      <a:r>
                        <a:rPr lang="en-US" sz="1600" baseline="0" dirty="0" smtClean="0"/>
                        <a:t> AND with short-circuit evaluation</a:t>
                      </a:r>
                      <a:endParaRPr lang="nl-BE"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smtClean="0"/>
                        <a:t>True</a:t>
                      </a:r>
                      <a:r>
                        <a:rPr lang="en-US" sz="1600" dirty="0" smtClean="0"/>
                        <a:t> only if </a:t>
                      </a:r>
                      <a:r>
                        <a:rPr lang="en-US" sz="1600" b="1" dirty="0" smtClean="0"/>
                        <a:t>both</a:t>
                      </a:r>
                      <a:r>
                        <a:rPr lang="en-US" sz="1600" dirty="0" smtClean="0"/>
                        <a:t> values are </a:t>
                      </a:r>
                      <a:r>
                        <a:rPr lang="en-US" sz="1600" i="1" dirty="0" smtClean="0"/>
                        <a:t>true</a:t>
                      </a:r>
                      <a:endParaRPr lang="nl-BE" sz="1600" i="1" dirty="0" smtClean="0"/>
                    </a:p>
                  </a:txBody>
                  <a:tcPr/>
                </a:tc>
              </a:tr>
              <a:tr h="370840">
                <a:tc>
                  <a:txBody>
                    <a:bodyPr/>
                    <a:lstStyle/>
                    <a:p>
                      <a:r>
                        <a:rPr lang="en-US" sz="1600" dirty="0" smtClean="0"/>
                        <a:t>||</a:t>
                      </a:r>
                      <a:endParaRPr lang="nl-BE" sz="1600" dirty="0"/>
                    </a:p>
                  </a:txBody>
                  <a:tcPr/>
                </a:tc>
                <a:tc>
                  <a:txBody>
                    <a:bodyPr/>
                    <a:lstStyle/>
                    <a:p>
                      <a:endParaRPr lang="nl-BE" sz="1600" dirty="0"/>
                    </a:p>
                  </a:txBody>
                  <a:tcPr/>
                </a:tc>
                <a:tc>
                  <a:txBody>
                    <a:bodyPr/>
                    <a:lstStyle/>
                    <a:p>
                      <a:r>
                        <a:rPr lang="en-US" sz="1600" dirty="0" smtClean="0"/>
                        <a:t>Logical</a:t>
                      </a:r>
                      <a:r>
                        <a:rPr lang="en-US" sz="1600" baseline="0" dirty="0" smtClean="0"/>
                        <a:t> OR with short-circuit evaluation</a:t>
                      </a:r>
                      <a:endParaRPr lang="nl-BE"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smtClean="0"/>
                        <a:t>True</a:t>
                      </a:r>
                      <a:r>
                        <a:rPr lang="en-US" sz="1600" dirty="0" smtClean="0"/>
                        <a:t> if </a:t>
                      </a:r>
                      <a:r>
                        <a:rPr lang="en-US" sz="1600" b="1" dirty="0" smtClean="0"/>
                        <a:t>either</a:t>
                      </a:r>
                      <a:r>
                        <a:rPr lang="en-US" sz="1600" dirty="0" smtClean="0"/>
                        <a:t> value is </a:t>
                      </a:r>
                      <a:r>
                        <a:rPr lang="en-US" sz="1600" i="1" dirty="0" smtClean="0"/>
                        <a:t>true</a:t>
                      </a:r>
                      <a:endParaRPr lang="nl-BE" sz="1600" i="1" dirty="0" smtClean="0"/>
                    </a:p>
                  </a:txBody>
                  <a:tcPr/>
                </a:tc>
              </a:tr>
            </a:tbl>
          </a:graphicData>
        </a:graphic>
      </p:graphicFrame>
      <p:sp>
        <p:nvSpPr>
          <p:cNvPr id="4" name="Content Placeholder 2"/>
          <p:cNvSpPr txBox="1">
            <a:spLocks/>
          </p:cNvSpPr>
          <p:nvPr/>
        </p:nvSpPr>
        <p:spPr>
          <a:xfrm>
            <a:off x="457200" y="4343400"/>
            <a:ext cx="8229600" cy="19812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Logical operators are always evaluated from left to right</a:t>
            </a:r>
          </a:p>
          <a:p>
            <a:r>
              <a:rPr lang="en-US" dirty="0" smtClean="0"/>
              <a:t>Logical operators have a lower priority than relational operators</a:t>
            </a:r>
            <a:endParaRPr lang="en-US" dirty="0"/>
          </a:p>
        </p:txBody>
      </p:sp>
    </p:spTree>
    <p:extLst>
      <p:ext uri="{BB962C8B-B14F-4D97-AF65-F5344CB8AC3E}">
        <p14:creationId xmlns:p14="http://schemas.microsoft.com/office/powerpoint/2010/main" val="1017803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1127</Words>
  <Application>Microsoft Office PowerPoint</Application>
  <PresentationFormat>On-screen Show (4:3)</PresentationFormat>
  <Paragraphs>261</Paragraphs>
  <Slides>22</Slides>
  <Notes>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Programming and automated signal analysis</vt:lpstr>
      <vt:lpstr>Practical session III: Relational and logical operators</vt:lpstr>
      <vt:lpstr>Priority</vt:lpstr>
      <vt:lpstr>Exercise 1: relational and logical operators</vt:lpstr>
      <vt:lpstr>Boolean</vt:lpstr>
      <vt:lpstr>Relational operators</vt:lpstr>
      <vt:lpstr>Relational operators</vt:lpstr>
      <vt:lpstr>Exercise 1: relational and logical operators</vt:lpstr>
      <vt:lpstr>Logical operators</vt:lpstr>
      <vt:lpstr>Short circuit vs. non-short circuit operators</vt:lpstr>
      <vt:lpstr>Short circuit vs. non-short circuit operators</vt:lpstr>
      <vt:lpstr>Exercise 1: relational and logical operators</vt:lpstr>
      <vt:lpstr>Exercise 1: relational and logical operators</vt:lpstr>
      <vt:lpstr>Exercise 1: relational and logical operators</vt:lpstr>
      <vt:lpstr>Exercise 1: relational and logical operators</vt:lpstr>
      <vt:lpstr>Exercise 2: Rugby Players</vt:lpstr>
      <vt:lpstr>Exercise 2: Rugby Players</vt:lpstr>
      <vt:lpstr>Exercise 2: Rugby players</vt:lpstr>
      <vt:lpstr>Exercise 3: Automatic initial contact and toe-off detection</vt:lpstr>
      <vt:lpstr>Exercise 3: Automatic initial contact and toe-off detection</vt:lpstr>
      <vt:lpstr>Exercise 3: Automatic initial contact and toe-off detection</vt:lpstr>
      <vt:lpstr>Exercise 3: Automatic initial contact and toe-off detection</vt:lpstr>
    </vt:vector>
  </TitlesOfParts>
  <Company>KUL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operators</dc:title>
  <dc:creator>Lianne Zevenbergen</dc:creator>
  <cp:lastModifiedBy>Lianne Zevenbergen</cp:lastModifiedBy>
  <cp:revision>29</cp:revision>
  <dcterms:created xsi:type="dcterms:W3CDTF">2013-10-22T14:14:04Z</dcterms:created>
  <dcterms:modified xsi:type="dcterms:W3CDTF">2013-10-29T13:01:33Z</dcterms:modified>
</cp:coreProperties>
</file>