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7/17/2019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7/17/2019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7/17/2019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7/17/2019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80BF-D9A2-4813-B30B-A7A43BC26756}"/>
              </a:ext>
            </a:extLst>
          </p:cNvPr>
          <p:cNvSpPr>
            <a:spLocks noGrp="1"/>
          </p:cNvSpPr>
          <p:nvPr>
            <p:ph type="ctrTitle"/>
          </p:nvPr>
        </p:nvSpPr>
        <p:spPr>
          <a:xfrm>
            <a:off x="1725561" y="0"/>
            <a:ext cx="8255052" cy="1544782"/>
          </a:xfrm>
        </p:spPr>
        <p:txBody>
          <a:bodyPr/>
          <a:lstStyle/>
          <a:p>
            <a:pPr algn="ctr"/>
            <a:r>
              <a:rPr lang="en-US" sz="4400" b="1" dirty="0"/>
              <a:t>Airbnb Price Prediction</a:t>
            </a:r>
          </a:p>
        </p:txBody>
      </p:sp>
      <p:sp>
        <p:nvSpPr>
          <p:cNvPr id="3" name="Subtitle 2">
            <a:extLst>
              <a:ext uri="{FF2B5EF4-FFF2-40B4-BE49-F238E27FC236}">
                <a16:creationId xmlns:a16="http://schemas.microsoft.com/office/drawing/2014/main" id="{2F70B8A8-EB22-4AB5-B344-9E6F69BB907B}"/>
              </a:ext>
            </a:extLst>
          </p:cNvPr>
          <p:cNvSpPr>
            <a:spLocks noGrp="1"/>
          </p:cNvSpPr>
          <p:nvPr>
            <p:ph type="subTitle" idx="1"/>
          </p:nvPr>
        </p:nvSpPr>
        <p:spPr>
          <a:xfrm>
            <a:off x="1154955" y="2751513"/>
            <a:ext cx="8825658" cy="2887287"/>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r>
              <a:rPr lang="en-US" b="1" dirty="0"/>
              <a:t>Radhakrishna S P</a:t>
            </a:r>
          </a:p>
        </p:txBody>
      </p:sp>
    </p:spTree>
    <p:extLst>
      <p:ext uri="{BB962C8B-B14F-4D97-AF65-F5344CB8AC3E}">
        <p14:creationId xmlns:p14="http://schemas.microsoft.com/office/powerpoint/2010/main" val="3030141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C872F-0C6B-44D1-850A-06C3C2006B03}"/>
              </a:ext>
            </a:extLst>
          </p:cNvPr>
          <p:cNvSpPr>
            <a:spLocks noGrp="1"/>
          </p:cNvSpPr>
          <p:nvPr>
            <p:ph type="title"/>
          </p:nvPr>
        </p:nvSpPr>
        <p:spPr/>
        <p:txBody>
          <a:bodyPr/>
          <a:lstStyle/>
          <a:p>
            <a:r>
              <a:rPr lang="en-US" dirty="0"/>
              <a:t>Business Case</a:t>
            </a:r>
            <a:br>
              <a:rPr lang="en-US" dirty="0"/>
            </a:br>
            <a:endParaRPr lang="en-US" dirty="0"/>
          </a:p>
        </p:txBody>
      </p:sp>
      <p:sp>
        <p:nvSpPr>
          <p:cNvPr id="3" name="Content Placeholder 2">
            <a:extLst>
              <a:ext uri="{FF2B5EF4-FFF2-40B4-BE49-F238E27FC236}">
                <a16:creationId xmlns:a16="http://schemas.microsoft.com/office/drawing/2014/main" id="{4BD345AE-8E1E-4784-A72D-5E9B2E803E42}"/>
              </a:ext>
            </a:extLst>
          </p:cNvPr>
          <p:cNvSpPr>
            <a:spLocks noGrp="1"/>
          </p:cNvSpPr>
          <p:nvPr>
            <p:ph idx="1"/>
          </p:nvPr>
        </p:nvSpPr>
        <p:spPr/>
        <p:txBody>
          <a:bodyPr/>
          <a:lstStyle/>
          <a:p>
            <a:pPr>
              <a:lnSpc>
                <a:spcPct val="150000"/>
              </a:lnSpc>
            </a:pPr>
            <a:r>
              <a:rPr lang="en-US" dirty="0"/>
              <a:t>Airbnb has successfully disrupted the traditional hospitality industry as more and more travelers decide to use Airbnb as their primary accommodation provider. Since its beginning in 2008, Airbnb has seen an enormous growth, with the number of rentals listed on its website growing exponentially each year. In Germany, no city is more popular than Berlin. That implies that Berlin is one of the hottest markets for Airbnb in Europe, with over 22,552 listings as of November 2018.</a:t>
            </a:r>
          </a:p>
        </p:txBody>
      </p:sp>
    </p:spTree>
    <p:extLst>
      <p:ext uri="{BB962C8B-B14F-4D97-AF65-F5344CB8AC3E}">
        <p14:creationId xmlns:p14="http://schemas.microsoft.com/office/powerpoint/2010/main" val="3463007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3336B-5019-42D5-B970-9DDEB70B3813}"/>
              </a:ext>
            </a:extLst>
          </p:cNvPr>
          <p:cNvSpPr>
            <a:spLocks noGrp="1"/>
          </p:cNvSpPr>
          <p:nvPr>
            <p:ph type="title"/>
          </p:nvPr>
        </p:nvSpPr>
        <p:spPr/>
        <p:txBody>
          <a:bodyPr/>
          <a:lstStyle/>
          <a:p>
            <a:r>
              <a:rPr lang="en-US" dirty="0"/>
              <a:t>Identified Business Challenge</a:t>
            </a:r>
          </a:p>
        </p:txBody>
      </p:sp>
      <p:sp>
        <p:nvSpPr>
          <p:cNvPr id="3" name="Content Placeholder 2">
            <a:extLst>
              <a:ext uri="{FF2B5EF4-FFF2-40B4-BE49-F238E27FC236}">
                <a16:creationId xmlns:a16="http://schemas.microsoft.com/office/drawing/2014/main" id="{E3F5AD75-2FEA-4A05-B5DC-83E6AE917237}"/>
              </a:ext>
            </a:extLst>
          </p:cNvPr>
          <p:cNvSpPr>
            <a:spLocks noGrp="1"/>
          </p:cNvSpPr>
          <p:nvPr>
            <p:ph idx="1"/>
          </p:nvPr>
        </p:nvSpPr>
        <p:spPr/>
        <p:txBody>
          <a:bodyPr/>
          <a:lstStyle/>
          <a:p>
            <a:pPr>
              <a:lnSpc>
                <a:spcPct val="200000"/>
              </a:lnSpc>
            </a:pPr>
            <a:r>
              <a:rPr lang="en-US" b="1" dirty="0"/>
              <a:t>While predicting the price for each Berlin </a:t>
            </a:r>
            <a:r>
              <a:rPr lang="en-US" b="1" dirty="0" err="1"/>
              <a:t>neighbourhood</a:t>
            </a:r>
            <a:r>
              <a:rPr lang="en-US" b="1" dirty="0"/>
              <a:t> remains our main </a:t>
            </a:r>
            <a:r>
              <a:rPr lang="en-US" b="1" dirty="0" err="1"/>
              <a:t>challenge,this</a:t>
            </a:r>
            <a:r>
              <a:rPr lang="en-US" b="1" dirty="0"/>
              <a:t> problem also comes with two secondary challenges </a:t>
            </a:r>
            <a:r>
              <a:rPr lang="en-US" b="1" dirty="0" err="1"/>
              <a:t>namely,finding</a:t>
            </a:r>
            <a:r>
              <a:rPr lang="en-US" b="1" dirty="0"/>
              <a:t> the busiest times of the year to visit Berlin and also to uncover trends in reviews of Airbnb visitors.</a:t>
            </a:r>
          </a:p>
        </p:txBody>
      </p:sp>
    </p:spTree>
    <p:extLst>
      <p:ext uri="{BB962C8B-B14F-4D97-AF65-F5344CB8AC3E}">
        <p14:creationId xmlns:p14="http://schemas.microsoft.com/office/powerpoint/2010/main" val="1027178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5B2D1-36B7-41F5-A352-494869427AEE}"/>
              </a:ext>
            </a:extLst>
          </p:cNvPr>
          <p:cNvSpPr>
            <a:spLocks noGrp="1"/>
          </p:cNvSpPr>
          <p:nvPr>
            <p:ph type="title"/>
          </p:nvPr>
        </p:nvSpPr>
        <p:spPr/>
        <p:txBody>
          <a:bodyPr/>
          <a:lstStyle/>
          <a:p>
            <a:r>
              <a:rPr lang="en-US" dirty="0"/>
              <a:t>Some Significant Attributes Identified are:</a:t>
            </a:r>
          </a:p>
        </p:txBody>
      </p:sp>
      <p:sp>
        <p:nvSpPr>
          <p:cNvPr id="3" name="Content Placeholder 2">
            <a:extLst>
              <a:ext uri="{FF2B5EF4-FFF2-40B4-BE49-F238E27FC236}">
                <a16:creationId xmlns:a16="http://schemas.microsoft.com/office/drawing/2014/main" id="{A1C8A1AB-993D-4EA9-85EE-7EB780C369F1}"/>
              </a:ext>
            </a:extLst>
          </p:cNvPr>
          <p:cNvSpPr>
            <a:spLocks noGrp="1"/>
          </p:cNvSpPr>
          <p:nvPr>
            <p:ph idx="1"/>
          </p:nvPr>
        </p:nvSpPr>
        <p:spPr>
          <a:xfrm>
            <a:off x="1103312" y="2052918"/>
            <a:ext cx="10849202" cy="4195481"/>
          </a:xfrm>
        </p:spPr>
        <p:txBody>
          <a:bodyPr>
            <a:normAutofit/>
          </a:bodyPr>
          <a:lstStyle/>
          <a:p>
            <a:pPr marL="457200" indent="-457200">
              <a:buFont typeface="+mj-lt"/>
              <a:buAutoNum type="arabicPeriod"/>
            </a:pPr>
            <a:r>
              <a:rPr lang="en-US" dirty="0" err="1"/>
              <a:t>accomodates</a:t>
            </a:r>
            <a:r>
              <a:rPr lang="en-US" dirty="0"/>
              <a:t>													</a:t>
            </a:r>
          </a:p>
          <a:p>
            <a:pPr marL="457200" indent="-457200">
              <a:buFont typeface="+mj-lt"/>
              <a:buAutoNum type="arabicPeriod"/>
            </a:pPr>
            <a:r>
              <a:rPr lang="en-US" dirty="0"/>
              <a:t>description</a:t>
            </a:r>
          </a:p>
          <a:p>
            <a:pPr marL="457200" indent="-457200">
              <a:buFont typeface="+mj-lt"/>
              <a:buAutoNum type="arabicPeriod"/>
            </a:pPr>
            <a:r>
              <a:rPr lang="en-US" dirty="0"/>
              <a:t>size</a:t>
            </a:r>
          </a:p>
          <a:p>
            <a:pPr marL="457200" indent="-457200">
              <a:buFont typeface="+mj-lt"/>
              <a:buAutoNum type="arabicPeriod"/>
            </a:pPr>
            <a:r>
              <a:rPr lang="en-US" dirty="0"/>
              <a:t>distance</a:t>
            </a:r>
          </a:p>
          <a:p>
            <a:pPr marL="457200" indent="-457200">
              <a:buFont typeface="+mj-lt"/>
              <a:buAutoNum type="arabicPeriod"/>
            </a:pPr>
            <a:r>
              <a:rPr lang="en-US" dirty="0" err="1"/>
              <a:t>cleaning_fee</a:t>
            </a:r>
            <a:endParaRPr lang="en-US" dirty="0"/>
          </a:p>
          <a:p>
            <a:pPr marL="457200" indent="-457200">
              <a:buFont typeface="+mj-lt"/>
              <a:buAutoNum type="arabicPeriod"/>
            </a:pPr>
            <a:r>
              <a:rPr lang="en-US" dirty="0"/>
              <a:t>bathrooms</a:t>
            </a:r>
          </a:p>
          <a:p>
            <a:pPr marL="457200" indent="-457200">
              <a:buFont typeface="+mj-lt"/>
              <a:buAutoNum type="arabicPeriod"/>
            </a:pPr>
            <a:r>
              <a:rPr lang="en-US" dirty="0"/>
              <a:t>bedrooms</a:t>
            </a:r>
          </a:p>
          <a:p>
            <a:pPr marL="457200" indent="-457200">
              <a:buFont typeface="+mj-lt"/>
              <a:buAutoNum type="arabicPeriod"/>
            </a:pPr>
            <a:r>
              <a:rPr lang="en-US" dirty="0" err="1"/>
              <a:t>extra_people</a:t>
            </a:r>
            <a:endParaRPr lang="en-US" dirty="0"/>
          </a:p>
          <a:p>
            <a:pPr marL="457200" indent="-457200">
              <a:buFont typeface="+mj-lt"/>
              <a:buAutoNum type="arabicPeriod"/>
            </a:pPr>
            <a:r>
              <a:rPr lang="en-US" dirty="0"/>
              <a:t>summary</a:t>
            </a:r>
          </a:p>
          <a:p>
            <a:pPr marL="457200" indent="-457200">
              <a:buFont typeface="+mj-lt"/>
              <a:buAutoNum type="arabicPeriod"/>
            </a:pPr>
            <a:endParaRPr lang="en-US" dirty="0"/>
          </a:p>
        </p:txBody>
      </p:sp>
    </p:spTree>
    <p:extLst>
      <p:ext uri="{BB962C8B-B14F-4D97-AF65-F5344CB8AC3E}">
        <p14:creationId xmlns:p14="http://schemas.microsoft.com/office/powerpoint/2010/main" val="2184032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83EF2-E642-4674-A055-87DC3FD635AC}"/>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12823C1B-F413-4B09-826D-98D6A84B54EF}"/>
              </a:ext>
            </a:extLst>
          </p:cNvPr>
          <p:cNvSpPr>
            <a:spLocks noGrp="1"/>
          </p:cNvSpPr>
          <p:nvPr>
            <p:ph idx="1"/>
          </p:nvPr>
        </p:nvSpPr>
        <p:spPr/>
        <p:txBody>
          <a:bodyPr/>
          <a:lstStyle/>
          <a:p>
            <a:pPr marL="285750" indent="-285750">
              <a:lnSpc>
                <a:spcPct val="150000"/>
              </a:lnSpc>
              <a:buFont typeface="Arial" panose="020B0604020202020204" pitchFamily="34" charset="0"/>
              <a:buChar char="•"/>
            </a:pPr>
            <a:r>
              <a:rPr lang="en-IN" b="1" dirty="0"/>
              <a:t>Exploratory Data Analysis was used to understand how the data is spread and to reduce the number of attributes by eliminating the less influential factors.</a:t>
            </a:r>
          </a:p>
          <a:p>
            <a:pPr marL="285750" indent="-285750">
              <a:lnSpc>
                <a:spcPct val="150000"/>
              </a:lnSpc>
              <a:buFont typeface="Arial" panose="020B0604020202020204" pitchFamily="34" charset="0"/>
              <a:buChar char="•"/>
            </a:pPr>
            <a:r>
              <a:rPr lang="en-IN" b="1" dirty="0"/>
              <a:t>Data cleaning was done to convert the categorical data to numeric.</a:t>
            </a:r>
          </a:p>
          <a:p>
            <a:pPr marL="285750" indent="-285750">
              <a:lnSpc>
                <a:spcPct val="150000"/>
              </a:lnSpc>
              <a:buFont typeface="Arial" panose="020B0604020202020204" pitchFamily="34" charset="0"/>
              <a:buChar char="•"/>
            </a:pPr>
            <a:r>
              <a:rPr lang="en-IN" b="1" dirty="0"/>
              <a:t>Both </a:t>
            </a:r>
            <a:r>
              <a:rPr lang="en-IN" b="1" dirty="0" err="1"/>
              <a:t>Lightgbm</a:t>
            </a:r>
            <a:r>
              <a:rPr lang="en-IN" b="1" dirty="0"/>
              <a:t> &amp; </a:t>
            </a:r>
            <a:r>
              <a:rPr lang="en-IN" b="1" dirty="0" err="1"/>
              <a:t>Tf</a:t>
            </a:r>
            <a:r>
              <a:rPr lang="en-IN" b="1" dirty="0"/>
              <a:t>-IDF algorithms were used to predict the price and feature creation</a:t>
            </a:r>
          </a:p>
          <a:p>
            <a:pPr marL="0" indent="0">
              <a:buNone/>
            </a:pPr>
            <a:endParaRPr lang="en-US" dirty="0"/>
          </a:p>
        </p:txBody>
      </p:sp>
    </p:spTree>
    <p:extLst>
      <p:ext uri="{BB962C8B-B14F-4D97-AF65-F5344CB8AC3E}">
        <p14:creationId xmlns:p14="http://schemas.microsoft.com/office/powerpoint/2010/main" val="2601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12809-47E5-483C-95D7-98491071C3F6}"/>
              </a:ext>
            </a:extLst>
          </p:cNvPr>
          <p:cNvSpPr>
            <a:spLocks noGrp="1"/>
          </p:cNvSpPr>
          <p:nvPr>
            <p:ph type="title"/>
          </p:nvPr>
        </p:nvSpPr>
        <p:spPr>
          <a:xfrm>
            <a:off x="646111" y="452718"/>
            <a:ext cx="9404723" cy="711064"/>
          </a:xfrm>
        </p:spPr>
        <p:txBody>
          <a:bodyPr/>
          <a:lstStyle/>
          <a:p>
            <a:r>
              <a:rPr lang="en-US" dirty="0"/>
              <a:t>Conclusion</a:t>
            </a:r>
          </a:p>
        </p:txBody>
      </p:sp>
      <p:sp>
        <p:nvSpPr>
          <p:cNvPr id="3" name="Content Placeholder 2">
            <a:extLst>
              <a:ext uri="{FF2B5EF4-FFF2-40B4-BE49-F238E27FC236}">
                <a16:creationId xmlns:a16="http://schemas.microsoft.com/office/drawing/2014/main" id="{E28F55B0-7604-4FCA-894E-5A1AD1D0E445}"/>
              </a:ext>
            </a:extLst>
          </p:cNvPr>
          <p:cNvSpPr>
            <a:spLocks noGrp="1"/>
          </p:cNvSpPr>
          <p:nvPr>
            <p:ph idx="1"/>
          </p:nvPr>
        </p:nvSpPr>
        <p:spPr/>
        <p:txBody>
          <a:bodyPr/>
          <a:lstStyle/>
          <a:p>
            <a:pPr marL="0" indent="0">
              <a:lnSpc>
                <a:spcPct val="150000"/>
              </a:lnSpc>
              <a:buNone/>
            </a:pPr>
            <a:r>
              <a:rPr lang="en-US" b="1" dirty="0"/>
              <a:t>The factors related to prediction of price of Airbnb are </a:t>
            </a:r>
            <a:r>
              <a:rPr lang="en-US" b="1" dirty="0" err="1"/>
              <a:t>analysed</a:t>
            </a:r>
            <a:r>
              <a:rPr lang="en-US" b="1" dirty="0"/>
              <a:t> and infer many insights which would in turn help Investors / Corporation to understand the factors that needed to be concentrated on and improve their business . These factors help us in deciding the most suitable room , perfect time to visit , hike in prices . The busiest time to visit Berlin was from May to October and the prices tend to be higher then.</a:t>
            </a:r>
          </a:p>
        </p:txBody>
      </p:sp>
    </p:spTree>
    <p:extLst>
      <p:ext uri="{BB962C8B-B14F-4D97-AF65-F5344CB8AC3E}">
        <p14:creationId xmlns:p14="http://schemas.microsoft.com/office/powerpoint/2010/main" val="20307362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946</TotalTime>
  <Words>279</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Airbnb Price Prediction</vt:lpstr>
      <vt:lpstr>Business Case </vt:lpstr>
      <vt:lpstr>Identified Business Challenge</vt:lpstr>
      <vt:lpstr>Some Significant Attributes Identified are:</vt:lpstr>
      <vt:lpstr>Approach</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Defaulter Prediction</dc:title>
  <dc:creator>sprad</dc:creator>
  <cp:lastModifiedBy> </cp:lastModifiedBy>
  <cp:revision>12</cp:revision>
  <dcterms:created xsi:type="dcterms:W3CDTF">2019-04-12T06:57:42Z</dcterms:created>
  <dcterms:modified xsi:type="dcterms:W3CDTF">2019-07-18T06:11:59Z</dcterms:modified>
</cp:coreProperties>
</file>