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74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2/7/2019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2/7/2019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eo.nyu.edu/catalog/nyu_2451_3457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Capstone Project </a:t>
            </a:r>
            <a:endParaRPr lang="en-US" dirty="0"/>
          </a:p>
        </p:txBody>
      </p:sp>
      <p:sp>
        <p:nvSpPr>
          <p:cNvPr id="3" name="Subtitle 2"/>
          <p:cNvSpPr>
            <a:spLocks noGrp="1"/>
          </p:cNvSpPr>
          <p:nvPr>
            <p:ph type="subTitle" idx="1"/>
          </p:nvPr>
        </p:nvSpPr>
        <p:spPr/>
        <p:txBody>
          <a:bodyPr/>
          <a:lstStyle/>
          <a:p>
            <a:r>
              <a:rPr lang="en-US" dirty="0"/>
              <a:t>The Battle of </a:t>
            </a:r>
            <a:r>
              <a:rPr lang="en-US" dirty="0" smtClean="0"/>
              <a:t>Neighborhoods – By Amit </a:t>
            </a:r>
            <a:r>
              <a:rPr lang="en-US" dirty="0" err="1" smtClean="0"/>
              <a:t>bendre</a:t>
            </a:r>
            <a:endParaRPr lang="en-US" dirty="0"/>
          </a:p>
        </p:txBody>
      </p:sp>
    </p:spTree>
    <p:extLst>
      <p:ext uri="{BB962C8B-B14F-4D97-AF65-F5344CB8AC3E}">
        <p14:creationId xmlns:p14="http://schemas.microsoft.com/office/powerpoint/2010/main" val="2911175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&amp; Problem Statement</a:t>
            </a:r>
            <a:endParaRPr lang="en-US" dirty="0"/>
          </a:p>
        </p:txBody>
      </p:sp>
      <p:sp>
        <p:nvSpPr>
          <p:cNvPr id="3" name="Content Placeholder 2"/>
          <p:cNvSpPr>
            <a:spLocks noGrp="1"/>
          </p:cNvSpPr>
          <p:nvPr>
            <p:ph idx="1"/>
          </p:nvPr>
        </p:nvSpPr>
        <p:spPr/>
        <p:txBody>
          <a:bodyPr/>
          <a:lstStyle/>
          <a:p>
            <a:r>
              <a:rPr lang="en-US" dirty="0"/>
              <a:t>In this project, we study two important cities Manhattan &amp; Toronto. The objective of the study is to segment areas of Manhattan &amp; Toronto into most common places using Foursquare API.</a:t>
            </a:r>
          </a:p>
          <a:p>
            <a:r>
              <a:rPr lang="en-US" dirty="0"/>
              <a:t>Using segmentation and clustering, we aim to find out similarities and dissimilarities of both the cities.</a:t>
            </a:r>
          </a:p>
          <a:p>
            <a:r>
              <a:rPr lang="en-US" dirty="0"/>
              <a:t>The target audience of this project are </a:t>
            </a:r>
            <a:r>
              <a:rPr lang="en-US" dirty="0" smtClean="0"/>
              <a:t>tourists who wish to finalize their travel plan based on the findings.</a:t>
            </a:r>
            <a:endParaRPr lang="en-US" dirty="0"/>
          </a:p>
          <a:p>
            <a:pPr marL="0" indent="0">
              <a:buNone/>
            </a:pPr>
            <a:endParaRPr lang="en-US" dirty="0"/>
          </a:p>
        </p:txBody>
      </p:sp>
    </p:spTree>
    <p:extLst>
      <p:ext uri="{BB962C8B-B14F-4D97-AF65-F5344CB8AC3E}">
        <p14:creationId xmlns:p14="http://schemas.microsoft.com/office/powerpoint/2010/main" val="33668306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a:xfrm>
            <a:off x="1451579" y="2015732"/>
            <a:ext cx="9603275" cy="3947746"/>
          </a:xfrm>
        </p:spPr>
        <p:txBody>
          <a:bodyPr>
            <a:normAutofit lnSpcReduction="10000"/>
          </a:bodyPr>
          <a:lstStyle/>
          <a:p>
            <a:r>
              <a:rPr lang="en-US" dirty="0"/>
              <a:t>We will use the Foursquare API to explore neighborhoods in </a:t>
            </a:r>
            <a:r>
              <a:rPr lang="en-US" dirty="0" smtClean="0"/>
              <a:t>New York/Manhattan.  We </a:t>
            </a:r>
            <a:r>
              <a:rPr lang="en-US" dirty="0"/>
              <a:t>will use the explore function to get the most common venue categories in each neighborhood, and then use this feature to group the neighborhoods into clusters.</a:t>
            </a:r>
          </a:p>
          <a:p>
            <a:r>
              <a:rPr lang="en-US" dirty="0"/>
              <a:t>For </a:t>
            </a:r>
            <a:r>
              <a:rPr lang="en-US" dirty="0" smtClean="0"/>
              <a:t>Manhattan </a:t>
            </a:r>
            <a:r>
              <a:rPr lang="en-US" dirty="0"/>
              <a:t>dataset exists for free on the web. Link to the dataset: </a:t>
            </a:r>
            <a:r>
              <a:rPr lang="en-US" dirty="0">
                <a:hlinkClick r:id="rId2"/>
              </a:rPr>
              <a:t>https://geo.nyu.edu/catalog/nyu_2451_34572</a:t>
            </a:r>
            <a:endParaRPr lang="en-US" dirty="0"/>
          </a:p>
          <a:p>
            <a:r>
              <a:rPr lang="en-US" dirty="0"/>
              <a:t>For the Toronto neighborhood data, a Wikipedia page exists that has all the information we need to explore and cluster the neighborhoods in Toronto. You will be required to scrape the Wikipedia page and wrangle the data</a:t>
            </a:r>
            <a:r>
              <a:rPr lang="en-US" dirty="0" smtClean="0"/>
              <a:t>.</a:t>
            </a:r>
          </a:p>
          <a:p>
            <a:r>
              <a:rPr lang="en-US" dirty="0" smtClean="0"/>
              <a:t>Dataset link for Canada/Toronto: https</a:t>
            </a:r>
            <a:r>
              <a:rPr lang="en-US" dirty="0"/>
              <a:t>://en.wikipedia.org/wiki/List_of_postal_codes_of_Canada:_M</a:t>
            </a:r>
            <a:endParaRPr lang="en-US" dirty="0" smtClean="0"/>
          </a:p>
          <a:p>
            <a:endParaRPr lang="en-US" dirty="0"/>
          </a:p>
          <a:p>
            <a:endParaRPr lang="en-US" dirty="0"/>
          </a:p>
        </p:txBody>
      </p:sp>
    </p:spTree>
    <p:extLst>
      <p:ext uri="{BB962C8B-B14F-4D97-AF65-F5344CB8AC3E}">
        <p14:creationId xmlns:p14="http://schemas.microsoft.com/office/powerpoint/2010/main" val="2620852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dirty="0" smtClean="0"/>
              <a:t>We have used k-means Clustering to segment the neighborhoods.</a:t>
            </a:r>
          </a:p>
          <a:p>
            <a:r>
              <a:rPr lang="en-US" dirty="0" smtClean="0"/>
              <a:t>With k-means Clustering we aim to group neighborhoods together based on similar characteristic. </a:t>
            </a:r>
          </a:p>
          <a:p>
            <a:r>
              <a:rPr lang="en-US" dirty="0" smtClean="0"/>
              <a:t>Once we get Cluster groups of both Manhattan &amp; Toronto, we do compare and contract to see how these two cities are identical and different.</a:t>
            </a:r>
            <a:endParaRPr lang="en-US" dirty="0"/>
          </a:p>
        </p:txBody>
      </p:sp>
    </p:spTree>
    <p:extLst>
      <p:ext uri="{BB962C8B-B14F-4D97-AF65-F5344CB8AC3E}">
        <p14:creationId xmlns:p14="http://schemas.microsoft.com/office/powerpoint/2010/main" val="19109534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Manhattan Map</a:t>
            </a:r>
            <a:endParaRPr lang="en-US" dirty="0"/>
          </a:p>
        </p:txBody>
      </p:sp>
      <p:pic>
        <p:nvPicPr>
          <p:cNvPr id="4" name="Picture 3"/>
          <p:cNvPicPr>
            <a:picLocks noChangeAspect="1"/>
          </p:cNvPicPr>
          <p:nvPr/>
        </p:nvPicPr>
        <p:blipFill>
          <a:blip r:embed="rId2"/>
          <a:stretch>
            <a:fillRect/>
          </a:stretch>
        </p:blipFill>
        <p:spPr>
          <a:xfrm>
            <a:off x="1451579" y="1972296"/>
            <a:ext cx="7415005" cy="3895701"/>
          </a:xfrm>
          <a:prstGeom prst="rect">
            <a:avLst/>
          </a:prstGeom>
        </p:spPr>
      </p:pic>
    </p:spTree>
    <p:extLst>
      <p:ext uri="{BB962C8B-B14F-4D97-AF65-F5344CB8AC3E}">
        <p14:creationId xmlns:p14="http://schemas.microsoft.com/office/powerpoint/2010/main" val="1347719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Toronto map</a:t>
            </a:r>
            <a:endParaRPr lang="en-US" dirty="0"/>
          </a:p>
        </p:txBody>
      </p:sp>
      <p:pic>
        <p:nvPicPr>
          <p:cNvPr id="4" name="Picture 3"/>
          <p:cNvPicPr>
            <a:picLocks noChangeAspect="1"/>
          </p:cNvPicPr>
          <p:nvPr/>
        </p:nvPicPr>
        <p:blipFill>
          <a:blip r:embed="rId2"/>
          <a:stretch>
            <a:fillRect/>
          </a:stretch>
        </p:blipFill>
        <p:spPr>
          <a:xfrm>
            <a:off x="1451579" y="1923328"/>
            <a:ext cx="8139682" cy="4142579"/>
          </a:xfrm>
          <a:prstGeom prst="rect">
            <a:avLst/>
          </a:prstGeom>
        </p:spPr>
      </p:pic>
    </p:spTree>
    <p:extLst>
      <p:ext uri="{BB962C8B-B14F-4D97-AF65-F5344CB8AC3E}">
        <p14:creationId xmlns:p14="http://schemas.microsoft.com/office/powerpoint/2010/main" val="17489998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details</a:t>
            </a:r>
            <a:endParaRPr lang="en-US" dirty="0"/>
          </a:p>
        </p:txBody>
      </p:sp>
      <p:pic>
        <p:nvPicPr>
          <p:cNvPr id="4" name="Content Placeholder 3"/>
          <p:cNvPicPr>
            <a:picLocks noGrp="1" noChangeAspect="1"/>
          </p:cNvPicPr>
          <p:nvPr>
            <p:ph idx="1"/>
          </p:nvPr>
        </p:nvPicPr>
        <p:blipFill>
          <a:blip r:embed="rId2"/>
          <a:stretch>
            <a:fillRect/>
          </a:stretch>
        </p:blipFill>
        <p:spPr>
          <a:xfrm>
            <a:off x="1451579" y="2274804"/>
            <a:ext cx="9604375" cy="1541734"/>
          </a:xfrm>
          <a:prstGeom prst="rect">
            <a:avLst/>
          </a:prstGeom>
        </p:spPr>
      </p:pic>
      <p:pic>
        <p:nvPicPr>
          <p:cNvPr id="5" name="Picture 4"/>
          <p:cNvPicPr>
            <a:picLocks noChangeAspect="1"/>
          </p:cNvPicPr>
          <p:nvPr/>
        </p:nvPicPr>
        <p:blipFill>
          <a:blip r:embed="rId3"/>
          <a:stretch>
            <a:fillRect/>
          </a:stretch>
        </p:blipFill>
        <p:spPr>
          <a:xfrm>
            <a:off x="423915" y="4237589"/>
            <a:ext cx="11658600" cy="1762125"/>
          </a:xfrm>
          <a:prstGeom prst="rect">
            <a:avLst/>
          </a:prstGeom>
        </p:spPr>
      </p:pic>
      <p:sp>
        <p:nvSpPr>
          <p:cNvPr id="6" name="TextBox 5"/>
          <p:cNvSpPr txBox="1"/>
          <p:nvPr/>
        </p:nvSpPr>
        <p:spPr>
          <a:xfrm>
            <a:off x="1451579" y="1853754"/>
            <a:ext cx="5287151" cy="369332"/>
          </a:xfrm>
          <a:prstGeom prst="rect">
            <a:avLst/>
          </a:prstGeom>
          <a:noFill/>
        </p:spPr>
        <p:txBody>
          <a:bodyPr wrap="square" rtlCol="0">
            <a:spAutoFit/>
          </a:bodyPr>
          <a:lstStyle/>
          <a:p>
            <a:r>
              <a:rPr lang="en-US" dirty="0" smtClean="0"/>
              <a:t>Manhattan Cluster:</a:t>
            </a:r>
            <a:endParaRPr lang="en-US" dirty="0"/>
          </a:p>
        </p:txBody>
      </p:sp>
      <p:sp>
        <p:nvSpPr>
          <p:cNvPr id="7" name="TextBox 6"/>
          <p:cNvSpPr txBox="1"/>
          <p:nvPr/>
        </p:nvSpPr>
        <p:spPr>
          <a:xfrm>
            <a:off x="1451579" y="3870190"/>
            <a:ext cx="2643575" cy="369332"/>
          </a:xfrm>
          <a:prstGeom prst="rect">
            <a:avLst/>
          </a:prstGeom>
          <a:noFill/>
        </p:spPr>
        <p:txBody>
          <a:bodyPr wrap="square" rtlCol="0">
            <a:spAutoFit/>
          </a:bodyPr>
          <a:lstStyle/>
          <a:p>
            <a:r>
              <a:rPr lang="en-US" dirty="0" smtClean="0"/>
              <a:t>Toronto </a:t>
            </a:r>
            <a:r>
              <a:rPr lang="en-US" dirty="0"/>
              <a:t>Cluster</a:t>
            </a:r>
            <a:r>
              <a:rPr lang="en-US" dirty="0" smtClean="0"/>
              <a:t>:</a:t>
            </a:r>
            <a:endParaRPr lang="en-US" dirty="0"/>
          </a:p>
        </p:txBody>
      </p:sp>
    </p:spTree>
    <p:extLst>
      <p:ext uri="{BB962C8B-B14F-4D97-AF65-F5344CB8AC3E}">
        <p14:creationId xmlns:p14="http://schemas.microsoft.com/office/powerpoint/2010/main" val="15920508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&amp; conclusion</a:t>
            </a:r>
            <a:endParaRPr lang="en-US" dirty="0"/>
          </a:p>
        </p:txBody>
      </p:sp>
      <p:sp>
        <p:nvSpPr>
          <p:cNvPr id="3" name="Content Placeholder 2"/>
          <p:cNvSpPr>
            <a:spLocks noGrp="1"/>
          </p:cNvSpPr>
          <p:nvPr>
            <p:ph idx="1"/>
          </p:nvPr>
        </p:nvSpPr>
        <p:spPr/>
        <p:txBody>
          <a:bodyPr/>
          <a:lstStyle/>
          <a:p>
            <a:r>
              <a:rPr lang="en-US" dirty="0"/>
              <a:t>For Manhattan with k-mean = 3, Discount Bar, Boat &amp; Park are the top 3 common venues. For Toronto with k-mean = 5, </a:t>
            </a:r>
            <a:r>
              <a:rPr lang="en-US" dirty="0" smtClean="0"/>
              <a:t>Bus line</a:t>
            </a:r>
            <a:r>
              <a:rPr lang="en-US" dirty="0"/>
              <a:t>, Park and Swim School are the top 3 common venues.</a:t>
            </a:r>
          </a:p>
          <a:p>
            <a:r>
              <a:rPr lang="en-US" dirty="0"/>
              <a:t>As you can see, the clustering is completely different, which mean, if tourist have to </a:t>
            </a:r>
            <a:r>
              <a:rPr lang="en-US" dirty="0" smtClean="0"/>
              <a:t>carefully select their city of visit as per preferences as identified in the clusters.</a:t>
            </a:r>
            <a:endParaRPr lang="en-US" dirty="0"/>
          </a:p>
          <a:p>
            <a:endParaRPr lang="en-US" dirty="0"/>
          </a:p>
        </p:txBody>
      </p:sp>
    </p:spTree>
    <p:extLst>
      <p:ext uri="{BB962C8B-B14F-4D97-AF65-F5344CB8AC3E}">
        <p14:creationId xmlns:p14="http://schemas.microsoft.com/office/powerpoint/2010/main" val="1846980254"/>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26</TotalTime>
  <Words>285</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Gallery</vt:lpstr>
      <vt:lpstr>Capstone Project </vt:lpstr>
      <vt:lpstr>Introduction &amp; Problem Statement</vt:lpstr>
      <vt:lpstr>Data</vt:lpstr>
      <vt:lpstr>Methodology</vt:lpstr>
      <vt:lpstr>Manhattan Map</vt:lpstr>
      <vt:lpstr>Toronto map</vt:lpstr>
      <vt:lpstr>Cluster details</vt:lpstr>
      <vt:lpstr>Result &amp;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dc:title>
  <dc:creator>Amit Bendre</dc:creator>
  <cp:lastModifiedBy>Amit Bendre</cp:lastModifiedBy>
  <cp:revision>14</cp:revision>
  <dcterms:created xsi:type="dcterms:W3CDTF">2019-02-07T03:45:47Z</dcterms:created>
  <dcterms:modified xsi:type="dcterms:W3CDTF">2019-02-07T04:12:03Z</dcterms:modified>
</cp:coreProperties>
</file>