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0" r:id="rId5"/>
    <p:sldId id="270" r:id="rId6"/>
    <p:sldId id="272" r:id="rId7"/>
    <p:sldId id="281" r:id="rId8"/>
    <p:sldId id="273" r:id="rId9"/>
    <p:sldId id="274" r:id="rId10"/>
    <p:sldId id="265" r:id="rId11"/>
    <p:sldId id="275" r:id="rId12"/>
    <p:sldId id="276" r:id="rId13"/>
    <p:sldId id="277" r:id="rId14"/>
    <p:sldId id="278" r:id="rId15"/>
    <p:sldId id="279" r:id="rId16"/>
    <p:sldId id="28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E6E6E6"/>
    <a:srgbClr val="6989A5"/>
    <a:srgbClr val="207476"/>
    <a:srgbClr val="38C6C9"/>
    <a:srgbClr val="171717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AB085-723E-4DE2-A98F-1E8930314CA7}" v="384" dt="2024-05-28T16:52:38.970"/>
    <p1510:client id="{E7849045-3F09-8F15-7B46-75CD453D8106}" v="4" dt="2024-05-28T16:57:56.022"/>
    <p1510:client id="{EF809729-2AAD-75A8-B42E-1876542FF363}" v="101" dt="2024-05-28T17:24:07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94168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3547F4C-1169-CA21-F074-A0028112DA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23982" y="0"/>
            <a:ext cx="3731559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22791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D518D6EF-B95B-FD46-8315-18A728C0F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953" y="773206"/>
            <a:ext cx="3877235" cy="531158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53522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6EBAB3-660E-949B-E61F-9CFA9BA6CC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613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523047-2D2B-1F0E-354D-C34337C485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18765" y="0"/>
            <a:ext cx="3877235" cy="543261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9251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249B2F-6616-DEDC-DF2C-80411BF416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945" y="2219138"/>
            <a:ext cx="3940175" cy="39401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0682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2B51CEA-46E1-DC97-6F0C-1271AB883D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2319" y="0"/>
            <a:ext cx="2637936" cy="200361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32F2FC-0A40-5761-ED7E-12C09F1AD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2319" y="2427194"/>
            <a:ext cx="2637936" cy="200361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98FC8D9-7322-3C95-652D-28B262DDFA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2319" y="4854388"/>
            <a:ext cx="2637936" cy="200361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8269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CF944F8-9445-A4F1-A970-CFC43EAA7E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3724836"/>
            <a:ext cx="6096000" cy="239357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1819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B04213C-50B1-81B4-7823-E11B750609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77235" cy="294490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8E756B4-7949-D144-91EA-C14B6D4978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7965" y="3913094"/>
            <a:ext cx="4944035" cy="294490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55288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E2BBB9D-37D2-5F8E-03DD-9C76D2DA5F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4942" y="0"/>
            <a:ext cx="5827058" cy="6858000"/>
          </a:xfrm>
          <a:custGeom>
            <a:avLst/>
            <a:gdLst>
              <a:gd name="connsiteX0" fmla="*/ 3007658 w 5827058"/>
              <a:gd name="connsiteY0" fmla="*/ 0 h 6858000"/>
              <a:gd name="connsiteX1" fmla="*/ 5827058 w 5827058"/>
              <a:gd name="connsiteY1" fmla="*/ 0 h 6858000"/>
              <a:gd name="connsiteX2" fmla="*/ 5827058 w 5827058"/>
              <a:gd name="connsiteY2" fmla="*/ 6858000 h 6858000"/>
              <a:gd name="connsiteX3" fmla="*/ 3007658 w 5827058"/>
              <a:gd name="connsiteY3" fmla="*/ 6858000 h 6858000"/>
              <a:gd name="connsiteX4" fmla="*/ 0 w 5827058"/>
              <a:gd name="connsiteY4" fmla="*/ 0 h 6858000"/>
              <a:gd name="connsiteX5" fmla="*/ 2819400 w 5827058"/>
              <a:gd name="connsiteY5" fmla="*/ 0 h 6858000"/>
              <a:gd name="connsiteX6" fmla="*/ 2819400 w 5827058"/>
              <a:gd name="connsiteY6" fmla="*/ 6858000 h 6858000"/>
              <a:gd name="connsiteX7" fmla="*/ 0 w 582705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7058" h="6858000">
                <a:moveTo>
                  <a:pt x="3007658" y="0"/>
                </a:moveTo>
                <a:lnTo>
                  <a:pt x="5827058" y="0"/>
                </a:lnTo>
                <a:lnTo>
                  <a:pt x="5827058" y="6858000"/>
                </a:lnTo>
                <a:lnTo>
                  <a:pt x="3007658" y="6858000"/>
                </a:lnTo>
                <a:close/>
                <a:moveTo>
                  <a:pt x="0" y="0"/>
                </a:moveTo>
                <a:lnTo>
                  <a:pt x="2819400" y="0"/>
                </a:lnTo>
                <a:lnTo>
                  <a:pt x="281940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60921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C5B6D67-FFA3-EDD0-336C-8916107B2E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165" y="1035424"/>
            <a:ext cx="4944035" cy="294490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F25D30-1FDF-6586-49E2-EFAFC68990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3918" y="2693894"/>
            <a:ext cx="4944035" cy="294490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20692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87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2" r:id="rId6"/>
    <p:sldLayoutId id="2147483653" r:id="rId7"/>
    <p:sldLayoutId id="2147483656" r:id="rId8"/>
    <p:sldLayoutId id="2147483658" r:id="rId9"/>
    <p:sldLayoutId id="2147483659" r:id="rId10"/>
    <p:sldLayoutId id="21474836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8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16D265C-602F-C257-B296-F294405D53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705" b="6705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D8E5F7-B6DB-A836-A429-F78B9C56F6BA}"/>
              </a:ext>
            </a:extLst>
          </p:cNvPr>
          <p:cNvSpPr/>
          <p:nvPr/>
        </p:nvSpPr>
        <p:spPr>
          <a:xfrm>
            <a:off x="447675" y="126125"/>
            <a:ext cx="471650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4AACA-D0D9-2B8F-A707-5D61698489B9}"/>
              </a:ext>
            </a:extLst>
          </p:cNvPr>
          <p:cNvSpPr txBox="1"/>
          <p:nvPr/>
        </p:nvSpPr>
        <p:spPr>
          <a:xfrm>
            <a:off x="837873" y="820209"/>
            <a:ext cx="4237980" cy="26087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Monitoraggio</a:t>
            </a:r>
            <a:r>
              <a:rPr lang="id-ID" sz="28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sz="2800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</a:t>
            </a:r>
            <a:r>
              <a:rPr lang="id-ID" sz="28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sz="2800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Funzionamento</a:t>
            </a:r>
            <a:r>
              <a:rPr lang="id-ID" sz="28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di </a:t>
            </a:r>
            <a:r>
              <a:rPr lang="id-ID" sz="2800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</a:t>
            </a:r>
            <a:r>
              <a:rPr lang="id-ID" sz="28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sz="2800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Avvitatore</a:t>
            </a:r>
            <a:r>
              <a:rPr lang="id-ID" sz="28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id-ID" sz="2800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Elettrico</a:t>
            </a:r>
            <a:r>
              <a:rPr lang="id-ID" sz="28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sz="2800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nell'Industria</a:t>
            </a:r>
            <a:r>
              <a:rPr lang="id-ID" sz="28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4.0 </a:t>
            </a:r>
            <a:endParaRPr lang="en-ID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91DA4-2D5E-7D3F-570B-1DDF61D43433}"/>
              </a:ext>
            </a:extLst>
          </p:cNvPr>
          <p:cNvSpPr txBox="1"/>
          <p:nvPr/>
        </p:nvSpPr>
        <p:spPr>
          <a:xfrm>
            <a:off x="837873" y="3718249"/>
            <a:ext cx="4126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Garantire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Prestazioni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Ottimali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Longevità</a:t>
            </a:r>
            <a:endParaRPr lang="en-ID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D738A8-13F2-4B84-28D6-43C9595E68A6}"/>
              </a:ext>
            </a:extLst>
          </p:cNvPr>
          <p:cNvSpPr txBox="1"/>
          <p:nvPr/>
        </p:nvSpPr>
        <p:spPr>
          <a:xfrm>
            <a:off x="837873" y="4434980"/>
            <a:ext cx="3958062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200" b="0" i="0" dirty="0" err="1">
                <a:solidFill>
                  <a:srgbClr val="ECECE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Membri</a:t>
            </a:r>
            <a:r>
              <a:rPr lang="en-GB" sz="1200" b="0" i="0" dirty="0">
                <a:solidFill>
                  <a:srgbClr val="ECECE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</a:t>
            </a:r>
            <a:r>
              <a:rPr lang="en-GB" sz="1200" b="0" i="0" dirty="0" err="1">
                <a:solidFill>
                  <a:srgbClr val="ECECE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gruppo</a:t>
            </a:r>
            <a:r>
              <a:rPr lang="en-GB" sz="1200" b="0" i="0" dirty="0">
                <a:solidFill>
                  <a:srgbClr val="ECECE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Benedetta </a:t>
            </a:r>
            <a:r>
              <a:rPr lang="en-GB" sz="1200" b="0" i="0" dirty="0" err="1">
                <a:solidFill>
                  <a:srgbClr val="ECECE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Pacilli</a:t>
            </a:r>
            <a:r>
              <a:rPr lang="en-GB" sz="1200" dirty="0">
                <a:solidFill>
                  <a:srgbClr val="ECECE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b="0" i="0" dirty="0">
                <a:solidFill>
                  <a:srgbClr val="ECECE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Valentina Pieri e Parisa </a:t>
            </a:r>
            <a:r>
              <a:rPr lang="en-GB" sz="1200" b="0" i="0" dirty="0" err="1">
                <a:solidFill>
                  <a:srgbClr val="ECECE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Sokuti</a:t>
            </a:r>
            <a:endParaRPr lang="en-GB" sz="1200" b="0" i="0" dirty="0">
              <a:solidFill>
                <a:srgbClr val="ECECE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D61BC481-F491-487A-2ED5-1A9EB324C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3" y="5949513"/>
            <a:ext cx="660400" cy="6477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4D9825C-3B99-94B7-BB5A-A23F50C134FA}"/>
              </a:ext>
            </a:extLst>
          </p:cNvPr>
          <p:cNvGrpSpPr/>
          <p:nvPr/>
        </p:nvGrpSpPr>
        <p:grpSpPr>
          <a:xfrm>
            <a:off x="1714548" y="5965068"/>
            <a:ext cx="660400" cy="612000"/>
            <a:chOff x="2437823" y="5868445"/>
            <a:chExt cx="660400" cy="61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1DA191-74DD-9C28-1BC0-A7D3E223B731}"/>
                </a:ext>
              </a:extLst>
            </p:cNvPr>
            <p:cNvSpPr/>
            <p:nvPr/>
          </p:nvSpPr>
          <p:spPr>
            <a:xfrm>
              <a:off x="2437823" y="5868445"/>
              <a:ext cx="660400" cy="612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red circle with text and images on it&#10;&#10;Description automatically generated">
              <a:extLst>
                <a:ext uri="{FF2B5EF4-FFF2-40B4-BE49-F238E27FC236}">
                  <a16:creationId xmlns:a16="http://schemas.microsoft.com/office/drawing/2014/main" id="{71880EF0-AC64-48F9-EB3B-3C89686EC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07" y="5891129"/>
              <a:ext cx="566632" cy="566632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C781189-7999-012D-6878-947538A5BE58}"/>
              </a:ext>
            </a:extLst>
          </p:cNvPr>
          <p:cNvCxnSpPr/>
          <p:nvPr/>
        </p:nvCxnSpPr>
        <p:spPr>
          <a:xfrm>
            <a:off x="727788" y="3573624"/>
            <a:ext cx="4198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6187CC-8FE7-F52B-230F-A02F7B0646AF}"/>
              </a:ext>
            </a:extLst>
          </p:cNvPr>
          <p:cNvSpPr/>
          <p:nvPr/>
        </p:nvSpPr>
        <p:spPr>
          <a:xfrm>
            <a:off x="1361373" y="3765736"/>
            <a:ext cx="2991317" cy="30922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24F64-1F02-80CD-97C3-9B80B9FBE1B2}"/>
              </a:ext>
            </a:extLst>
          </p:cNvPr>
          <p:cNvSpPr txBox="1"/>
          <p:nvPr/>
        </p:nvSpPr>
        <p:spPr>
          <a:xfrm>
            <a:off x="1025177" y="456208"/>
            <a:ext cx="45182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6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Caratteristiche del</a:t>
            </a:r>
            <a:r>
              <a:rPr lang="it-IT" sz="36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</a:t>
            </a:r>
            <a:r>
              <a:rPr lang="id-ID" sz="36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Dashboard</a:t>
            </a:r>
            <a:endParaRPr lang="en-ID" sz="36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6B476-1375-9D2B-1963-1FDF0AC9C3B7}"/>
              </a:ext>
            </a:extLst>
          </p:cNvPr>
          <p:cNvSpPr txBox="1"/>
          <p:nvPr/>
        </p:nvSpPr>
        <p:spPr>
          <a:xfrm>
            <a:off x="222083" y="1656537"/>
            <a:ext cx="5943033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Componenti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Chiave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della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Dashboard di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Monitoraggio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endParaRPr lang="en-ID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B6C03-9581-53D7-4181-536EFFCC8E16}"/>
              </a:ext>
            </a:extLst>
          </p:cNvPr>
          <p:cNvSpPr/>
          <p:nvPr/>
        </p:nvSpPr>
        <p:spPr>
          <a:xfrm>
            <a:off x="5362022" y="1177612"/>
            <a:ext cx="5943033" cy="4502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5B0C-5262-1BE2-8875-3FBDC94623D6}"/>
              </a:ext>
            </a:extLst>
          </p:cNvPr>
          <p:cNvSpPr txBox="1"/>
          <p:nvPr/>
        </p:nvSpPr>
        <p:spPr>
          <a:xfrm>
            <a:off x="5799667" y="1757046"/>
            <a:ext cx="5046133" cy="33720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Rilevamento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delle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Anomalie</a:t>
            </a:r>
            <a:endParaRPr lang="id-ID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Controllo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della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Qualità</a:t>
            </a:r>
            <a:endParaRPr lang="id-ID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Prevenzione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Surriscaldamento</a:t>
            </a:r>
            <a:endParaRPr lang="id-ID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Pianificazione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della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Manutenzione</a:t>
            </a:r>
            <a:endParaRPr lang="id-ID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Visualizzazione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dei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dati in tempo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reale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per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temperatura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movimento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voltaggio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vibrazione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stato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della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batteria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e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luminosità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ambientale</a:t>
            </a:r>
            <a:endParaRPr lang="en-ID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2" name="Picture 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5A363AA-0635-A7B2-037D-6736F7CDC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25" t="3793" r="33043" b="3793"/>
          <a:stretch/>
        </p:blipFill>
        <p:spPr>
          <a:xfrm>
            <a:off x="719667" y="2571703"/>
            <a:ext cx="4270140" cy="35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6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4532E-9676-0651-C911-69D7AAAD8119}"/>
              </a:ext>
            </a:extLst>
          </p:cNvPr>
          <p:cNvSpPr/>
          <p:nvPr/>
        </p:nvSpPr>
        <p:spPr>
          <a:xfrm>
            <a:off x="567" y="3198976"/>
            <a:ext cx="121914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D252-3A77-37E1-2AB8-C4CFF411AFCC}"/>
              </a:ext>
            </a:extLst>
          </p:cNvPr>
          <p:cNvSpPr txBox="1"/>
          <p:nvPr/>
        </p:nvSpPr>
        <p:spPr>
          <a:xfrm>
            <a:off x="723485" y="1564162"/>
            <a:ext cx="1046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Scenario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Reale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Dati di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Simulazione</a:t>
            </a:r>
            <a:endParaRPr lang="en-ID" sz="40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014D8-B47C-BCDA-61C1-34C3BF6C3CF8}"/>
              </a:ext>
            </a:extLst>
          </p:cNvPr>
          <p:cNvSpPr txBox="1"/>
          <p:nvPr/>
        </p:nvSpPr>
        <p:spPr>
          <a:xfrm>
            <a:off x="723485" y="2369088"/>
            <a:ext cx="6013217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Confronto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tra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Dati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Reali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e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Simulati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per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un'Analisi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Completa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C8DFE-4F7D-3A3B-D7F0-3FDFD8DB7D8A}"/>
              </a:ext>
            </a:extLst>
          </p:cNvPr>
          <p:cNvSpPr txBox="1"/>
          <p:nvPr/>
        </p:nvSpPr>
        <p:spPr>
          <a:xfrm>
            <a:off x="723485" y="3672998"/>
            <a:ext cx="9114782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Dati dall'ambiente di produzione vs</a:t>
            </a:r>
            <a:r>
              <a:rPr lang="it-IT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dati simulati</a:t>
            </a: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Vantaggi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dell'integrazione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entrambi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set di dati per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l'analisi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decisione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3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4532E-9676-0651-C911-69D7AAAD8119}"/>
              </a:ext>
            </a:extLst>
          </p:cNvPr>
          <p:cNvSpPr/>
          <p:nvPr/>
        </p:nvSpPr>
        <p:spPr>
          <a:xfrm>
            <a:off x="567" y="3198976"/>
            <a:ext cx="121914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D252-3A77-37E1-2AB8-C4CFF411AFCC}"/>
              </a:ext>
            </a:extLst>
          </p:cNvPr>
          <p:cNvSpPr txBox="1"/>
          <p:nvPr/>
        </p:nvSpPr>
        <p:spPr>
          <a:xfrm>
            <a:off x="723485" y="1491900"/>
            <a:ext cx="1046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Esempio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Caso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d'Uso</a:t>
            </a:r>
            <a:endParaRPr lang="en-ID" sz="40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014D8-B47C-BCDA-61C1-34C3BF6C3CF8}"/>
              </a:ext>
            </a:extLst>
          </p:cNvPr>
          <p:cNvSpPr txBox="1"/>
          <p:nvPr/>
        </p:nvSpPr>
        <p:spPr>
          <a:xfrm>
            <a:off x="723485" y="2296571"/>
            <a:ext cx="5417464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Manutenzione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Proattiva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e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Efficienza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Operativa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C8DFE-4F7D-3A3B-D7F0-3FDFD8DB7D8A}"/>
              </a:ext>
            </a:extLst>
          </p:cNvPr>
          <p:cNvSpPr txBox="1"/>
          <p:nvPr/>
        </p:nvSpPr>
        <p:spPr>
          <a:xfrm>
            <a:off x="723485" y="3507358"/>
            <a:ext cx="9114782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Scenario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cacciavite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montaggio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Dati in tempo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movimento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batteria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sensore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luminosità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ambientale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Azioni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manutenzione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proattiva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basate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sulle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informazioni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dati</a:t>
            </a:r>
          </a:p>
        </p:txBody>
      </p:sp>
    </p:spTree>
    <p:extLst>
      <p:ext uri="{BB962C8B-B14F-4D97-AF65-F5344CB8AC3E}">
        <p14:creationId xmlns:p14="http://schemas.microsoft.com/office/powerpoint/2010/main" val="160710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8C9557-FC77-9432-1532-F75CF6E937E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8" r="19749" b="22857"/>
          <a:stretch/>
        </p:blipFill>
        <p:spPr>
          <a:xfrm>
            <a:off x="4127571" y="0"/>
            <a:ext cx="4864030" cy="68580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A5F6F-A373-6513-E5F8-B4066F6801C6}"/>
              </a:ext>
            </a:extLst>
          </p:cNvPr>
          <p:cNvSpPr txBox="1"/>
          <p:nvPr/>
        </p:nvSpPr>
        <p:spPr>
          <a:xfrm>
            <a:off x="330430" y="1124359"/>
            <a:ext cx="36205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4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</a:t>
            </a:r>
            <a:r>
              <a:rPr lang="id-ID" sz="44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id-ID" sz="138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</a:t>
            </a:r>
            <a:r>
              <a:rPr lang="id-ID" sz="44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4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</a:t>
            </a:r>
            <a:r>
              <a:rPr lang="id-ID" sz="44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Engineering</a:t>
            </a:r>
            <a:endParaRPr lang="en-ID" sz="44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CA73-3955-94BA-4565-5DC486034A39}"/>
              </a:ext>
            </a:extLst>
          </p:cNvPr>
          <p:cNvSpPr txBox="1"/>
          <p:nvPr/>
        </p:nvSpPr>
        <p:spPr>
          <a:xfrm>
            <a:off x="154298" y="5371676"/>
            <a:ext cx="3885857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Miglioramento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dei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Processi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e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Efficienza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endParaRPr lang="en-ID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1E82B-E11D-7F3D-6444-4E7BB274CF06}"/>
              </a:ext>
            </a:extLst>
          </p:cNvPr>
          <p:cNvSpPr/>
          <p:nvPr/>
        </p:nvSpPr>
        <p:spPr>
          <a:xfrm>
            <a:off x="5019308" y="4464423"/>
            <a:ext cx="5943033" cy="21466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8C713-AB2B-7DC4-6252-757C6206079C}"/>
              </a:ext>
            </a:extLst>
          </p:cNvPr>
          <p:cNvSpPr txBox="1"/>
          <p:nvPr/>
        </p:nvSpPr>
        <p:spPr>
          <a:xfrm>
            <a:off x="5372543" y="4766415"/>
            <a:ext cx="5236562" cy="1530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produzione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migliorati</a:t>
            </a:r>
            <a:endParaRPr lang="id-ID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Sfruttamento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dati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dettagliati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l'ottimizzazione</a:t>
            </a:r>
            <a:endParaRPr lang="id-ID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Esempi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Maggiore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operatività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maggiore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produttività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garanzia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qualità</a:t>
            </a:r>
            <a:endParaRPr lang="en-ID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5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4532E-9676-0651-C911-69D7AAAD8119}"/>
              </a:ext>
            </a:extLst>
          </p:cNvPr>
          <p:cNvSpPr/>
          <p:nvPr/>
        </p:nvSpPr>
        <p:spPr>
          <a:xfrm>
            <a:off x="567" y="3198976"/>
            <a:ext cx="121914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D252-3A77-37E1-2AB8-C4CFF411AFCC}"/>
              </a:ext>
            </a:extLst>
          </p:cNvPr>
          <p:cNvSpPr txBox="1"/>
          <p:nvPr/>
        </p:nvSpPr>
        <p:spPr>
          <a:xfrm>
            <a:off x="723485" y="1491900"/>
            <a:ext cx="1046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Riduzione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Costi</a:t>
            </a:r>
            <a:endParaRPr lang="en-ID" sz="40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014D8-B47C-BCDA-61C1-34C3BF6C3CF8}"/>
              </a:ext>
            </a:extLst>
          </p:cNvPr>
          <p:cNvSpPr txBox="1"/>
          <p:nvPr/>
        </p:nvSpPr>
        <p:spPr>
          <a:xfrm>
            <a:off x="723485" y="2426239"/>
            <a:ext cx="5417464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Benefici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Finanziari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del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Monitoraggio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C8DFE-4F7D-3A3B-D7F0-3FDFD8DB7D8A}"/>
              </a:ext>
            </a:extLst>
          </p:cNvPr>
          <p:cNvSpPr txBox="1"/>
          <p:nvPr/>
        </p:nvSpPr>
        <p:spPr>
          <a:xfrm>
            <a:off x="723485" y="3507358"/>
            <a:ext cx="9114782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danni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evitamento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riparazioni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costose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Ottimizzazione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manutenzione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Estensione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degli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strumenti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riduzione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frequenza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sostituzioni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0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4532E-9676-0651-C911-69D7AAAD8119}"/>
              </a:ext>
            </a:extLst>
          </p:cNvPr>
          <p:cNvSpPr/>
          <p:nvPr/>
        </p:nvSpPr>
        <p:spPr>
          <a:xfrm>
            <a:off x="567" y="3198976"/>
            <a:ext cx="121914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D252-3A77-37E1-2AB8-C4CFF411AFCC}"/>
              </a:ext>
            </a:extLst>
          </p:cNvPr>
          <p:cNvSpPr txBox="1"/>
          <p:nvPr/>
        </p:nvSpPr>
        <p:spPr>
          <a:xfrm>
            <a:off x="723485" y="1491900"/>
            <a:ext cx="1046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Vantaggio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Competitivo</a:t>
            </a:r>
            <a:endParaRPr lang="en-ID" sz="40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014D8-B47C-BCDA-61C1-34C3BF6C3CF8}"/>
              </a:ext>
            </a:extLst>
          </p:cNvPr>
          <p:cNvSpPr txBox="1"/>
          <p:nvPr/>
        </p:nvSpPr>
        <p:spPr>
          <a:xfrm>
            <a:off x="723485" y="2322877"/>
            <a:ext cx="5417464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Sfruttare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le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Tecnologie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dell'Industria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4.0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C8DFE-4F7D-3A3B-D7F0-3FDFD8DB7D8A}"/>
              </a:ext>
            </a:extLst>
          </p:cNvPr>
          <p:cNvSpPr txBox="1"/>
          <p:nvPr/>
        </p:nvSpPr>
        <p:spPr>
          <a:xfrm>
            <a:off x="723485" y="3745260"/>
            <a:ext cx="9114782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produzione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Soddisfazione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grazie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prodotti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qualità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Pratiche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sostenibili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1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4532E-9676-0651-C911-69D7AAAD8119}"/>
              </a:ext>
            </a:extLst>
          </p:cNvPr>
          <p:cNvSpPr/>
          <p:nvPr/>
        </p:nvSpPr>
        <p:spPr>
          <a:xfrm>
            <a:off x="567" y="3198976"/>
            <a:ext cx="121914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D252-3A77-37E1-2AB8-C4CFF411AFCC}"/>
              </a:ext>
            </a:extLst>
          </p:cNvPr>
          <p:cNvSpPr txBox="1"/>
          <p:nvPr/>
        </p:nvSpPr>
        <p:spPr>
          <a:xfrm>
            <a:off x="723485" y="1491900"/>
            <a:ext cx="1046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Conclusione</a:t>
            </a:r>
            <a:endParaRPr lang="en-ID" sz="40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014D8-B47C-BCDA-61C1-34C3BF6C3CF8}"/>
              </a:ext>
            </a:extLst>
          </p:cNvPr>
          <p:cNvSpPr txBox="1"/>
          <p:nvPr/>
        </p:nvSpPr>
        <p:spPr>
          <a:xfrm>
            <a:off x="723485" y="2296571"/>
            <a:ext cx="5417464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Sommario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e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Prospettive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Future 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C8DFE-4F7D-3A3B-D7F0-3FDFD8DB7D8A}"/>
              </a:ext>
            </a:extLst>
          </p:cNvPr>
          <p:cNvSpPr txBox="1"/>
          <p:nvPr/>
        </p:nvSpPr>
        <p:spPr>
          <a:xfrm>
            <a:off x="723485" y="3507358"/>
            <a:ext cx="10323960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Riepilogo dei benefici del monitoraggio: ottimizzazione delle prestazioni, prevenzione del surriscaldamento, longevità dello strumento</a:t>
            </a: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Importanza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dati in tempo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manutenzione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proattiva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Prospettive future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processi di produzione più intelligenti ed efficienti</a:t>
            </a:r>
            <a:r>
              <a:rPr lang="it-IT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0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86A865-17B8-5890-9B02-899DFDC330F7}"/>
              </a:ext>
            </a:extLst>
          </p:cNvPr>
          <p:cNvSpPr txBox="1"/>
          <p:nvPr/>
        </p:nvSpPr>
        <p:spPr>
          <a:xfrm>
            <a:off x="1454048" y="1905506"/>
            <a:ext cx="92839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96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Grazie</a:t>
            </a:r>
            <a:r>
              <a:rPr lang="id-ID" sz="96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id-ID" sz="96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l'attenzione</a:t>
            </a:r>
            <a:endParaRPr lang="en-ID" sz="96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8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D62D9-20E4-2108-A8CB-B4381E176384}"/>
              </a:ext>
            </a:extLst>
          </p:cNvPr>
          <p:cNvSpPr txBox="1"/>
          <p:nvPr/>
        </p:nvSpPr>
        <p:spPr>
          <a:xfrm>
            <a:off x="826590" y="1438555"/>
            <a:ext cx="61037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4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Introduzione</a:t>
            </a:r>
            <a:endParaRPr lang="en-ID" sz="44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A173F-8480-EBF5-97D5-4BD12313909D}"/>
              </a:ext>
            </a:extLst>
          </p:cNvPr>
          <p:cNvSpPr txBox="1"/>
          <p:nvPr/>
        </p:nvSpPr>
        <p:spPr>
          <a:xfrm>
            <a:off x="826588" y="2207996"/>
            <a:ext cx="7682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L'importanza</a:t>
            </a:r>
            <a:r>
              <a:rPr lang="id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</a:t>
            </a:r>
            <a:r>
              <a:rPr lang="id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Monitoraggio</a:t>
            </a:r>
            <a:r>
              <a:rPr lang="id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degli</a:t>
            </a:r>
            <a:r>
              <a:rPr lang="id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Strumenti</a:t>
            </a:r>
            <a:r>
              <a:rPr lang="id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nell'Industria</a:t>
            </a:r>
            <a:r>
              <a:rPr lang="id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4.0 </a:t>
            </a:r>
            <a:endParaRPr lang="en-ID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EBF9C-C38A-424D-2ABA-811760AC7009}"/>
              </a:ext>
            </a:extLst>
          </p:cNvPr>
          <p:cNvSpPr txBox="1"/>
          <p:nvPr/>
        </p:nvSpPr>
        <p:spPr>
          <a:xfrm>
            <a:off x="826588" y="2977437"/>
            <a:ext cx="10765460" cy="30836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i="0" dirty="0">
                <a:effectLst/>
                <a:latin typeface="Open Sans" panose="020B0606030504020204" pitchFamily="34" charset="0"/>
              </a:rPr>
              <a:t>- </a:t>
            </a:r>
            <a:r>
              <a:rPr lang="en-US" sz="2000" i="0" dirty="0" err="1">
                <a:effectLst/>
                <a:latin typeface="Open Sans" panose="020B0606030504020204" pitchFamily="34" charset="0"/>
              </a:rPr>
              <a:t>Panoramica</a:t>
            </a:r>
            <a:r>
              <a:rPr lang="en-US" sz="20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000" i="0" dirty="0" err="1">
                <a:effectLst/>
                <a:latin typeface="Open Sans" panose="020B0606030504020204" pitchFamily="34" charset="0"/>
              </a:rPr>
              <a:t>dell'Industria</a:t>
            </a:r>
            <a:r>
              <a:rPr lang="en-US" sz="2000" i="0" dirty="0">
                <a:effectLst/>
                <a:latin typeface="Open Sans" panose="020B0606030504020204" pitchFamily="34" charset="0"/>
              </a:rPr>
              <a:t> 4.0</a:t>
            </a:r>
          </a:p>
          <a:p>
            <a:pPr>
              <a:lnSpc>
                <a:spcPct val="200000"/>
              </a:lnSpc>
            </a:pPr>
            <a:r>
              <a:rPr lang="en-US" sz="2000" i="0" dirty="0">
                <a:effectLst/>
                <a:latin typeface="Open Sans" panose="020B0606030504020204" pitchFamily="34" charset="0"/>
              </a:rPr>
              <a:t>- </a:t>
            </a:r>
            <a:r>
              <a:rPr lang="en-US" sz="2000" i="0" dirty="0" err="1">
                <a:effectLst/>
                <a:latin typeface="Open Sans" panose="020B0606030504020204" pitchFamily="34" charset="0"/>
              </a:rPr>
              <a:t>Importanza</a:t>
            </a:r>
            <a:r>
              <a:rPr lang="en-US" sz="2000" i="0" dirty="0">
                <a:effectLst/>
                <a:latin typeface="Open Sans" panose="020B0606030504020204" pitchFamily="34" charset="0"/>
              </a:rPr>
              <a:t> del </a:t>
            </a:r>
            <a:r>
              <a:rPr lang="en-US" sz="2000" i="0" dirty="0" err="1">
                <a:effectLst/>
                <a:latin typeface="Open Sans" panose="020B0606030504020204" pitchFamily="34" charset="0"/>
              </a:rPr>
              <a:t>monitoraggio</a:t>
            </a:r>
            <a:r>
              <a:rPr lang="en-US" sz="20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000" i="0" dirty="0" err="1">
                <a:effectLst/>
                <a:latin typeface="Open Sans" panose="020B0606030504020204" pitchFamily="34" charset="0"/>
              </a:rPr>
              <a:t>degli</a:t>
            </a:r>
            <a:r>
              <a:rPr lang="en-US" sz="20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000" i="0" dirty="0" err="1">
                <a:effectLst/>
                <a:latin typeface="Open Sans" panose="020B0606030504020204" pitchFamily="34" charset="0"/>
              </a:rPr>
              <a:t>strumenti</a:t>
            </a:r>
            <a:r>
              <a:rPr lang="en-US" sz="2000" i="0" dirty="0">
                <a:effectLst/>
                <a:latin typeface="Open Sans" panose="020B0606030504020204" pitchFamily="34" charset="0"/>
              </a:rPr>
              <a:t> e </a:t>
            </a:r>
            <a:r>
              <a:rPr lang="en-US" sz="2000" i="0" dirty="0" err="1">
                <a:effectLst/>
                <a:latin typeface="Open Sans" panose="020B0606030504020204" pitchFamily="34" charset="0"/>
              </a:rPr>
              <a:t>delle</a:t>
            </a:r>
            <a:r>
              <a:rPr lang="en-US" sz="20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000" i="0" dirty="0" err="1">
                <a:effectLst/>
                <a:latin typeface="Open Sans" panose="020B0606030504020204" pitchFamily="34" charset="0"/>
              </a:rPr>
              <a:t>macchine</a:t>
            </a:r>
            <a:endParaRPr lang="en-US" sz="2000" i="0" dirty="0">
              <a:effectLst/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- Focus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sull'avvitatore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elettrico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 Makita con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punta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 in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cobalto</a:t>
            </a:r>
            <a:endParaRPr lang="en-US" sz="2000" i="0" dirty="0">
              <a:effectLst/>
              <a:latin typeface="Open Sans"/>
              <a:ea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en-US" sz="2000" b="1" i="0" dirty="0" err="1">
                <a:effectLst/>
                <a:latin typeface="Open Sans"/>
                <a:ea typeface="Open Sans"/>
                <a:cs typeface="Open Sans"/>
              </a:rPr>
              <a:t>Obiettivi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: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Monitoraggio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 del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movimento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,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della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temperatura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,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del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voltaggio</a:t>
            </a:r>
            <a:r>
              <a:rPr lang="en-US" sz="2000" dirty="0">
                <a:latin typeface="Open Sans"/>
                <a:ea typeface="Open Sans"/>
                <a:cs typeface="Open Sans"/>
              </a:rPr>
              <a:t>, 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della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batteria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 del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sensore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 e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della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luminosità</a:t>
            </a:r>
            <a:r>
              <a:rPr lang="en-US" sz="2000" i="0" dirty="0">
                <a:effectLst/>
                <a:latin typeface="Open Sans"/>
                <a:ea typeface="Open Sans"/>
                <a:cs typeface="Open Sans"/>
              </a:rPr>
              <a:t> </a:t>
            </a:r>
            <a:r>
              <a:rPr lang="en-US" sz="2000" i="0" dirty="0" err="1">
                <a:effectLst/>
                <a:latin typeface="Open Sans"/>
                <a:ea typeface="Open Sans"/>
                <a:cs typeface="Open Sans"/>
              </a:rPr>
              <a:t>ambientale</a:t>
            </a:r>
            <a:endParaRPr lang="en-ID" sz="20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724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4CC1C5-DBFC-1F65-DD2C-2EB13017C5EC}"/>
              </a:ext>
            </a:extLst>
          </p:cNvPr>
          <p:cNvSpPr/>
          <p:nvPr/>
        </p:nvSpPr>
        <p:spPr>
          <a:xfrm>
            <a:off x="567" y="3115733"/>
            <a:ext cx="5943033" cy="34035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09DAF-4A48-8DBC-EED3-B21FED1DFAFB}"/>
              </a:ext>
            </a:extLst>
          </p:cNvPr>
          <p:cNvSpPr txBox="1"/>
          <p:nvPr/>
        </p:nvSpPr>
        <p:spPr>
          <a:xfrm>
            <a:off x="536873" y="3343792"/>
            <a:ext cx="5304090" cy="29576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Garantire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prestazioni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ottimali</a:t>
            </a:r>
            <a:endParaRPr lang="id-ID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Prevenire surriscaldamento</a:t>
            </a: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Aumentare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longevità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dello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strumento</a:t>
            </a:r>
            <a:endParaRPr lang="id-ID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Monitorare la durata della batteria del sensore</a:t>
            </a: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Controllare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luminosità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ambientale</a:t>
            </a:r>
            <a:endParaRPr lang="id-ID" dirty="0" err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ea typeface="+mn-lt"/>
                <a:cs typeface="+mn-lt"/>
              </a:rPr>
              <a:t>- </a:t>
            </a:r>
            <a:r>
              <a:rPr lang="id-ID" err="1">
                <a:solidFill>
                  <a:schemeClr val="bg1"/>
                </a:solidFill>
                <a:latin typeface="Open Sans"/>
                <a:ea typeface="Calibri"/>
                <a:cs typeface="Calibri"/>
              </a:rPr>
              <a:t>Monitoraggio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del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voltaggio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per </a:t>
            </a:r>
            <a:r>
              <a:rPr lang="id-ID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garantire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che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non </a:t>
            </a:r>
            <a:r>
              <a:rPr lang="id-ID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fluttui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dai </a:t>
            </a:r>
            <a:r>
              <a:rPr lang="id-ID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valori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normali</a:t>
            </a:r>
            <a:endParaRPr lang="id-ID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C9E75-2938-6DBE-9028-270A1C233C74}"/>
              </a:ext>
            </a:extLst>
          </p:cNvPr>
          <p:cNvSpPr txBox="1"/>
          <p:nvPr/>
        </p:nvSpPr>
        <p:spPr>
          <a:xfrm>
            <a:off x="536873" y="523391"/>
            <a:ext cx="459358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4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Obiettivi</a:t>
            </a:r>
            <a:r>
              <a:rPr lang="id-ID" sz="44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4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</a:t>
            </a:r>
            <a:r>
              <a:rPr lang="id-ID" sz="44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4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Monitoraggio</a:t>
            </a:r>
            <a:endParaRPr lang="en-ID" sz="44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3E77B-6292-8FF1-7E30-AFCC1C1577E5}"/>
              </a:ext>
            </a:extLst>
          </p:cNvPr>
          <p:cNvSpPr txBox="1"/>
          <p:nvPr/>
        </p:nvSpPr>
        <p:spPr>
          <a:xfrm>
            <a:off x="536873" y="2426927"/>
            <a:ext cx="5103086" cy="4231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solidFill>
                  <a:sysClr val="windowText" lastClr="000000"/>
                </a:solidFill>
                <a:effectLst/>
                <a:latin typeface="Open Sans"/>
                <a:ea typeface="Open Sans"/>
                <a:cs typeface="Open Sans"/>
              </a:rPr>
              <a:t>Perché</a:t>
            </a:r>
            <a:r>
              <a:rPr lang="en-US" sz="1600" i="0" dirty="0">
                <a:solidFill>
                  <a:sysClr val="windowText" lastClr="000000"/>
                </a:solidFill>
                <a:effectLst/>
                <a:latin typeface="Open Sans"/>
                <a:ea typeface="Open Sans"/>
                <a:cs typeface="Open Sans"/>
              </a:rPr>
              <a:t> </a:t>
            </a:r>
            <a:r>
              <a:rPr lang="en-US" sz="1600" i="0" dirty="0" err="1">
                <a:solidFill>
                  <a:sysClr val="windowText" lastClr="000000"/>
                </a:solidFill>
                <a:effectLst/>
                <a:latin typeface="Open Sans"/>
                <a:ea typeface="Open Sans"/>
                <a:cs typeface="Open Sans"/>
              </a:rPr>
              <a:t>Monitorare</a:t>
            </a:r>
            <a:r>
              <a:rPr lang="en-US" sz="1600" i="0" dirty="0">
                <a:solidFill>
                  <a:sysClr val="windowText" lastClr="000000"/>
                </a:solidFill>
                <a:effectLst/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Open Sans"/>
                <a:ea typeface="Open Sans"/>
                <a:cs typeface="Open Sans"/>
              </a:rPr>
              <a:t>un </a:t>
            </a:r>
            <a:r>
              <a:rPr lang="en-US" sz="1600" dirty="0" err="1">
                <a:solidFill>
                  <a:sysClr val="windowText" lastClr="000000"/>
                </a:solidFill>
                <a:latin typeface="Open Sans"/>
                <a:ea typeface="Open Sans"/>
                <a:cs typeface="Open Sans"/>
              </a:rPr>
              <a:t>Avvitatore</a:t>
            </a:r>
            <a:r>
              <a:rPr lang="en-US" sz="1600" i="0" dirty="0">
                <a:solidFill>
                  <a:sysClr val="windowText" lastClr="000000"/>
                </a:solidFill>
                <a:effectLst/>
                <a:latin typeface="Open Sans"/>
                <a:ea typeface="Open Sans"/>
                <a:cs typeface="Open Sans"/>
              </a:rPr>
              <a:t> Elettrico?</a:t>
            </a:r>
            <a:r>
              <a:rPr lang="en-US" sz="1600" dirty="0">
                <a:solidFill>
                  <a:sysClr val="windowText" lastClr="000000"/>
                </a:solidFill>
                <a:latin typeface="Open Sans"/>
                <a:ea typeface="Open Sans"/>
                <a:cs typeface="Open Sans"/>
              </a:rPr>
              <a:t> </a:t>
            </a:r>
            <a:endParaRPr lang="en-ID" sz="1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Placeholder 3" descr="A close-up of a drill&#10;&#10;Description automatically generated">
            <a:extLst>
              <a:ext uri="{FF2B5EF4-FFF2-40B4-BE49-F238E27FC236}">
                <a16:creationId xmlns:a16="http://schemas.microsoft.com/office/drawing/2014/main" id="{58C0296B-83D7-A917-BE1F-99268499DB7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" b="8682"/>
          <a:stretch>
            <a:fillRect/>
          </a:stretch>
        </p:blipFill>
        <p:spPr/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3788D12-B618-2587-6178-01592FB15916}"/>
              </a:ext>
            </a:extLst>
          </p:cNvPr>
          <p:cNvCxnSpPr/>
          <p:nvPr/>
        </p:nvCxnSpPr>
        <p:spPr>
          <a:xfrm>
            <a:off x="155510" y="2239903"/>
            <a:ext cx="5685453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4532E-9676-0651-C911-69D7AAAD8119}"/>
              </a:ext>
            </a:extLst>
          </p:cNvPr>
          <p:cNvSpPr/>
          <p:nvPr/>
        </p:nvSpPr>
        <p:spPr>
          <a:xfrm>
            <a:off x="567" y="3198976"/>
            <a:ext cx="121914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D252-3A77-37E1-2AB8-C4CFF411AFCC}"/>
              </a:ext>
            </a:extLst>
          </p:cNvPr>
          <p:cNvSpPr txBox="1"/>
          <p:nvPr/>
        </p:nvSpPr>
        <p:spPr>
          <a:xfrm>
            <a:off x="723485" y="1564162"/>
            <a:ext cx="1046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Parametri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Monitoraggio</a:t>
            </a:r>
            <a:endParaRPr lang="en-ID" sz="40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014D8-B47C-BCDA-61C1-34C3BF6C3CF8}"/>
              </a:ext>
            </a:extLst>
          </p:cNvPr>
          <p:cNvSpPr txBox="1"/>
          <p:nvPr/>
        </p:nvSpPr>
        <p:spPr>
          <a:xfrm>
            <a:off x="723485" y="2409996"/>
            <a:ext cx="5417464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Metriche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Chiave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per un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Monitoraggio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Efficace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C8DFE-4F7D-3A3B-D7F0-3FDFD8DB7D8A}"/>
              </a:ext>
            </a:extLst>
          </p:cNvPr>
          <p:cNvSpPr txBox="1"/>
          <p:nvPr/>
        </p:nvSpPr>
        <p:spPr>
          <a:xfrm>
            <a:off x="568263" y="3338025"/>
            <a:ext cx="9114782" cy="21255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Movimento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Dati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dell'accelerometro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calcolare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vibrazioni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Temperatura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Monitoraggio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generale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per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evitare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surriscaldamento</a:t>
            </a: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- </a:t>
            </a:r>
            <a:r>
              <a:rPr lang="id-ID" b="1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Voltaggio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: 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Monitoraggio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 di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eventuali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anomalie</a:t>
            </a:r>
            <a:endParaRPr lang="id-ID" dirty="0" err="1">
              <a:solidFill>
                <a:schemeClr val="bg1"/>
              </a:solidFill>
              <a:latin typeface="Open Sans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id-ID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Batteria</a:t>
            </a:r>
            <a:r>
              <a:rPr lang="id-ID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</a:t>
            </a:r>
            <a:r>
              <a:rPr lang="id-ID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b="1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Sensore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Durata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e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stato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della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batteria</a:t>
            </a:r>
            <a:endParaRPr lang="id-ID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Luminosità</a:t>
            </a:r>
            <a:r>
              <a: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Ambientale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Livelli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nell'ambiente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lavoro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08C3C30-E96C-CD38-CE35-812A4182BB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5" r="13735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A5F6F-A373-6513-E5F8-B4066F6801C6}"/>
              </a:ext>
            </a:extLst>
          </p:cNvPr>
          <p:cNvSpPr txBox="1"/>
          <p:nvPr/>
        </p:nvSpPr>
        <p:spPr>
          <a:xfrm>
            <a:off x="7826189" y="1947444"/>
            <a:ext cx="40703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4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Monitoraggio</a:t>
            </a:r>
            <a:r>
              <a:rPr lang="id-ID" sz="44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4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</a:t>
            </a:r>
            <a:r>
              <a:rPr lang="id-ID" sz="44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4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Movimento</a:t>
            </a:r>
            <a:endParaRPr lang="en-ID" sz="44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CA73-3955-94BA-4565-5DC486034A39}"/>
              </a:ext>
            </a:extLst>
          </p:cNvPr>
          <p:cNvSpPr txBox="1"/>
          <p:nvPr/>
        </p:nvSpPr>
        <p:spPr>
          <a:xfrm>
            <a:off x="7826677" y="4071102"/>
            <a:ext cx="3620036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Monitoraggio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delle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Vibrazioni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per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Prestazioni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Ottimali</a:t>
            </a:r>
            <a:endParaRPr lang="en-ID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1E82B-E11D-7F3D-6444-4E7BB274CF06}"/>
              </a:ext>
            </a:extLst>
          </p:cNvPr>
          <p:cNvSpPr/>
          <p:nvPr/>
        </p:nvSpPr>
        <p:spPr>
          <a:xfrm>
            <a:off x="1412508" y="3924528"/>
            <a:ext cx="59430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8C713-AB2B-7DC4-6252-757C6206079C}"/>
              </a:ext>
            </a:extLst>
          </p:cNvPr>
          <p:cNvSpPr txBox="1"/>
          <p:nvPr/>
        </p:nvSpPr>
        <p:spPr>
          <a:xfrm>
            <a:off x="1598438" y="4357975"/>
            <a:ext cx="5571172" cy="1530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Uso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dati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dell'accelerometro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tracciare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 </a:t>
            </a:r>
            <a:r>
              <a:rPr lang="id-ID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vibrazioni</a:t>
            </a:r>
            <a:endParaRPr lang="id-ID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it-IT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Vantaggi</a:t>
            </a:r>
            <a:r>
              <a: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Prestazioni ottimali, prevenzione del surriscaldamento, maggiore longevità</a:t>
            </a:r>
            <a:endParaRPr lang="en-ID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F3028381-659F-5A83-44F2-D415B20C90AC}"/>
              </a:ext>
            </a:extLst>
          </p:cNvPr>
          <p:cNvCxnSpPr>
            <a:cxnSpLocks/>
          </p:cNvCxnSpPr>
          <p:nvPr/>
        </p:nvCxnSpPr>
        <p:spPr>
          <a:xfrm>
            <a:off x="7707086" y="4071102"/>
            <a:ext cx="410546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5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4532E-9676-0651-C911-69D7AAAD8119}"/>
              </a:ext>
            </a:extLst>
          </p:cNvPr>
          <p:cNvSpPr/>
          <p:nvPr/>
        </p:nvSpPr>
        <p:spPr>
          <a:xfrm>
            <a:off x="567" y="3198976"/>
            <a:ext cx="121914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D252-3A77-37E1-2AB8-C4CFF411AFCC}"/>
              </a:ext>
            </a:extLst>
          </p:cNvPr>
          <p:cNvSpPr txBox="1"/>
          <p:nvPr/>
        </p:nvSpPr>
        <p:spPr>
          <a:xfrm>
            <a:off x="723485" y="1564162"/>
            <a:ext cx="1046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Monitoraggio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Temperatura</a:t>
            </a:r>
            <a:endParaRPr lang="en-ID" sz="40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014D8-B47C-BCDA-61C1-34C3BF6C3CF8}"/>
              </a:ext>
            </a:extLst>
          </p:cNvPr>
          <p:cNvSpPr txBox="1"/>
          <p:nvPr/>
        </p:nvSpPr>
        <p:spPr>
          <a:xfrm>
            <a:off x="723485" y="2426239"/>
            <a:ext cx="5569864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 panose="020B0606030504020204" pitchFamily="34" charset="0"/>
              </a:rPr>
              <a:t>Prevenire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il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Surriscaldamento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e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Aumentare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la </a:t>
            </a:r>
            <a:r>
              <a:rPr lang="en-US" sz="1600" i="0" dirty="0" err="1">
                <a:effectLst/>
                <a:latin typeface="Open Sans" panose="020B0606030504020204" pitchFamily="34" charset="0"/>
              </a:rPr>
              <a:t>Longevità</a:t>
            </a:r>
            <a:r>
              <a:rPr lang="en-US" sz="1600" i="0" dirty="0">
                <a:effectLst/>
                <a:latin typeface="Open Sans" panose="020B0606030504020204" pitchFamily="34" charset="0"/>
              </a:rPr>
              <a:t> 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C8DFE-4F7D-3A3B-D7F0-3FDFD8DB7D8A}"/>
              </a:ext>
            </a:extLst>
          </p:cNvPr>
          <p:cNvSpPr txBox="1"/>
          <p:nvPr/>
        </p:nvSpPr>
        <p:spPr>
          <a:xfrm>
            <a:off x="723485" y="3507358"/>
            <a:ext cx="9114782" cy="17100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Dati in tempo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dai sensori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temperatura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Sensori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posizionati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sulla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superficie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dell'avvitatore</a:t>
            </a: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Il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monitoraggio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aiuta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a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prevenire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il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surriscaldamento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garantire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sicurezza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e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prolungare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vita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dello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strumento</a:t>
            </a:r>
            <a:endParaRPr lang="id-ID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577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4532E-9676-0651-C911-69D7AAAD8119}"/>
              </a:ext>
            </a:extLst>
          </p:cNvPr>
          <p:cNvSpPr/>
          <p:nvPr/>
        </p:nvSpPr>
        <p:spPr>
          <a:xfrm>
            <a:off x="567" y="3198976"/>
            <a:ext cx="121914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D252-3A77-37E1-2AB8-C4CFF411AFCC}"/>
              </a:ext>
            </a:extLst>
          </p:cNvPr>
          <p:cNvSpPr txBox="1"/>
          <p:nvPr/>
        </p:nvSpPr>
        <p:spPr>
          <a:xfrm>
            <a:off x="723485" y="1564162"/>
            <a:ext cx="10468960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Monitoraggio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del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Voltaggio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014D8-B47C-BCDA-61C1-34C3BF6C3CF8}"/>
              </a:ext>
            </a:extLst>
          </p:cNvPr>
          <p:cNvSpPr txBox="1"/>
          <p:nvPr/>
        </p:nvSpPr>
        <p:spPr>
          <a:xfrm>
            <a:off x="723485" y="2426239"/>
            <a:ext cx="5798464" cy="4231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Open Sans"/>
                <a:ea typeface="Open Sans"/>
                <a:cs typeface="Open Sans"/>
              </a:rPr>
              <a:t>Manutenzione</a:t>
            </a:r>
            <a:r>
              <a:rPr lang="en-US" sz="1600" i="0" dirty="0">
                <a:effectLst/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latin typeface="Open Sans"/>
                <a:ea typeface="Open Sans"/>
                <a:cs typeface="Open Sans"/>
              </a:rPr>
              <a:t>Preventiva</a:t>
            </a:r>
            <a:r>
              <a:rPr lang="en-US" sz="1600" dirty="0">
                <a:latin typeface="Open Sans"/>
                <a:ea typeface="Open Sans"/>
                <a:cs typeface="Open Sans"/>
              </a:rPr>
              <a:t> e </a:t>
            </a:r>
            <a:r>
              <a:rPr lang="en-US" sz="1600" dirty="0" err="1">
                <a:latin typeface="Open Sans"/>
                <a:ea typeface="Open Sans"/>
                <a:cs typeface="Open Sans"/>
              </a:rPr>
              <a:t>Aumento</a:t>
            </a:r>
            <a:r>
              <a:rPr lang="en-US" sz="1600" dirty="0"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latin typeface="Open Sans"/>
                <a:ea typeface="Open Sans"/>
                <a:cs typeface="Open Sans"/>
              </a:rPr>
              <a:t>della</a:t>
            </a:r>
            <a:r>
              <a:rPr lang="en-US" sz="1600" i="0" dirty="0">
                <a:effectLst/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 err="1">
                <a:latin typeface="Open Sans"/>
                <a:ea typeface="Open Sans"/>
                <a:cs typeface="Open Sans"/>
              </a:rPr>
              <a:t>Sicurezza</a:t>
            </a:r>
            <a:r>
              <a:rPr lang="en-US" sz="1600" dirty="0">
                <a:latin typeface="Open Sans"/>
                <a:ea typeface="Open Sans"/>
                <a:cs typeface="Open Sans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C8DFE-4F7D-3A3B-D7F0-3FDFD8DB7D8A}"/>
              </a:ext>
            </a:extLst>
          </p:cNvPr>
          <p:cNvSpPr txBox="1"/>
          <p:nvPr/>
        </p:nvSpPr>
        <p:spPr>
          <a:xfrm>
            <a:off x="723485" y="3338025"/>
            <a:ext cx="9114782" cy="21255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Dati in tempo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reale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dai sensori di </a:t>
            </a:r>
            <a:r>
              <a:rPr lang="id-ID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voltaggio</a:t>
            </a:r>
            <a:endParaRPr lang="id-ID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 Sensori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posizionati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sulla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superficie</a:t>
            </a: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dell'avvitatore</a:t>
            </a: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- 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Garantire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la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sicurezza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dell'operatore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,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massimizzare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l'efficienza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e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individuare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eventuali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problemi</a:t>
            </a:r>
            <a:r>
              <a:rPr lang="id-ID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precocemente</a:t>
            </a:r>
            <a:endParaRPr lang="id-ID" dirty="0" err="1">
              <a:solidFill>
                <a:schemeClr val="bg1"/>
              </a:solidFill>
              <a:latin typeface="Open Sans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/>
                <a:ea typeface="Calibri"/>
                <a:cs typeface="Calibri"/>
              </a:rPr>
              <a:t> - </a:t>
            </a:r>
            <a:r>
              <a:rPr lang="id-ID" sz="1400" dirty="0" err="1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interventi</a:t>
            </a:r>
            <a:r>
              <a:rPr lang="id-ID" sz="1400" dirty="0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sz="1400" dirty="0" err="1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tempestivi</a:t>
            </a:r>
            <a:r>
              <a:rPr lang="id-ID" sz="1400" dirty="0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, </a:t>
            </a:r>
            <a:r>
              <a:rPr lang="id-ID" sz="1400" dirty="0" err="1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riduzione</a:t>
            </a:r>
            <a:r>
              <a:rPr lang="id-ID" sz="1400" dirty="0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sz="1400" dirty="0" err="1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dei</a:t>
            </a:r>
            <a:r>
              <a:rPr lang="id-ID" sz="1400" dirty="0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id-ID" sz="1400" dirty="0" err="1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costi</a:t>
            </a:r>
            <a:r>
              <a:rPr lang="id-ID" sz="1400" dirty="0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 di </a:t>
            </a:r>
            <a:r>
              <a:rPr lang="id-ID" sz="1400" dirty="0" err="1">
                <a:solidFill>
                  <a:srgbClr val="ECECEC"/>
                </a:solidFill>
                <a:latin typeface="Open Sans"/>
                <a:ea typeface="+mn-lt"/>
                <a:cs typeface="+mn-lt"/>
              </a:rPr>
              <a:t>manutenzione</a:t>
            </a:r>
            <a:endParaRPr lang="id-ID" sz="1400" dirty="0" err="1">
              <a:solidFill>
                <a:srgbClr val="ECECEC"/>
              </a:solidFill>
              <a:latin typeface="Open San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95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4532E-9676-0651-C911-69D7AAAD8119}"/>
              </a:ext>
            </a:extLst>
          </p:cNvPr>
          <p:cNvSpPr/>
          <p:nvPr/>
        </p:nvSpPr>
        <p:spPr>
          <a:xfrm>
            <a:off x="567" y="3198976"/>
            <a:ext cx="12191433" cy="23935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D252-3A77-37E1-2AB8-C4CFF411AFCC}"/>
              </a:ext>
            </a:extLst>
          </p:cNvPr>
          <p:cNvSpPr txBox="1"/>
          <p:nvPr/>
        </p:nvSpPr>
        <p:spPr>
          <a:xfrm>
            <a:off x="723485" y="1102800"/>
            <a:ext cx="10468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Monitoraggio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Batteria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Sensore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Luminosità</a:t>
            </a:r>
            <a:r>
              <a:rPr lang="id-ID" sz="40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40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Ambientale</a:t>
            </a:r>
            <a:endParaRPr lang="en-ID" sz="40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014D8-B47C-BCDA-61C1-34C3BF6C3CF8}"/>
              </a:ext>
            </a:extLst>
          </p:cNvPr>
          <p:cNvSpPr txBox="1"/>
          <p:nvPr/>
        </p:nvSpPr>
        <p:spPr>
          <a:xfrm>
            <a:off x="723484" y="2426239"/>
            <a:ext cx="6741005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solidFill>
                  <a:schemeClr val="accent5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Garantire</a:t>
            </a:r>
            <a:r>
              <a:rPr lang="en-US" sz="1600" i="0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solidFill>
                  <a:schemeClr val="accent5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l'Efficienza</a:t>
            </a:r>
            <a:r>
              <a:rPr lang="en-US" sz="1600" i="0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i="0" dirty="0" err="1">
                <a:solidFill>
                  <a:schemeClr val="accent5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Operativa</a:t>
            </a:r>
            <a:r>
              <a:rPr lang="en-US" sz="1600" i="0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e il Comfort </a:t>
            </a:r>
            <a:r>
              <a:rPr lang="en-US" sz="1600" i="0" dirty="0" err="1">
                <a:solidFill>
                  <a:schemeClr val="accent5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dell'Operatore</a:t>
            </a:r>
            <a:endParaRPr lang="en-ID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C8DFE-4F7D-3A3B-D7F0-3FDFD8DB7D8A}"/>
              </a:ext>
            </a:extLst>
          </p:cNvPr>
          <p:cNvSpPr txBox="1"/>
          <p:nvPr/>
        </p:nvSpPr>
        <p:spPr>
          <a:xfrm>
            <a:off x="723485" y="3507358"/>
            <a:ext cx="9114782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batteria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sensore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monitorato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tempo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reale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Livelli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luminosità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ambientale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monitorati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garantire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condizioni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lavoro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ottimali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Vantaggi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Evitare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interruzioni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operative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migliorare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precisione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dell'operatore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8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4CC1C5-DBFC-1F65-DD2C-2EB13017C5EC}"/>
              </a:ext>
            </a:extLst>
          </p:cNvPr>
          <p:cNvSpPr/>
          <p:nvPr/>
        </p:nvSpPr>
        <p:spPr>
          <a:xfrm>
            <a:off x="6096000" y="3166533"/>
            <a:ext cx="5943033" cy="3352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09DAF-4A48-8DBC-EED3-B21FED1DFAFB}"/>
              </a:ext>
            </a:extLst>
          </p:cNvPr>
          <p:cNvSpPr txBox="1"/>
          <p:nvPr/>
        </p:nvSpPr>
        <p:spPr>
          <a:xfrm>
            <a:off x="6515972" y="3586841"/>
            <a:ext cx="5103086" cy="212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Uso del sensore Bluetooth Puck.js per la raccolta dei dati</a:t>
            </a: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strumento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simile di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un'altra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endParaRPr lang="id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Archiviazione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id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dati </a:t>
            </a:r>
            <a:r>
              <a:rPr lang="id-ID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raccolti</a:t>
            </a:r>
            <a:endParaRPr lang="en-ID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C9E75-2938-6DBE-9028-270A1C233C74}"/>
              </a:ext>
            </a:extLst>
          </p:cNvPr>
          <p:cNvSpPr txBox="1"/>
          <p:nvPr/>
        </p:nvSpPr>
        <p:spPr>
          <a:xfrm>
            <a:off x="6457458" y="953500"/>
            <a:ext cx="52201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Raccolta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32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32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Visualizzazione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3200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Dati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3E77B-6292-8FF1-7E30-AFCC1C1577E5}"/>
              </a:ext>
            </a:extLst>
          </p:cNvPr>
          <p:cNvSpPr txBox="1"/>
          <p:nvPr/>
        </p:nvSpPr>
        <p:spPr>
          <a:xfrm>
            <a:off x="6303227" y="2262680"/>
            <a:ext cx="5735806" cy="4231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 err="1">
                <a:effectLst/>
                <a:latin typeface="Open Sans"/>
                <a:ea typeface="Open Sans"/>
                <a:cs typeface="Open Sans"/>
              </a:rPr>
              <a:t>Informazioni</a:t>
            </a:r>
            <a:r>
              <a:rPr lang="en-US" sz="1600" i="0" dirty="0">
                <a:effectLst/>
                <a:latin typeface="Open Sans"/>
                <a:ea typeface="Open Sans"/>
                <a:cs typeface="Open Sans"/>
              </a:rPr>
              <a:t> in Tempo Reale</a:t>
            </a:r>
            <a:r>
              <a:rPr lang="en-US" sz="1600" dirty="0">
                <a:latin typeface="Open Sans"/>
                <a:ea typeface="Open Sans"/>
                <a:cs typeface="Open Sans"/>
              </a:rPr>
              <a:t> </a:t>
            </a:r>
            <a:r>
              <a:rPr lang="en-US" sz="1600" dirty="0" err="1">
                <a:latin typeface="Open Sans"/>
                <a:ea typeface="Open Sans"/>
                <a:cs typeface="Open Sans"/>
              </a:rPr>
              <a:t>tramite</a:t>
            </a:r>
            <a:r>
              <a:rPr lang="en-US" sz="1600" i="0" dirty="0">
                <a:effectLst/>
                <a:latin typeface="Open Sans"/>
                <a:ea typeface="Open Sans"/>
                <a:cs typeface="Open Sans"/>
              </a:rPr>
              <a:t> Dashboard </a:t>
            </a:r>
            <a:r>
              <a:rPr lang="en-US" sz="1600" i="0" dirty="0" err="1">
                <a:effectLst/>
                <a:latin typeface="Open Sans"/>
                <a:ea typeface="Open Sans"/>
                <a:cs typeface="Open Sans"/>
              </a:rPr>
              <a:t>Avanzata</a:t>
            </a:r>
            <a:r>
              <a:rPr lang="en-US" sz="1600" dirty="0">
                <a:latin typeface="Open Sans"/>
                <a:ea typeface="Open Sans"/>
                <a:cs typeface="Open Sans"/>
              </a:rPr>
              <a:t> </a:t>
            </a:r>
            <a:endParaRPr lang="en-ID" sz="1600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8C0296B-83D7-A917-BE1F-99268499DB7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18137"/>
          <a:stretch/>
        </p:blipFill>
        <p:spPr>
          <a:xfrm>
            <a:off x="0" y="0"/>
            <a:ext cx="5827058" cy="6858000"/>
          </a:xfr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88D834A-B6D5-6819-9F58-41C1E3ECBDF6}"/>
              </a:ext>
            </a:extLst>
          </p:cNvPr>
          <p:cNvCxnSpPr/>
          <p:nvPr/>
        </p:nvCxnSpPr>
        <p:spPr>
          <a:xfrm>
            <a:off x="6109415" y="2169212"/>
            <a:ext cx="5826003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5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622</Words>
  <Application>Microsoft Office PowerPoint</Application>
  <PresentationFormat>Widescreen</PresentationFormat>
  <Paragraphs>82</Paragraphs>
  <Slides>17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imas asiatun ramadhani</dc:creator>
  <cp:lastModifiedBy>Valentina Pieri - valentina.pieri5@studio.unibo.it</cp:lastModifiedBy>
  <cp:revision>119</cp:revision>
  <dcterms:created xsi:type="dcterms:W3CDTF">2024-01-18T07:19:18Z</dcterms:created>
  <dcterms:modified xsi:type="dcterms:W3CDTF">2024-05-28T19:26:35Z</dcterms:modified>
</cp:coreProperties>
</file>