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2" r:id="rId5"/>
    <p:sldId id="265" r:id="rId6"/>
    <p:sldId id="263" r:id="rId7"/>
    <p:sldId id="257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660"/>
  </p:normalViewPr>
  <p:slideViewPr>
    <p:cSldViewPr>
      <p:cViewPr varScale="1">
        <p:scale>
          <a:sx n="83" d="100"/>
          <a:sy n="83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4465-A926-4B25-B706-9CF6E50E089D}" type="datetimeFigureOut">
              <a:rPr lang="it-IT" smtClean="0"/>
              <a:pPr/>
              <a:t>24/06/2024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post.it/2019/08/08/kafka-manoscritti-brod-israele/" TargetMode="External"/><Relationship Id="rId2" Type="http://schemas.openxmlformats.org/officeDocument/2006/relationships/hyperlink" Target="https://www.nli.org.il/en/discover/literature-and-poetry/authors/franz-kafk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pngwing.com.png"/>
          <p:cNvPicPr>
            <a:picLocks noChangeAspect="1"/>
          </p:cNvPicPr>
          <p:nvPr/>
        </p:nvPicPr>
        <p:blipFill>
          <a:blip r:embed="rId2" cstate="print"/>
          <a:srcRect l="35417" t="27083" r="35416" b="44792"/>
          <a:stretch>
            <a:fillRect/>
          </a:stretch>
        </p:blipFill>
        <p:spPr>
          <a:xfrm>
            <a:off x="-785850" y="4286256"/>
            <a:ext cx="3000396" cy="289324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2786082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9144000" cy="1285884"/>
          </a:xfrm>
        </p:spPr>
        <p:txBody>
          <a:bodyPr/>
          <a:lstStyle/>
          <a:p>
            <a:r>
              <a:rPr lang="it-IT" i="1" dirty="0" err="1" smtClean="0"/>
              <a:t>Digital</a:t>
            </a:r>
            <a:r>
              <a:rPr lang="it-IT" i="1" dirty="0" smtClean="0"/>
              <a:t> </a:t>
            </a:r>
            <a:r>
              <a:rPr lang="it-IT" i="1" dirty="0" err="1" smtClean="0"/>
              <a:t>humanities</a:t>
            </a:r>
            <a:r>
              <a:rPr lang="it-IT" i="1" smtClean="0"/>
              <a:t> e patrimonio </a:t>
            </a:r>
            <a:r>
              <a:rPr lang="it-IT" i="1" dirty="0" smtClean="0"/>
              <a:t>culturale</a:t>
            </a:r>
          </a:p>
          <a:p>
            <a:r>
              <a:rPr lang="it-IT" i="1" dirty="0" smtClean="0"/>
              <a:t>Benedetta </a:t>
            </a:r>
            <a:r>
              <a:rPr lang="it-IT" i="1" dirty="0" err="1" smtClean="0"/>
              <a:t>Tavasoli</a:t>
            </a:r>
            <a:r>
              <a:rPr lang="it-IT" i="1" dirty="0" smtClean="0"/>
              <a:t> </a:t>
            </a:r>
            <a:endParaRPr lang="it-IT" i="1" dirty="0"/>
          </a:p>
        </p:txBody>
      </p:sp>
      <p:pic>
        <p:nvPicPr>
          <p:cNvPr id="8" name="Immagine 7" descr="metamorfosi_preview_rev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142984"/>
            <a:ext cx="6438900" cy="225552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739975" y="2714620"/>
            <a:ext cx="5664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4400" dirty="0" smtClean="0">
                <a:ln w="18415" cmpd="sng">
                  <a:solidFill>
                    <a:schemeClr val="tx1"/>
                  </a:solidFill>
                  <a:prstDash val="solid"/>
                </a:ln>
              </a:rPr>
              <a:t>taccuini</a:t>
            </a:r>
            <a:r>
              <a:rPr lang="it-IT" sz="44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di Franz Kafka</a:t>
            </a:r>
            <a:endParaRPr lang="it-IT" sz="44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sz="3000" dirty="0" smtClean="0"/>
              <a:t>Il sito usa come fonte principale la </a:t>
            </a:r>
            <a:r>
              <a:rPr lang="it-IT" sz="3000" b="1" dirty="0" smtClean="0"/>
              <a:t>Biblioteca nazionale di </a:t>
            </a:r>
            <a:r>
              <a:rPr lang="it-IT" sz="3000" b="1" dirty="0" smtClean="0"/>
              <a:t>Israele</a:t>
            </a:r>
          </a:p>
          <a:p>
            <a:r>
              <a:rPr lang="it-IT" sz="3000" b="1" dirty="0" smtClean="0"/>
              <a:t>Obiettivi:</a:t>
            </a:r>
          </a:p>
          <a:p>
            <a:pPr lvl="1">
              <a:buFont typeface="Wingdings" pitchFamily="2" charset="2"/>
              <a:buChar char="Ø"/>
            </a:pPr>
            <a:r>
              <a:rPr lang="it-IT" sz="2600" dirty="0" smtClean="0"/>
              <a:t>A</a:t>
            </a:r>
            <a:r>
              <a:rPr lang="it-IT" sz="2600" dirty="0" smtClean="0"/>
              <a:t>mpliare la visibilità (in </a:t>
            </a:r>
            <a:r>
              <a:rPr lang="it-IT" sz="2600" dirty="0" smtClean="0"/>
              <a:t>particolare in Italia) a quello che è già un grande esempio di </a:t>
            </a:r>
            <a:r>
              <a:rPr lang="it-IT" sz="2600" b="1" dirty="0" smtClean="0"/>
              <a:t>accessibilità </a:t>
            </a:r>
            <a:r>
              <a:rPr lang="it-IT" sz="2600" dirty="0" smtClean="0"/>
              <a:t>globale.</a:t>
            </a:r>
          </a:p>
          <a:p>
            <a:pPr lvl="1">
              <a:buFont typeface="Wingdings" pitchFamily="2" charset="2"/>
              <a:buChar char="Ø"/>
            </a:pPr>
            <a:r>
              <a:rPr lang="it-IT" sz="2600" dirty="0" smtClean="0"/>
              <a:t>Far scoprire la </a:t>
            </a:r>
            <a:r>
              <a:rPr lang="it-IT" sz="2600" dirty="0" smtClean="0"/>
              <a:t>ricchezza di un </a:t>
            </a:r>
            <a:r>
              <a:rPr lang="it-IT" sz="2600" dirty="0" smtClean="0"/>
              <a:t>archivio, </a:t>
            </a:r>
            <a:r>
              <a:rPr lang="it-IT" sz="2600" dirty="0" smtClean="0"/>
              <a:t>che va oltre i manoscritti, potendo vantare una grande quantità di </a:t>
            </a:r>
            <a:r>
              <a:rPr lang="it-IT" sz="2600" b="1" dirty="0" smtClean="0"/>
              <a:t>disegni e materiale </a:t>
            </a:r>
            <a:r>
              <a:rPr lang="it-IT" sz="2600" b="1" dirty="0" smtClean="0"/>
              <a:t>personale, </a:t>
            </a:r>
            <a:r>
              <a:rPr lang="it-IT" sz="2600" dirty="0" smtClean="0"/>
              <a:t>che verrà messo in particolare evidenza.</a:t>
            </a:r>
            <a:endParaRPr lang="it-IT" sz="2600" dirty="0" smtClean="0"/>
          </a:p>
          <a:p>
            <a:endParaRPr lang="it-IT" b="1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Il progetto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Il progetto</a:t>
            </a:r>
            <a:endParaRPr lang="it-IT" dirty="0"/>
          </a:p>
        </p:txBody>
      </p:sp>
      <p:pic>
        <p:nvPicPr>
          <p:cNvPr id="6" name="Segnaposto contenuto 5" descr="bn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8809"/>
            <a:ext cx="8229600" cy="398874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72031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b="1" dirty="0" smtClean="0"/>
              <a:t>Categorie principali:</a:t>
            </a:r>
            <a:endParaRPr lang="it-IT" dirty="0" smtClean="0"/>
          </a:p>
          <a:p>
            <a:pPr lvl="1"/>
            <a:r>
              <a:rPr lang="it-IT" dirty="0" smtClean="0"/>
              <a:t>Manoscritti</a:t>
            </a:r>
          </a:p>
          <a:p>
            <a:pPr lvl="1"/>
            <a:r>
              <a:rPr lang="it-IT" dirty="0" smtClean="0"/>
              <a:t>Lettere</a:t>
            </a:r>
          </a:p>
          <a:p>
            <a:pPr lvl="1"/>
            <a:r>
              <a:rPr lang="it-IT" dirty="0" smtClean="0"/>
              <a:t>Disegni</a:t>
            </a:r>
          </a:p>
          <a:p>
            <a:pPr lvl="1"/>
            <a:r>
              <a:rPr lang="it-IT" dirty="0" smtClean="0"/>
              <a:t>Linea del tempo</a:t>
            </a:r>
          </a:p>
          <a:p>
            <a:pPr lvl="1"/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Il catalogo</a:t>
            </a:r>
            <a:endParaRPr lang="it-IT" dirty="0"/>
          </a:p>
        </p:txBody>
      </p:sp>
      <p:pic>
        <p:nvPicPr>
          <p:cNvPr id="5" name="Immagine 4" descr="nav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3214686"/>
            <a:ext cx="4714908" cy="2930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72032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it-IT" sz="2800" dirty="0" smtClean="0"/>
              <a:t>A partire dalla pagina catalogo, gli item possono essere  </a:t>
            </a:r>
            <a:r>
              <a:rPr lang="it-IT" sz="2800" b="1" dirty="0" smtClean="0"/>
              <a:t>filtrati</a:t>
            </a:r>
            <a:r>
              <a:rPr lang="it-IT" sz="2800" dirty="0" smtClean="0"/>
              <a:t> per categorie per favorire la navigazione del sito</a:t>
            </a:r>
            <a:r>
              <a:rPr lang="it-IT" sz="2800" dirty="0" smtClean="0"/>
              <a:t>.</a:t>
            </a:r>
          </a:p>
          <a:p>
            <a:endParaRPr lang="it-IT" sz="2800" dirty="0" smtClean="0"/>
          </a:p>
          <a:p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smtClean="0"/>
              <a:t>Ordine cronologico (non implementato)</a:t>
            </a:r>
            <a:endParaRPr lang="it-IT" sz="2800" dirty="0" smtClean="0"/>
          </a:p>
          <a:p>
            <a:r>
              <a:rPr lang="it-IT" sz="2800" dirty="0" smtClean="0"/>
              <a:t>Il </a:t>
            </a:r>
            <a:r>
              <a:rPr lang="it-IT" sz="2800" dirty="0" smtClean="0"/>
              <a:t>catalogo è quindi navigabile tramite i filtri (per tipo di item) o tramite la </a:t>
            </a:r>
            <a:r>
              <a:rPr lang="it-IT" sz="2800" b="1" dirty="0" smtClean="0"/>
              <a:t>linea del tempo </a:t>
            </a:r>
            <a:r>
              <a:rPr lang="it-IT" sz="2800" dirty="0" smtClean="0"/>
              <a:t>(seguendo l’ordine cronologico)</a:t>
            </a:r>
          </a:p>
          <a:p>
            <a:endParaRPr lang="it-IT" sz="2800" dirty="0" smtClean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Il catalogo</a:t>
            </a:r>
            <a:endParaRPr lang="it-IT" dirty="0"/>
          </a:p>
        </p:txBody>
      </p:sp>
      <p:pic>
        <p:nvPicPr>
          <p:cNvPr id="5" name="Immagine 4" descr="filt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000372"/>
            <a:ext cx="5000660" cy="151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sz="2800" dirty="0" smtClean="0"/>
              <a:t>Gli item del catalogo si presentano tutti in forma di </a:t>
            </a:r>
            <a:r>
              <a:rPr lang="it-IT" sz="2800" b="1" dirty="0" smtClean="0"/>
              <a:t>immagine</a:t>
            </a:r>
            <a:r>
              <a:rPr lang="it-IT" sz="2800" dirty="0" smtClean="0"/>
              <a:t>, nel caso dei manoscritti </a:t>
            </a:r>
            <a:r>
              <a:rPr lang="it-IT" sz="2800" dirty="0" smtClean="0"/>
              <a:t>caso </a:t>
            </a:r>
            <a:r>
              <a:rPr lang="it-IT" sz="2800" smtClean="0"/>
              <a:t>particolare di </a:t>
            </a:r>
            <a:r>
              <a:rPr lang="it-IT" sz="2800" smtClean="0"/>
              <a:t>immagine </a:t>
            </a:r>
            <a:r>
              <a:rPr lang="it-IT" sz="2800" dirty="0" smtClean="0"/>
              <a:t>rappresentante testo.</a:t>
            </a:r>
          </a:p>
          <a:p>
            <a:r>
              <a:rPr lang="it-IT" sz="2800" dirty="0" smtClean="0"/>
              <a:t>I metadati sono generici e validi per tutti gli item</a:t>
            </a:r>
          </a:p>
          <a:p>
            <a:r>
              <a:rPr lang="it-IT" sz="2800" dirty="0" smtClean="0"/>
              <a:t>Nel caso dei manoscritti e delle lettere in aggiunta ai metadati sono presenti </a:t>
            </a:r>
            <a:r>
              <a:rPr lang="it-IT" sz="2800" b="1" dirty="0" smtClean="0"/>
              <a:t>trascrizione</a:t>
            </a:r>
            <a:r>
              <a:rPr lang="it-IT" sz="2800" dirty="0" smtClean="0"/>
              <a:t> e </a:t>
            </a:r>
            <a:r>
              <a:rPr lang="it-IT" sz="2800" b="1" dirty="0" smtClean="0"/>
              <a:t>traduzione</a:t>
            </a:r>
            <a:r>
              <a:rPr lang="it-IT" sz="2800" dirty="0" smtClean="0"/>
              <a:t>, disponibile quest’ultima anche in forma XML e TEI</a:t>
            </a: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Gli item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err="1" smtClean="0"/>
              <a:t>Sitografia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3740169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Catalogo Franz Kafka, Biblioteca di Israele</a:t>
            </a:r>
          </a:p>
          <a:p>
            <a:pPr lvl="1"/>
            <a:r>
              <a:rPr lang="it-IT" dirty="0" smtClean="0">
                <a:hlinkClick r:id="rId2"/>
              </a:rPr>
              <a:t>https://www.nli.org.il/en/discover/literature-and-poetry/authors/franz-kafka</a:t>
            </a:r>
            <a:endParaRPr lang="it-IT" dirty="0"/>
          </a:p>
          <a:p>
            <a:r>
              <a:rPr lang="it-IT" dirty="0" smtClean="0"/>
              <a:t>La storia intricata degli scritti lasciati da Kafka, Il Post</a:t>
            </a:r>
          </a:p>
          <a:p>
            <a:pPr lvl="1"/>
            <a:r>
              <a:rPr lang="it-IT" dirty="0" smtClean="0">
                <a:hlinkClick r:id="rId3"/>
              </a:rPr>
              <a:t>https://www.ilpost.it/2019/08/08/kafka-manoscritti-brod-israele/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233</Words>
  <Application>Microsoft Office PowerPoint</Application>
  <PresentationFormat>Presentazione su schermo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 </vt:lpstr>
      <vt:lpstr>Il progetto</vt:lpstr>
      <vt:lpstr>Il progetto</vt:lpstr>
      <vt:lpstr>Il catalogo</vt:lpstr>
      <vt:lpstr>Il catalogo</vt:lpstr>
      <vt:lpstr>Gli item</vt:lpstr>
      <vt:lpstr>Sitografia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taccuini di Franz Kafka</dc:title>
  <dc:creator>Benedetta</dc:creator>
  <cp:lastModifiedBy>Benedetta</cp:lastModifiedBy>
  <cp:revision>24</cp:revision>
  <dcterms:created xsi:type="dcterms:W3CDTF">2024-06-09T22:26:08Z</dcterms:created>
  <dcterms:modified xsi:type="dcterms:W3CDTF">2024-06-24T22:08:52Z</dcterms:modified>
</cp:coreProperties>
</file>