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8.png" ContentType="image/png"/>
  <Override PartName="/ppt/media/image26.png" ContentType="image/png"/>
  <Override PartName="/ppt/media/image25.png" ContentType="image/png"/>
  <Override PartName="/ppt/media/image22.png" ContentType="image/png"/>
  <Override PartName="/ppt/media/image7.wmf" ContentType="image/x-wmf"/>
  <Override PartName="/ppt/media/image8.png" ContentType="image/png"/>
  <Override PartName="/ppt/media/image33.png" ContentType="image/png"/>
  <Override PartName="/ppt/media/image9.png" ContentType="image/png"/>
  <Override PartName="/ppt/media/image23.png" ContentType="image/png"/>
  <Override PartName="/ppt/media/image13.jpeg" ContentType="image/jpeg"/>
  <Override PartName="/ppt/media/image6.png" ContentType="image/png"/>
  <Override PartName="/ppt/media/image5.wmf" ContentType="image/x-wmf"/>
  <Override PartName="/ppt/media/image10.png" ContentType="image/png"/>
  <Override PartName="/ppt/media/image30.png" ContentType="image/png"/>
  <Override PartName="/ppt/media/image32.png" ContentType="image/png"/>
  <Override PartName="/ppt/media/image12.jpeg" ContentType="image/jpeg"/>
  <Override PartName="/ppt/media/image4.png" ContentType="image/png"/>
  <Override PartName="/ppt/media/image27.png" ContentType="image/png"/>
  <Override PartName="/ppt/media/image3.wmf" ContentType="image/x-wmf"/>
  <Override PartName="/ppt/media/image29.png" ContentType="image/png"/>
  <Override PartName="/ppt/media/image2.wmf" ContentType="image/x-wmf"/>
  <Override PartName="/ppt/media/image31.png" ContentType="image/png"/>
  <Override PartName="/ppt/media/image1.png" ContentType="image/png"/>
  <Override PartName="/ppt/media/image24.png" ContentType="image/png"/>
  <Override PartName="/ppt/media/image11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213480"/>
            <a:ext cx="13003560" cy="5389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3003560" cy="173880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644920" y="9315360"/>
            <a:ext cx="6631560" cy="39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8680" tIns="0" bIns="0" anchor="ctr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Institute of Visual Computing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" name="Picture 6" descr=""/>
          <p:cNvPicPr/>
          <p:nvPr/>
        </p:nvPicPr>
        <p:blipFill>
          <a:blip r:embed="rId2"/>
          <a:stretch/>
        </p:blipFill>
        <p:spPr>
          <a:xfrm>
            <a:off x="647640" y="9421920"/>
            <a:ext cx="1002240" cy="203760"/>
          </a:xfrm>
          <a:prstGeom prst="rect">
            <a:avLst/>
          </a:prstGeom>
          <a:ln w="12600">
            <a:noFill/>
          </a:ln>
        </p:spPr>
      </p:pic>
      <p:pic>
        <p:nvPicPr>
          <p:cNvPr id="4" name="Picture 3" descr="C:\Users\pomarc\AppData\Local\Temp\wzfc1d\EMF\small\cvg_logo_rgb_pos_small.emf"/>
          <p:cNvPicPr/>
          <p:nvPr/>
        </p:nvPicPr>
        <p:blipFill>
          <a:blip r:embed="rId3"/>
          <a:stretch/>
        </p:blipFill>
        <p:spPr>
          <a:xfrm>
            <a:off x="10152000" y="9288000"/>
            <a:ext cx="2250000" cy="45936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0"/>
            <a:ext cx="13003560" cy="301824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" name="Picture 14" descr="cvg_logo_rgb_pos_large.emf"/>
          <p:cNvPicPr/>
          <p:nvPr/>
        </p:nvPicPr>
        <p:blipFill>
          <a:blip r:embed="rId4"/>
          <a:stretch/>
        </p:blipFill>
        <p:spPr>
          <a:xfrm>
            <a:off x="3201840" y="804960"/>
            <a:ext cx="6656760" cy="166032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4091040"/>
            <a:ext cx="10859040" cy="13561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6"/>
          <p:cNvSpPr/>
          <p:nvPr/>
        </p:nvSpPr>
        <p:spPr>
          <a:xfrm>
            <a:off x="2144520" y="6948360"/>
            <a:ext cx="10859040" cy="9277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9213480"/>
            <a:ext cx="13003560" cy="5389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0"/>
            <a:ext cx="13003560" cy="173880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2644920" y="9315360"/>
            <a:ext cx="6631560" cy="39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8680" tIns="0" bIns="0" anchor="ctr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Institute of Visual Computing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0" name="Picture 6" descr=""/>
          <p:cNvPicPr/>
          <p:nvPr/>
        </p:nvPicPr>
        <p:blipFill>
          <a:blip r:embed="rId2"/>
          <a:stretch/>
        </p:blipFill>
        <p:spPr>
          <a:xfrm>
            <a:off x="647640" y="9421920"/>
            <a:ext cx="1002240" cy="203760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3" descr="C:\Users\pomarc\AppData\Local\Temp\wzfc1d\EMF\small\cvg_logo_rgb_pos_small.emf"/>
          <p:cNvPicPr/>
          <p:nvPr/>
        </p:nvPicPr>
        <p:blipFill>
          <a:blip r:embed="rId3"/>
          <a:stretch/>
        </p:blipFill>
        <p:spPr>
          <a:xfrm>
            <a:off x="10152000" y="9288000"/>
            <a:ext cx="2250000" cy="459360"/>
          </a:xfrm>
          <a:prstGeom prst="rect">
            <a:avLst/>
          </a:prstGeom>
          <a:ln w="9360"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9213480"/>
            <a:ext cx="13003560" cy="5389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0" y="0"/>
            <a:ext cx="13003560" cy="173880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2644920" y="9315360"/>
            <a:ext cx="6631560" cy="39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8680" tIns="0" bIns="0" anchor="ctr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Institute of Visual Computing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3" name="Picture 6" descr=""/>
          <p:cNvPicPr/>
          <p:nvPr/>
        </p:nvPicPr>
        <p:blipFill>
          <a:blip r:embed="rId2"/>
          <a:stretch/>
        </p:blipFill>
        <p:spPr>
          <a:xfrm>
            <a:off x="647640" y="9421920"/>
            <a:ext cx="1002240" cy="203760"/>
          </a:xfrm>
          <a:prstGeom prst="rect">
            <a:avLst/>
          </a:prstGeom>
          <a:ln w="12600">
            <a:noFill/>
          </a:ln>
        </p:spPr>
      </p:pic>
      <p:pic>
        <p:nvPicPr>
          <p:cNvPr id="94" name="Picture 3" descr="C:\Users\pomarc\AppData\Local\Temp\wzfc1d\EMF\small\cvg_logo_rgb_pos_small.emf"/>
          <p:cNvPicPr/>
          <p:nvPr/>
        </p:nvPicPr>
        <p:blipFill>
          <a:blip r:embed="rId3"/>
          <a:stretch/>
        </p:blipFill>
        <p:spPr>
          <a:xfrm>
            <a:off x="10152000" y="9288000"/>
            <a:ext cx="2250000" cy="459360"/>
          </a:xfrm>
          <a:prstGeom prst="rect">
            <a:avLst/>
          </a:prstGeom>
          <a:ln w="9360"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74880" y="4233960"/>
            <a:ext cx="11054160" cy="1070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Computer Vision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287440" y="7020000"/>
            <a:ext cx="876528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Local </a:t>
            </a:r>
            <a:r>
              <a:rPr b="0" lang="en-US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Features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65" name="Picture 3_3" descr=""/>
          <p:cNvPicPr/>
          <p:nvPr/>
        </p:nvPicPr>
        <p:blipFill>
          <a:blip r:embed="rId1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731520" y="4663440"/>
            <a:ext cx="11337840" cy="402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7108560" y="3501720"/>
            <a:ext cx="27662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1d41a"/>
                </a:solidFill>
                <a:latin typeface="Arial"/>
                <a:ea typeface="DejaVu Sans"/>
              </a:rPr>
              <a:t>Taylor polynomial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Line 4"/>
          <p:cNvSpPr/>
          <p:nvPr/>
        </p:nvSpPr>
        <p:spPr>
          <a:xfrm>
            <a:off x="9144000" y="4663440"/>
            <a:ext cx="1645920" cy="0"/>
          </a:xfrm>
          <a:prstGeom prst="line">
            <a:avLst/>
          </a:prstGeom>
          <a:ln w="2916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9418320" y="4754880"/>
            <a:ext cx="3112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1d41a"/>
                </a:solidFill>
                <a:latin typeface="Arial"/>
                <a:ea typeface="DejaVu Sans"/>
              </a:rPr>
              <a:t>Negligible for small </a:t>
            </a:r>
            <a:r>
              <a:rPr b="1" lang="en-US" sz="1800" spc="-1" strike="noStrike">
                <a:solidFill>
                  <a:srgbClr val="81d41a"/>
                </a:solidFill>
                <a:latin typeface="Arial"/>
                <a:ea typeface="Arial"/>
              </a:rPr>
              <a:t>Δx, Δy.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71" name="Picture 3_2" descr=""/>
          <p:cNvPicPr/>
          <p:nvPr/>
        </p:nvPicPr>
        <p:blipFill>
          <a:blip r:embed="rId1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731520" y="5394960"/>
            <a:ext cx="11337840" cy="3291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7108560" y="3501720"/>
            <a:ext cx="27662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1d41a"/>
                </a:solidFill>
                <a:latin typeface="Arial"/>
                <a:ea typeface="DejaVu Sans"/>
              </a:rPr>
              <a:t>Taylor polynomial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Line 4"/>
          <p:cNvSpPr/>
          <p:nvPr/>
        </p:nvSpPr>
        <p:spPr>
          <a:xfrm>
            <a:off x="9144000" y="4663440"/>
            <a:ext cx="1645920" cy="0"/>
          </a:xfrm>
          <a:prstGeom prst="line">
            <a:avLst/>
          </a:prstGeom>
          <a:ln w="2916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76" name="Picture 3_0" descr=""/>
          <p:cNvPicPr/>
          <p:nvPr/>
        </p:nvPicPr>
        <p:blipFill>
          <a:blip r:embed="rId1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7108560" y="3502080"/>
            <a:ext cx="27662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1d41a"/>
                </a:solidFill>
                <a:latin typeface="Arial"/>
                <a:ea typeface="DejaVu Sans"/>
              </a:rPr>
              <a:t>Taylor polynomial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79" name="Picture 4" descr=""/>
          <p:cNvPicPr/>
          <p:nvPr/>
        </p:nvPicPr>
        <p:blipFill>
          <a:blip r:embed="rId1"/>
          <a:stretch/>
        </p:blipFill>
        <p:spPr>
          <a:xfrm>
            <a:off x="508680" y="1996560"/>
            <a:ext cx="11986560" cy="664344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274320" y="6217920"/>
            <a:ext cx="8046360" cy="246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82" name="Picture 4_0" descr=""/>
          <p:cNvPicPr/>
          <p:nvPr/>
        </p:nvPicPr>
        <p:blipFill>
          <a:blip r:embed="rId1"/>
          <a:stretch/>
        </p:blipFill>
        <p:spPr>
          <a:xfrm>
            <a:off x="508680" y="1996560"/>
            <a:ext cx="11986560" cy="664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Compute intensity gradients in x and y direction</a:t>
            </a:r>
            <a:endParaRPr b="0" lang="en-US" sz="40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en-US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Blur gradients to get rid of noise</a:t>
            </a:r>
            <a:endParaRPr b="0" lang="en-US" sz="40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Compute Harris response</a:t>
            </a:r>
            <a:endParaRPr b="0" lang="en-US" sz="40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Thresholding and non-maximum suppression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Step 1: compute image gradients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	</a:t>
            </a: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You may use scipy.signal.convolve2d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1807560" y="2932560"/>
            <a:ext cx="9388440" cy="24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Step 2: blur the image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     </a:t>
            </a: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You may use cv2.GaussianBlur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90" name="Picture 4" descr=""/>
          <p:cNvPicPr/>
          <p:nvPr/>
        </p:nvPicPr>
        <p:blipFill>
          <a:blip r:embed="rId1"/>
          <a:stretch/>
        </p:blipFill>
        <p:spPr>
          <a:xfrm>
            <a:off x="1101960" y="3207600"/>
            <a:ext cx="10984320" cy="326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20000" y="1980000"/>
            <a:ext cx="1151892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Why blur?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363840" y="3200400"/>
            <a:ext cx="16455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Arial"/>
              </a:rPr>
              <a:t>Intensity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439840" y="3200760"/>
            <a:ext cx="16455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Arial"/>
              </a:rPr>
              <a:t>Gradient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411840" y="4388760"/>
            <a:ext cx="141660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Arial"/>
              </a:rPr>
              <a:t>Without blur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411840" y="6693120"/>
            <a:ext cx="141660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Arial"/>
              </a:rPr>
              <a:t>With blur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083680" y="4100400"/>
            <a:ext cx="4350600" cy="1496520"/>
          </a:xfrm>
          <a:prstGeom prst="rect">
            <a:avLst/>
          </a:prstGeom>
          <a:ln>
            <a:noFill/>
          </a:ln>
        </p:spPr>
      </p:pic>
      <p:sp>
        <p:nvSpPr>
          <p:cNvPr id="198" name="CustomShape 7"/>
          <p:cNvSpPr/>
          <p:nvPr/>
        </p:nvSpPr>
        <p:spPr>
          <a:xfrm>
            <a:off x="274320" y="8781120"/>
            <a:ext cx="704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Images taken from DZO course by Václav Hlaváč @ CTU in Prague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7057440" y="4120560"/>
            <a:ext cx="4336200" cy="147636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2100240" y="6492240"/>
            <a:ext cx="4205880" cy="118836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4"/>
          <a:stretch/>
        </p:blipFill>
        <p:spPr>
          <a:xfrm>
            <a:off x="7151760" y="6429600"/>
            <a:ext cx="4205880" cy="134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Step 3: compute Harris response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/>
        </p:blipFill>
        <p:spPr>
          <a:xfrm>
            <a:off x="1022400" y="2724480"/>
            <a:ext cx="10728000" cy="2935800"/>
          </a:xfrm>
          <a:prstGeom prst="rect">
            <a:avLst/>
          </a:prstGeom>
          <a:ln>
            <a:noFill/>
          </a:ln>
        </p:spPr>
      </p:pic>
      <p:pic>
        <p:nvPicPr>
          <p:cNvPr id="205" name="Picture 6" descr=""/>
          <p:cNvPicPr/>
          <p:nvPr/>
        </p:nvPicPr>
        <p:blipFill>
          <a:blip r:embed="rId2"/>
          <a:stretch/>
        </p:blipFill>
        <p:spPr>
          <a:xfrm>
            <a:off x="1029960" y="5550120"/>
            <a:ext cx="11262600" cy="307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Where are we now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268280" y="2528280"/>
            <a:ext cx="10629000" cy="4780440"/>
          </a:xfrm>
          <a:prstGeom prst="rect">
            <a:avLst/>
          </a:prstGeom>
          <a:ln>
            <a:noFill/>
          </a:ln>
        </p:spPr>
      </p:pic>
      <p:sp>
        <p:nvSpPr>
          <p:cNvPr id="137" name="Line 2"/>
          <p:cNvSpPr/>
          <p:nvPr/>
        </p:nvSpPr>
        <p:spPr>
          <a:xfrm>
            <a:off x="365760" y="3144960"/>
            <a:ext cx="822960" cy="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1268280" y="2926080"/>
            <a:ext cx="10629000" cy="4564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Step 4: non-maximum suppression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	</a:t>
            </a:r>
            <a:r>
              <a:rPr b="0" lang="de-CH" sz="28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For every pixel above the threshold, check the surrounding pixels inside </a:t>
            </a:r>
            <a:r>
              <a:rPr b="0" lang="de-CH" sz="28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	</a:t>
            </a:r>
            <a:r>
              <a:rPr b="0" lang="de-CH" sz="28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a window for the maximum response intensiy.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	</a:t>
            </a:r>
            <a:r>
              <a:rPr b="0" lang="de-CH" sz="28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If the center pixel response is smaller than a pixel inside the window, </a:t>
            </a:r>
            <a:r>
              <a:rPr b="0" lang="de-CH" sz="28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	</a:t>
            </a:r>
            <a:r>
              <a:rPr b="0" lang="de-CH" sz="28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remove the center pixel from the corner candidates.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You may use scipy.ndimage.maximum_filter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8" name="Picture 3" descr=""/>
          <p:cNvPicPr/>
          <p:nvPr/>
        </p:nvPicPr>
        <p:blipFill>
          <a:blip r:embed="rId1"/>
          <a:stretch/>
        </p:blipFill>
        <p:spPr>
          <a:xfrm>
            <a:off x="4630320" y="5524920"/>
            <a:ext cx="4006080" cy="18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Description &amp; Matching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42320" y="192456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I</a:t>
            </a: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nput: a pair of images</a:t>
            </a:r>
            <a:endParaRPr b="0" lang="en-US" sz="36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Convert to gray image -&gt; Harris corner detection</a:t>
            </a:r>
            <a:endParaRPr b="0" lang="en-US" sz="36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1295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Extract local patch descriptors</a:t>
            </a:r>
            <a:endParaRPr b="0" lang="en-US" sz="3600" spc="-1" strike="noStrike">
              <a:latin typeface="Arial"/>
            </a:endParaRPr>
          </a:p>
          <a:p>
            <a:pPr lvl="1" marL="961920" indent="-405360">
              <a:lnSpc>
                <a:spcPct val="110000"/>
              </a:lnSpc>
              <a:spcBef>
                <a:spcPts val="720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32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Filter out keypoints around the edges</a:t>
            </a:r>
            <a:endParaRPr b="0" lang="en-US" sz="3200" spc="-1" strike="noStrike">
              <a:latin typeface="Arial"/>
            </a:endParaRPr>
          </a:p>
          <a:p>
            <a:pPr lvl="1" marL="961920" indent="-405360">
              <a:lnSpc>
                <a:spcPct val="110000"/>
              </a:lnSpc>
              <a:spcBef>
                <a:spcPts val="9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32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Extract 9x9 patches around the detected keypoints as descriptor (this function is provided)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1" name="Picture 4" descr=""/>
          <p:cNvPicPr/>
          <p:nvPr/>
        </p:nvPicPr>
        <p:blipFill>
          <a:blip r:embed="rId1"/>
          <a:stretch/>
        </p:blipFill>
        <p:spPr>
          <a:xfrm>
            <a:off x="2518200" y="6663600"/>
            <a:ext cx="7967520" cy="256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Description &amp; Matching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42320" y="2789280"/>
            <a:ext cx="11518920" cy="31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en-US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Feature distances: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ETH Light"/>
                <a:ea typeface="ヒラギノ角ゴ Pro W3"/>
              </a:rPr>
              <a:t>Make sure to avoid Python for-loop with vectorized computation.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4" name="Picture 6" descr=""/>
          <p:cNvPicPr/>
          <p:nvPr/>
        </p:nvPicPr>
        <p:blipFill>
          <a:blip r:embed="rId1"/>
          <a:stretch/>
        </p:blipFill>
        <p:spPr>
          <a:xfrm>
            <a:off x="5854320" y="2789280"/>
            <a:ext cx="4933080" cy="124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Description &amp; Matching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Picture 5" descr=""/>
          <p:cNvPicPr/>
          <p:nvPr/>
        </p:nvPicPr>
        <p:blipFill>
          <a:blip r:embed="rId1"/>
          <a:srcRect l="0" t="0" r="0" b="13461"/>
          <a:stretch/>
        </p:blipFill>
        <p:spPr>
          <a:xfrm>
            <a:off x="288720" y="1996560"/>
            <a:ext cx="12405240" cy="548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Hand-in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Source code (please do not change the interface)</a:t>
            </a:r>
            <a:endParaRPr b="0" lang="en-US" sz="36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Write up a short report explaining the main steps of your implementation.</a:t>
            </a:r>
            <a:endParaRPr b="0" lang="en-US" sz="36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Include images showing the results and write down your comments.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By </a:t>
            </a:r>
            <a:r>
              <a:rPr b="1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12:00 pm</a:t>
            </a: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 on </a:t>
            </a:r>
            <a:r>
              <a:rPr b="1" lang="de-CH" sz="3600" spc="-1" strike="noStrike">
                <a:solidFill>
                  <a:srgbClr val="c9211e"/>
                </a:solidFill>
                <a:latin typeface="ETH Light"/>
                <a:ea typeface="ヒラギノ角ゴ Pro W3"/>
              </a:rPr>
              <a:t>Friday 13th October, 2023</a:t>
            </a:r>
            <a:r>
              <a:rPr b="0" lang="de-CH" sz="36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 on Moodle.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Assignment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2285280"/>
            <a:ext cx="11518920" cy="41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Task 1: Harris corner detection</a:t>
            </a:r>
            <a:endParaRPr b="0" lang="en-US" sz="40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Task 2: Description &amp; matching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Compute intensity gradients in x and y direction</a:t>
            </a:r>
            <a:endParaRPr b="0" lang="en-US" sz="40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en-US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Blur Images to get rid of noise</a:t>
            </a:r>
            <a:endParaRPr b="0" lang="en-US" sz="40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Compute Harris response</a:t>
            </a:r>
            <a:endParaRPr b="0" lang="en-US" sz="4000" spc="-1" strike="noStrike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b="0" lang="de-CH" sz="4000" spc="-1" strike="noStrike">
                <a:solidFill>
                  <a:srgbClr val="000000"/>
                </a:solidFill>
                <a:latin typeface="ETH Light"/>
                <a:ea typeface="ヒラギノ角ゴ Pro W3"/>
              </a:rPr>
              <a:t>Thresholding and non-maximum suppression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5" descr=""/>
          <p:cNvPicPr/>
          <p:nvPr/>
        </p:nvPicPr>
        <p:blipFill>
          <a:blip r:embed="rId1"/>
          <a:stretch/>
        </p:blipFill>
        <p:spPr>
          <a:xfrm>
            <a:off x="359280" y="1852560"/>
            <a:ext cx="12240360" cy="641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5_0" descr=""/>
          <p:cNvPicPr/>
          <p:nvPr/>
        </p:nvPicPr>
        <p:blipFill>
          <a:blip r:embed="rId1"/>
          <a:stretch/>
        </p:blipFill>
        <p:spPr>
          <a:xfrm>
            <a:off x="359280" y="1852560"/>
            <a:ext cx="12240360" cy="64155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rcRect l="0" t="1417" r="30740" b="34165"/>
          <a:stretch/>
        </p:blipFill>
        <p:spPr>
          <a:xfrm>
            <a:off x="720000" y="3749040"/>
            <a:ext cx="3303000" cy="30722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rcRect l="0" t="1417" r="30740" b="34165"/>
          <a:stretch/>
        </p:blipFill>
        <p:spPr>
          <a:xfrm>
            <a:off x="4860000" y="3749400"/>
            <a:ext cx="3303000" cy="30722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rcRect l="0" t="1417" r="30740" b="34165"/>
          <a:stretch/>
        </p:blipFill>
        <p:spPr>
          <a:xfrm>
            <a:off x="8964000" y="3749400"/>
            <a:ext cx="3303000" cy="30722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914400" y="4297680"/>
            <a:ext cx="548280" cy="548280"/>
          </a:xfrm>
          <a:prstGeom prst="rect">
            <a:avLst/>
          </a:prstGeom>
          <a:solidFill>
            <a:srgbClr val="729fcf">
              <a:alpha val="62000"/>
            </a:srgbClr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5774400" y="4585680"/>
            <a:ext cx="548280" cy="548280"/>
          </a:xfrm>
          <a:prstGeom prst="rect">
            <a:avLst/>
          </a:prstGeom>
          <a:solidFill>
            <a:srgbClr val="729fcf">
              <a:alpha val="62000"/>
            </a:srgbClr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9911520" y="4023360"/>
            <a:ext cx="548280" cy="548280"/>
          </a:xfrm>
          <a:prstGeom prst="rect">
            <a:avLst/>
          </a:prstGeom>
          <a:solidFill>
            <a:srgbClr val="729fcf">
              <a:alpha val="62000"/>
            </a:srgbClr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tretch/>
        </p:blipFill>
        <p:spPr>
          <a:xfrm>
            <a:off x="1085400" y="1778760"/>
            <a:ext cx="10833120" cy="71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731520" y="3291840"/>
            <a:ext cx="11337840" cy="539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135000" tIns="76320" bIns="76320" anchor="ctr">
            <a:noAutofit/>
          </a:bodyPr>
          <a:p>
            <a:pPr marL="57240" indent="-56160">
              <a:lnSpc>
                <a:spcPct val="100000"/>
              </a:lnSpc>
              <a:tabLst>
                <a:tab algn="l" pos="0"/>
              </a:tabLst>
            </a:pPr>
            <a:r>
              <a:rPr b="1" lang="de-CH" sz="4800" spc="-1" strike="noStrike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61" name="Picture 3_1" descr=""/>
          <p:cNvPicPr/>
          <p:nvPr/>
        </p:nvPicPr>
        <p:blipFill>
          <a:blip r:embed="rId1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731520" y="4663440"/>
            <a:ext cx="11337840" cy="402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7108560" y="3501720"/>
            <a:ext cx="27662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1d41a"/>
                </a:solidFill>
                <a:latin typeface="Arial"/>
                <a:ea typeface="DejaVu Sans"/>
              </a:rPr>
              <a:t>Taylor polynomial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CVG_SlideTemplate</Template>
  <TotalTime>665</TotalTime>
  <Application>LibreOffice/6.4.7.2$Linux_X86_64 LibreOffice_project/40$Build-2</Application>
  <Pages>0</Pages>
  <Words>274</Words>
  <Characters>0</Character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2010-02-28T13:04:32Z</dcterms:created>
  <dc:creator/>
  <dc:description/>
  <dc:language>en-US</dc:language>
  <cp:lastModifiedBy/>
  <dcterms:modified xsi:type="dcterms:W3CDTF">2023-09-27T15:00:19Z</dcterms:modified>
  <cp:revision>1087</cp:revision>
  <dc:subject/>
  <dc:title>Computer Vision Lab - Local Features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