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9e0654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9e0654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9e0654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9e0654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9e0654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9e0654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e06543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e06543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451da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451da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b0406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b0406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99b0406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99b0406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: orang-orang cenderung untuk tidak membeli meja dan rak buku di superstore. Hal ini terlihat dari profit yang negatif yang diperoleh dari kedua sub-category tersebut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9e06543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9e06543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9b0406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9b0406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99e0654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99e0654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9451da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9451da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9e0654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99e0654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9e0654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9e0654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9e0654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9e0654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9e0654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99e0654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9e0654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99e0654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9451dae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9451dae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9451dae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9451dae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9451da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9451da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 bisa melihat summary statistic dari data numerikal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(9994, 21)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9451da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9451da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 bisa melihat summary statistic dari data kategorikal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(9994, 21)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9451dae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9451dae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9451da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9451da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9451dae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9451dae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lk_6SGmBuZ0a1NFBoDRr0eKDh5YQr9GNjt1bpGAHEtU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NYaD7NYXVu_BFYSoHAklAJ6tTk-qn9cbqDj6tlaSfFU/edit?usp=sharing" TargetMode="External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980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Superstore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3002471"/>
            <a:ext cx="48705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Benedictus Bayu Pramudhito</a:t>
            </a:r>
            <a:endParaRPr sz="1900"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1003650" y="1477221"/>
            <a:ext cx="7136700" cy="6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Career Ready Program</a:t>
            </a:r>
            <a:endParaRPr sz="29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287" y="4305725"/>
            <a:ext cx="1697425" cy="4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4028900"/>
            <a:ext cx="85206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Terlihat bahwa segmen yang memiliki distribusi terbesar adalah segmen </a:t>
            </a:r>
            <a:r>
              <a:rPr b="1" lang="en" sz="1700"/>
              <a:t>Consumer</a:t>
            </a:r>
            <a:endParaRPr b="1" sz="17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113" y="1000026"/>
            <a:ext cx="4797775" cy="29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34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Sales-Profit Based on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4054125"/>
            <a:ext cx="8520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Penjualan dan profit terbesar diperoleh dari category </a:t>
            </a:r>
            <a:r>
              <a:rPr b="1" lang="en"/>
              <a:t>technology</a:t>
            </a:r>
            <a:r>
              <a:rPr lang="en"/>
              <a:t> dengan segmen pembeli terbesarnya berasal dari segmen </a:t>
            </a:r>
            <a:r>
              <a:rPr b="1" lang="en"/>
              <a:t>consumer</a:t>
            </a:r>
            <a:endParaRPr b="1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0" y="1170375"/>
            <a:ext cx="4334901" cy="26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150" y="1170525"/>
            <a:ext cx="4334900" cy="267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Sales-Profit of Each Category Based on Season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39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Penjualan dan profit tertinggi dari superstore didapat saat musim gugur </a:t>
            </a:r>
            <a:endParaRPr sz="17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6650"/>
            <a:ext cx="4328274" cy="26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 rot="5400000">
            <a:off x="490100" y="2289875"/>
            <a:ext cx="1759500" cy="671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025" y="1064525"/>
            <a:ext cx="4321401" cy="26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 rot="5400000">
            <a:off x="4644475" y="2289875"/>
            <a:ext cx="1759500" cy="671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Category Based on Region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3881125"/>
            <a:ext cx="85206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Terlihat bahwa penjualan tertinggi didapat di </a:t>
            </a:r>
            <a:r>
              <a:rPr b="1" lang="en" sz="1700"/>
              <a:t>Wilayah Barat</a:t>
            </a:r>
            <a:r>
              <a:rPr lang="en" sz="1700"/>
              <a:t> dan kategori </a:t>
            </a:r>
            <a:r>
              <a:rPr b="1" lang="en" sz="1700"/>
              <a:t>Technology</a:t>
            </a:r>
            <a:r>
              <a:rPr b="1" lang="en" sz="1700"/>
              <a:t> </a:t>
            </a:r>
            <a:r>
              <a:rPr lang="en" sz="1700"/>
              <a:t>merupakan kategori dengan penjualan tertinggi pada tiap wilayah</a:t>
            </a:r>
            <a:endParaRPr sz="17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38" y="847625"/>
            <a:ext cx="4905933" cy="30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 rot="5400000">
            <a:off x="5282895" y="2178363"/>
            <a:ext cx="1904700" cy="895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153250"/>
            <a:ext cx="8520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Sub-Category Variety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4028850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Superstore memiliki variasi sub-category yang luas terutama untuk sub-category </a:t>
            </a:r>
            <a:r>
              <a:rPr b="1" lang="en" sz="1700"/>
              <a:t>paper</a:t>
            </a:r>
            <a:r>
              <a:rPr lang="en" sz="1700"/>
              <a:t> dan </a:t>
            </a:r>
            <a:r>
              <a:rPr b="1" lang="en" sz="1700"/>
              <a:t>binders</a:t>
            </a:r>
            <a:endParaRPr b="1" sz="17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75" y="1000075"/>
            <a:ext cx="1757338" cy="26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150" y="814325"/>
            <a:ext cx="4875096" cy="30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24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Sub-Category Based on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6219375" y="1938160"/>
            <a:ext cx="26130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Orang-orang yang tinggal di </a:t>
            </a:r>
            <a:r>
              <a:rPr b="1" lang="en" sz="1700"/>
              <a:t>Wilayah Barat US</a:t>
            </a:r>
            <a:r>
              <a:rPr lang="en" sz="1700"/>
              <a:t> cenderung membeli lebih banyak barang dari Superstore</a:t>
            </a:r>
            <a:endParaRPr sz="170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8050"/>
            <a:ext cx="5907675" cy="36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Profit and Sales per Sub-Category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6231250" y="1343850"/>
            <a:ext cx="26682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Profit tertinggi didapat pada sub-category </a:t>
            </a:r>
            <a:r>
              <a:rPr b="1" lang="en" sz="1600"/>
              <a:t>copiers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Penjualan tertinggi didapat pada sub-category </a:t>
            </a:r>
            <a:r>
              <a:rPr b="1" lang="en" sz="1600"/>
              <a:t>chairs</a:t>
            </a:r>
            <a:r>
              <a:rPr lang="en" sz="1600"/>
              <a:t> dan </a:t>
            </a:r>
            <a:r>
              <a:rPr b="1" lang="en" sz="1600"/>
              <a:t>phones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5650"/>
            <a:ext cx="5795951" cy="3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 rot="5400000">
            <a:off x="2048475" y="2652275"/>
            <a:ext cx="1611600" cy="270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 rot="5400000">
            <a:off x="1777875" y="2652263"/>
            <a:ext cx="1611600" cy="27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 rot="5400000">
            <a:off x="4045400" y="2652263"/>
            <a:ext cx="1611600" cy="27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 rot="5400000">
            <a:off x="2122425" y="3396875"/>
            <a:ext cx="229200" cy="163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 rot="5400000">
            <a:off x="5570475" y="3396875"/>
            <a:ext cx="229200" cy="163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Discount-Profit Distribution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2290350" y="3760150"/>
            <a:ext cx="45633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Diskon &lt; 30% 			Profit 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Diskon &gt;30%			Profit Loss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200" cy="24553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9"/>
          <p:cNvCxnSpPr/>
          <p:nvPr/>
        </p:nvCxnSpPr>
        <p:spPr>
          <a:xfrm>
            <a:off x="4146275" y="3975025"/>
            <a:ext cx="87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4146275" y="4508425"/>
            <a:ext cx="87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9"/>
          <p:cNvSpPr/>
          <p:nvPr/>
        </p:nvSpPr>
        <p:spPr>
          <a:xfrm rot="5400000">
            <a:off x="2847025" y="2202575"/>
            <a:ext cx="2202600" cy="375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Name Variety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3824800"/>
            <a:ext cx="85206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Superstore juga memiliki Produk yang bervariasi terutama untuk produk Staple envelope, Staples, dan Easy-staple paper 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0" y="1276388"/>
            <a:ext cx="3344150" cy="18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850" y="727563"/>
            <a:ext cx="4749724" cy="2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Based on Cities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3840850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Kota </a:t>
            </a:r>
            <a:r>
              <a:rPr b="1" lang="en" sz="1700"/>
              <a:t>New York</a:t>
            </a:r>
            <a:r>
              <a:rPr lang="en" sz="1700"/>
              <a:t> mendapatkan profit tertinggi sementara Kota </a:t>
            </a:r>
            <a:r>
              <a:rPr b="1" lang="en" sz="1700"/>
              <a:t>Philadelphia</a:t>
            </a:r>
            <a:r>
              <a:rPr lang="en" sz="1700"/>
              <a:t> mendapatkan profit terendah yang bahkan kurang dari 0</a:t>
            </a:r>
            <a:endParaRPr sz="170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00" y="1152425"/>
            <a:ext cx="4110741" cy="25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616" y="1148050"/>
            <a:ext cx="4110741" cy="25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 rot="5400000">
            <a:off x="728325" y="2192025"/>
            <a:ext cx="1920300" cy="651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 rot="5400000">
            <a:off x="4292175" y="2098675"/>
            <a:ext cx="1887900" cy="75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berisi kumpulan data penjualan dari superstore yang ada di Amerika dari tahun 2014-2018. Dataset ini terbagi menjadi 2 tipe data yaitu data numerik dan data kategorik. Dataset </a:t>
            </a:r>
            <a:r>
              <a:rPr lang="en"/>
              <a:t>ini terdiri dari 9994 baris dan 21 kolom</a:t>
            </a:r>
            <a:r>
              <a:rPr lang="en"/>
              <a:t> dan </a:t>
            </a:r>
            <a:r>
              <a:rPr lang="en"/>
              <a:t>diambil dari website Kaggle.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 originalnya bisa dilihat </a:t>
            </a:r>
            <a:r>
              <a:rPr lang="en" u="sng">
                <a:solidFill>
                  <a:schemeClr val="hlink"/>
                </a:solidFill>
                <a:hlinkClick r:id="rId3"/>
              </a:rPr>
              <a:t>disini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ini selanjutnya diolah memakai bahasa pemrogaman Python dan dibuat visualisasinya memakai Google Sheets dengan pivot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Profitable Customer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5801400" y="1371250"/>
            <a:ext cx="30309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Mayoritas customer yang memberikan profit yang besar pada superstore berasal dari </a:t>
            </a:r>
            <a:r>
              <a:rPr b="1" lang="en" sz="1700"/>
              <a:t>New York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Tamara Chand</a:t>
            </a:r>
            <a:r>
              <a:rPr lang="en" sz="1700"/>
              <a:t> merupakan customer yang memberikan profit terbesar pada superstore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0025"/>
            <a:ext cx="5382400" cy="358825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/>
          <p:nvPr/>
        </p:nvSpPr>
        <p:spPr>
          <a:xfrm rot="5400000">
            <a:off x="786200" y="2966875"/>
            <a:ext cx="2497800" cy="270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 rot="5400000">
            <a:off x="1999550" y="2953450"/>
            <a:ext cx="2497800" cy="270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 rot="5400000">
            <a:off x="2993075" y="2823100"/>
            <a:ext cx="2497800" cy="782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 rot="5400000">
            <a:off x="4494238" y="3388550"/>
            <a:ext cx="1553700" cy="219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 rot="5400000">
            <a:off x="-908375" y="2724100"/>
            <a:ext cx="3352800" cy="27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Sales and %Profit per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4064750"/>
            <a:ext cx="85206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Penjualan dari tiap tahun cenderung meningkat yang diikuti juga dengan profit yang juga cenderung meningkat tiap tahunnya</a:t>
            </a:r>
            <a:endParaRPr sz="1700"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914900"/>
            <a:ext cx="3124200" cy="116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33"/>
          <p:cNvGrpSpPr/>
          <p:nvPr/>
        </p:nvGrpSpPr>
        <p:grpSpPr>
          <a:xfrm>
            <a:off x="3748391" y="1075838"/>
            <a:ext cx="4843459" cy="2991816"/>
            <a:chOff x="4087050" y="1152425"/>
            <a:chExt cx="4344688" cy="2683725"/>
          </a:xfrm>
        </p:grpSpPr>
        <p:pic>
          <p:nvPicPr>
            <p:cNvPr id="244" name="Google Shape;24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7050" y="1152425"/>
              <a:ext cx="4344688" cy="2683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5" name="Google Shape;245;p33"/>
            <p:cNvCxnSpPr/>
            <p:nvPr/>
          </p:nvCxnSpPr>
          <p:spPr>
            <a:xfrm flipH="1" rot="10800000">
              <a:off x="4951100" y="1723450"/>
              <a:ext cx="2632200" cy="496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261650" y="1779450"/>
            <a:ext cx="7661400" cy="15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219700" y="4809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311700" y="660000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Saat diskon yang diberikan </a:t>
            </a:r>
            <a:r>
              <a:rPr b="1" lang="en" sz="1700"/>
              <a:t>kurang </a:t>
            </a:r>
            <a:r>
              <a:rPr lang="en" sz="1700"/>
              <a:t>dari</a:t>
            </a:r>
            <a:r>
              <a:rPr b="1" lang="en" sz="1700"/>
              <a:t> 30%</a:t>
            </a:r>
            <a:r>
              <a:rPr lang="en" sz="1700"/>
              <a:t> akan didapatkan </a:t>
            </a:r>
            <a:r>
              <a:rPr b="1" lang="en" sz="1700"/>
              <a:t>profit</a:t>
            </a:r>
            <a:r>
              <a:rPr lang="en" sz="1700"/>
              <a:t> tetapi bila diskonnya </a:t>
            </a:r>
            <a:r>
              <a:rPr b="1" lang="en" sz="1700"/>
              <a:t>melebihi 30%</a:t>
            </a:r>
            <a:r>
              <a:rPr lang="en" sz="1700"/>
              <a:t> akan didapatkan </a:t>
            </a:r>
            <a:r>
              <a:rPr b="1" lang="en" sz="1700"/>
              <a:t>kerugian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Penjualan serta </a:t>
            </a:r>
            <a:r>
              <a:rPr b="1" lang="en" sz="1700"/>
              <a:t>profit tertinggi</a:t>
            </a:r>
            <a:r>
              <a:rPr lang="en" sz="1700"/>
              <a:t> didapatkan pada saat musim </a:t>
            </a:r>
            <a:r>
              <a:rPr b="1" lang="en" sz="1700"/>
              <a:t>gugur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Walaupun penjualan dari sub-category </a:t>
            </a:r>
            <a:r>
              <a:rPr b="1" lang="en" sz="1700"/>
              <a:t>copiers</a:t>
            </a:r>
            <a:r>
              <a:rPr lang="en" sz="1700"/>
              <a:t> tidak terlalu tinggi tetapi copiers memberikan </a:t>
            </a:r>
            <a:r>
              <a:rPr b="1" lang="en" sz="1700"/>
              <a:t>profit tertinggi</a:t>
            </a:r>
            <a:r>
              <a:rPr lang="en" sz="1700"/>
              <a:t> buat superstore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Pembeli </a:t>
            </a:r>
            <a:r>
              <a:rPr lang="en" sz="1700"/>
              <a:t>cenderung untuk tidak membeli </a:t>
            </a:r>
            <a:r>
              <a:rPr b="1" lang="en" sz="1700"/>
              <a:t>meja</a:t>
            </a:r>
            <a:r>
              <a:rPr lang="en" sz="1700"/>
              <a:t> dan </a:t>
            </a:r>
            <a:r>
              <a:rPr b="1" lang="en" sz="1700"/>
              <a:t>rak buku</a:t>
            </a:r>
            <a:r>
              <a:rPr lang="en" sz="1700"/>
              <a:t> di superstore. Hal ini terlihat dari </a:t>
            </a:r>
            <a:r>
              <a:rPr b="1" lang="en" sz="1700"/>
              <a:t>profit</a:t>
            </a:r>
            <a:r>
              <a:rPr lang="en" sz="1700"/>
              <a:t> yang </a:t>
            </a:r>
            <a:r>
              <a:rPr b="1" lang="en" sz="1700"/>
              <a:t>negatif</a:t>
            </a:r>
            <a:r>
              <a:rPr lang="en" sz="1700"/>
              <a:t> yang diperoleh dari kedua sub-category tersebut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Superstore mendapatkan </a:t>
            </a:r>
            <a:r>
              <a:rPr b="1" lang="en" sz="1700"/>
              <a:t>profit tertinggi</a:t>
            </a:r>
            <a:r>
              <a:rPr lang="en" sz="1700"/>
              <a:t> dari para pembeli yang tinggal di </a:t>
            </a:r>
            <a:r>
              <a:rPr b="1" lang="en" sz="1700"/>
              <a:t>New York</a:t>
            </a:r>
            <a:r>
              <a:rPr lang="en" sz="1700"/>
              <a:t>,</a:t>
            </a:r>
            <a:r>
              <a:rPr lang="en" sz="1700"/>
              <a:t> sementara </a:t>
            </a:r>
            <a:r>
              <a:rPr b="1" lang="en" sz="1700"/>
              <a:t>profit terendah</a:t>
            </a:r>
            <a:r>
              <a:rPr lang="en" sz="1700"/>
              <a:t> didapat dari para pembeli yang tinggal di </a:t>
            </a:r>
            <a:r>
              <a:rPr b="1" lang="en" sz="1700"/>
              <a:t>Philadelphia</a:t>
            </a:r>
            <a:endParaRPr b="1"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05800" y="218295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  <p:sp>
        <p:nvSpPr>
          <p:cNvPr id="262" name="Google Shape;262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96250" y="1812900"/>
            <a:ext cx="5613600" cy="15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Memakai Bahasa Pemrogaman Python</a:t>
            </a:r>
            <a:endParaRPr sz="2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0" y="517050"/>
            <a:ext cx="1295850" cy="1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70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659200" y="1483950"/>
            <a:ext cx="61731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ini tidak memiliki NaN atau missing values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Missing values bisa diatasi dengan membuangnya (di-drop) atau diisi dengan mean atau median (data numerik) dan modus (data kategorik)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88" y="247650"/>
            <a:ext cx="19907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22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Insight : Numerical Data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759463" y="3992700"/>
            <a:ext cx="76251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 data numerik = jumlah row			 tidak ada missing values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Kolom ‘Row ID’ hanya berisi serial number		       akan di drop</a:t>
            </a:r>
            <a:endParaRPr sz="1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9" y="1088298"/>
            <a:ext cx="6746125" cy="273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>
            <a:off x="4636600" y="4225700"/>
            <a:ext cx="752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>
            <a:off x="5563275" y="4713875"/>
            <a:ext cx="752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1190675" y="1426950"/>
            <a:ext cx="6746100" cy="174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799550" y="997200"/>
            <a:ext cx="980400" cy="292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80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Insight : Categorical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66100" y="3558850"/>
            <a:ext cx="74640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 data kategorik = jumlah row		     tidak ada missing values 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Kolom ‘Country’ hanya memiliki 1 unique values  		  akan di drop</a:t>
            </a:r>
            <a:endParaRPr sz="16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0263"/>
            <a:ext cx="8839200" cy="1465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52400" y="1950688"/>
            <a:ext cx="8839200" cy="174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096000" y="1561238"/>
            <a:ext cx="604200" cy="146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4459400" y="3787125"/>
            <a:ext cx="87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5605775" y="4290700"/>
            <a:ext cx="87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4015300" y="2174163"/>
            <a:ext cx="765600" cy="174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73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Columns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3626525"/>
            <a:ext cx="85206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 kolom tersebut ditambahkan untuk memperoleh pemahaman yang lebih baik mengenai data</a:t>
            </a:r>
            <a:endParaRPr/>
          </a:p>
        </p:txBody>
      </p:sp>
      <p:grpSp>
        <p:nvGrpSpPr>
          <p:cNvPr id="118" name="Google Shape;118;p19"/>
          <p:cNvGrpSpPr/>
          <p:nvPr/>
        </p:nvGrpSpPr>
        <p:grpSpPr>
          <a:xfrm>
            <a:off x="1604875" y="1439700"/>
            <a:ext cx="5934250" cy="1855200"/>
            <a:chOff x="1604875" y="1287300"/>
            <a:chExt cx="5934250" cy="1855200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875" y="1287300"/>
              <a:ext cx="5934250" cy="185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/>
            <p:nvPr/>
          </p:nvSpPr>
          <p:spPr>
            <a:xfrm>
              <a:off x="2054725" y="1287300"/>
              <a:ext cx="5484300" cy="270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57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Dataset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3330525"/>
            <a:ext cx="85206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sudah diolah dengan adanya 2 kolom yang di drop dan penambahan 6 kolom baru. Data yang sudah diolah ini memiliki 9994 baris dan 25 kolom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Cleaned Dataset bisa dilihat </a:t>
            </a:r>
            <a:r>
              <a:rPr lang="en" u="sng">
                <a:solidFill>
                  <a:schemeClr val="hlink"/>
                </a:solidFill>
                <a:hlinkClick r:id="rId3"/>
              </a:rPr>
              <a:t>disini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152388" y="1127150"/>
            <a:ext cx="8839225" cy="1986900"/>
            <a:chOff x="152400" y="993775"/>
            <a:chExt cx="8839225" cy="1986900"/>
          </a:xfrm>
        </p:grpSpPr>
        <p:pic>
          <p:nvPicPr>
            <p:cNvPr id="128" name="Google Shape;12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072850"/>
              <a:ext cx="8839199" cy="1907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0"/>
            <p:cNvSpPr/>
            <p:nvPr/>
          </p:nvSpPr>
          <p:spPr>
            <a:xfrm>
              <a:off x="4968925" y="993775"/>
              <a:ext cx="4022700" cy="19869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90250" y="1779450"/>
            <a:ext cx="5613600" cy="15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Memakai Google Sheets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557200"/>
            <a:ext cx="1298447" cy="129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