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Helvetica Neu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mtTV5X2rmPtB314ILbWWPA7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75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23.02.2022</a:t>
            </a:r>
            <a:endParaRPr sz="1200" b="0" i="0" u="none" strike="noStrike" cap="none">
              <a:solidFill>
                <a:schemeClr val="dk1"/>
              </a:solidFill>
              <a:latin typeface="Calibri"/>
              <a:ea typeface="Calibri"/>
              <a:cs typeface="Calibri"/>
              <a:sym typeface="Calibri"/>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Hello and welcome, my name is Benedict Opuni Debrah and today I will be presenting to you the results of the Data Analytics task.</a:t>
            </a: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17" name="Google Shape;417;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418" name="Google Shape;418;p1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very much for listening, please feel free to ask any questions that you may have!</a:t>
            </a:r>
            <a:endParaRPr/>
          </a:p>
        </p:txBody>
      </p:sp>
      <p:sp>
        <p:nvSpPr>
          <p:cNvPr id="420" name="Google Shape;420;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1" name="Google Shape;421;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p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117" name="Google Shape;117;p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agenda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recap the overall project to give a high level understanding of the business problem we're tackling and the specific requirements.</a:t>
            </a:r>
            <a:endParaRPr/>
          </a:p>
          <a:p>
            <a:pPr marL="0" lvl="0" indent="0" algn="l" rtl="0">
              <a:spcBef>
                <a:spcPts val="0"/>
              </a:spcBef>
              <a:spcAft>
                <a:spcPts val="0"/>
              </a:spcAft>
              <a:buNone/>
            </a:pPr>
            <a:r>
              <a:rPr lang="en-US"/>
              <a:t>2. We will dive into the specific problem that we, the Data Analytics team, have been focusing on and will give some background as to why this is such a big problem.</a:t>
            </a:r>
            <a:endParaRPr/>
          </a:p>
          <a:p>
            <a:pPr marL="0" lvl="0" indent="0" algn="l" rtl="0">
              <a:spcBef>
                <a:spcPts val="0"/>
              </a:spcBef>
              <a:spcAft>
                <a:spcPts val="0"/>
              </a:spcAft>
              <a:buNone/>
            </a:pPr>
            <a:r>
              <a:rPr lang="en-US"/>
              <a:t>3. After introducing the problem, I will go over the team responsible from our side in tackling this task.</a:t>
            </a:r>
            <a:endParaRPr/>
          </a:p>
          <a:p>
            <a:pPr marL="0" lvl="0" indent="0" algn="l" rtl="0">
              <a:spcBef>
                <a:spcPts val="0"/>
              </a:spcBef>
              <a:spcAft>
                <a:spcPts val="0"/>
              </a:spcAft>
              <a:buNone/>
            </a:pPr>
            <a:r>
              <a:rPr lang="en-US"/>
              <a:t>4. I will then go over the high-level process that we followed to complete this task, so that you have complete clarity in how we tackle these kinds of tasks.</a:t>
            </a:r>
            <a:endParaRPr/>
          </a:p>
          <a:p>
            <a:pPr marL="0" lvl="0" indent="0" algn="l" rtl="0">
              <a:spcBef>
                <a:spcPts val="0"/>
              </a:spcBef>
              <a:spcAft>
                <a:spcPts val="0"/>
              </a:spcAft>
              <a:buNone/>
            </a:pPr>
            <a:r>
              <a:rPr lang="en-US"/>
              <a:t>5. Finally, I will go over the all important results and I will present them as a series of insights and visualizations from our analysis.</a:t>
            </a:r>
            <a:endParaRPr/>
          </a:p>
          <a:p>
            <a:pPr marL="0" lvl="0" indent="0" algn="l" rtl="0">
              <a:spcBef>
                <a:spcPts val="0"/>
              </a:spcBef>
              <a:spcAft>
                <a:spcPts val="0"/>
              </a:spcAft>
              <a:buNone/>
            </a:pPr>
            <a:endParaRPr/>
          </a:p>
          <a:p>
            <a:pPr marL="0" lvl="0" indent="0" algn="l" rtl="0">
              <a:spcBef>
                <a:spcPts val="0"/>
              </a:spcBef>
              <a:spcAft>
                <a:spcPts val="0"/>
              </a:spcAft>
              <a:buNone/>
            </a:pPr>
            <a:r>
              <a:rPr lang="en-US"/>
              <a:t>To wrap up, I will summarize and open for any questions.</a:t>
            </a:r>
            <a:endParaRPr/>
          </a:p>
          <a:p>
            <a:pPr marL="0" lvl="0" indent="0" algn="l" rtl="0">
              <a:spcBef>
                <a:spcPts val="0"/>
              </a:spcBef>
              <a:spcAft>
                <a:spcPts val="0"/>
              </a:spcAft>
              <a:buNone/>
            </a:pPr>
            <a:endParaRPr/>
          </a:p>
        </p:txBody>
      </p:sp>
      <p:sp>
        <p:nvSpPr>
          <p:cNvPr id="119" name="Google Shape;119;p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0" name="Google Shape;120;p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1" name="Google Shape;141;p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142" name="Google Shape;142;p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spcBef>
                <a:spcPts val="0"/>
              </a:spcBef>
              <a:spcAft>
                <a:spcPts val="0"/>
              </a:spcAft>
              <a:buNone/>
            </a:pPr>
            <a:r>
              <a:rPr lang="en-US"/>
              <a:t>We, Accenture have embarked on a 3 month pilot with Social Buzz to focus on 3 main tasks, aligned with some of the biggest challenges that you're currently facing. </a:t>
            </a:r>
            <a:endParaRPr/>
          </a:p>
          <a:p>
            <a:pPr marL="0" lvl="0" indent="0" algn="l" rtl="0">
              <a:spcBef>
                <a:spcPts val="0"/>
              </a:spcBef>
              <a:spcAft>
                <a:spcPts val="0"/>
              </a:spcAft>
              <a:buNone/>
            </a:pPr>
            <a:endParaRPr/>
          </a:p>
          <a:p>
            <a:pPr marL="0" lvl="0" indent="0" algn="l" rtl="0">
              <a:spcBef>
                <a:spcPts val="0"/>
              </a:spcBef>
              <a:spcAft>
                <a:spcPts val="0"/>
              </a:spcAft>
              <a:buNone/>
            </a:pPr>
            <a:r>
              <a:rPr lang="en-US"/>
              <a:t>Social Buzz has reached huge scale in recent years to become recognized as a global unicorn company. We are here to help you manage this scale and to guide you in the right direction.</a:t>
            </a:r>
            <a:endParaRPr/>
          </a:p>
          <a:p>
            <a:pPr marL="0" lvl="0" indent="0" algn="l" rtl="0">
              <a:spcBef>
                <a:spcPts val="0"/>
              </a:spcBef>
              <a:spcAft>
                <a:spcPts val="0"/>
              </a:spcAft>
              <a:buNone/>
            </a:pPr>
            <a:endParaRPr/>
          </a:p>
          <a:p>
            <a:pPr marL="0" lvl="0" indent="0" algn="l" rtl="0">
              <a:spcBef>
                <a:spcPts val="0"/>
              </a:spcBef>
              <a:spcAft>
                <a:spcPts val="0"/>
              </a:spcAft>
              <a:buNone/>
            </a:pPr>
            <a:r>
              <a:rPr lang="en-US"/>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a:p>
          <a:p>
            <a:pPr marL="0" lvl="0" indent="0" algn="l" rtl="0">
              <a:spcBef>
                <a:spcPts val="0"/>
              </a:spcBef>
              <a:spcAft>
                <a:spcPts val="0"/>
              </a:spcAft>
              <a:buNone/>
            </a:pPr>
            <a:endParaRPr/>
          </a:p>
        </p:txBody>
      </p:sp>
      <p:sp>
        <p:nvSpPr>
          <p:cNvPr id="144" name="Google Shape;144;p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5" name="Google Shape;145;p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2" name="Google Shape;182;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183" name="Google Shape;183;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Focusing on the last point that I mentioned there, this is what the Data Analytics team has been specifically focused on.</a:t>
            </a:r>
            <a:endParaRPr/>
          </a:p>
          <a:p>
            <a:pPr marL="0" lvl="0" indent="0" algn="l" rtl="0">
              <a:spcBef>
                <a:spcPts val="0"/>
              </a:spcBef>
              <a:spcAft>
                <a:spcPts val="0"/>
              </a:spcAft>
              <a:buNone/>
            </a:pPr>
            <a:endParaRPr/>
          </a:p>
          <a:p>
            <a:pPr marL="0" lvl="0" indent="0" algn="l" rtl="0">
              <a:spcBef>
                <a:spcPts val="0"/>
              </a:spcBef>
              <a:spcAft>
                <a:spcPts val="0"/>
              </a:spcAft>
              <a:buNone/>
            </a:pPr>
            <a:r>
              <a:rPr lang="en-US"/>
              <a:t>Clearly with such grand scale, this comes with a lot of data and with such vast amounts of data comes challenges.</a:t>
            </a:r>
            <a:endParaRPr/>
          </a:p>
          <a:p>
            <a:pPr marL="0" lvl="0" indent="0" algn="l" rtl="0">
              <a:spcBef>
                <a:spcPts val="0"/>
              </a:spcBef>
              <a:spcAft>
                <a:spcPts val="0"/>
              </a:spcAft>
              <a:buNone/>
            </a:pPr>
            <a:endParaRPr/>
          </a:p>
          <a:p>
            <a:pPr marL="0" lvl="0" indent="0" algn="l" rtl="0">
              <a:spcBef>
                <a:spcPts val="0"/>
              </a:spcBef>
              <a:spcAft>
                <a:spcPts val="0"/>
              </a:spcAft>
              <a:buNone/>
            </a:pPr>
            <a:r>
              <a:rPr lang="en-US"/>
              <a:t>To give a background on how much data you've been creating:</a:t>
            </a:r>
            <a:endParaRPr/>
          </a:p>
          <a:p>
            <a:pPr marL="0" lvl="0" indent="0" algn="l" rtl="0">
              <a:spcBef>
                <a:spcPts val="0"/>
              </a:spcBef>
              <a:spcAft>
                <a:spcPts val="0"/>
              </a:spcAft>
              <a:buNone/>
            </a:pPr>
            <a:r>
              <a:rPr lang="en-US"/>
              <a:t>- You told us that your platform receives over 100000 posts per day which amounts to 36 500 000 posts every year, of which, this is all unstructured data making it very hard to make sense of.</a:t>
            </a:r>
            <a:endParaRPr/>
          </a:p>
          <a:p>
            <a:pPr marL="0" lvl="0" indent="0" algn="l" rtl="0">
              <a:spcBef>
                <a:spcPts val="0"/>
              </a:spcBef>
              <a:spcAft>
                <a:spcPts val="0"/>
              </a:spcAft>
              <a:buNone/>
            </a:pPr>
            <a:endParaRPr/>
          </a:p>
          <a:p>
            <a:pPr marL="0" lvl="0" indent="0" algn="l" rtl="0">
              <a:spcBef>
                <a:spcPts val="0"/>
              </a:spcBef>
              <a:spcAft>
                <a:spcPts val="0"/>
              </a:spcAft>
              <a:buNone/>
            </a:pPr>
            <a:r>
              <a:rPr lang="en-US"/>
              <a:t>In this day and age, content is king. Just look at some of the biggest platforms in the world, for example YouTube, Facebook and Netflix... they are all content businesses... </a:t>
            </a:r>
            <a:endParaRPr/>
          </a:p>
          <a:p>
            <a:pPr marL="0" lvl="0" indent="0" algn="l" rtl="0">
              <a:spcBef>
                <a:spcPts val="0"/>
              </a:spcBef>
              <a:spcAft>
                <a:spcPts val="0"/>
              </a:spcAft>
              <a:buNone/>
            </a:pPr>
            <a:endParaRPr/>
          </a:p>
          <a:p>
            <a:pPr marL="0" lvl="0" indent="0" algn="l" rtl="0">
              <a:spcBef>
                <a:spcPts val="0"/>
              </a:spcBef>
              <a:spcAft>
                <a:spcPts val="0"/>
              </a:spcAft>
              <a:buNone/>
            </a:pPr>
            <a:r>
              <a:rPr lang="en-US"/>
              <a:t>But how to capitalize on it when there is so much?</a:t>
            </a:r>
            <a:endParaRPr/>
          </a:p>
          <a:p>
            <a:pPr marL="0" lvl="0" indent="0" algn="l" rtl="0">
              <a:spcBef>
                <a:spcPts val="0"/>
              </a:spcBef>
              <a:spcAft>
                <a:spcPts val="0"/>
              </a:spcAft>
              <a:buNone/>
            </a:pPr>
            <a:endParaRPr/>
          </a:p>
          <a:p>
            <a:pPr marL="0" lvl="0" indent="0" algn="l" rtl="0">
              <a:spcBef>
                <a:spcPts val="0"/>
              </a:spcBef>
              <a:spcAft>
                <a:spcPts val="0"/>
              </a:spcAft>
              <a:buNone/>
            </a:pPr>
            <a:r>
              <a:rPr lang="en-US"/>
              <a:t>It's not just all about harvesting as much content as possible... The real value is in understanding and crunching this content to gain a deeper understanding of your audience and to therefore provide a more personalized and enjoyable experience. </a:t>
            </a:r>
            <a:endParaRPr/>
          </a:p>
          <a:p>
            <a:pPr marL="0" lvl="0" indent="0" algn="l" rtl="0">
              <a:spcBef>
                <a:spcPts val="0"/>
              </a:spcBef>
              <a:spcAft>
                <a:spcPts val="0"/>
              </a:spcAft>
              <a:buNone/>
            </a:pPr>
            <a:endParaRPr/>
          </a:p>
          <a:p>
            <a:pPr marL="0" lvl="0" indent="0" algn="l" rtl="0">
              <a:spcBef>
                <a:spcPts val="0"/>
              </a:spcBef>
              <a:spcAft>
                <a:spcPts val="0"/>
              </a:spcAft>
              <a:buNone/>
            </a:pPr>
            <a:r>
              <a:rPr lang="en-US"/>
              <a:t>And this is where out data analytics expertise comes in, with the insights that we've uncovered from this task, we can show you exactly how to take analytics to production at scale.</a:t>
            </a:r>
            <a:endParaRPr/>
          </a:p>
          <a:p>
            <a:pPr marL="0" lvl="0" indent="0" algn="l" rtl="0">
              <a:spcBef>
                <a:spcPts val="0"/>
              </a:spcBef>
              <a:spcAft>
                <a:spcPts val="0"/>
              </a:spcAft>
              <a:buNone/>
            </a:pPr>
            <a:endParaRPr/>
          </a:p>
        </p:txBody>
      </p:sp>
      <p:sp>
        <p:nvSpPr>
          <p:cNvPr id="185" name="Google Shape;185;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6" name="Google Shape;186;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4" name="Google Shape;244;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245" name="Google Shape;245;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your business.</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endParaRPr/>
          </a:p>
          <a:p>
            <a:pPr marL="0" lvl="0" indent="0" algn="l" rtl="0">
              <a:spcBef>
                <a:spcPts val="0"/>
              </a:spcBef>
              <a:spcAft>
                <a:spcPts val="0"/>
              </a:spcAft>
              <a:buNone/>
            </a:pPr>
            <a:endParaRPr/>
          </a:p>
        </p:txBody>
      </p:sp>
      <p:sp>
        <p:nvSpPr>
          <p:cNvPr id="247" name="Google Shape;247;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8" name="Google Shape;248;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9" name="Google Shape;289;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290" name="Google Shape;290;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From your data we found that you had a total of 16 unique categories of posts across your sample dataset. This includes things such as Food, Culture and Sport.</a:t>
            </a:r>
            <a:endParaRPr/>
          </a:p>
          <a:p>
            <a:pPr marL="0" lvl="0" indent="0" algn="l" rtl="0">
              <a:spcBef>
                <a:spcPts val="0"/>
              </a:spcBef>
              <a:spcAft>
                <a:spcPts val="0"/>
              </a:spcAft>
              <a:buNone/>
            </a:pPr>
            <a:endParaRPr/>
          </a:p>
          <a:p>
            <a:pPr marL="0" lvl="0" indent="0" algn="l" rtl="0">
              <a:spcBef>
                <a:spcPts val="0"/>
              </a:spcBef>
              <a:spcAft>
                <a:spcPts val="0"/>
              </a:spcAft>
              <a:buNone/>
            </a:pPr>
            <a:r>
              <a:rPr lang="en-US"/>
              <a:t>As well as this, there was 1</a:t>
            </a:r>
            <a:r>
              <a:rPr lang="en-US" b="0" i="0">
                <a:solidFill>
                  <a:srgbClr val="000000"/>
                </a:solidFill>
                <a:latin typeface="Helvetica Neue"/>
                <a:ea typeface="Helvetica Neue"/>
                <a:cs typeface="Helvetica Neue"/>
                <a:sym typeface="Helvetica Neue"/>
              </a:rPr>
              <a:t>14621</a:t>
            </a:r>
            <a:r>
              <a:rPr lang="en-US"/>
              <a:t> posts from just the Food category alone! People obviously really like food!</a:t>
            </a:r>
            <a:endParaRPr/>
          </a:p>
          <a:p>
            <a:pPr marL="0" lvl="0" indent="0" algn="l" rtl="0">
              <a:spcBef>
                <a:spcPts val="0"/>
              </a:spcBef>
              <a:spcAft>
                <a:spcPts val="0"/>
              </a:spcAft>
              <a:buNone/>
            </a:pPr>
            <a:endParaRPr/>
          </a:p>
          <a:p>
            <a:pPr marL="0" lvl="0" indent="0" algn="l" rtl="0">
              <a:spcBef>
                <a:spcPts val="0"/>
              </a:spcBef>
              <a:spcAft>
                <a:spcPts val="0"/>
              </a:spcAft>
              <a:buNone/>
            </a:pPr>
            <a:r>
              <a:rPr lang="en-US"/>
              <a:t>And also the most common month for users to post within was December, since this is such a seasonal month with so many holidays and events, this is interesting to know that people are most active during this month!</a:t>
            </a:r>
            <a:endParaRPr/>
          </a:p>
          <a:p>
            <a:pPr marL="0" lvl="0" indent="0" algn="l" rtl="0">
              <a:spcBef>
                <a:spcPts val="0"/>
              </a:spcBef>
              <a:spcAft>
                <a:spcPts val="0"/>
              </a:spcAft>
              <a:buNone/>
            </a:pPr>
            <a:endParaRPr/>
          </a:p>
          <a:p>
            <a:pPr marL="0" lvl="0" indent="0" algn="l" rtl="0">
              <a:spcBef>
                <a:spcPts val="0"/>
              </a:spcBef>
              <a:spcAft>
                <a:spcPts val="0"/>
              </a:spcAft>
              <a:buNone/>
            </a:pPr>
            <a:r>
              <a:rPr lang="en-US"/>
              <a:t>But now, onto the main question... which is... what were the top 5 most popular categories of posts?</a:t>
            </a:r>
            <a:endParaRPr/>
          </a:p>
          <a:p>
            <a:pPr marL="0" lvl="0" indent="0" algn="l" rtl="0">
              <a:spcBef>
                <a:spcPts val="0"/>
              </a:spcBef>
              <a:spcAft>
                <a:spcPts val="0"/>
              </a:spcAft>
              <a:buNone/>
            </a:pPr>
            <a:endParaRPr/>
          </a:p>
        </p:txBody>
      </p:sp>
      <p:sp>
        <p:nvSpPr>
          <p:cNvPr id="292" name="Google Shape;292;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93" name="Google Shape;293;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5" name="Google Shape;315;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316" name="Google Shape;316;p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From our analysis you can see that the top 5 most popular categories of posts were Technology, Animals, Travel, Science and  Culture in descending order.</a:t>
            </a:r>
            <a:endParaRPr/>
          </a:p>
          <a:p>
            <a:pPr marL="0" lvl="0" indent="0" algn="l" rtl="0">
              <a:spcBef>
                <a:spcPts val="0"/>
              </a:spcBef>
              <a:spcAft>
                <a:spcPts val="0"/>
              </a:spcAft>
              <a:buNone/>
            </a:pPr>
            <a:endParaRPr/>
          </a:p>
          <a:p>
            <a:pPr marL="0" lvl="0" indent="0" algn="l" rtl="0">
              <a:spcBef>
                <a:spcPts val="0"/>
              </a:spcBef>
              <a:spcAft>
                <a:spcPts val="0"/>
              </a:spcAft>
              <a:buNone/>
            </a:pPr>
            <a:r>
              <a:rPr lang="en-US"/>
              <a:t>Technology had an aggregate popularity score of almost 127947. It is very interesting to see both Technology and Science within the top 5, it really shows what people enjoy Modernization  as content. But also interesting to see Animals and Travels too. Clearly users favor "real-life" content on this platform.</a:t>
            </a:r>
            <a:endParaRPr/>
          </a:p>
          <a:p>
            <a:pPr marL="0" lvl="0" indent="0" algn="l" rtl="0">
              <a:spcBef>
                <a:spcPts val="0"/>
              </a:spcBef>
              <a:spcAft>
                <a:spcPts val="0"/>
              </a:spcAft>
              <a:buNone/>
            </a:pPr>
            <a:r>
              <a:rPr lang="en-US"/>
              <a:t>Furthermore Culture is an interesting category because the diverse life of people in different countries makes us unique. This presents a huge opportunity for</a:t>
            </a:r>
            <a:endParaRPr/>
          </a:p>
          <a:p>
            <a:pPr marL="0" lvl="0" indent="0" algn="l" rtl="0">
              <a:spcBef>
                <a:spcPts val="0"/>
              </a:spcBef>
              <a:spcAft>
                <a:spcPts val="0"/>
              </a:spcAft>
              <a:buNone/>
            </a:pPr>
            <a:r>
              <a:rPr lang="en-US"/>
              <a:t>you to differentiate your platform and to run specific content or events linked to this global spectacle.</a:t>
            </a:r>
            <a:endParaRPr/>
          </a:p>
          <a:p>
            <a:pPr marL="0" lvl="0" indent="0" algn="l" rtl="0">
              <a:spcBef>
                <a:spcPts val="0"/>
              </a:spcBef>
              <a:spcAft>
                <a:spcPts val="0"/>
              </a:spcAft>
              <a:buNone/>
            </a:pPr>
            <a:endParaRPr/>
          </a:p>
        </p:txBody>
      </p:sp>
      <p:sp>
        <p:nvSpPr>
          <p:cNvPr id="318" name="Google Shape;318;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9" name="Google Shape;319;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47" name="Google Shape;347;p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348" name="Google Shape;348;p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Additionally, you can see from this chart the % split of popularity between the top 5 categories. There is not much difference between each of them, Tech only outperforms Animals by 0.1% within the top 5.</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a:p>
          <a:p>
            <a:pPr marL="0" lvl="0" indent="0" algn="l" rtl="0">
              <a:spcBef>
                <a:spcPts val="0"/>
              </a:spcBef>
              <a:spcAft>
                <a:spcPts val="0"/>
              </a:spcAft>
              <a:buNone/>
            </a:pPr>
            <a:endParaRPr/>
          </a:p>
        </p:txBody>
      </p:sp>
      <p:sp>
        <p:nvSpPr>
          <p:cNvPr id="350" name="Google Shape;350;p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51" name="Google Shape;351;p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9" name="Google Shape;379;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23.02.2022</a:t>
            </a:r>
            <a:endParaRPr sz="1200">
              <a:solidFill>
                <a:schemeClr val="dk1"/>
              </a:solidFill>
              <a:latin typeface="Calibri"/>
              <a:ea typeface="Calibri"/>
              <a:cs typeface="Calibri"/>
              <a:sym typeface="Calibri"/>
            </a:endParaRPr>
          </a:p>
        </p:txBody>
      </p:sp>
      <p:sp>
        <p:nvSpPr>
          <p:cNvPr id="380" name="Google Shape;380;p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to summarize:</a:t>
            </a:r>
            <a:endParaRPr/>
          </a:p>
          <a:p>
            <a:pPr marL="0" lvl="0" indent="0" algn="l" rtl="0">
              <a:spcBef>
                <a:spcPts val="0"/>
              </a:spcBef>
              <a:spcAft>
                <a:spcPts val="0"/>
              </a:spcAft>
              <a:buNone/>
            </a:pPr>
            <a:endParaRPr/>
          </a:p>
          <a:p>
            <a:pPr marL="0" lvl="0" indent="0" algn="l" rtl="0">
              <a:spcBef>
                <a:spcPts val="0"/>
              </a:spcBef>
              <a:spcAft>
                <a:spcPts val="0"/>
              </a:spcAft>
              <a:buNone/>
            </a:pPr>
            <a:r>
              <a:rPr lang="en-US"/>
              <a:t>We tackled this task and found the top 5 most popular categories as asked, but we also went one step further.</a:t>
            </a:r>
            <a:endParaRPr/>
          </a:p>
          <a:p>
            <a:pPr marL="0" lvl="0" indent="0" algn="l" rtl="0">
              <a:spcBef>
                <a:spcPts val="0"/>
              </a:spcBef>
              <a:spcAft>
                <a:spcPts val="0"/>
              </a:spcAft>
              <a:buNone/>
            </a:pPr>
            <a:endParaRPr/>
          </a:p>
          <a:p>
            <a:pPr marL="0" lvl="0" indent="0" algn="l" rtl="0">
              <a:spcBef>
                <a:spcPts val="0"/>
              </a:spcBef>
              <a:spcAft>
                <a:spcPts val="0"/>
              </a:spcAft>
              <a:buNone/>
            </a:pPr>
            <a:r>
              <a:rPr lang="en-US"/>
              <a:t>- We found that Technology and Animals are the two most popular categories, suggesting that users like "real-life“ and modern  content</a:t>
            </a:r>
            <a:endParaRPr/>
          </a:p>
          <a:p>
            <a:pPr marL="0" lvl="0" indent="0" algn="l" rtl="0">
              <a:spcBef>
                <a:spcPts val="0"/>
              </a:spcBef>
              <a:spcAft>
                <a:spcPts val="0"/>
              </a:spcAft>
              <a:buNone/>
            </a:pPr>
            <a:r>
              <a:rPr lang="en-US"/>
              <a:t>- We also found that science was the third most popular, perhaps due to Science research projects initiated by the UN. This presents a massive opportunity for Social Buzz to ride on this global event.</a:t>
            </a:r>
            <a:endParaRPr/>
          </a:p>
          <a:p>
            <a:pPr marL="0" lvl="0" indent="0" algn="l" rtl="0">
              <a:spcBef>
                <a:spcPts val="0"/>
              </a:spcBef>
              <a:spcAft>
                <a:spcPts val="0"/>
              </a:spcAft>
              <a:buNone/>
            </a:pPr>
            <a:r>
              <a:rPr lang="en-US"/>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a:p>
          <a:p>
            <a:pPr marL="0" lvl="0" indent="0" algn="l" rtl="0">
              <a:spcBef>
                <a:spcPts val="0"/>
              </a:spcBef>
              <a:spcAft>
                <a:spcPts val="0"/>
              </a:spcAft>
              <a:buNone/>
            </a:pPr>
            <a:endParaRPr/>
          </a:p>
        </p:txBody>
      </p:sp>
      <p:sp>
        <p:nvSpPr>
          <p:cNvPr id="382" name="Google Shape;382;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83" name="Google Shape;383;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91"/>
        <p:cNvGrpSpPr/>
        <p:nvPr/>
      </p:nvGrpSpPr>
      <p:grpSpPr>
        <a:xfrm>
          <a:off x="0" y="0"/>
          <a:ext cx="0" cy="0"/>
          <a:chOff x="0" y="0"/>
          <a:chExt cx="0" cy="0"/>
        </a:xfrm>
      </p:grpSpPr>
      <p:sp>
        <p:nvSpPr>
          <p:cNvPr id="92" name="Google Shape;92;p1"/>
          <p:cNvSpPr/>
          <p:nvPr/>
        </p:nvSpPr>
        <p:spPr>
          <a:xfrm>
            <a:off x="16394731" y="0"/>
            <a:ext cx="1893269"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1"/>
          <p:cNvGrpSpPr/>
          <p:nvPr/>
        </p:nvGrpSpPr>
        <p:grpSpPr>
          <a:xfrm>
            <a:off x="6545735" y="406153"/>
            <a:ext cx="10042534" cy="9474693"/>
            <a:chOff x="0" y="0"/>
            <a:chExt cx="13390046" cy="12632924"/>
          </a:xfrm>
        </p:grpSpPr>
        <p:pic>
          <p:nvPicPr>
            <p:cNvPr id="94" name="Google Shape;94;p1"/>
            <p:cNvPicPr preferRelativeResize="0"/>
            <p:nvPr/>
          </p:nvPicPr>
          <p:blipFill rotWithShape="1">
            <a:blip r:embed="rId3">
              <a:alphaModFix amt="80000"/>
            </a:blip>
            <a:srcRect/>
            <a:stretch/>
          </p:blipFill>
          <p:spPr>
            <a:xfrm>
              <a:off x="6923321" y="0"/>
              <a:ext cx="3005065" cy="2794710"/>
            </a:xfrm>
            <a:prstGeom prst="rect">
              <a:avLst/>
            </a:prstGeom>
            <a:noFill/>
            <a:ln>
              <a:noFill/>
            </a:ln>
          </p:spPr>
        </p:pic>
        <p:pic>
          <p:nvPicPr>
            <p:cNvPr id="95" name="Google Shape;95;p1"/>
            <p:cNvPicPr preferRelativeResize="0"/>
            <p:nvPr/>
          </p:nvPicPr>
          <p:blipFill rotWithShape="1">
            <a:blip r:embed="rId3">
              <a:alphaModFix amt="80000"/>
            </a:blip>
            <a:srcRect/>
            <a:stretch/>
          </p:blipFill>
          <p:spPr>
            <a:xfrm>
              <a:off x="6923321" y="3279405"/>
              <a:ext cx="3005065" cy="2794710"/>
            </a:xfrm>
            <a:prstGeom prst="rect">
              <a:avLst/>
            </a:prstGeom>
            <a:noFill/>
            <a:ln>
              <a:noFill/>
            </a:ln>
          </p:spPr>
        </p:pic>
        <p:pic>
          <p:nvPicPr>
            <p:cNvPr id="96" name="Google Shape;96;p1"/>
            <p:cNvPicPr preferRelativeResize="0"/>
            <p:nvPr/>
          </p:nvPicPr>
          <p:blipFill rotWithShape="1">
            <a:blip r:embed="rId3">
              <a:alphaModFix amt="80000"/>
            </a:blip>
            <a:srcRect/>
            <a:stretch/>
          </p:blipFill>
          <p:spPr>
            <a:xfrm>
              <a:off x="6923321" y="6558809"/>
              <a:ext cx="3005065" cy="2794710"/>
            </a:xfrm>
            <a:prstGeom prst="rect">
              <a:avLst/>
            </a:prstGeom>
            <a:noFill/>
            <a:ln>
              <a:noFill/>
            </a:ln>
          </p:spPr>
        </p:pic>
        <p:pic>
          <p:nvPicPr>
            <p:cNvPr id="97" name="Google Shape;97;p1"/>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98" name="Google Shape;98;p1"/>
            <p:cNvPicPr preferRelativeResize="0"/>
            <p:nvPr/>
          </p:nvPicPr>
          <p:blipFill rotWithShape="1">
            <a:blip r:embed="rId3">
              <a:alphaModFix amt="80000"/>
            </a:blip>
            <a:srcRect/>
            <a:stretch/>
          </p:blipFill>
          <p:spPr>
            <a:xfrm>
              <a:off x="3461660" y="0"/>
              <a:ext cx="3005065" cy="2794710"/>
            </a:xfrm>
            <a:prstGeom prst="rect">
              <a:avLst/>
            </a:prstGeom>
            <a:noFill/>
            <a:ln>
              <a:noFill/>
            </a:ln>
          </p:spPr>
        </p:pic>
        <p:pic>
          <p:nvPicPr>
            <p:cNvPr id="99" name="Google Shape;99;p1"/>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00" name="Google Shape;100;p1"/>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01" name="Google Shape;101;p1"/>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02" name="Google Shape;102;p1"/>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03" name="Google Shape;103;p1"/>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04" name="Google Shape;104;p1"/>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05" name="Google Shape;105;p1"/>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06" name="Google Shape;106;p1"/>
            <p:cNvPicPr preferRelativeResize="0"/>
            <p:nvPr/>
          </p:nvPicPr>
          <p:blipFill rotWithShape="1">
            <a:blip r:embed="rId3">
              <a:alphaModFix amt="80000"/>
            </a:blip>
            <a:srcRect/>
            <a:stretch/>
          </p:blipFill>
          <p:spPr>
            <a:xfrm>
              <a:off x="10384981" y="0"/>
              <a:ext cx="3005065" cy="2794710"/>
            </a:xfrm>
            <a:prstGeom prst="rect">
              <a:avLst/>
            </a:prstGeom>
            <a:noFill/>
            <a:ln>
              <a:noFill/>
            </a:ln>
          </p:spPr>
        </p:pic>
        <p:pic>
          <p:nvPicPr>
            <p:cNvPr id="107" name="Google Shape;107;p1"/>
            <p:cNvPicPr preferRelativeResize="0"/>
            <p:nvPr/>
          </p:nvPicPr>
          <p:blipFill rotWithShape="1">
            <a:blip r:embed="rId3">
              <a:alphaModFix amt="80000"/>
            </a:blip>
            <a:srcRect/>
            <a:stretch/>
          </p:blipFill>
          <p:spPr>
            <a:xfrm>
              <a:off x="10384981" y="3279405"/>
              <a:ext cx="3005065" cy="2794710"/>
            </a:xfrm>
            <a:prstGeom prst="rect">
              <a:avLst/>
            </a:prstGeom>
            <a:noFill/>
            <a:ln>
              <a:noFill/>
            </a:ln>
          </p:spPr>
        </p:pic>
        <p:pic>
          <p:nvPicPr>
            <p:cNvPr id="108" name="Google Shape;108;p1"/>
            <p:cNvPicPr preferRelativeResize="0"/>
            <p:nvPr/>
          </p:nvPicPr>
          <p:blipFill rotWithShape="1">
            <a:blip r:embed="rId3">
              <a:alphaModFix amt="80000"/>
            </a:blip>
            <a:srcRect/>
            <a:stretch/>
          </p:blipFill>
          <p:spPr>
            <a:xfrm>
              <a:off x="10384981" y="6558809"/>
              <a:ext cx="3005065" cy="2794710"/>
            </a:xfrm>
            <a:prstGeom prst="rect">
              <a:avLst/>
            </a:prstGeom>
            <a:noFill/>
            <a:ln>
              <a:noFill/>
            </a:ln>
          </p:spPr>
        </p:pic>
        <p:pic>
          <p:nvPicPr>
            <p:cNvPr id="109" name="Google Shape;109;p1"/>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10" name="Google Shape;110;p1"/>
          <p:cNvGrpSpPr/>
          <p:nvPr/>
        </p:nvGrpSpPr>
        <p:grpSpPr>
          <a:xfrm>
            <a:off x="768990" y="802644"/>
            <a:ext cx="8750844" cy="8318193"/>
            <a:chOff x="-1" y="-1"/>
            <a:chExt cx="11667792" cy="11090924"/>
          </a:xfrm>
        </p:grpSpPr>
        <p:sp>
          <p:nvSpPr>
            <p:cNvPr id="111" name="Google Shape;111;p1"/>
            <p:cNvSpPr/>
            <p:nvPr/>
          </p:nvSpPr>
          <p:spPr>
            <a:xfrm>
              <a:off x="1931835" y="1354967"/>
              <a:ext cx="9735956" cy="9735956"/>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1"/>
            <p:cNvPicPr preferRelativeResize="0"/>
            <p:nvPr/>
          </p:nvPicPr>
          <p:blipFill rotWithShape="1">
            <a:blip r:embed="rId4">
              <a:alphaModFix/>
            </a:blip>
            <a:srcRect b="320"/>
            <a:stretch/>
          </p:blipFill>
          <p:spPr>
            <a:xfrm rot="-5115457">
              <a:off x="396140" y="376277"/>
              <a:ext cx="9735956" cy="9756713"/>
            </a:xfrm>
            <a:prstGeom prst="rect">
              <a:avLst/>
            </a:prstGeom>
            <a:noFill/>
            <a:ln>
              <a:noFill/>
            </a:ln>
          </p:spPr>
        </p:pic>
      </p:grpSp>
      <p:sp>
        <p:nvSpPr>
          <p:cNvPr id="113" name="Google Shape;113;p1"/>
          <p:cNvSpPr txBox="1"/>
          <p:nvPr/>
        </p:nvSpPr>
        <p:spPr>
          <a:xfrm>
            <a:off x="1875421" y="2608419"/>
            <a:ext cx="5482998" cy="2846933"/>
          </a:xfrm>
          <a:prstGeom prst="rect">
            <a:avLst/>
          </a:prstGeom>
          <a:noFill/>
          <a:ln>
            <a:noFill/>
          </a:ln>
        </p:spPr>
        <p:txBody>
          <a:bodyPr spcFirstLastPara="1" wrap="square" lIns="0" tIns="0" rIns="0" bIns="0" anchor="t" anchorCtr="0">
            <a:spAutoFit/>
          </a:bodyPr>
          <a:lstStyle/>
          <a:p>
            <a:pPr marL="0" marR="0" lvl="0" indent="0" algn="ctr" rtl="0">
              <a:lnSpc>
                <a:spcPct val="104993"/>
              </a:lnSpc>
              <a:spcBef>
                <a:spcPts val="0"/>
              </a:spcBef>
              <a:spcAft>
                <a:spcPts val="0"/>
              </a:spcAft>
              <a:buNone/>
            </a:pPr>
            <a:r>
              <a:rPr lang="en-US" sz="10533">
                <a:solidFill>
                  <a:srgbClr val="FFFFFF"/>
                </a:solidFill>
                <a:latin typeface="Georgia"/>
                <a:ea typeface="Georgia"/>
                <a:cs typeface="Georgia"/>
                <a:sym typeface="Georgia"/>
              </a:rPr>
              <a:t>Data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422"/>
        <p:cNvGrpSpPr/>
        <p:nvPr/>
      </p:nvGrpSpPr>
      <p:grpSpPr>
        <a:xfrm>
          <a:off x="0" y="0"/>
          <a:ext cx="0" cy="0"/>
          <a:chOff x="0" y="0"/>
          <a:chExt cx="0" cy="0"/>
        </a:xfrm>
      </p:grpSpPr>
      <p:sp>
        <p:nvSpPr>
          <p:cNvPr id="423" name="Google Shape;423;p11"/>
          <p:cNvSpPr txBox="1"/>
          <p:nvPr/>
        </p:nvSpPr>
        <p:spPr>
          <a:xfrm>
            <a:off x="5421913" y="5552246"/>
            <a:ext cx="5385738" cy="43858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FFFFFF"/>
                </a:solidFill>
                <a:latin typeface="Georgia"/>
                <a:ea typeface="Georgia"/>
                <a:cs typeface="Georgia"/>
                <a:sym typeface="Georgia"/>
              </a:rPr>
              <a:t>ANY QUESTIONS?</a:t>
            </a:r>
            <a:endParaRPr/>
          </a:p>
        </p:txBody>
      </p:sp>
      <p:grpSp>
        <p:nvGrpSpPr>
          <p:cNvPr id="424" name="Google Shape;424;p11"/>
          <p:cNvGrpSpPr/>
          <p:nvPr/>
        </p:nvGrpSpPr>
        <p:grpSpPr>
          <a:xfrm>
            <a:off x="728428" y="3599225"/>
            <a:ext cx="3546595" cy="3371248"/>
            <a:chOff x="0" y="0"/>
            <a:chExt cx="4728794" cy="4494997"/>
          </a:xfrm>
        </p:grpSpPr>
        <p:sp>
          <p:nvSpPr>
            <p:cNvPr id="425" name="Google Shape;425;p11"/>
            <p:cNvSpPr/>
            <p:nvPr/>
          </p:nvSpPr>
          <p:spPr>
            <a:xfrm>
              <a:off x="782946" y="549149"/>
              <a:ext cx="3945848" cy="3945848"/>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11"/>
            <p:cNvPicPr preferRelativeResize="0"/>
            <p:nvPr/>
          </p:nvPicPr>
          <p:blipFill rotWithShape="1">
            <a:blip r:embed="rId3">
              <a:alphaModFix/>
            </a:blip>
            <a:srcRect b="320"/>
            <a:stretch/>
          </p:blipFill>
          <p:spPr>
            <a:xfrm rot="-5115457">
              <a:off x="160550" y="152500"/>
              <a:ext cx="3945848" cy="3954260"/>
            </a:xfrm>
            <a:prstGeom prst="rect">
              <a:avLst/>
            </a:prstGeom>
            <a:noFill/>
            <a:ln>
              <a:noFill/>
            </a:ln>
          </p:spPr>
        </p:pic>
      </p:grpSp>
      <p:sp>
        <p:nvSpPr>
          <p:cNvPr id="427" name="Google Shape;427;p11"/>
          <p:cNvSpPr txBox="1"/>
          <p:nvPr/>
        </p:nvSpPr>
        <p:spPr>
          <a:xfrm>
            <a:off x="4498624" y="4119201"/>
            <a:ext cx="5729829" cy="1231106"/>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8000">
                <a:solidFill>
                  <a:srgbClr val="FFFFFF"/>
                </a:solidFill>
                <a:latin typeface="Georgia"/>
                <a:ea typeface="Georgia"/>
                <a:cs typeface="Georgia"/>
                <a:sym typeface="Georgia"/>
              </a:rPr>
              <a:t>Thank you!</a:t>
            </a:r>
            <a:endParaRPr/>
          </a:p>
        </p:txBody>
      </p:sp>
      <p:grpSp>
        <p:nvGrpSpPr>
          <p:cNvPr id="428" name="Google Shape;428;p11"/>
          <p:cNvGrpSpPr/>
          <p:nvPr/>
        </p:nvGrpSpPr>
        <p:grpSpPr>
          <a:xfrm>
            <a:off x="517113" y="-1140306"/>
            <a:ext cx="17253775" cy="2017079"/>
            <a:chOff x="0" y="0"/>
            <a:chExt cx="23005033" cy="2689439"/>
          </a:xfrm>
        </p:grpSpPr>
        <p:pic>
          <p:nvPicPr>
            <p:cNvPr id="429" name="Google Shape;429;p1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430" name="Google Shape;430;p1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431" name="Google Shape;431;p1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432" name="Google Shape;432;p1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433" name="Google Shape;433;p1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434" name="Google Shape;434;p1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435" name="Google Shape;435;p11"/>
            <p:cNvPicPr preferRelativeResize="0"/>
            <p:nvPr/>
          </p:nvPicPr>
          <p:blipFill rotWithShape="1">
            <a:blip r:embed="rId4">
              <a:alphaModFix amt="80000"/>
            </a:blip>
            <a:srcRect/>
            <a:stretch/>
          </p:blipFill>
          <p:spPr>
            <a:xfrm>
              <a:off x="0" y="0"/>
              <a:ext cx="2891870" cy="2689439"/>
            </a:xfrm>
            <a:prstGeom prst="rect">
              <a:avLst/>
            </a:prstGeom>
            <a:noFill/>
            <a:ln>
              <a:noFill/>
            </a:ln>
          </p:spPr>
        </p:pic>
      </p:grpSp>
      <p:grpSp>
        <p:nvGrpSpPr>
          <p:cNvPr id="436" name="Google Shape;436;p11"/>
          <p:cNvGrpSpPr/>
          <p:nvPr/>
        </p:nvGrpSpPr>
        <p:grpSpPr>
          <a:xfrm>
            <a:off x="517113" y="9394369"/>
            <a:ext cx="17253775" cy="2017079"/>
            <a:chOff x="0" y="0"/>
            <a:chExt cx="23005033" cy="2689439"/>
          </a:xfrm>
        </p:grpSpPr>
        <p:pic>
          <p:nvPicPr>
            <p:cNvPr id="437" name="Google Shape;437;p1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438" name="Google Shape;438;p1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439" name="Google Shape;439;p1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440" name="Google Shape;440;p1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441" name="Google Shape;441;p1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442" name="Google Shape;442;p1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443" name="Google Shape;443;p11"/>
            <p:cNvPicPr preferRelativeResize="0"/>
            <p:nvPr/>
          </p:nvPicPr>
          <p:blipFill rotWithShape="1">
            <a:blip r:embed="rId4">
              <a:alphaModFix amt="80000"/>
            </a:blip>
            <a:srcRect/>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2"/>
          <p:cNvGrpSpPr/>
          <p:nvPr/>
        </p:nvGrpSpPr>
        <p:grpSpPr>
          <a:xfrm>
            <a:off x="1809297" y="3285301"/>
            <a:ext cx="9785738" cy="5169894"/>
            <a:chOff x="0" y="0"/>
            <a:chExt cx="11564591" cy="3808135"/>
          </a:xfrm>
        </p:grpSpPr>
        <p:sp>
          <p:nvSpPr>
            <p:cNvPr id="123" name="Google Shape;123;p2"/>
            <p:cNvSpPr txBox="1"/>
            <p:nvPr/>
          </p:nvSpPr>
          <p:spPr>
            <a:xfrm>
              <a:off x="0" y="0"/>
              <a:ext cx="11564591" cy="9068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a:solidFill>
                    <a:srgbClr val="000000"/>
                  </a:solidFill>
                  <a:latin typeface="Georgia"/>
                  <a:ea typeface="Georgia"/>
                  <a:cs typeface="Georgia"/>
                  <a:sym typeface="Georgia"/>
                </a:rPr>
                <a:t>Today's agenda</a:t>
              </a:r>
              <a:endParaRPr/>
            </a:p>
          </p:txBody>
        </p:sp>
        <p:sp>
          <p:nvSpPr>
            <p:cNvPr id="124" name="Google Shape;124;p2"/>
            <p:cNvSpPr txBox="1"/>
            <p:nvPr/>
          </p:nvSpPr>
          <p:spPr>
            <a:xfrm>
              <a:off x="0" y="2298167"/>
              <a:ext cx="11564591" cy="1509968"/>
            </a:xfrm>
            <a:prstGeom prst="rect">
              <a:avLst/>
            </a:prstGeom>
            <a:noFill/>
            <a:ln>
              <a:noFill/>
            </a:ln>
          </p:spPr>
          <p:txBody>
            <a:bodyPr spcFirstLastPara="1" wrap="square" lIns="0" tIns="0" rIns="0" bIns="0" anchor="t" anchorCtr="0">
              <a:spAutoFit/>
            </a:bodyPr>
            <a:lstStyle/>
            <a:p>
              <a:pPr marL="0" marR="0" lvl="0" indent="0" algn="l" rtl="0">
                <a:lnSpc>
                  <a:spcPct val="110833"/>
                </a:lnSpc>
                <a:spcBef>
                  <a:spcPts val="0"/>
                </a:spcBef>
                <a:spcAft>
                  <a:spcPts val="0"/>
                </a:spcAft>
                <a:buNone/>
              </a:pPr>
              <a:r>
                <a:rPr lang="en-US" sz="2400" dirty="0">
                  <a:solidFill>
                    <a:srgbClr val="000000"/>
                  </a:solidFill>
                  <a:latin typeface="Arial"/>
                  <a:ea typeface="Arial"/>
                  <a:cs typeface="Arial"/>
                  <a:sym typeface="Arial"/>
                </a:rPr>
                <a:t>Project recap</a:t>
              </a:r>
              <a:endParaRPr dirty="0"/>
            </a:p>
            <a:p>
              <a:pPr marL="0" marR="0" lvl="0" indent="0" algn="l" rtl="0">
                <a:lnSpc>
                  <a:spcPct val="110833"/>
                </a:lnSpc>
                <a:spcBef>
                  <a:spcPts val="0"/>
                </a:spcBef>
                <a:spcAft>
                  <a:spcPts val="0"/>
                </a:spcAft>
                <a:buNone/>
              </a:pPr>
              <a:r>
                <a:rPr lang="en-US" sz="2400" dirty="0">
                  <a:solidFill>
                    <a:srgbClr val="000000"/>
                  </a:solidFill>
                  <a:latin typeface="Arial"/>
                  <a:ea typeface="Arial"/>
                  <a:cs typeface="Arial"/>
                  <a:sym typeface="Arial"/>
                </a:rPr>
                <a:t>Problem</a:t>
              </a:r>
              <a:endParaRPr dirty="0"/>
            </a:p>
            <a:p>
              <a:pPr marL="0" marR="0" lvl="0" indent="0" algn="l" rtl="0">
                <a:lnSpc>
                  <a:spcPct val="110833"/>
                </a:lnSpc>
                <a:spcBef>
                  <a:spcPts val="0"/>
                </a:spcBef>
                <a:spcAft>
                  <a:spcPts val="0"/>
                </a:spcAft>
                <a:buNone/>
              </a:pPr>
              <a:r>
                <a:rPr lang="en-US" sz="2400" dirty="0">
                  <a:solidFill>
                    <a:srgbClr val="000000"/>
                  </a:solidFill>
                  <a:latin typeface="Arial"/>
                  <a:ea typeface="Arial"/>
                  <a:cs typeface="Arial"/>
                  <a:sym typeface="Arial"/>
                </a:rPr>
                <a:t>Process</a:t>
              </a:r>
              <a:endParaRPr dirty="0"/>
            </a:p>
            <a:p>
              <a:pPr marL="0" marR="0" lvl="0" indent="0" algn="l" rtl="0">
                <a:lnSpc>
                  <a:spcPct val="110833"/>
                </a:lnSpc>
                <a:spcBef>
                  <a:spcPts val="0"/>
                </a:spcBef>
                <a:spcAft>
                  <a:spcPts val="0"/>
                </a:spcAft>
                <a:buNone/>
              </a:pPr>
              <a:r>
                <a:rPr lang="en-US" sz="2400" dirty="0">
                  <a:solidFill>
                    <a:srgbClr val="000000"/>
                  </a:solidFill>
                  <a:latin typeface="Arial"/>
                  <a:ea typeface="Arial"/>
                  <a:cs typeface="Arial"/>
                  <a:sym typeface="Arial"/>
                </a:rPr>
                <a:t>Insights</a:t>
              </a:r>
              <a:endParaRPr dirty="0"/>
            </a:p>
            <a:p>
              <a:pPr marL="0" marR="0" lvl="0" indent="0" algn="l" rtl="0">
                <a:lnSpc>
                  <a:spcPct val="110833"/>
                </a:lnSpc>
                <a:spcBef>
                  <a:spcPts val="0"/>
                </a:spcBef>
                <a:spcAft>
                  <a:spcPts val="0"/>
                </a:spcAft>
                <a:buNone/>
              </a:pPr>
              <a:r>
                <a:rPr lang="en-US" sz="2400" dirty="0">
                  <a:solidFill>
                    <a:srgbClr val="000000"/>
                  </a:solidFill>
                  <a:latin typeface="Arial"/>
                  <a:ea typeface="Arial"/>
                  <a:cs typeface="Arial"/>
                  <a:sym typeface="Arial"/>
                </a:rPr>
                <a:t>Summary</a:t>
              </a:r>
              <a:endParaRPr dirty="0"/>
            </a:p>
          </p:txBody>
        </p:sp>
      </p:grpSp>
      <p:grpSp>
        <p:nvGrpSpPr>
          <p:cNvPr id="125" name="Google Shape;125;p2"/>
          <p:cNvGrpSpPr/>
          <p:nvPr/>
        </p:nvGrpSpPr>
        <p:grpSpPr>
          <a:xfrm>
            <a:off x="15307242" y="-1685151"/>
            <a:ext cx="3545508" cy="3370302"/>
            <a:chOff x="0" y="0"/>
            <a:chExt cx="4727344" cy="4493736"/>
          </a:xfrm>
        </p:grpSpPr>
        <p:sp>
          <p:nvSpPr>
            <p:cNvPr id="126" name="Google Shape;126;p2"/>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2"/>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28" name="Google Shape;128;p2"/>
          <p:cNvGrpSpPr/>
          <p:nvPr/>
        </p:nvGrpSpPr>
        <p:grpSpPr>
          <a:xfrm>
            <a:off x="13610070" y="3458349"/>
            <a:ext cx="3545508" cy="3370302"/>
            <a:chOff x="0" y="0"/>
            <a:chExt cx="4727344" cy="4493736"/>
          </a:xfrm>
        </p:grpSpPr>
        <p:sp>
          <p:nvSpPr>
            <p:cNvPr id="129" name="Google Shape;129;p2"/>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2"/>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31" name="Google Shape;131;p2"/>
          <p:cNvGrpSpPr/>
          <p:nvPr/>
        </p:nvGrpSpPr>
        <p:grpSpPr>
          <a:xfrm>
            <a:off x="11912898" y="8601849"/>
            <a:ext cx="3545508" cy="3370302"/>
            <a:chOff x="0" y="0"/>
            <a:chExt cx="4727344" cy="4493736"/>
          </a:xfrm>
        </p:grpSpPr>
        <p:sp>
          <p:nvSpPr>
            <p:cNvPr id="132" name="Google Shape;132;p2"/>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 name="Google Shape;133;p2"/>
            <p:cNvPicPr preferRelativeResize="0"/>
            <p:nvPr/>
          </p:nvPicPr>
          <p:blipFill rotWithShape="1">
            <a:blip r:embed="rId3">
              <a:alphaModFix/>
            </a:blip>
            <a:srcRect b="320"/>
            <a:stretch/>
          </p:blipFill>
          <p:spPr>
            <a:xfrm>
              <a:off x="0" y="0"/>
              <a:ext cx="4083272" cy="4091977"/>
            </a:xfrm>
            <a:prstGeom prst="rect">
              <a:avLst/>
            </a:prstGeom>
            <a:noFill/>
            <a:ln>
              <a:noFill/>
            </a:ln>
          </p:spPr>
        </p:pic>
      </p:grpSp>
      <p:grpSp>
        <p:nvGrpSpPr>
          <p:cNvPr id="134" name="Google Shape;134;p2"/>
          <p:cNvGrpSpPr/>
          <p:nvPr/>
        </p:nvGrpSpPr>
        <p:grpSpPr>
          <a:xfrm>
            <a:off x="-927557" y="406153"/>
            <a:ext cx="2253799" cy="9474693"/>
            <a:chOff x="0" y="0"/>
            <a:chExt cx="3005065" cy="12632924"/>
          </a:xfrm>
        </p:grpSpPr>
        <p:pic>
          <p:nvPicPr>
            <p:cNvPr id="135" name="Google Shape;135;p2"/>
            <p:cNvPicPr preferRelativeResize="0"/>
            <p:nvPr/>
          </p:nvPicPr>
          <p:blipFill rotWithShape="1">
            <a:blip r:embed="rId4">
              <a:alphaModFix amt="80000"/>
            </a:blip>
            <a:srcRect/>
            <a:stretch/>
          </p:blipFill>
          <p:spPr>
            <a:xfrm>
              <a:off x="0" y="0"/>
              <a:ext cx="3005065" cy="2794710"/>
            </a:xfrm>
            <a:prstGeom prst="rect">
              <a:avLst/>
            </a:prstGeom>
            <a:noFill/>
            <a:ln>
              <a:noFill/>
            </a:ln>
          </p:spPr>
        </p:pic>
        <p:pic>
          <p:nvPicPr>
            <p:cNvPr id="136" name="Google Shape;136;p2"/>
            <p:cNvPicPr preferRelativeResize="0"/>
            <p:nvPr/>
          </p:nvPicPr>
          <p:blipFill rotWithShape="1">
            <a:blip r:embed="rId4">
              <a:alphaModFix amt="80000"/>
            </a:blip>
            <a:srcRect/>
            <a:stretch/>
          </p:blipFill>
          <p:spPr>
            <a:xfrm>
              <a:off x="0" y="3279405"/>
              <a:ext cx="3005065" cy="2794710"/>
            </a:xfrm>
            <a:prstGeom prst="rect">
              <a:avLst/>
            </a:prstGeom>
            <a:noFill/>
            <a:ln>
              <a:noFill/>
            </a:ln>
          </p:spPr>
        </p:pic>
        <p:pic>
          <p:nvPicPr>
            <p:cNvPr id="137" name="Google Shape;137;p2"/>
            <p:cNvPicPr preferRelativeResize="0"/>
            <p:nvPr/>
          </p:nvPicPr>
          <p:blipFill rotWithShape="1">
            <a:blip r:embed="rId4">
              <a:alphaModFix amt="80000"/>
            </a:blip>
            <a:srcRect/>
            <a:stretch/>
          </p:blipFill>
          <p:spPr>
            <a:xfrm>
              <a:off x="0" y="6558809"/>
              <a:ext cx="3005065" cy="2794710"/>
            </a:xfrm>
            <a:prstGeom prst="rect">
              <a:avLst/>
            </a:prstGeom>
            <a:noFill/>
            <a:ln>
              <a:noFill/>
            </a:ln>
          </p:spPr>
        </p:pic>
        <p:pic>
          <p:nvPicPr>
            <p:cNvPr id="138" name="Google Shape;138;p2"/>
            <p:cNvPicPr preferRelativeResize="0"/>
            <p:nvPr/>
          </p:nvPicPr>
          <p:blipFill rotWithShape="1">
            <a:blip r:embed="rId4">
              <a:alphaModFix amt="80000"/>
            </a:blip>
            <a:srcRect/>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146"/>
        <p:cNvGrpSpPr/>
        <p:nvPr/>
      </p:nvGrpSpPr>
      <p:grpSpPr>
        <a:xfrm>
          <a:off x="0" y="0"/>
          <a:ext cx="0" cy="0"/>
          <a:chOff x="0" y="0"/>
          <a:chExt cx="0" cy="0"/>
        </a:xfrm>
      </p:grpSpPr>
      <p:grpSp>
        <p:nvGrpSpPr>
          <p:cNvPr id="147" name="Google Shape;147;p3"/>
          <p:cNvGrpSpPr/>
          <p:nvPr/>
        </p:nvGrpSpPr>
        <p:grpSpPr>
          <a:xfrm>
            <a:off x="517113" y="584601"/>
            <a:ext cx="17253775" cy="9117799"/>
            <a:chOff x="0" y="0"/>
            <a:chExt cx="23005033" cy="12157065"/>
          </a:xfrm>
        </p:grpSpPr>
        <p:pic>
          <p:nvPicPr>
            <p:cNvPr id="148" name="Google Shape;148;p3"/>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149" name="Google Shape;149;p3"/>
            <p:cNvPicPr preferRelativeResize="0"/>
            <p:nvPr/>
          </p:nvPicPr>
          <p:blipFill rotWithShape="1">
            <a:blip r:embed="rId3">
              <a:alphaModFix amt="80000"/>
            </a:blip>
            <a:srcRect/>
            <a:stretch/>
          </p:blipFill>
          <p:spPr>
            <a:xfrm>
              <a:off x="16760969" y="3155875"/>
              <a:ext cx="2891870" cy="2689439"/>
            </a:xfrm>
            <a:prstGeom prst="rect">
              <a:avLst/>
            </a:prstGeom>
            <a:noFill/>
            <a:ln>
              <a:noFill/>
            </a:ln>
          </p:spPr>
        </p:pic>
        <p:pic>
          <p:nvPicPr>
            <p:cNvPr id="150" name="Google Shape;150;p3"/>
            <p:cNvPicPr preferRelativeResize="0"/>
            <p:nvPr/>
          </p:nvPicPr>
          <p:blipFill rotWithShape="1">
            <a:blip r:embed="rId3">
              <a:alphaModFix amt="80000"/>
            </a:blip>
            <a:srcRect/>
            <a:stretch/>
          </p:blipFill>
          <p:spPr>
            <a:xfrm>
              <a:off x="16760969" y="6311751"/>
              <a:ext cx="2891870" cy="2689439"/>
            </a:xfrm>
            <a:prstGeom prst="rect">
              <a:avLst/>
            </a:prstGeom>
            <a:noFill/>
            <a:ln>
              <a:noFill/>
            </a:ln>
          </p:spPr>
        </p:pic>
        <p:pic>
          <p:nvPicPr>
            <p:cNvPr id="151" name="Google Shape;151;p3"/>
            <p:cNvPicPr preferRelativeResize="0"/>
            <p:nvPr/>
          </p:nvPicPr>
          <p:blipFill rotWithShape="1">
            <a:blip r:embed="rId3">
              <a:alphaModFix amt="80000"/>
            </a:blip>
            <a:srcRect/>
            <a:stretch/>
          </p:blipFill>
          <p:spPr>
            <a:xfrm>
              <a:off x="16760969" y="9467626"/>
              <a:ext cx="2891870" cy="2689439"/>
            </a:xfrm>
            <a:prstGeom prst="rect">
              <a:avLst/>
            </a:prstGeom>
            <a:noFill/>
            <a:ln>
              <a:noFill/>
            </a:ln>
          </p:spPr>
        </p:pic>
        <p:pic>
          <p:nvPicPr>
            <p:cNvPr id="152" name="Google Shape;152;p3"/>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153" name="Google Shape;153;p3"/>
            <p:cNvPicPr preferRelativeResize="0"/>
            <p:nvPr/>
          </p:nvPicPr>
          <p:blipFill rotWithShape="1">
            <a:blip r:embed="rId3">
              <a:alphaModFix amt="80000"/>
            </a:blip>
            <a:srcRect/>
            <a:stretch/>
          </p:blipFill>
          <p:spPr>
            <a:xfrm>
              <a:off x="13408776" y="3155875"/>
              <a:ext cx="2891870" cy="2689439"/>
            </a:xfrm>
            <a:prstGeom prst="rect">
              <a:avLst/>
            </a:prstGeom>
            <a:noFill/>
            <a:ln>
              <a:noFill/>
            </a:ln>
          </p:spPr>
        </p:pic>
        <p:pic>
          <p:nvPicPr>
            <p:cNvPr id="154" name="Google Shape;154;p3"/>
            <p:cNvPicPr preferRelativeResize="0"/>
            <p:nvPr/>
          </p:nvPicPr>
          <p:blipFill rotWithShape="1">
            <a:blip r:embed="rId3">
              <a:alphaModFix amt="80000"/>
            </a:blip>
            <a:srcRect/>
            <a:stretch/>
          </p:blipFill>
          <p:spPr>
            <a:xfrm>
              <a:off x="13408776" y="6311751"/>
              <a:ext cx="2891870" cy="2689439"/>
            </a:xfrm>
            <a:prstGeom prst="rect">
              <a:avLst/>
            </a:prstGeom>
            <a:noFill/>
            <a:ln>
              <a:noFill/>
            </a:ln>
          </p:spPr>
        </p:pic>
        <p:pic>
          <p:nvPicPr>
            <p:cNvPr id="155" name="Google Shape;155;p3"/>
            <p:cNvPicPr preferRelativeResize="0"/>
            <p:nvPr/>
          </p:nvPicPr>
          <p:blipFill rotWithShape="1">
            <a:blip r:embed="rId3">
              <a:alphaModFix amt="80000"/>
            </a:blip>
            <a:srcRect/>
            <a:stretch/>
          </p:blipFill>
          <p:spPr>
            <a:xfrm>
              <a:off x="13408776" y="9467626"/>
              <a:ext cx="2891870" cy="2689439"/>
            </a:xfrm>
            <a:prstGeom prst="rect">
              <a:avLst/>
            </a:prstGeom>
            <a:noFill/>
            <a:ln>
              <a:noFill/>
            </a:ln>
          </p:spPr>
        </p:pic>
        <p:pic>
          <p:nvPicPr>
            <p:cNvPr id="156" name="Google Shape;156;p3"/>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157" name="Google Shape;157;p3"/>
            <p:cNvPicPr preferRelativeResize="0"/>
            <p:nvPr/>
          </p:nvPicPr>
          <p:blipFill rotWithShape="1">
            <a:blip r:embed="rId3">
              <a:alphaModFix amt="80000"/>
            </a:blip>
            <a:srcRect/>
            <a:stretch/>
          </p:blipFill>
          <p:spPr>
            <a:xfrm>
              <a:off x="10056582" y="3155875"/>
              <a:ext cx="2891870" cy="2689439"/>
            </a:xfrm>
            <a:prstGeom prst="rect">
              <a:avLst/>
            </a:prstGeom>
            <a:noFill/>
            <a:ln>
              <a:noFill/>
            </a:ln>
          </p:spPr>
        </p:pic>
        <p:pic>
          <p:nvPicPr>
            <p:cNvPr id="158" name="Google Shape;158;p3"/>
            <p:cNvPicPr preferRelativeResize="0"/>
            <p:nvPr/>
          </p:nvPicPr>
          <p:blipFill rotWithShape="1">
            <a:blip r:embed="rId3">
              <a:alphaModFix amt="80000"/>
            </a:blip>
            <a:srcRect/>
            <a:stretch/>
          </p:blipFill>
          <p:spPr>
            <a:xfrm>
              <a:off x="10056582" y="6311751"/>
              <a:ext cx="2891870" cy="2689439"/>
            </a:xfrm>
            <a:prstGeom prst="rect">
              <a:avLst/>
            </a:prstGeom>
            <a:noFill/>
            <a:ln>
              <a:noFill/>
            </a:ln>
          </p:spPr>
        </p:pic>
        <p:pic>
          <p:nvPicPr>
            <p:cNvPr id="159" name="Google Shape;159;p3"/>
            <p:cNvPicPr preferRelativeResize="0"/>
            <p:nvPr/>
          </p:nvPicPr>
          <p:blipFill rotWithShape="1">
            <a:blip r:embed="rId3">
              <a:alphaModFix amt="80000"/>
            </a:blip>
            <a:srcRect/>
            <a:stretch/>
          </p:blipFill>
          <p:spPr>
            <a:xfrm>
              <a:off x="10056582" y="9467626"/>
              <a:ext cx="2891870" cy="2689439"/>
            </a:xfrm>
            <a:prstGeom prst="rect">
              <a:avLst/>
            </a:prstGeom>
            <a:noFill/>
            <a:ln>
              <a:noFill/>
            </a:ln>
          </p:spPr>
        </p:pic>
        <p:pic>
          <p:nvPicPr>
            <p:cNvPr id="160" name="Google Shape;160;p3"/>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161" name="Google Shape;161;p3"/>
            <p:cNvPicPr preferRelativeResize="0"/>
            <p:nvPr/>
          </p:nvPicPr>
          <p:blipFill rotWithShape="1">
            <a:blip r:embed="rId3">
              <a:alphaModFix amt="80000"/>
            </a:blip>
            <a:srcRect/>
            <a:stretch/>
          </p:blipFill>
          <p:spPr>
            <a:xfrm>
              <a:off x="20113163" y="3155875"/>
              <a:ext cx="2891870" cy="2689439"/>
            </a:xfrm>
            <a:prstGeom prst="rect">
              <a:avLst/>
            </a:prstGeom>
            <a:noFill/>
            <a:ln>
              <a:noFill/>
            </a:ln>
          </p:spPr>
        </p:pic>
        <p:pic>
          <p:nvPicPr>
            <p:cNvPr id="162" name="Google Shape;162;p3"/>
            <p:cNvPicPr preferRelativeResize="0"/>
            <p:nvPr/>
          </p:nvPicPr>
          <p:blipFill rotWithShape="1">
            <a:blip r:embed="rId3">
              <a:alphaModFix amt="80000"/>
            </a:blip>
            <a:srcRect/>
            <a:stretch/>
          </p:blipFill>
          <p:spPr>
            <a:xfrm>
              <a:off x="20113163" y="6311751"/>
              <a:ext cx="2891870" cy="2689439"/>
            </a:xfrm>
            <a:prstGeom prst="rect">
              <a:avLst/>
            </a:prstGeom>
            <a:noFill/>
            <a:ln>
              <a:noFill/>
            </a:ln>
          </p:spPr>
        </p:pic>
        <p:pic>
          <p:nvPicPr>
            <p:cNvPr id="163" name="Google Shape;163;p3"/>
            <p:cNvPicPr preferRelativeResize="0"/>
            <p:nvPr/>
          </p:nvPicPr>
          <p:blipFill rotWithShape="1">
            <a:blip r:embed="rId3">
              <a:alphaModFix amt="80000"/>
            </a:blip>
            <a:srcRect/>
            <a:stretch/>
          </p:blipFill>
          <p:spPr>
            <a:xfrm>
              <a:off x="20113163" y="9467626"/>
              <a:ext cx="2891870" cy="2689439"/>
            </a:xfrm>
            <a:prstGeom prst="rect">
              <a:avLst/>
            </a:prstGeom>
            <a:noFill/>
            <a:ln>
              <a:noFill/>
            </a:ln>
          </p:spPr>
        </p:pic>
        <p:pic>
          <p:nvPicPr>
            <p:cNvPr id="164" name="Google Shape;164;p3"/>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165" name="Google Shape;165;p3"/>
            <p:cNvPicPr preferRelativeResize="0"/>
            <p:nvPr/>
          </p:nvPicPr>
          <p:blipFill rotWithShape="1">
            <a:blip r:embed="rId3">
              <a:alphaModFix amt="80000"/>
            </a:blip>
            <a:srcRect/>
            <a:stretch/>
          </p:blipFill>
          <p:spPr>
            <a:xfrm>
              <a:off x="6704388" y="3155875"/>
              <a:ext cx="2891870" cy="2689439"/>
            </a:xfrm>
            <a:prstGeom prst="rect">
              <a:avLst/>
            </a:prstGeom>
            <a:noFill/>
            <a:ln>
              <a:noFill/>
            </a:ln>
          </p:spPr>
        </p:pic>
        <p:pic>
          <p:nvPicPr>
            <p:cNvPr id="166" name="Google Shape;166;p3"/>
            <p:cNvPicPr preferRelativeResize="0"/>
            <p:nvPr/>
          </p:nvPicPr>
          <p:blipFill rotWithShape="1">
            <a:blip r:embed="rId3">
              <a:alphaModFix amt="80000"/>
            </a:blip>
            <a:srcRect/>
            <a:stretch/>
          </p:blipFill>
          <p:spPr>
            <a:xfrm>
              <a:off x="6704388" y="6311751"/>
              <a:ext cx="2891870" cy="2689439"/>
            </a:xfrm>
            <a:prstGeom prst="rect">
              <a:avLst/>
            </a:prstGeom>
            <a:noFill/>
            <a:ln>
              <a:noFill/>
            </a:ln>
          </p:spPr>
        </p:pic>
        <p:pic>
          <p:nvPicPr>
            <p:cNvPr id="167" name="Google Shape;167;p3"/>
            <p:cNvPicPr preferRelativeResize="0"/>
            <p:nvPr/>
          </p:nvPicPr>
          <p:blipFill rotWithShape="1">
            <a:blip r:embed="rId3">
              <a:alphaModFix amt="80000"/>
            </a:blip>
            <a:srcRect/>
            <a:stretch/>
          </p:blipFill>
          <p:spPr>
            <a:xfrm>
              <a:off x="6704388" y="9467626"/>
              <a:ext cx="2891870" cy="2689439"/>
            </a:xfrm>
            <a:prstGeom prst="rect">
              <a:avLst/>
            </a:prstGeom>
            <a:noFill/>
            <a:ln>
              <a:noFill/>
            </a:ln>
          </p:spPr>
        </p:pic>
        <p:pic>
          <p:nvPicPr>
            <p:cNvPr id="168" name="Google Shape;168;p3"/>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169" name="Google Shape;169;p3"/>
            <p:cNvPicPr preferRelativeResize="0"/>
            <p:nvPr/>
          </p:nvPicPr>
          <p:blipFill rotWithShape="1">
            <a:blip r:embed="rId3">
              <a:alphaModFix amt="80000"/>
            </a:blip>
            <a:srcRect/>
            <a:stretch/>
          </p:blipFill>
          <p:spPr>
            <a:xfrm>
              <a:off x="3352194" y="3155875"/>
              <a:ext cx="2891870" cy="2689439"/>
            </a:xfrm>
            <a:prstGeom prst="rect">
              <a:avLst/>
            </a:prstGeom>
            <a:noFill/>
            <a:ln>
              <a:noFill/>
            </a:ln>
          </p:spPr>
        </p:pic>
        <p:pic>
          <p:nvPicPr>
            <p:cNvPr id="170" name="Google Shape;170;p3"/>
            <p:cNvPicPr preferRelativeResize="0"/>
            <p:nvPr/>
          </p:nvPicPr>
          <p:blipFill rotWithShape="1">
            <a:blip r:embed="rId3">
              <a:alphaModFix amt="80000"/>
            </a:blip>
            <a:srcRect/>
            <a:stretch/>
          </p:blipFill>
          <p:spPr>
            <a:xfrm>
              <a:off x="3352194" y="6311751"/>
              <a:ext cx="2891870" cy="2689439"/>
            </a:xfrm>
            <a:prstGeom prst="rect">
              <a:avLst/>
            </a:prstGeom>
            <a:noFill/>
            <a:ln>
              <a:noFill/>
            </a:ln>
          </p:spPr>
        </p:pic>
        <p:pic>
          <p:nvPicPr>
            <p:cNvPr id="171" name="Google Shape;171;p3"/>
            <p:cNvPicPr preferRelativeResize="0"/>
            <p:nvPr/>
          </p:nvPicPr>
          <p:blipFill rotWithShape="1">
            <a:blip r:embed="rId3">
              <a:alphaModFix amt="80000"/>
            </a:blip>
            <a:srcRect/>
            <a:stretch/>
          </p:blipFill>
          <p:spPr>
            <a:xfrm>
              <a:off x="3352194" y="9467626"/>
              <a:ext cx="2891870" cy="2689439"/>
            </a:xfrm>
            <a:prstGeom prst="rect">
              <a:avLst/>
            </a:prstGeom>
            <a:noFill/>
            <a:ln>
              <a:noFill/>
            </a:ln>
          </p:spPr>
        </p:pic>
        <p:pic>
          <p:nvPicPr>
            <p:cNvPr id="172" name="Google Shape;172;p3"/>
            <p:cNvPicPr preferRelativeResize="0"/>
            <p:nvPr/>
          </p:nvPicPr>
          <p:blipFill rotWithShape="1">
            <a:blip r:embed="rId3">
              <a:alphaModFix amt="80000"/>
            </a:blip>
            <a:srcRect/>
            <a:stretch/>
          </p:blipFill>
          <p:spPr>
            <a:xfrm>
              <a:off x="0" y="0"/>
              <a:ext cx="2891870" cy="2689439"/>
            </a:xfrm>
            <a:prstGeom prst="rect">
              <a:avLst/>
            </a:prstGeom>
            <a:noFill/>
            <a:ln>
              <a:noFill/>
            </a:ln>
          </p:spPr>
        </p:pic>
        <p:pic>
          <p:nvPicPr>
            <p:cNvPr id="173" name="Google Shape;173;p3"/>
            <p:cNvPicPr preferRelativeResize="0"/>
            <p:nvPr/>
          </p:nvPicPr>
          <p:blipFill rotWithShape="1">
            <a:blip r:embed="rId3">
              <a:alphaModFix amt="80000"/>
            </a:blip>
            <a:srcRect/>
            <a:stretch/>
          </p:blipFill>
          <p:spPr>
            <a:xfrm>
              <a:off x="0" y="3155875"/>
              <a:ext cx="2891870" cy="2689439"/>
            </a:xfrm>
            <a:prstGeom prst="rect">
              <a:avLst/>
            </a:prstGeom>
            <a:noFill/>
            <a:ln>
              <a:noFill/>
            </a:ln>
          </p:spPr>
        </p:pic>
        <p:pic>
          <p:nvPicPr>
            <p:cNvPr id="174" name="Google Shape;174;p3"/>
            <p:cNvPicPr preferRelativeResize="0"/>
            <p:nvPr/>
          </p:nvPicPr>
          <p:blipFill rotWithShape="1">
            <a:blip r:embed="rId3">
              <a:alphaModFix amt="80000"/>
            </a:blip>
            <a:srcRect/>
            <a:stretch/>
          </p:blipFill>
          <p:spPr>
            <a:xfrm>
              <a:off x="0" y="6311751"/>
              <a:ext cx="2891870" cy="2689439"/>
            </a:xfrm>
            <a:prstGeom prst="rect">
              <a:avLst/>
            </a:prstGeom>
            <a:noFill/>
            <a:ln>
              <a:noFill/>
            </a:ln>
          </p:spPr>
        </p:pic>
        <p:pic>
          <p:nvPicPr>
            <p:cNvPr id="175" name="Google Shape;175;p3"/>
            <p:cNvPicPr preferRelativeResize="0"/>
            <p:nvPr/>
          </p:nvPicPr>
          <p:blipFill rotWithShape="1">
            <a:blip r:embed="rId3">
              <a:alphaModFix amt="80000"/>
            </a:blip>
            <a:srcRect/>
            <a:stretch/>
          </p:blipFill>
          <p:spPr>
            <a:xfrm>
              <a:off x="0" y="9467626"/>
              <a:ext cx="2891870" cy="2689439"/>
            </a:xfrm>
            <a:prstGeom prst="rect">
              <a:avLst/>
            </a:prstGeom>
            <a:noFill/>
            <a:ln>
              <a:noFill/>
            </a:ln>
          </p:spPr>
        </p:pic>
      </p:grpSp>
      <p:sp>
        <p:nvSpPr>
          <p:cNvPr id="176" name="Google Shape;176;p3"/>
          <p:cNvSpPr/>
          <p:nvPr/>
        </p:nvSpPr>
        <p:spPr>
          <a:xfrm>
            <a:off x="4946896" y="2005584"/>
            <a:ext cx="11342283" cy="627583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
          <p:cNvPicPr preferRelativeResize="0"/>
          <p:nvPr/>
        </p:nvPicPr>
        <p:blipFill rotWithShape="1">
          <a:blip r:embed="rId4">
            <a:alphaModFix/>
          </a:blip>
          <a:srcRect b="320"/>
          <a:stretch/>
        </p:blipFill>
        <p:spPr>
          <a:xfrm rot="10799999">
            <a:off x="1983048" y="1909668"/>
            <a:ext cx="6453903" cy="6467663"/>
          </a:xfrm>
          <a:prstGeom prst="rect">
            <a:avLst/>
          </a:prstGeom>
          <a:noFill/>
          <a:ln>
            <a:noFill/>
          </a:ln>
        </p:spPr>
      </p:pic>
      <p:sp>
        <p:nvSpPr>
          <p:cNvPr id="178" name="Google Shape;178;p3"/>
          <p:cNvSpPr txBox="1"/>
          <p:nvPr/>
        </p:nvSpPr>
        <p:spPr>
          <a:xfrm>
            <a:off x="2969013" y="3935700"/>
            <a:ext cx="4481973" cy="246221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000">
                <a:solidFill>
                  <a:srgbClr val="FFFFFF"/>
                </a:solidFill>
                <a:latin typeface="Georgia"/>
                <a:ea typeface="Georgia"/>
                <a:cs typeface="Georgia"/>
                <a:sym typeface="Georgia"/>
              </a:rPr>
              <a:t>Project</a:t>
            </a:r>
            <a:r>
              <a:rPr lang="en-US" sz="8000">
                <a:solidFill>
                  <a:srgbClr val="FFFFFF"/>
                </a:solidFill>
                <a:latin typeface="Arial"/>
                <a:ea typeface="Arial"/>
                <a:cs typeface="Arial"/>
                <a:sym typeface="Arial"/>
              </a:rPr>
              <a:t> </a:t>
            </a:r>
            <a:r>
              <a:rPr lang="en-US" sz="8000">
                <a:solidFill>
                  <a:srgbClr val="FFFFFF"/>
                </a:solidFill>
                <a:latin typeface="Georgia"/>
                <a:ea typeface="Georgia"/>
                <a:cs typeface="Georgia"/>
                <a:sym typeface="Georgia"/>
              </a:rPr>
              <a:t>Recap</a:t>
            </a:r>
            <a:endParaRPr/>
          </a:p>
        </p:txBody>
      </p:sp>
      <p:sp>
        <p:nvSpPr>
          <p:cNvPr id="179" name="Google Shape;179;p3"/>
          <p:cNvSpPr txBox="1"/>
          <p:nvPr/>
        </p:nvSpPr>
        <p:spPr>
          <a:xfrm>
            <a:off x="8839200" y="2951507"/>
            <a:ext cx="6762785" cy="3231654"/>
          </a:xfrm>
          <a:prstGeom prst="rect">
            <a:avLst/>
          </a:prstGeom>
          <a:noFill/>
          <a:ln>
            <a:noFill/>
          </a:ln>
        </p:spPr>
        <p:txBody>
          <a:bodyPr spcFirstLastPara="1" wrap="square" lIns="91425" tIns="45700" rIns="91425" bIns="45700" anchor="t" anchorCtr="0">
            <a:spAutoFit/>
          </a:bodyPr>
          <a:lstStyle/>
          <a:p>
            <a:pPr marL="0" marR="0" lvl="0" indent="0" algn="l" rtl="0">
              <a:lnSpc>
                <a:spcPct val="110833"/>
              </a:lnSpc>
              <a:spcBef>
                <a:spcPts val="0"/>
              </a:spcBef>
              <a:spcAft>
                <a:spcPts val="0"/>
              </a:spcAft>
              <a:buNone/>
            </a:pPr>
            <a:r>
              <a:rPr lang="en-US" sz="2400">
                <a:solidFill>
                  <a:schemeClr val="dk1"/>
                </a:solidFill>
                <a:latin typeface="Arial"/>
                <a:ea typeface="Arial"/>
                <a:cs typeface="Arial"/>
                <a:sym typeface="Arial"/>
              </a:rPr>
              <a:t>Social Buzz is a fast growing technology unicorn that need to adapt quickly to it's global scale. Accenture has begun a 3 month POC focusing on these tasks:</a:t>
            </a:r>
            <a:endParaRPr/>
          </a:p>
          <a:p>
            <a:pPr marL="0" marR="0" lvl="0" indent="0" algn="l" rtl="0">
              <a:lnSpc>
                <a:spcPct val="110833"/>
              </a:lnSpc>
              <a:spcBef>
                <a:spcPts val="0"/>
              </a:spcBef>
              <a:spcAft>
                <a:spcPts val="0"/>
              </a:spcAft>
              <a:buNone/>
            </a:pPr>
            <a:endParaRPr sz="2400">
              <a:solidFill>
                <a:schemeClr val="dk1"/>
              </a:solidFill>
              <a:latin typeface="Arial"/>
              <a:ea typeface="Arial"/>
              <a:cs typeface="Arial"/>
              <a:sym typeface="Arial"/>
            </a:endParaRPr>
          </a:p>
          <a:p>
            <a:pPr marL="410210" marR="0" lvl="1" indent="-205105" algn="l" rtl="0">
              <a:lnSpc>
                <a:spcPct val="110833"/>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An audit of Social Buzz's big data practice</a:t>
            </a:r>
            <a:endParaRPr/>
          </a:p>
          <a:p>
            <a:pPr marL="410210" marR="0" lvl="1" indent="-205105" algn="l" rtl="0">
              <a:lnSpc>
                <a:spcPct val="110833"/>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Recommendations for a successful IPO</a:t>
            </a:r>
            <a:endParaRPr/>
          </a:p>
          <a:p>
            <a:pPr marL="410210" marR="0" lvl="1" indent="-205105" algn="l" rtl="0">
              <a:lnSpc>
                <a:spcPct val="110833"/>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Analysis to find Social Buzz's top 5 most popular categories of content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4"/>
          <p:cNvGrpSpPr/>
          <p:nvPr/>
        </p:nvGrpSpPr>
        <p:grpSpPr>
          <a:xfrm>
            <a:off x="9144000" y="8195696"/>
            <a:ext cx="3545508" cy="3370302"/>
            <a:chOff x="0" y="0"/>
            <a:chExt cx="4727344" cy="4493736"/>
          </a:xfrm>
        </p:grpSpPr>
        <p:sp>
          <p:nvSpPr>
            <p:cNvPr id="189" name="Google Shape;189;p4"/>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4"/>
            <p:cNvPicPr preferRelativeResize="0"/>
            <p:nvPr/>
          </p:nvPicPr>
          <p:blipFill rotWithShape="1">
            <a:blip r:embed="rId3">
              <a:alphaModFix/>
            </a:blip>
            <a:srcRect b="320"/>
            <a:stretch/>
          </p:blipFill>
          <p:spPr>
            <a:xfrm>
              <a:off x="0" y="0"/>
              <a:ext cx="4083272" cy="4091977"/>
            </a:xfrm>
            <a:prstGeom prst="rect">
              <a:avLst/>
            </a:prstGeom>
            <a:noFill/>
            <a:ln>
              <a:noFill/>
            </a:ln>
          </p:spPr>
        </p:pic>
      </p:grpSp>
      <p:sp>
        <p:nvSpPr>
          <p:cNvPr id="191" name="Google Shape;191;p4"/>
          <p:cNvSpPr/>
          <p:nvPr/>
        </p:nvSpPr>
        <p:spPr>
          <a:xfrm>
            <a:off x="0" y="0"/>
            <a:ext cx="9964482" cy="10287000"/>
          </a:xfrm>
          <a:prstGeom prst="rect">
            <a:avLst/>
          </a:prstGeom>
          <a:solidFill>
            <a:srgbClr val="A100FF"/>
          </a:solidFill>
          <a:ln w="9525" cap="flat" cmpd="sng">
            <a:solidFill>
              <a:srgbClr val="A1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92" name="Google Shape;192;p4"/>
          <p:cNvGrpSpPr/>
          <p:nvPr/>
        </p:nvGrpSpPr>
        <p:grpSpPr>
          <a:xfrm>
            <a:off x="-146279" y="406153"/>
            <a:ext cx="2253799" cy="9474693"/>
            <a:chOff x="0" y="0"/>
            <a:chExt cx="3005065" cy="12632924"/>
          </a:xfrm>
        </p:grpSpPr>
        <p:pic>
          <p:nvPicPr>
            <p:cNvPr id="193" name="Google Shape;193;p4"/>
            <p:cNvPicPr preferRelativeResize="0"/>
            <p:nvPr/>
          </p:nvPicPr>
          <p:blipFill rotWithShape="1">
            <a:blip r:embed="rId4">
              <a:alphaModFix amt="80000"/>
            </a:blip>
            <a:srcRect/>
            <a:stretch/>
          </p:blipFill>
          <p:spPr>
            <a:xfrm>
              <a:off x="0" y="0"/>
              <a:ext cx="3005065" cy="2794710"/>
            </a:xfrm>
            <a:prstGeom prst="rect">
              <a:avLst/>
            </a:prstGeom>
            <a:noFill/>
            <a:ln>
              <a:noFill/>
            </a:ln>
          </p:spPr>
        </p:pic>
        <p:pic>
          <p:nvPicPr>
            <p:cNvPr id="194" name="Google Shape;194;p4"/>
            <p:cNvPicPr preferRelativeResize="0"/>
            <p:nvPr/>
          </p:nvPicPr>
          <p:blipFill rotWithShape="1">
            <a:blip r:embed="rId4">
              <a:alphaModFix amt="80000"/>
            </a:blip>
            <a:srcRect/>
            <a:stretch/>
          </p:blipFill>
          <p:spPr>
            <a:xfrm>
              <a:off x="0" y="3279405"/>
              <a:ext cx="3005065" cy="2794710"/>
            </a:xfrm>
            <a:prstGeom prst="rect">
              <a:avLst/>
            </a:prstGeom>
            <a:noFill/>
            <a:ln>
              <a:noFill/>
            </a:ln>
          </p:spPr>
        </p:pic>
        <p:pic>
          <p:nvPicPr>
            <p:cNvPr id="195" name="Google Shape;195;p4"/>
            <p:cNvPicPr preferRelativeResize="0"/>
            <p:nvPr/>
          </p:nvPicPr>
          <p:blipFill rotWithShape="1">
            <a:blip r:embed="rId4">
              <a:alphaModFix amt="80000"/>
            </a:blip>
            <a:srcRect/>
            <a:stretch/>
          </p:blipFill>
          <p:spPr>
            <a:xfrm>
              <a:off x="0" y="6558809"/>
              <a:ext cx="3005065" cy="2794710"/>
            </a:xfrm>
            <a:prstGeom prst="rect">
              <a:avLst/>
            </a:prstGeom>
            <a:noFill/>
            <a:ln>
              <a:noFill/>
            </a:ln>
          </p:spPr>
        </p:pic>
        <p:pic>
          <p:nvPicPr>
            <p:cNvPr id="196" name="Google Shape;196;p4"/>
            <p:cNvPicPr preferRelativeResize="0"/>
            <p:nvPr/>
          </p:nvPicPr>
          <p:blipFill rotWithShape="1">
            <a:blip r:embed="rId4">
              <a:alphaModFix amt="80000"/>
            </a:blip>
            <a:srcRect/>
            <a:stretch/>
          </p:blipFill>
          <p:spPr>
            <a:xfrm>
              <a:off x="0" y="9838214"/>
              <a:ext cx="3005065" cy="2794710"/>
            </a:xfrm>
            <a:prstGeom prst="rect">
              <a:avLst/>
            </a:prstGeom>
            <a:noFill/>
            <a:ln>
              <a:noFill/>
            </a:ln>
          </p:spPr>
        </p:pic>
      </p:grpSp>
      <p:grpSp>
        <p:nvGrpSpPr>
          <p:cNvPr id="197" name="Google Shape;197;p4"/>
          <p:cNvGrpSpPr/>
          <p:nvPr/>
        </p:nvGrpSpPr>
        <p:grpSpPr>
          <a:xfrm>
            <a:off x="1298688" y="1348561"/>
            <a:ext cx="3554343" cy="3413097"/>
            <a:chOff x="0" y="-1"/>
            <a:chExt cx="4739124" cy="4550798"/>
          </a:xfrm>
        </p:grpSpPr>
        <p:sp>
          <p:nvSpPr>
            <p:cNvPr id="198" name="Google Shape;198;p4"/>
            <p:cNvSpPr/>
            <p:nvPr/>
          </p:nvSpPr>
          <p:spPr>
            <a:xfrm>
              <a:off x="0" y="656398"/>
              <a:ext cx="3894399" cy="3894399"/>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4"/>
            <p:cNvPicPr preferRelativeResize="0"/>
            <p:nvPr/>
          </p:nvPicPr>
          <p:blipFill rotWithShape="1">
            <a:blip r:embed="rId5">
              <a:alphaModFix/>
            </a:blip>
            <a:srcRect b="320"/>
            <a:stretch/>
          </p:blipFill>
          <p:spPr>
            <a:xfrm rot="-5115457">
              <a:off x="686267" y="150511"/>
              <a:ext cx="3894400" cy="3902702"/>
            </a:xfrm>
            <a:prstGeom prst="rect">
              <a:avLst/>
            </a:prstGeom>
            <a:noFill/>
            <a:ln>
              <a:noFill/>
            </a:ln>
          </p:spPr>
        </p:pic>
      </p:grpSp>
      <p:grpSp>
        <p:nvGrpSpPr>
          <p:cNvPr id="200" name="Google Shape;200;p4"/>
          <p:cNvGrpSpPr/>
          <p:nvPr/>
        </p:nvGrpSpPr>
        <p:grpSpPr>
          <a:xfrm>
            <a:off x="15986267" y="-1061348"/>
            <a:ext cx="3545508" cy="3370302"/>
            <a:chOff x="0" y="0"/>
            <a:chExt cx="4727344" cy="4493736"/>
          </a:xfrm>
        </p:grpSpPr>
        <p:sp>
          <p:nvSpPr>
            <p:cNvPr id="201" name="Google Shape;201;p4"/>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2" name="Google Shape;202;p4"/>
            <p:cNvPicPr preferRelativeResize="0"/>
            <p:nvPr/>
          </p:nvPicPr>
          <p:blipFill rotWithShape="1">
            <a:blip r:embed="rId3">
              <a:alphaModFix/>
            </a:blip>
            <a:srcRect b="320"/>
            <a:stretch/>
          </p:blipFill>
          <p:spPr>
            <a:xfrm>
              <a:off x="0" y="0"/>
              <a:ext cx="4083272" cy="4091977"/>
            </a:xfrm>
            <a:prstGeom prst="rect">
              <a:avLst/>
            </a:prstGeom>
            <a:noFill/>
            <a:ln>
              <a:noFill/>
            </a:ln>
          </p:spPr>
        </p:pic>
      </p:grpSp>
      <p:pic>
        <p:nvPicPr>
          <p:cNvPr id="203" name="Google Shape;203;p4"/>
          <p:cNvPicPr preferRelativeResize="0"/>
          <p:nvPr/>
        </p:nvPicPr>
        <p:blipFill rotWithShape="1">
          <a:blip r:embed="rId6">
            <a:alphaModFix/>
          </a:blip>
          <a:srcRect l="24693" r="24692"/>
          <a:stretch/>
        </p:blipFill>
        <p:spPr>
          <a:xfrm>
            <a:off x="11007484" y="1028700"/>
            <a:ext cx="6251816" cy="8229600"/>
          </a:xfrm>
          <a:prstGeom prst="rect">
            <a:avLst/>
          </a:prstGeom>
          <a:noFill/>
          <a:ln>
            <a:noFill/>
          </a:ln>
        </p:spPr>
      </p:pic>
      <p:sp>
        <p:nvSpPr>
          <p:cNvPr id="204" name="Google Shape;204;p4"/>
          <p:cNvSpPr txBox="1"/>
          <p:nvPr/>
        </p:nvSpPr>
        <p:spPr>
          <a:xfrm>
            <a:off x="3069738" y="2308953"/>
            <a:ext cx="5786869" cy="123110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a:solidFill>
                  <a:srgbClr val="FFFFFF"/>
                </a:solidFill>
                <a:latin typeface="Georgia"/>
                <a:ea typeface="Georgia"/>
                <a:cs typeface="Georgia"/>
                <a:sym typeface="Georgia"/>
              </a:rPr>
              <a:t>Problem</a:t>
            </a:r>
            <a:endParaRPr/>
          </a:p>
        </p:txBody>
      </p:sp>
      <p:sp>
        <p:nvSpPr>
          <p:cNvPr id="205" name="Google Shape;205;p4"/>
          <p:cNvSpPr txBox="1"/>
          <p:nvPr/>
        </p:nvSpPr>
        <p:spPr>
          <a:xfrm>
            <a:off x="2107520" y="4961740"/>
            <a:ext cx="6154452" cy="633507"/>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None/>
            </a:pPr>
            <a:r>
              <a:rPr lang="en-US" sz="3200">
                <a:solidFill>
                  <a:srgbClr val="FFFFFF"/>
                </a:solidFill>
                <a:latin typeface="Arial"/>
                <a:ea typeface="Arial"/>
                <a:cs typeface="Arial"/>
                <a:sym typeface="Arial"/>
              </a:rPr>
              <a:t>Over </a:t>
            </a:r>
            <a:r>
              <a:rPr lang="en-US" sz="3200" u="sng">
                <a:solidFill>
                  <a:srgbClr val="FFFFFF"/>
                </a:solidFill>
                <a:latin typeface="Arial"/>
                <a:ea typeface="Arial"/>
                <a:cs typeface="Arial"/>
                <a:sym typeface="Arial"/>
              </a:rPr>
              <a:t>100000</a:t>
            </a:r>
            <a:r>
              <a:rPr lang="en-US" sz="3200">
                <a:solidFill>
                  <a:srgbClr val="FFFFFF"/>
                </a:solidFill>
                <a:latin typeface="Arial"/>
                <a:ea typeface="Arial"/>
                <a:cs typeface="Arial"/>
                <a:sym typeface="Arial"/>
              </a:rPr>
              <a:t> posts per day</a:t>
            </a:r>
            <a:endParaRPr/>
          </a:p>
        </p:txBody>
      </p:sp>
      <p:sp>
        <p:nvSpPr>
          <p:cNvPr id="206" name="Google Shape;206;p4"/>
          <p:cNvSpPr txBox="1"/>
          <p:nvPr/>
        </p:nvSpPr>
        <p:spPr>
          <a:xfrm>
            <a:off x="2149097" y="5946699"/>
            <a:ext cx="5315100" cy="1933200"/>
          </a:xfrm>
          <a:prstGeom prst="rect">
            <a:avLst/>
          </a:prstGeom>
          <a:noFill/>
          <a:ln>
            <a:noFill/>
          </a:ln>
        </p:spPr>
        <p:txBody>
          <a:bodyPr spcFirstLastPara="1" wrap="square" lIns="0" tIns="0" rIns="0" bIns="0" anchor="t" anchorCtr="0">
            <a:spAutoFit/>
          </a:bodyPr>
          <a:lstStyle/>
          <a:p>
            <a:pPr marL="0" marR="0" lvl="0" indent="0" algn="l" rtl="0">
              <a:lnSpc>
                <a:spcPct val="124444"/>
              </a:lnSpc>
              <a:spcBef>
                <a:spcPts val="0"/>
              </a:spcBef>
              <a:spcAft>
                <a:spcPts val="0"/>
              </a:spcAft>
              <a:buNone/>
            </a:pPr>
            <a:r>
              <a:rPr lang="en-US" sz="3600" u="sng">
                <a:solidFill>
                  <a:srgbClr val="FFFFFF"/>
                </a:solidFill>
                <a:latin typeface="Arial"/>
                <a:ea typeface="Arial"/>
                <a:cs typeface="Arial"/>
                <a:sym typeface="Arial"/>
              </a:rPr>
              <a:t>36,500,000</a:t>
            </a:r>
            <a:r>
              <a:rPr lang="en-US" sz="3600">
                <a:solidFill>
                  <a:srgbClr val="FFFFFF"/>
                </a:solidFill>
                <a:latin typeface="Arial"/>
                <a:ea typeface="Arial"/>
                <a:cs typeface="Arial"/>
                <a:sym typeface="Arial"/>
              </a:rPr>
              <a:t> pieces of content</a:t>
            </a:r>
            <a:endParaRPr/>
          </a:p>
          <a:p>
            <a:pPr marL="0" marR="0" lvl="0" indent="0" algn="l" rtl="0">
              <a:lnSpc>
                <a:spcPct val="124444"/>
              </a:lnSpc>
              <a:spcBef>
                <a:spcPts val="0"/>
              </a:spcBef>
              <a:spcAft>
                <a:spcPts val="0"/>
              </a:spcAft>
              <a:buNone/>
            </a:pPr>
            <a:r>
              <a:rPr lang="en-US" sz="3600">
                <a:solidFill>
                  <a:srgbClr val="FFFFFF"/>
                </a:solidFill>
                <a:latin typeface="Arial"/>
                <a:ea typeface="Arial"/>
                <a:cs typeface="Arial"/>
                <a:sym typeface="Arial"/>
              </a:rPr>
              <a:t>per year!</a:t>
            </a:r>
            <a:endParaRPr/>
          </a:p>
        </p:txBody>
      </p:sp>
      <p:sp>
        <p:nvSpPr>
          <p:cNvPr id="207" name="Google Shape;207;p4"/>
          <p:cNvSpPr txBox="1"/>
          <p:nvPr/>
        </p:nvSpPr>
        <p:spPr>
          <a:xfrm>
            <a:off x="2149097" y="7936012"/>
            <a:ext cx="5786869" cy="692497"/>
          </a:xfrm>
          <a:prstGeom prst="rect">
            <a:avLst/>
          </a:prstGeom>
          <a:noFill/>
          <a:ln>
            <a:noFill/>
          </a:ln>
        </p:spPr>
        <p:txBody>
          <a:bodyPr spcFirstLastPara="1" wrap="square" lIns="0" tIns="0" rIns="0" bIns="0" anchor="t" anchorCtr="0">
            <a:spAutoFit/>
          </a:bodyPr>
          <a:lstStyle/>
          <a:p>
            <a:pPr marL="0" marR="0" lvl="0" indent="0" algn="l" rtl="0">
              <a:lnSpc>
                <a:spcPct val="110833"/>
              </a:lnSpc>
              <a:spcBef>
                <a:spcPts val="0"/>
              </a:spcBef>
              <a:spcAft>
                <a:spcPts val="0"/>
              </a:spcAft>
              <a:buNone/>
            </a:pPr>
            <a:r>
              <a:rPr lang="en-US" sz="2400">
                <a:solidFill>
                  <a:srgbClr val="FFFFFF"/>
                </a:solidFill>
                <a:latin typeface="Arial"/>
                <a:ea typeface="Arial"/>
                <a:cs typeface="Arial"/>
                <a:sym typeface="Arial"/>
              </a:rPr>
              <a:t>But how to capitalize on it when there is so much</a:t>
            </a:r>
            <a:r>
              <a:rPr lang="en-US" sz="1900">
                <a:solidFill>
                  <a:srgbClr val="FFFFFF"/>
                </a:solidFill>
                <a:latin typeface="Arial"/>
                <a:ea typeface="Arial"/>
                <a:cs typeface="Arial"/>
                <a:sym typeface="Arial"/>
              </a:rPr>
              <a:t>?</a:t>
            </a:r>
            <a:endParaRPr/>
          </a:p>
        </p:txBody>
      </p:sp>
      <p:sp>
        <p:nvSpPr>
          <p:cNvPr id="208" name="Google Shape;208;p4"/>
          <p:cNvSpPr txBox="1"/>
          <p:nvPr/>
        </p:nvSpPr>
        <p:spPr>
          <a:xfrm>
            <a:off x="2149097" y="8751191"/>
            <a:ext cx="5676287" cy="692497"/>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None/>
            </a:pPr>
            <a:r>
              <a:rPr lang="en-US" sz="2800" u="sng">
                <a:solidFill>
                  <a:srgbClr val="FFFFFF"/>
                </a:solidFill>
                <a:latin typeface="Georgia"/>
                <a:ea typeface="Georgia"/>
                <a:cs typeface="Georgia"/>
                <a:sym typeface="Georgia"/>
              </a:rPr>
              <a:t>Analysis to find Social Buzz's top 5 most popular categories of content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249"/>
        <p:cNvGrpSpPr/>
        <p:nvPr/>
      </p:nvGrpSpPr>
      <p:grpSpPr>
        <a:xfrm>
          <a:off x="0" y="0"/>
          <a:ext cx="0" cy="0"/>
          <a:chOff x="0" y="0"/>
          <a:chExt cx="0" cy="0"/>
        </a:xfrm>
      </p:grpSpPr>
      <p:grpSp>
        <p:nvGrpSpPr>
          <p:cNvPr id="250" name="Google Shape;250;p6"/>
          <p:cNvGrpSpPr/>
          <p:nvPr/>
        </p:nvGrpSpPr>
        <p:grpSpPr>
          <a:xfrm>
            <a:off x="445296" y="406153"/>
            <a:ext cx="10042534" cy="9474693"/>
            <a:chOff x="0" y="0"/>
            <a:chExt cx="13390046" cy="12632924"/>
          </a:xfrm>
        </p:grpSpPr>
        <p:pic>
          <p:nvPicPr>
            <p:cNvPr id="251" name="Google Shape;251;p6"/>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252" name="Google Shape;252;p6"/>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253" name="Google Shape;253;p6"/>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254" name="Google Shape;254;p6"/>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255" name="Google Shape;255;p6"/>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256" name="Google Shape;256;p6"/>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57" name="Google Shape;257;p6"/>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58" name="Google Shape;258;p6"/>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59" name="Google Shape;259;p6"/>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260" name="Google Shape;260;p6"/>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261" name="Google Shape;261;p6"/>
          <p:cNvGrpSpPr/>
          <p:nvPr/>
        </p:nvGrpSpPr>
        <p:grpSpPr>
          <a:xfrm>
            <a:off x="1903391" y="1027892"/>
            <a:ext cx="1854962" cy="1781248"/>
            <a:chOff x="0" y="0"/>
            <a:chExt cx="2473282" cy="2374997"/>
          </a:xfrm>
        </p:grpSpPr>
        <p:sp>
          <p:nvSpPr>
            <p:cNvPr id="262" name="Google Shape;262;p6"/>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6"/>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4" name="Google Shape;264;p6"/>
          <p:cNvGrpSpPr/>
          <p:nvPr/>
        </p:nvGrpSpPr>
        <p:grpSpPr>
          <a:xfrm>
            <a:off x="3758754" y="2639980"/>
            <a:ext cx="1854962" cy="1781248"/>
            <a:chOff x="0" y="0"/>
            <a:chExt cx="2473282" cy="2374997"/>
          </a:xfrm>
        </p:grpSpPr>
        <p:sp>
          <p:nvSpPr>
            <p:cNvPr id="265" name="Google Shape;265;p6"/>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6"/>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7" name="Google Shape;267;p6"/>
          <p:cNvGrpSpPr/>
          <p:nvPr/>
        </p:nvGrpSpPr>
        <p:grpSpPr>
          <a:xfrm>
            <a:off x="5614117" y="4252068"/>
            <a:ext cx="1854962" cy="1781248"/>
            <a:chOff x="0" y="0"/>
            <a:chExt cx="2473282" cy="2374997"/>
          </a:xfrm>
        </p:grpSpPr>
        <p:sp>
          <p:nvSpPr>
            <p:cNvPr id="268" name="Google Shape;268;p6"/>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6"/>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0" name="Google Shape;270;p6"/>
          <p:cNvGrpSpPr/>
          <p:nvPr/>
        </p:nvGrpSpPr>
        <p:grpSpPr>
          <a:xfrm>
            <a:off x="7469480" y="5864156"/>
            <a:ext cx="1854962" cy="1781248"/>
            <a:chOff x="0" y="0"/>
            <a:chExt cx="2473282" cy="2374997"/>
          </a:xfrm>
        </p:grpSpPr>
        <p:sp>
          <p:nvSpPr>
            <p:cNvPr id="271" name="Google Shape;271;p6"/>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6"/>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3" name="Google Shape;273;p6"/>
          <p:cNvGrpSpPr/>
          <p:nvPr/>
        </p:nvGrpSpPr>
        <p:grpSpPr>
          <a:xfrm>
            <a:off x="9324843" y="7476244"/>
            <a:ext cx="1854962" cy="1781248"/>
            <a:chOff x="0" y="0"/>
            <a:chExt cx="2473282" cy="2374997"/>
          </a:xfrm>
        </p:grpSpPr>
        <p:sp>
          <p:nvSpPr>
            <p:cNvPr id="274" name="Google Shape;274;p6"/>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6"/>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276" name="Google Shape;276;p6"/>
          <p:cNvSpPr txBox="1"/>
          <p:nvPr/>
        </p:nvSpPr>
        <p:spPr>
          <a:xfrm>
            <a:off x="10667818" y="1028700"/>
            <a:ext cx="6642545" cy="1231106"/>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8000">
                <a:solidFill>
                  <a:srgbClr val="FFFFFF"/>
                </a:solidFill>
                <a:latin typeface="Georgia"/>
                <a:ea typeface="Georgia"/>
                <a:cs typeface="Georgia"/>
                <a:sym typeface="Georgia"/>
              </a:rPr>
              <a:t>Process</a:t>
            </a:r>
            <a:endParaRPr/>
          </a:p>
        </p:txBody>
      </p:sp>
      <p:sp>
        <p:nvSpPr>
          <p:cNvPr id="277" name="Google Shape;277;p6"/>
          <p:cNvSpPr txBox="1"/>
          <p:nvPr/>
        </p:nvSpPr>
        <p:spPr>
          <a:xfrm>
            <a:off x="2630944" y="1372359"/>
            <a:ext cx="1229487" cy="950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192">
                <a:solidFill>
                  <a:srgbClr val="FFFFFF"/>
                </a:solidFill>
                <a:latin typeface="Arial"/>
                <a:ea typeface="Arial"/>
                <a:cs typeface="Arial"/>
                <a:sym typeface="Arial"/>
              </a:rPr>
              <a:t>1</a:t>
            </a:r>
            <a:endParaRPr/>
          </a:p>
        </p:txBody>
      </p:sp>
      <p:sp>
        <p:nvSpPr>
          <p:cNvPr id="278" name="Google Shape;278;p6"/>
          <p:cNvSpPr txBox="1"/>
          <p:nvPr/>
        </p:nvSpPr>
        <p:spPr>
          <a:xfrm>
            <a:off x="4534646" y="2984043"/>
            <a:ext cx="1229487" cy="950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192">
                <a:solidFill>
                  <a:srgbClr val="FFFFFF"/>
                </a:solidFill>
                <a:latin typeface="Arial"/>
                <a:ea typeface="Arial"/>
                <a:cs typeface="Arial"/>
                <a:sym typeface="Arial"/>
              </a:rPr>
              <a:t>2</a:t>
            </a:r>
            <a:endParaRPr/>
          </a:p>
        </p:txBody>
      </p:sp>
      <p:sp>
        <p:nvSpPr>
          <p:cNvPr id="279" name="Google Shape;279;p6"/>
          <p:cNvSpPr txBox="1"/>
          <p:nvPr/>
        </p:nvSpPr>
        <p:spPr>
          <a:xfrm>
            <a:off x="10108223" y="7828620"/>
            <a:ext cx="1229487" cy="950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192">
                <a:solidFill>
                  <a:srgbClr val="FFFFFF"/>
                </a:solidFill>
                <a:latin typeface="Arial"/>
                <a:ea typeface="Arial"/>
                <a:cs typeface="Arial"/>
                <a:sym typeface="Arial"/>
              </a:rPr>
              <a:t>5</a:t>
            </a:r>
            <a:endParaRPr/>
          </a:p>
        </p:txBody>
      </p:sp>
      <p:sp>
        <p:nvSpPr>
          <p:cNvPr id="280" name="Google Shape;280;p6"/>
          <p:cNvSpPr txBox="1"/>
          <p:nvPr/>
        </p:nvSpPr>
        <p:spPr>
          <a:xfrm>
            <a:off x="8193880" y="6204766"/>
            <a:ext cx="1229487" cy="950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192">
                <a:solidFill>
                  <a:srgbClr val="FFFFFF"/>
                </a:solidFill>
                <a:latin typeface="Arial"/>
                <a:ea typeface="Arial"/>
                <a:cs typeface="Arial"/>
                <a:sym typeface="Arial"/>
              </a:rPr>
              <a:t>4</a:t>
            </a:r>
            <a:endParaRPr/>
          </a:p>
        </p:txBody>
      </p:sp>
      <p:sp>
        <p:nvSpPr>
          <p:cNvPr id="281" name="Google Shape;281;p6"/>
          <p:cNvSpPr txBox="1"/>
          <p:nvPr/>
        </p:nvSpPr>
        <p:spPr>
          <a:xfrm>
            <a:off x="6396750" y="4605252"/>
            <a:ext cx="1229487" cy="950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192">
                <a:solidFill>
                  <a:srgbClr val="FFFFFF"/>
                </a:solidFill>
                <a:latin typeface="Arial"/>
                <a:ea typeface="Arial"/>
                <a:cs typeface="Arial"/>
                <a:sym typeface="Arial"/>
              </a:rPr>
              <a:t>3</a:t>
            </a:r>
            <a:endParaRPr/>
          </a:p>
        </p:txBody>
      </p:sp>
      <p:sp>
        <p:nvSpPr>
          <p:cNvPr id="282" name="Google Shape;282;p6"/>
          <p:cNvSpPr txBox="1"/>
          <p:nvPr/>
        </p:nvSpPr>
        <p:spPr>
          <a:xfrm>
            <a:off x="4267200" y="1284816"/>
            <a:ext cx="515616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Understanding Data</a:t>
            </a:r>
            <a:endParaRPr/>
          </a:p>
        </p:txBody>
      </p:sp>
      <p:sp>
        <p:nvSpPr>
          <p:cNvPr id="283" name="Google Shape;283;p6"/>
          <p:cNvSpPr txBox="1"/>
          <p:nvPr/>
        </p:nvSpPr>
        <p:spPr>
          <a:xfrm>
            <a:off x="5812345" y="2924825"/>
            <a:ext cx="576169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Data Cleaning</a:t>
            </a:r>
            <a:endParaRPr/>
          </a:p>
        </p:txBody>
      </p:sp>
      <p:sp>
        <p:nvSpPr>
          <p:cNvPr id="284" name="Google Shape;284;p6"/>
          <p:cNvSpPr txBox="1"/>
          <p:nvPr/>
        </p:nvSpPr>
        <p:spPr>
          <a:xfrm>
            <a:off x="7807966" y="4317470"/>
            <a:ext cx="91440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Data Modelling</a:t>
            </a:r>
            <a:endParaRPr/>
          </a:p>
        </p:txBody>
      </p:sp>
      <p:sp>
        <p:nvSpPr>
          <p:cNvPr id="285" name="Google Shape;285;p6"/>
          <p:cNvSpPr txBox="1"/>
          <p:nvPr/>
        </p:nvSpPr>
        <p:spPr>
          <a:xfrm>
            <a:off x="9746394" y="6021543"/>
            <a:ext cx="91440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Data Analysis</a:t>
            </a:r>
            <a:endParaRPr/>
          </a:p>
        </p:txBody>
      </p:sp>
      <p:sp>
        <p:nvSpPr>
          <p:cNvPr id="286" name="Google Shape;286;p6"/>
          <p:cNvSpPr txBox="1"/>
          <p:nvPr/>
        </p:nvSpPr>
        <p:spPr>
          <a:xfrm>
            <a:off x="11717438" y="7929611"/>
            <a:ext cx="588734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Uncover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7"/>
          <p:cNvPicPr preferRelativeResize="0"/>
          <p:nvPr/>
        </p:nvPicPr>
        <p:blipFill rotWithShape="1">
          <a:blip r:embed="rId3">
            <a:alphaModFix/>
          </a:blip>
          <a:srcRect/>
          <a:stretch/>
        </p:blipFill>
        <p:spPr>
          <a:xfrm>
            <a:off x="1860654" y="7393240"/>
            <a:ext cx="2972219" cy="881758"/>
          </a:xfrm>
          <a:prstGeom prst="rect">
            <a:avLst/>
          </a:prstGeom>
          <a:noFill/>
          <a:ln>
            <a:noFill/>
          </a:ln>
        </p:spPr>
      </p:pic>
      <p:sp>
        <p:nvSpPr>
          <p:cNvPr id="296" name="Google Shape;296;p7"/>
          <p:cNvSpPr txBox="1"/>
          <p:nvPr/>
        </p:nvSpPr>
        <p:spPr>
          <a:xfrm>
            <a:off x="1028700" y="860915"/>
            <a:ext cx="4636129" cy="123110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a:solidFill>
                  <a:srgbClr val="000000"/>
                </a:solidFill>
                <a:latin typeface="Georgia"/>
                <a:ea typeface="Georgia"/>
                <a:cs typeface="Georgia"/>
                <a:sym typeface="Georgia"/>
              </a:rPr>
              <a:t>Insights</a:t>
            </a:r>
            <a:endParaRPr/>
          </a:p>
        </p:txBody>
      </p:sp>
      <p:grpSp>
        <p:nvGrpSpPr>
          <p:cNvPr id="297" name="Google Shape;297;p7"/>
          <p:cNvGrpSpPr/>
          <p:nvPr/>
        </p:nvGrpSpPr>
        <p:grpSpPr>
          <a:xfrm>
            <a:off x="517112" y="8596473"/>
            <a:ext cx="17253775" cy="1231106"/>
            <a:chOff x="0" y="0"/>
            <a:chExt cx="23005033" cy="2689439"/>
          </a:xfrm>
        </p:grpSpPr>
        <p:pic>
          <p:nvPicPr>
            <p:cNvPr id="298" name="Google Shape;298;p7"/>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9" name="Google Shape;299;p7"/>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300" name="Google Shape;300;p7"/>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301" name="Google Shape;301;p7"/>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302" name="Google Shape;302;p7"/>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303" name="Google Shape;303;p7"/>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304" name="Google Shape;304;p7"/>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305" name="Google Shape;305;p7"/>
          <p:cNvPicPr preferRelativeResize="0"/>
          <p:nvPr/>
        </p:nvPicPr>
        <p:blipFill rotWithShape="1">
          <a:blip r:embed="rId3">
            <a:alphaModFix/>
          </a:blip>
          <a:srcRect/>
          <a:stretch/>
        </p:blipFill>
        <p:spPr>
          <a:xfrm>
            <a:off x="7284776" y="7393240"/>
            <a:ext cx="2972219" cy="881758"/>
          </a:xfrm>
          <a:prstGeom prst="rect">
            <a:avLst/>
          </a:prstGeom>
          <a:noFill/>
          <a:ln>
            <a:noFill/>
          </a:ln>
        </p:spPr>
      </p:pic>
      <p:pic>
        <p:nvPicPr>
          <p:cNvPr id="306" name="Google Shape;306;p7"/>
          <p:cNvPicPr preferRelativeResize="0"/>
          <p:nvPr/>
        </p:nvPicPr>
        <p:blipFill rotWithShape="1">
          <a:blip r:embed="rId3">
            <a:alphaModFix/>
          </a:blip>
          <a:srcRect/>
          <a:stretch/>
        </p:blipFill>
        <p:spPr>
          <a:xfrm>
            <a:off x="12686180" y="7483892"/>
            <a:ext cx="2972219" cy="881758"/>
          </a:xfrm>
          <a:prstGeom prst="rect">
            <a:avLst/>
          </a:prstGeom>
          <a:noFill/>
          <a:ln>
            <a:noFill/>
          </a:ln>
        </p:spPr>
      </p:pic>
      <p:sp>
        <p:nvSpPr>
          <p:cNvPr id="307" name="Google Shape;307;p7"/>
          <p:cNvSpPr txBox="1"/>
          <p:nvPr/>
        </p:nvSpPr>
        <p:spPr>
          <a:xfrm>
            <a:off x="1912680" y="3989210"/>
            <a:ext cx="3632723" cy="115429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200">
                <a:solidFill>
                  <a:srgbClr val="A100FF"/>
                </a:solidFill>
                <a:latin typeface="Arial"/>
                <a:ea typeface="Arial"/>
                <a:cs typeface="Arial"/>
                <a:sym typeface="Arial"/>
              </a:rPr>
              <a:t>16</a:t>
            </a:r>
            <a:endParaRPr/>
          </a:p>
        </p:txBody>
      </p:sp>
      <p:sp>
        <p:nvSpPr>
          <p:cNvPr id="308" name="Google Shape;308;p7"/>
          <p:cNvSpPr txBox="1"/>
          <p:nvPr/>
        </p:nvSpPr>
        <p:spPr>
          <a:xfrm>
            <a:off x="2032106" y="5964032"/>
            <a:ext cx="3632723" cy="82486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400">
                <a:solidFill>
                  <a:srgbClr val="000000"/>
                </a:solidFill>
                <a:latin typeface="Arial"/>
                <a:ea typeface="Arial"/>
                <a:cs typeface="Arial"/>
                <a:sym typeface="Arial"/>
              </a:rPr>
              <a:t>UNIQUE</a:t>
            </a:r>
            <a:endParaRPr/>
          </a:p>
          <a:p>
            <a:pPr marL="0" marR="0" lvl="0" indent="0" algn="ctr" rtl="0">
              <a:lnSpc>
                <a:spcPct val="140000"/>
              </a:lnSpc>
              <a:spcBef>
                <a:spcPts val="0"/>
              </a:spcBef>
              <a:spcAft>
                <a:spcPts val="0"/>
              </a:spcAft>
              <a:buNone/>
            </a:pPr>
            <a:r>
              <a:rPr lang="en-US" sz="2400">
                <a:solidFill>
                  <a:srgbClr val="000000"/>
                </a:solidFill>
                <a:latin typeface="Arial"/>
                <a:ea typeface="Arial"/>
                <a:cs typeface="Arial"/>
                <a:sym typeface="Arial"/>
              </a:rPr>
              <a:t>CATEGORIES</a:t>
            </a:r>
            <a:endParaRPr/>
          </a:p>
        </p:txBody>
      </p:sp>
      <p:sp>
        <p:nvSpPr>
          <p:cNvPr id="309" name="Google Shape;309;p7"/>
          <p:cNvSpPr txBox="1"/>
          <p:nvPr/>
        </p:nvSpPr>
        <p:spPr>
          <a:xfrm>
            <a:off x="6436244" y="3971892"/>
            <a:ext cx="4669281" cy="12268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200">
                <a:solidFill>
                  <a:srgbClr val="A100FF"/>
                </a:solidFill>
                <a:latin typeface="Arial"/>
                <a:ea typeface="Arial"/>
                <a:cs typeface="Arial"/>
                <a:sym typeface="Arial"/>
              </a:rPr>
              <a:t>127497</a:t>
            </a:r>
            <a:endParaRPr/>
          </a:p>
        </p:txBody>
      </p:sp>
      <p:sp>
        <p:nvSpPr>
          <p:cNvPr id="310" name="Google Shape;310;p7"/>
          <p:cNvSpPr txBox="1"/>
          <p:nvPr/>
        </p:nvSpPr>
        <p:spPr>
          <a:xfrm>
            <a:off x="7201995" y="5883543"/>
            <a:ext cx="3884100" cy="88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400">
                <a:solidFill>
                  <a:srgbClr val="000000"/>
                </a:solidFill>
                <a:latin typeface="Arial"/>
                <a:ea typeface="Arial"/>
                <a:cs typeface="Arial"/>
                <a:sym typeface="Arial"/>
              </a:rPr>
              <a:t>REACTIONS TO “TECHNOLOGY" POSTS</a:t>
            </a:r>
            <a:endParaRPr/>
          </a:p>
        </p:txBody>
      </p:sp>
      <p:sp>
        <p:nvSpPr>
          <p:cNvPr id="311" name="Google Shape;311;p7"/>
          <p:cNvSpPr txBox="1"/>
          <p:nvPr/>
        </p:nvSpPr>
        <p:spPr>
          <a:xfrm>
            <a:off x="12344400" y="3886682"/>
            <a:ext cx="4669281" cy="12268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200">
                <a:solidFill>
                  <a:srgbClr val="A100FF"/>
                </a:solidFill>
                <a:latin typeface="Arial"/>
                <a:ea typeface="Arial"/>
                <a:cs typeface="Arial"/>
                <a:sym typeface="Arial"/>
              </a:rPr>
              <a:t>JANUARY</a:t>
            </a:r>
            <a:endParaRPr/>
          </a:p>
        </p:txBody>
      </p:sp>
      <p:sp>
        <p:nvSpPr>
          <p:cNvPr id="312" name="Google Shape;312;p7"/>
          <p:cNvSpPr txBox="1"/>
          <p:nvPr/>
        </p:nvSpPr>
        <p:spPr>
          <a:xfrm>
            <a:off x="12486743" y="5964031"/>
            <a:ext cx="3884010" cy="82486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400">
                <a:solidFill>
                  <a:srgbClr val="000000"/>
                </a:solidFill>
                <a:latin typeface="Arial"/>
                <a:ea typeface="Arial"/>
                <a:cs typeface="Arial"/>
                <a:sym typeface="Arial"/>
              </a:rPr>
              <a:t>MONTH WITH </a:t>
            </a:r>
            <a:endParaRPr/>
          </a:p>
          <a:p>
            <a:pPr marL="0" marR="0" lvl="0" indent="0" algn="ctr" rtl="0">
              <a:lnSpc>
                <a:spcPct val="140000"/>
              </a:lnSpc>
              <a:spcBef>
                <a:spcPts val="0"/>
              </a:spcBef>
              <a:spcAft>
                <a:spcPts val="0"/>
              </a:spcAft>
              <a:buNone/>
            </a:pPr>
            <a:r>
              <a:rPr lang="en-US" sz="2400">
                <a:solidFill>
                  <a:srgbClr val="000000"/>
                </a:solidFill>
                <a:latin typeface="Arial"/>
                <a:ea typeface="Arial"/>
                <a:cs typeface="Arial"/>
                <a:sym typeface="Arial"/>
              </a:rPr>
              <a:t>MOST POSTS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8"/>
          <p:cNvGrpSpPr/>
          <p:nvPr/>
        </p:nvGrpSpPr>
        <p:grpSpPr>
          <a:xfrm>
            <a:off x="555213" y="9490985"/>
            <a:ext cx="17253775" cy="2017079"/>
            <a:chOff x="0" y="0"/>
            <a:chExt cx="23005033" cy="2689439"/>
          </a:xfrm>
        </p:grpSpPr>
        <p:pic>
          <p:nvPicPr>
            <p:cNvPr id="322" name="Google Shape;322;p8"/>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23" name="Google Shape;323;p8"/>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24" name="Google Shape;324;p8"/>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25" name="Google Shape;325;p8"/>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26" name="Google Shape;326;p8"/>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27" name="Google Shape;327;p8"/>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28" name="Google Shape;328;p8"/>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329" name="Google Shape;329;p8"/>
          <p:cNvGrpSpPr/>
          <p:nvPr/>
        </p:nvGrpSpPr>
        <p:grpSpPr>
          <a:xfrm rot="1153642">
            <a:off x="979455" y="8814373"/>
            <a:ext cx="3545508" cy="3370302"/>
            <a:chOff x="0" y="0"/>
            <a:chExt cx="4727344" cy="4493736"/>
          </a:xfrm>
        </p:grpSpPr>
        <p:sp>
          <p:nvSpPr>
            <p:cNvPr id="330" name="Google Shape;330;p8"/>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 name="Google Shape;331;p8"/>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332" name="Google Shape;332;p8"/>
          <p:cNvGrpSpPr/>
          <p:nvPr/>
        </p:nvGrpSpPr>
        <p:grpSpPr>
          <a:xfrm>
            <a:off x="655751" y="-710238"/>
            <a:ext cx="17253775" cy="2017079"/>
            <a:chOff x="0" y="0"/>
            <a:chExt cx="23005033" cy="2689439"/>
          </a:xfrm>
        </p:grpSpPr>
        <p:pic>
          <p:nvPicPr>
            <p:cNvPr id="333" name="Google Shape;333;p8"/>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34" name="Google Shape;334;p8"/>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35" name="Google Shape;335;p8"/>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36" name="Google Shape;336;p8"/>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37" name="Google Shape;337;p8"/>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38" name="Google Shape;338;p8"/>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39" name="Google Shape;339;p8"/>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340" name="Google Shape;340;p8"/>
          <p:cNvSpPr/>
          <p:nvPr/>
        </p:nvSpPr>
        <p:spPr>
          <a:xfrm>
            <a:off x="0" y="0"/>
            <a:ext cx="2386482" cy="10287000"/>
          </a:xfrm>
          <a:prstGeom prst="rect">
            <a:avLst/>
          </a:pr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8"/>
          <p:cNvGrpSpPr/>
          <p:nvPr/>
        </p:nvGrpSpPr>
        <p:grpSpPr>
          <a:xfrm>
            <a:off x="16515246" y="-1685151"/>
            <a:ext cx="3545508" cy="3370302"/>
            <a:chOff x="0" y="0"/>
            <a:chExt cx="4727344" cy="4493736"/>
          </a:xfrm>
        </p:grpSpPr>
        <p:sp>
          <p:nvSpPr>
            <p:cNvPr id="342" name="Google Shape;342;p8"/>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3" name="Google Shape;343;p8"/>
            <p:cNvPicPr preferRelativeResize="0"/>
            <p:nvPr/>
          </p:nvPicPr>
          <p:blipFill rotWithShape="1">
            <a:blip r:embed="rId4">
              <a:alphaModFix/>
            </a:blip>
            <a:srcRect b="320"/>
            <a:stretch/>
          </p:blipFill>
          <p:spPr>
            <a:xfrm>
              <a:off x="0" y="0"/>
              <a:ext cx="4083272" cy="4091977"/>
            </a:xfrm>
            <a:prstGeom prst="rect">
              <a:avLst/>
            </a:prstGeom>
            <a:noFill/>
            <a:ln>
              <a:noFill/>
            </a:ln>
          </p:spPr>
        </p:pic>
      </p:grpSp>
      <p:pic>
        <p:nvPicPr>
          <p:cNvPr id="344" name="Google Shape;344;p8"/>
          <p:cNvPicPr preferRelativeResize="0"/>
          <p:nvPr/>
        </p:nvPicPr>
        <p:blipFill rotWithShape="1">
          <a:blip r:embed="rId5">
            <a:alphaModFix/>
          </a:blip>
          <a:srcRect/>
          <a:stretch/>
        </p:blipFill>
        <p:spPr>
          <a:xfrm>
            <a:off x="2643580" y="1178765"/>
            <a:ext cx="15265946" cy="82790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pSp>
        <p:nvGrpSpPr>
          <p:cNvPr id="353" name="Google Shape;353;p9"/>
          <p:cNvGrpSpPr/>
          <p:nvPr/>
        </p:nvGrpSpPr>
        <p:grpSpPr>
          <a:xfrm>
            <a:off x="555213" y="9490985"/>
            <a:ext cx="17253775" cy="2017079"/>
            <a:chOff x="0" y="0"/>
            <a:chExt cx="23005033" cy="2689439"/>
          </a:xfrm>
        </p:grpSpPr>
        <p:pic>
          <p:nvPicPr>
            <p:cNvPr id="354" name="Google Shape;354;p9"/>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55" name="Google Shape;355;p9"/>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56" name="Google Shape;356;p9"/>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57" name="Google Shape;357;p9"/>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58" name="Google Shape;358;p9"/>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59" name="Google Shape;359;p9"/>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60" name="Google Shape;360;p9"/>
            <p:cNvPicPr preferRelativeResize="0"/>
            <p:nvPr/>
          </p:nvPicPr>
          <p:blipFill rotWithShape="1">
            <a:blip r:embed="rId3">
              <a:alphaModFix amt="80000"/>
            </a:blip>
            <a:srcRect/>
            <a:stretch/>
          </p:blipFill>
          <p:spPr>
            <a:xfrm>
              <a:off x="0" y="0"/>
              <a:ext cx="2891870" cy="2689439"/>
            </a:xfrm>
            <a:prstGeom prst="rect">
              <a:avLst/>
            </a:prstGeom>
            <a:noFill/>
            <a:ln>
              <a:noFill/>
            </a:ln>
          </p:spPr>
        </p:pic>
      </p:grpSp>
      <p:grpSp>
        <p:nvGrpSpPr>
          <p:cNvPr id="361" name="Google Shape;361;p9"/>
          <p:cNvGrpSpPr/>
          <p:nvPr/>
        </p:nvGrpSpPr>
        <p:grpSpPr>
          <a:xfrm rot="1153642">
            <a:off x="979455" y="8814373"/>
            <a:ext cx="3545508" cy="3370302"/>
            <a:chOff x="0" y="0"/>
            <a:chExt cx="4727344" cy="4493736"/>
          </a:xfrm>
        </p:grpSpPr>
        <p:sp>
          <p:nvSpPr>
            <p:cNvPr id="362" name="Google Shape;362;p9"/>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3" name="Google Shape;363;p9"/>
            <p:cNvPicPr preferRelativeResize="0"/>
            <p:nvPr/>
          </p:nvPicPr>
          <p:blipFill rotWithShape="1">
            <a:blip r:embed="rId4">
              <a:alphaModFix/>
            </a:blip>
            <a:srcRect b="320"/>
            <a:stretch/>
          </p:blipFill>
          <p:spPr>
            <a:xfrm>
              <a:off x="0" y="0"/>
              <a:ext cx="4083272" cy="4091977"/>
            </a:xfrm>
            <a:prstGeom prst="rect">
              <a:avLst/>
            </a:prstGeom>
            <a:noFill/>
            <a:ln>
              <a:noFill/>
            </a:ln>
          </p:spPr>
        </p:pic>
      </p:grpSp>
      <p:grpSp>
        <p:nvGrpSpPr>
          <p:cNvPr id="364" name="Google Shape;364;p9"/>
          <p:cNvGrpSpPr/>
          <p:nvPr/>
        </p:nvGrpSpPr>
        <p:grpSpPr>
          <a:xfrm>
            <a:off x="655752" y="-1235382"/>
            <a:ext cx="17253775" cy="2017079"/>
            <a:chOff x="0" y="0"/>
            <a:chExt cx="23005033" cy="2689439"/>
          </a:xfrm>
        </p:grpSpPr>
        <p:pic>
          <p:nvPicPr>
            <p:cNvPr id="365" name="Google Shape;365;p9"/>
            <p:cNvPicPr preferRelativeResize="0"/>
            <p:nvPr/>
          </p:nvPicPr>
          <p:blipFill rotWithShape="1">
            <a:blip r:embed="rId3">
              <a:alphaModFix amt="80000"/>
            </a:blip>
            <a:srcRect/>
            <a:stretch/>
          </p:blipFill>
          <p:spPr>
            <a:xfrm>
              <a:off x="16760969" y="0"/>
              <a:ext cx="2891870" cy="2689439"/>
            </a:xfrm>
            <a:prstGeom prst="rect">
              <a:avLst/>
            </a:prstGeom>
            <a:noFill/>
            <a:ln>
              <a:noFill/>
            </a:ln>
          </p:spPr>
        </p:pic>
        <p:pic>
          <p:nvPicPr>
            <p:cNvPr id="366" name="Google Shape;366;p9"/>
            <p:cNvPicPr preferRelativeResize="0"/>
            <p:nvPr/>
          </p:nvPicPr>
          <p:blipFill rotWithShape="1">
            <a:blip r:embed="rId3">
              <a:alphaModFix amt="80000"/>
            </a:blip>
            <a:srcRect/>
            <a:stretch/>
          </p:blipFill>
          <p:spPr>
            <a:xfrm>
              <a:off x="13408776" y="0"/>
              <a:ext cx="2891870" cy="2689439"/>
            </a:xfrm>
            <a:prstGeom prst="rect">
              <a:avLst/>
            </a:prstGeom>
            <a:noFill/>
            <a:ln>
              <a:noFill/>
            </a:ln>
          </p:spPr>
        </p:pic>
        <p:pic>
          <p:nvPicPr>
            <p:cNvPr id="367" name="Google Shape;367;p9"/>
            <p:cNvPicPr preferRelativeResize="0"/>
            <p:nvPr/>
          </p:nvPicPr>
          <p:blipFill rotWithShape="1">
            <a:blip r:embed="rId3">
              <a:alphaModFix amt="80000"/>
            </a:blip>
            <a:srcRect/>
            <a:stretch/>
          </p:blipFill>
          <p:spPr>
            <a:xfrm>
              <a:off x="10056582" y="0"/>
              <a:ext cx="2891870" cy="2689439"/>
            </a:xfrm>
            <a:prstGeom prst="rect">
              <a:avLst/>
            </a:prstGeom>
            <a:noFill/>
            <a:ln>
              <a:noFill/>
            </a:ln>
          </p:spPr>
        </p:pic>
        <p:pic>
          <p:nvPicPr>
            <p:cNvPr id="368" name="Google Shape;368;p9"/>
            <p:cNvPicPr preferRelativeResize="0"/>
            <p:nvPr/>
          </p:nvPicPr>
          <p:blipFill rotWithShape="1">
            <a:blip r:embed="rId3">
              <a:alphaModFix amt="80000"/>
            </a:blip>
            <a:srcRect/>
            <a:stretch/>
          </p:blipFill>
          <p:spPr>
            <a:xfrm>
              <a:off x="20113163" y="0"/>
              <a:ext cx="2891870" cy="2689439"/>
            </a:xfrm>
            <a:prstGeom prst="rect">
              <a:avLst/>
            </a:prstGeom>
            <a:noFill/>
            <a:ln>
              <a:noFill/>
            </a:ln>
          </p:spPr>
        </p:pic>
        <p:pic>
          <p:nvPicPr>
            <p:cNvPr id="369" name="Google Shape;369;p9"/>
            <p:cNvPicPr preferRelativeResize="0"/>
            <p:nvPr/>
          </p:nvPicPr>
          <p:blipFill rotWithShape="1">
            <a:blip r:embed="rId3">
              <a:alphaModFix amt="80000"/>
            </a:blip>
            <a:srcRect/>
            <a:stretch/>
          </p:blipFill>
          <p:spPr>
            <a:xfrm>
              <a:off x="6704388" y="0"/>
              <a:ext cx="2891870" cy="2689439"/>
            </a:xfrm>
            <a:prstGeom prst="rect">
              <a:avLst/>
            </a:prstGeom>
            <a:noFill/>
            <a:ln>
              <a:noFill/>
            </a:ln>
          </p:spPr>
        </p:pic>
        <p:pic>
          <p:nvPicPr>
            <p:cNvPr id="370" name="Google Shape;370;p9"/>
            <p:cNvPicPr preferRelativeResize="0"/>
            <p:nvPr/>
          </p:nvPicPr>
          <p:blipFill rotWithShape="1">
            <a:blip r:embed="rId3">
              <a:alphaModFix amt="80000"/>
            </a:blip>
            <a:srcRect/>
            <a:stretch/>
          </p:blipFill>
          <p:spPr>
            <a:xfrm>
              <a:off x="3352194" y="0"/>
              <a:ext cx="2891870" cy="2689439"/>
            </a:xfrm>
            <a:prstGeom prst="rect">
              <a:avLst/>
            </a:prstGeom>
            <a:noFill/>
            <a:ln>
              <a:noFill/>
            </a:ln>
          </p:spPr>
        </p:pic>
        <p:pic>
          <p:nvPicPr>
            <p:cNvPr id="371" name="Google Shape;371;p9"/>
            <p:cNvPicPr preferRelativeResize="0"/>
            <p:nvPr/>
          </p:nvPicPr>
          <p:blipFill rotWithShape="1">
            <a:blip r:embed="rId3">
              <a:alphaModFix amt="80000"/>
            </a:blip>
            <a:srcRect/>
            <a:stretch/>
          </p:blipFill>
          <p:spPr>
            <a:xfrm>
              <a:off x="0" y="0"/>
              <a:ext cx="2891870" cy="2689439"/>
            </a:xfrm>
            <a:prstGeom prst="rect">
              <a:avLst/>
            </a:prstGeom>
            <a:noFill/>
            <a:ln>
              <a:noFill/>
            </a:ln>
          </p:spPr>
        </p:pic>
      </p:grpSp>
      <p:sp>
        <p:nvSpPr>
          <p:cNvPr id="372" name="Google Shape;372;p9"/>
          <p:cNvSpPr/>
          <p:nvPr/>
        </p:nvSpPr>
        <p:spPr>
          <a:xfrm>
            <a:off x="0" y="0"/>
            <a:ext cx="2386482" cy="10287000"/>
          </a:xfrm>
          <a:prstGeom prst="rect">
            <a:avLst/>
          </a:pr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a:off x="16515246" y="-1685151"/>
            <a:ext cx="3545508" cy="3370302"/>
            <a:chOff x="0" y="0"/>
            <a:chExt cx="4727344" cy="4493736"/>
          </a:xfrm>
        </p:grpSpPr>
        <p:sp>
          <p:nvSpPr>
            <p:cNvPr id="374" name="Google Shape;374;p9"/>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5" name="Google Shape;375;p9"/>
            <p:cNvPicPr preferRelativeResize="0"/>
            <p:nvPr/>
          </p:nvPicPr>
          <p:blipFill rotWithShape="1">
            <a:blip r:embed="rId4">
              <a:alphaModFix/>
            </a:blip>
            <a:srcRect b="320"/>
            <a:stretch/>
          </p:blipFill>
          <p:spPr>
            <a:xfrm>
              <a:off x="0" y="0"/>
              <a:ext cx="4083272" cy="4091977"/>
            </a:xfrm>
            <a:prstGeom prst="rect">
              <a:avLst/>
            </a:prstGeom>
            <a:noFill/>
            <a:ln>
              <a:noFill/>
            </a:ln>
          </p:spPr>
        </p:pic>
      </p:grpSp>
      <p:pic>
        <p:nvPicPr>
          <p:cNvPr id="376" name="Google Shape;376;p9"/>
          <p:cNvPicPr preferRelativeResize="0"/>
          <p:nvPr/>
        </p:nvPicPr>
        <p:blipFill rotWithShape="1">
          <a:blip r:embed="rId5">
            <a:alphaModFix/>
          </a:blip>
          <a:srcRect/>
          <a:stretch/>
        </p:blipFill>
        <p:spPr>
          <a:xfrm>
            <a:off x="2386482" y="772411"/>
            <a:ext cx="15829028" cy="9019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10"/>
          <p:cNvPicPr preferRelativeResize="0"/>
          <p:nvPr/>
        </p:nvPicPr>
        <p:blipFill rotWithShape="1">
          <a:blip r:embed="rId3">
            <a:alphaModFix/>
          </a:blip>
          <a:srcRect/>
          <a:stretch/>
        </p:blipFill>
        <p:spPr>
          <a:xfrm rot="5400000">
            <a:off x="10143618" y="5003701"/>
            <a:ext cx="942466" cy="279598"/>
          </a:xfrm>
          <a:prstGeom prst="rect">
            <a:avLst/>
          </a:prstGeom>
          <a:noFill/>
          <a:ln>
            <a:noFill/>
          </a:ln>
        </p:spPr>
      </p:pic>
      <p:pic>
        <p:nvPicPr>
          <p:cNvPr id="386" name="Google Shape;386;p10"/>
          <p:cNvPicPr preferRelativeResize="0"/>
          <p:nvPr/>
        </p:nvPicPr>
        <p:blipFill rotWithShape="1">
          <a:blip r:embed="rId3">
            <a:alphaModFix/>
          </a:blip>
          <a:srcRect/>
          <a:stretch/>
        </p:blipFill>
        <p:spPr>
          <a:xfrm rot="5400000">
            <a:off x="10143618" y="2227332"/>
            <a:ext cx="942466" cy="279598"/>
          </a:xfrm>
          <a:prstGeom prst="rect">
            <a:avLst/>
          </a:prstGeom>
          <a:noFill/>
          <a:ln>
            <a:noFill/>
          </a:ln>
        </p:spPr>
      </p:pic>
      <p:pic>
        <p:nvPicPr>
          <p:cNvPr id="387" name="Google Shape;387;p10"/>
          <p:cNvPicPr preferRelativeResize="0"/>
          <p:nvPr/>
        </p:nvPicPr>
        <p:blipFill rotWithShape="1">
          <a:blip r:embed="rId3">
            <a:alphaModFix/>
          </a:blip>
          <a:srcRect/>
          <a:stretch/>
        </p:blipFill>
        <p:spPr>
          <a:xfrm rot="5400000">
            <a:off x="10143618" y="7780070"/>
            <a:ext cx="942466" cy="279598"/>
          </a:xfrm>
          <a:prstGeom prst="rect">
            <a:avLst/>
          </a:prstGeom>
          <a:noFill/>
          <a:ln>
            <a:noFill/>
          </a:ln>
        </p:spPr>
      </p:pic>
      <p:pic>
        <p:nvPicPr>
          <p:cNvPr id="388" name="Google Shape;388;p10"/>
          <p:cNvPicPr preferRelativeResize="0"/>
          <p:nvPr/>
        </p:nvPicPr>
        <p:blipFill rotWithShape="1">
          <a:blip r:embed="rId4">
            <a:alphaModFix/>
          </a:blip>
          <a:srcRect l="4068" t="1616" r="4069" b="1617"/>
          <a:stretch/>
        </p:blipFill>
        <p:spPr>
          <a:xfrm>
            <a:off x="5374265" y="1711541"/>
            <a:ext cx="5036754" cy="7963390"/>
          </a:xfrm>
          <a:prstGeom prst="rect">
            <a:avLst/>
          </a:prstGeom>
          <a:noFill/>
          <a:ln>
            <a:noFill/>
          </a:ln>
        </p:spPr>
      </p:pic>
      <p:sp>
        <p:nvSpPr>
          <p:cNvPr id="389" name="Google Shape;389;p10"/>
          <p:cNvSpPr txBox="1"/>
          <p:nvPr/>
        </p:nvSpPr>
        <p:spPr>
          <a:xfrm>
            <a:off x="457200" y="4539600"/>
            <a:ext cx="4703553" cy="123110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a:solidFill>
                  <a:srgbClr val="000000"/>
                </a:solidFill>
                <a:latin typeface="Georgia"/>
                <a:ea typeface="Georgia"/>
                <a:cs typeface="Georgia"/>
                <a:sym typeface="Georgia"/>
              </a:rPr>
              <a:t>Summary</a:t>
            </a:r>
            <a:endParaRPr/>
          </a:p>
        </p:txBody>
      </p:sp>
      <p:grpSp>
        <p:nvGrpSpPr>
          <p:cNvPr id="390" name="Google Shape;390;p10"/>
          <p:cNvGrpSpPr/>
          <p:nvPr/>
        </p:nvGrpSpPr>
        <p:grpSpPr>
          <a:xfrm>
            <a:off x="327032" y="9481425"/>
            <a:ext cx="9711339" cy="2017079"/>
            <a:chOff x="0" y="0"/>
            <a:chExt cx="12948452" cy="2689439"/>
          </a:xfrm>
        </p:grpSpPr>
        <p:pic>
          <p:nvPicPr>
            <p:cNvPr id="391" name="Google Shape;391;p10"/>
            <p:cNvPicPr preferRelativeResize="0"/>
            <p:nvPr/>
          </p:nvPicPr>
          <p:blipFill rotWithShape="1">
            <a:blip r:embed="rId5">
              <a:alphaModFix amt="80000"/>
            </a:blip>
            <a:srcRect/>
            <a:stretch/>
          </p:blipFill>
          <p:spPr>
            <a:xfrm>
              <a:off x="10056582" y="0"/>
              <a:ext cx="2891870" cy="2689439"/>
            </a:xfrm>
            <a:prstGeom prst="rect">
              <a:avLst/>
            </a:prstGeom>
            <a:noFill/>
            <a:ln>
              <a:noFill/>
            </a:ln>
          </p:spPr>
        </p:pic>
        <p:pic>
          <p:nvPicPr>
            <p:cNvPr id="392" name="Google Shape;392;p10"/>
            <p:cNvPicPr preferRelativeResize="0"/>
            <p:nvPr/>
          </p:nvPicPr>
          <p:blipFill rotWithShape="1">
            <a:blip r:embed="rId5">
              <a:alphaModFix amt="80000"/>
            </a:blip>
            <a:srcRect/>
            <a:stretch/>
          </p:blipFill>
          <p:spPr>
            <a:xfrm>
              <a:off x="6704388" y="0"/>
              <a:ext cx="2891870" cy="2689439"/>
            </a:xfrm>
            <a:prstGeom prst="rect">
              <a:avLst/>
            </a:prstGeom>
            <a:noFill/>
            <a:ln>
              <a:noFill/>
            </a:ln>
          </p:spPr>
        </p:pic>
        <p:pic>
          <p:nvPicPr>
            <p:cNvPr id="393" name="Google Shape;393;p10"/>
            <p:cNvPicPr preferRelativeResize="0"/>
            <p:nvPr/>
          </p:nvPicPr>
          <p:blipFill rotWithShape="1">
            <a:blip r:embed="rId5">
              <a:alphaModFix amt="80000"/>
            </a:blip>
            <a:srcRect/>
            <a:stretch/>
          </p:blipFill>
          <p:spPr>
            <a:xfrm>
              <a:off x="3352194" y="0"/>
              <a:ext cx="2891870" cy="2689439"/>
            </a:xfrm>
            <a:prstGeom prst="rect">
              <a:avLst/>
            </a:prstGeom>
            <a:noFill/>
            <a:ln>
              <a:noFill/>
            </a:ln>
          </p:spPr>
        </p:pic>
        <p:pic>
          <p:nvPicPr>
            <p:cNvPr id="394" name="Google Shape;394;p10"/>
            <p:cNvPicPr preferRelativeResize="0"/>
            <p:nvPr/>
          </p:nvPicPr>
          <p:blipFill rotWithShape="1">
            <a:blip r:embed="rId5">
              <a:alphaModFix amt="80000"/>
            </a:blip>
            <a:srcRect/>
            <a:stretch/>
          </p:blipFill>
          <p:spPr>
            <a:xfrm>
              <a:off x="0" y="0"/>
              <a:ext cx="2891870" cy="2689439"/>
            </a:xfrm>
            <a:prstGeom prst="rect">
              <a:avLst/>
            </a:prstGeom>
            <a:noFill/>
            <a:ln>
              <a:noFill/>
            </a:ln>
          </p:spPr>
        </p:pic>
      </p:grpSp>
      <p:grpSp>
        <p:nvGrpSpPr>
          <p:cNvPr id="395" name="Google Shape;395;p10"/>
          <p:cNvGrpSpPr/>
          <p:nvPr/>
        </p:nvGrpSpPr>
        <p:grpSpPr>
          <a:xfrm>
            <a:off x="327032" y="-1179605"/>
            <a:ext cx="9711339" cy="2017079"/>
            <a:chOff x="0" y="0"/>
            <a:chExt cx="12948452" cy="2689439"/>
          </a:xfrm>
        </p:grpSpPr>
        <p:pic>
          <p:nvPicPr>
            <p:cNvPr id="396" name="Google Shape;396;p10"/>
            <p:cNvPicPr preferRelativeResize="0"/>
            <p:nvPr/>
          </p:nvPicPr>
          <p:blipFill rotWithShape="1">
            <a:blip r:embed="rId5">
              <a:alphaModFix amt="80000"/>
            </a:blip>
            <a:srcRect/>
            <a:stretch/>
          </p:blipFill>
          <p:spPr>
            <a:xfrm>
              <a:off x="10056582" y="0"/>
              <a:ext cx="2891870" cy="2689439"/>
            </a:xfrm>
            <a:prstGeom prst="rect">
              <a:avLst/>
            </a:prstGeom>
            <a:noFill/>
            <a:ln>
              <a:noFill/>
            </a:ln>
          </p:spPr>
        </p:pic>
        <p:pic>
          <p:nvPicPr>
            <p:cNvPr id="397" name="Google Shape;397;p10"/>
            <p:cNvPicPr preferRelativeResize="0"/>
            <p:nvPr/>
          </p:nvPicPr>
          <p:blipFill rotWithShape="1">
            <a:blip r:embed="rId5">
              <a:alphaModFix amt="80000"/>
            </a:blip>
            <a:srcRect/>
            <a:stretch/>
          </p:blipFill>
          <p:spPr>
            <a:xfrm>
              <a:off x="6704388" y="0"/>
              <a:ext cx="2891870" cy="2689439"/>
            </a:xfrm>
            <a:prstGeom prst="rect">
              <a:avLst/>
            </a:prstGeom>
            <a:noFill/>
            <a:ln>
              <a:noFill/>
            </a:ln>
          </p:spPr>
        </p:pic>
        <p:pic>
          <p:nvPicPr>
            <p:cNvPr id="398" name="Google Shape;398;p10"/>
            <p:cNvPicPr preferRelativeResize="0"/>
            <p:nvPr/>
          </p:nvPicPr>
          <p:blipFill rotWithShape="1">
            <a:blip r:embed="rId5">
              <a:alphaModFix amt="80000"/>
            </a:blip>
            <a:srcRect/>
            <a:stretch/>
          </p:blipFill>
          <p:spPr>
            <a:xfrm>
              <a:off x="3352194" y="0"/>
              <a:ext cx="2891870" cy="2689439"/>
            </a:xfrm>
            <a:prstGeom prst="rect">
              <a:avLst/>
            </a:prstGeom>
            <a:noFill/>
            <a:ln>
              <a:noFill/>
            </a:ln>
          </p:spPr>
        </p:pic>
        <p:pic>
          <p:nvPicPr>
            <p:cNvPr id="399" name="Google Shape;399;p10"/>
            <p:cNvPicPr preferRelativeResize="0"/>
            <p:nvPr/>
          </p:nvPicPr>
          <p:blipFill rotWithShape="1">
            <a:blip r:embed="rId5">
              <a:alphaModFix amt="80000"/>
            </a:blip>
            <a:srcRect/>
            <a:stretch/>
          </p:blipFill>
          <p:spPr>
            <a:xfrm>
              <a:off x="0" y="0"/>
              <a:ext cx="2891870" cy="2689439"/>
            </a:xfrm>
            <a:prstGeom prst="rect">
              <a:avLst/>
            </a:prstGeom>
            <a:noFill/>
            <a:ln>
              <a:noFill/>
            </a:ln>
          </p:spPr>
        </p:pic>
      </p:grpSp>
      <p:grpSp>
        <p:nvGrpSpPr>
          <p:cNvPr id="400" name="Google Shape;400;p10"/>
          <p:cNvGrpSpPr/>
          <p:nvPr/>
        </p:nvGrpSpPr>
        <p:grpSpPr>
          <a:xfrm>
            <a:off x="11581833" y="1580430"/>
            <a:ext cx="5677467" cy="867617"/>
            <a:chOff x="0" y="-47625"/>
            <a:chExt cx="7569956" cy="1156823"/>
          </a:xfrm>
        </p:grpSpPr>
        <p:sp>
          <p:nvSpPr>
            <p:cNvPr id="401" name="Google Shape;401;p10"/>
            <p:cNvSpPr txBox="1"/>
            <p:nvPr/>
          </p:nvSpPr>
          <p:spPr>
            <a:xfrm>
              <a:off x="0" y="691990"/>
              <a:ext cx="7569956" cy="41720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900">
                <a:solidFill>
                  <a:srgbClr val="000000"/>
                </a:solidFill>
                <a:latin typeface="Arial"/>
                <a:ea typeface="Arial"/>
                <a:cs typeface="Arial"/>
                <a:sym typeface="Arial"/>
              </a:endParaRPr>
            </a:p>
          </p:txBody>
        </p:sp>
        <p:sp>
          <p:nvSpPr>
            <p:cNvPr id="402" name="Google Shape;402;p10"/>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2100">
                <a:solidFill>
                  <a:srgbClr val="000000"/>
                </a:solidFill>
                <a:latin typeface="Arial"/>
                <a:ea typeface="Arial"/>
                <a:cs typeface="Arial"/>
                <a:sym typeface="Arial"/>
              </a:endParaRPr>
            </a:p>
          </p:txBody>
        </p:sp>
      </p:grpSp>
      <p:grpSp>
        <p:nvGrpSpPr>
          <p:cNvPr id="403" name="Google Shape;403;p10"/>
          <p:cNvGrpSpPr/>
          <p:nvPr/>
        </p:nvGrpSpPr>
        <p:grpSpPr>
          <a:xfrm>
            <a:off x="11581833" y="6964868"/>
            <a:ext cx="5677467" cy="867617"/>
            <a:chOff x="0" y="-47625"/>
            <a:chExt cx="7569956" cy="1156823"/>
          </a:xfrm>
        </p:grpSpPr>
        <p:sp>
          <p:nvSpPr>
            <p:cNvPr id="404" name="Google Shape;404;p10"/>
            <p:cNvSpPr txBox="1"/>
            <p:nvPr/>
          </p:nvSpPr>
          <p:spPr>
            <a:xfrm>
              <a:off x="0" y="691990"/>
              <a:ext cx="7569956" cy="41720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900">
                <a:solidFill>
                  <a:srgbClr val="000000"/>
                </a:solidFill>
                <a:latin typeface="Arial"/>
                <a:ea typeface="Arial"/>
                <a:cs typeface="Arial"/>
                <a:sym typeface="Arial"/>
              </a:endParaRPr>
            </a:p>
          </p:txBody>
        </p:sp>
        <p:sp>
          <p:nvSpPr>
            <p:cNvPr id="405" name="Google Shape;405;p10"/>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2100">
                <a:solidFill>
                  <a:srgbClr val="000000"/>
                </a:solidFill>
                <a:latin typeface="Arial"/>
                <a:ea typeface="Arial"/>
                <a:cs typeface="Arial"/>
                <a:sym typeface="Arial"/>
              </a:endParaRPr>
            </a:p>
          </p:txBody>
        </p:sp>
      </p:grpSp>
      <p:grpSp>
        <p:nvGrpSpPr>
          <p:cNvPr id="406" name="Google Shape;406;p10"/>
          <p:cNvGrpSpPr/>
          <p:nvPr/>
        </p:nvGrpSpPr>
        <p:grpSpPr>
          <a:xfrm>
            <a:off x="11745043" y="4089452"/>
            <a:ext cx="5677467" cy="2263769"/>
            <a:chOff x="0" y="-47625"/>
            <a:chExt cx="7569956" cy="3018357"/>
          </a:xfrm>
        </p:grpSpPr>
        <p:sp>
          <p:nvSpPr>
            <p:cNvPr id="407" name="Google Shape;407;p10"/>
            <p:cNvSpPr txBox="1"/>
            <p:nvPr/>
          </p:nvSpPr>
          <p:spPr>
            <a:xfrm>
              <a:off x="0" y="691989"/>
              <a:ext cx="7569956" cy="227874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900">
                  <a:solidFill>
                    <a:srgbClr val="000000"/>
                  </a:solidFill>
                  <a:latin typeface="Arial"/>
                  <a:ea typeface="Arial"/>
                  <a:cs typeface="Arial"/>
                  <a:sym typeface="Arial"/>
                </a:rPr>
                <a:t>Technology and science is a common theme with the top 5 categories this may give an indication to the audience within your user base. You could use this insight to create a campaign and work with Tech. companies brands to boost user engagement.</a:t>
              </a:r>
              <a:endParaRPr/>
            </a:p>
          </p:txBody>
        </p:sp>
        <p:sp>
          <p:nvSpPr>
            <p:cNvPr id="408" name="Google Shape;408;p10"/>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a:solidFill>
                    <a:srgbClr val="000000"/>
                  </a:solidFill>
                  <a:latin typeface="Arial"/>
                  <a:ea typeface="Arial"/>
                  <a:cs typeface="Arial"/>
                  <a:sym typeface="Arial"/>
                </a:rPr>
                <a:t>INSIGHT</a:t>
              </a:r>
              <a:endParaRPr/>
            </a:p>
          </p:txBody>
        </p:sp>
      </p:grpSp>
      <p:grpSp>
        <p:nvGrpSpPr>
          <p:cNvPr id="409" name="Google Shape;409;p10"/>
          <p:cNvGrpSpPr/>
          <p:nvPr/>
        </p:nvGrpSpPr>
        <p:grpSpPr>
          <a:xfrm>
            <a:off x="11724261" y="1500568"/>
            <a:ext cx="5677467" cy="1571271"/>
            <a:chOff x="0" y="-47625"/>
            <a:chExt cx="7569956" cy="2095029"/>
          </a:xfrm>
        </p:grpSpPr>
        <p:sp>
          <p:nvSpPr>
            <p:cNvPr id="410" name="Google Shape;410;p10"/>
            <p:cNvSpPr txBox="1"/>
            <p:nvPr/>
          </p:nvSpPr>
          <p:spPr>
            <a:xfrm>
              <a:off x="0" y="691990"/>
              <a:ext cx="7569956" cy="135541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900">
                  <a:solidFill>
                    <a:srgbClr val="000000"/>
                  </a:solidFill>
                  <a:latin typeface="Arial"/>
                  <a:ea typeface="Arial"/>
                  <a:cs typeface="Arial"/>
                  <a:sym typeface="Arial"/>
                </a:rPr>
                <a:t>Animals and Technology are the two most popular categories of content, showing that people enjoy "real-life" and "factual" content the most.</a:t>
              </a:r>
              <a:endParaRPr/>
            </a:p>
          </p:txBody>
        </p:sp>
        <p:sp>
          <p:nvSpPr>
            <p:cNvPr id="411" name="Google Shape;411;p10"/>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a:solidFill>
                    <a:srgbClr val="000000"/>
                  </a:solidFill>
                  <a:latin typeface="Arial"/>
                  <a:ea typeface="Arial"/>
                  <a:cs typeface="Arial"/>
                  <a:sym typeface="Arial"/>
                </a:rPr>
                <a:t>ANALYSIS</a:t>
              </a:r>
              <a:endParaRPr/>
            </a:p>
          </p:txBody>
        </p:sp>
      </p:grpSp>
      <p:grpSp>
        <p:nvGrpSpPr>
          <p:cNvPr id="412" name="Google Shape;412;p10"/>
          <p:cNvGrpSpPr/>
          <p:nvPr/>
        </p:nvGrpSpPr>
        <p:grpSpPr>
          <a:xfrm>
            <a:off x="11724260" y="7318587"/>
            <a:ext cx="5677467" cy="1901426"/>
            <a:chOff x="0" y="-47625"/>
            <a:chExt cx="7569956" cy="2535235"/>
          </a:xfrm>
        </p:grpSpPr>
        <p:sp>
          <p:nvSpPr>
            <p:cNvPr id="413" name="Google Shape;413;p10"/>
            <p:cNvSpPr txBox="1"/>
            <p:nvPr/>
          </p:nvSpPr>
          <p:spPr>
            <a:xfrm>
              <a:off x="0" y="691990"/>
              <a:ext cx="7569956" cy="17956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900">
                  <a:solidFill>
                    <a:srgbClr val="000000"/>
                  </a:solidFill>
                  <a:latin typeface="Arial"/>
                  <a:ea typeface="Arial"/>
                  <a:cs typeface="Arial"/>
                  <a:sym typeface="Arial"/>
                </a:rPr>
                <a:t>This ad-hoc analysis is insightful, but it's time to take this analysis into large scale production for real-time understanding of your business. We can show you how to do this.   </a:t>
              </a:r>
              <a:endParaRPr/>
            </a:p>
          </p:txBody>
        </p:sp>
        <p:sp>
          <p:nvSpPr>
            <p:cNvPr id="414" name="Google Shape;414;p10"/>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a:solidFill>
                    <a:srgbClr val="000000"/>
                  </a:solidFill>
                  <a:latin typeface="Arial"/>
                  <a:ea typeface="Arial"/>
                  <a:cs typeface="Arial"/>
                  <a:sym typeface="Arial"/>
                </a:rPr>
                <a:t>NEXT STEPS</a:t>
              </a: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1496</Words>
  <Application>Microsoft Office PowerPoint</Application>
  <PresentationFormat>Custom</PresentationFormat>
  <Paragraphs>132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Helvetica Neue</vt:lpstr>
      <vt:lpstr>Arial Rounded</vt:lpstr>
      <vt:lpstr>Calibri</vt:lpstr>
      <vt:lpstr>Arial</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Dang</dc:creator>
  <cp:lastModifiedBy>Benedict Debrah</cp:lastModifiedBy>
  <cp:revision>1</cp:revision>
  <dcterms:created xsi:type="dcterms:W3CDTF">2006-08-16T00:00:00Z</dcterms:created>
  <dcterms:modified xsi:type="dcterms:W3CDTF">2022-12-09T16:05:55Z</dcterms:modified>
</cp:coreProperties>
</file>